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5" r:id="rId3"/>
    <p:sldId id="295" r:id="rId4"/>
    <p:sldId id="274" r:id="rId5"/>
    <p:sldId id="264" r:id="rId6"/>
    <p:sldId id="293" r:id="rId7"/>
    <p:sldId id="299" r:id="rId8"/>
    <p:sldId id="298" r:id="rId9"/>
    <p:sldId id="27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157E9F"/>
    <a:srgbClr val="1BA0C9"/>
    <a:srgbClr val="0D5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63"/>
    <p:restoredTop sz="94698"/>
  </p:normalViewPr>
  <p:slideViewPr>
    <p:cSldViewPr snapToGrid="0">
      <p:cViewPr>
        <p:scale>
          <a:sx n="100" d="100"/>
          <a:sy n="100" d="100"/>
        </p:scale>
        <p:origin x="144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952"/>
    </p:cViewPr>
  </p:sorterViewPr>
  <p:notesViewPr>
    <p:cSldViewPr snapToGrid="0">
      <p:cViewPr varScale="1">
        <p:scale>
          <a:sx n="54" d="100"/>
          <a:sy n="54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32554-1B9C-4777-9968-E297D0A885A3}" type="datetimeFigureOut">
              <a:rPr lang="zh-CN" altLang="en-US" smtClean="0"/>
              <a:t>17/11/29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22E4A-EEF8-472F-BB2E-CD7785939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888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2E76F-33AF-3C4E-BA64-8C5CCEA8226F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996F-AB98-DC4C-B3B1-7B8F32453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32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996F-AB98-DC4C-B3B1-7B8F324531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6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996F-AB98-DC4C-B3B1-7B8F324531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62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996F-AB98-DC4C-B3B1-7B8F324531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Template/Home.shtml" TargetMode="External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27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3028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170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2445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89136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62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586513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4354839" y="632759"/>
            <a:ext cx="3482321" cy="469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86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A4CA56-C766-4643-9C49-0B5937DF92E1}" type="datetimeFigureOut">
              <a:rPr lang="zh-CN" altLang="en-US" smtClean="0"/>
              <a:t>17/11/29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981200"/>
            <a:ext cx="12192000" cy="487680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20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419600"/>
            <a:ext cx="12192000" cy="243840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65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100000"/>
            </a:avLst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rot="10800000">
            <a:off x="0" y="0"/>
            <a:ext cx="12192000" cy="68580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48175" y="365125"/>
            <a:ext cx="3305175" cy="5873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rgbClr val="157E9F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单击此处添加母版标题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75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88577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1" y="-1"/>
            <a:ext cx="12192000" cy="688857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70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962150"/>
            <a:ext cx="12192000" cy="3105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31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8476343" y="0"/>
            <a:ext cx="3715657" cy="68580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>
            <a:off x="9361714" y="0"/>
            <a:ext cx="2830287" cy="6858000"/>
          </a:xfrm>
          <a:prstGeom prst="triangle">
            <a:avLst>
              <a:gd name="adj" fmla="val 100000"/>
            </a:avLst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-1" y="0"/>
            <a:ext cx="3222171" cy="685800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0" y="0"/>
            <a:ext cx="2830287" cy="6858000"/>
          </a:xfrm>
          <a:prstGeom prst="triangle">
            <a:avLst>
              <a:gd name="adj" fmla="val 100000"/>
            </a:avLst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17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87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77" r:id="rId4"/>
    <p:sldLayoutId id="2147483682" r:id="rId5"/>
    <p:sldLayoutId id="2147483678" r:id="rId6"/>
    <p:sldLayoutId id="2147483683" r:id="rId7"/>
    <p:sldLayoutId id="2147483684" r:id="rId8"/>
    <p:sldLayoutId id="2147483679" r:id="rId9"/>
    <p:sldLayoutId id="2147483685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aste_(sociology)" TargetMode="External"/><Relationship Id="rId4" Type="http://schemas.openxmlformats.org/officeDocument/2006/relationships/hyperlink" Target="https://en.wikipedia.org/wiki/Crowdsourcing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Predic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280229" y="3973162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80229" y="4826248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544196" y="4044932"/>
            <a:ext cx="53335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400" b="1" dirty="0" smtClean="0">
                <a:solidFill>
                  <a:srgbClr val="157E9F"/>
                </a:solidFill>
              </a:rPr>
              <a:t>Collaborative Filtering</a:t>
            </a:r>
            <a:endParaRPr kumimoji="1" lang="zh-CN" altLang="en-US" sz="4400" b="1" dirty="0">
              <a:solidFill>
                <a:srgbClr val="157E9F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909756" y="5374159"/>
            <a:ext cx="2111232" cy="478972"/>
            <a:chOff x="4909756" y="5374159"/>
            <a:chExt cx="2111232" cy="478972"/>
          </a:xfrm>
        </p:grpSpPr>
        <p:sp>
          <p:nvSpPr>
            <p:cNvPr id="18" name="流程图: 终止 17"/>
            <p:cNvSpPr/>
            <p:nvPr/>
          </p:nvSpPr>
          <p:spPr>
            <a:xfrm>
              <a:off x="4909756" y="5374159"/>
              <a:ext cx="2111232" cy="478972"/>
            </a:xfrm>
            <a:prstGeom prst="flowChartTerminator">
              <a:avLst/>
            </a:prstGeom>
            <a:solidFill>
              <a:srgbClr val="1BA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235348" y="5475147"/>
              <a:ext cx="1456673" cy="276995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pPr defTabSz="457178"/>
              <a:r>
                <a:rPr kumimoji="1" lang="en-US" altLang="zh-CN" sz="12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Fall 2017, ADS, Grp8</a:t>
              </a:r>
              <a:endParaRPr kumimoji="1" lang="zh-CN" altLang="en-US" sz="1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六边形 1"/>
          <p:cNvSpPr/>
          <p:nvPr/>
        </p:nvSpPr>
        <p:spPr>
          <a:xfrm rot="5400000">
            <a:off x="4945484" y="1679827"/>
            <a:ext cx="1821533" cy="1669318"/>
          </a:xfrm>
          <a:prstGeom prst="hexag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六边形 15"/>
          <p:cNvSpPr/>
          <p:nvPr/>
        </p:nvSpPr>
        <p:spPr>
          <a:xfrm rot="3044592">
            <a:off x="4901565" y="1654091"/>
            <a:ext cx="1909371" cy="1749816"/>
          </a:xfrm>
          <a:prstGeom prst="hexagon">
            <a:avLst/>
          </a:prstGeom>
          <a:noFill/>
          <a:ln>
            <a:solidFill>
              <a:srgbClr val="1BA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93326" y="2052821"/>
            <a:ext cx="1999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smtClean="0">
                <a:solidFill>
                  <a:schemeClr val="bg1"/>
                </a:solidFill>
              </a:rPr>
              <a:t>Grp 8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7010251" y="144625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487656" y="251448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56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/>
          </p:cNvSpPr>
          <p:nvPr/>
        </p:nvSpPr>
        <p:spPr bwMode="auto">
          <a:xfrm>
            <a:off x="-44807" y="3599425"/>
            <a:ext cx="12236807" cy="3258575"/>
          </a:xfrm>
          <a:custGeom>
            <a:avLst/>
            <a:gdLst/>
            <a:ahLst/>
            <a:cxnLst>
              <a:cxn ang="0">
                <a:pos x="8" y="1016"/>
              </a:cxn>
              <a:cxn ang="0">
                <a:pos x="202" y="972"/>
              </a:cxn>
              <a:cxn ang="0">
                <a:pos x="310" y="876"/>
              </a:cxn>
              <a:cxn ang="0">
                <a:pos x="454" y="1052"/>
              </a:cxn>
              <a:cxn ang="0">
                <a:pos x="558" y="1106"/>
              </a:cxn>
              <a:cxn ang="0">
                <a:pos x="630" y="1242"/>
              </a:cxn>
              <a:cxn ang="0">
                <a:pos x="606" y="604"/>
              </a:cxn>
              <a:cxn ang="0">
                <a:pos x="650" y="410"/>
              </a:cxn>
              <a:cxn ang="0">
                <a:pos x="682" y="374"/>
              </a:cxn>
              <a:cxn ang="0">
                <a:pos x="742" y="590"/>
              </a:cxn>
              <a:cxn ang="0">
                <a:pos x="716" y="1002"/>
              </a:cxn>
              <a:cxn ang="0">
                <a:pos x="742" y="960"/>
              </a:cxn>
              <a:cxn ang="0">
                <a:pos x="820" y="964"/>
              </a:cxn>
              <a:cxn ang="0">
                <a:pos x="960" y="1084"/>
              </a:cxn>
              <a:cxn ang="0">
                <a:pos x="1076" y="1048"/>
              </a:cxn>
              <a:cxn ang="0">
                <a:pos x="1148" y="772"/>
              </a:cxn>
              <a:cxn ang="0">
                <a:pos x="1218" y="870"/>
              </a:cxn>
              <a:cxn ang="0">
                <a:pos x="1334" y="932"/>
              </a:cxn>
              <a:cxn ang="0">
                <a:pos x="1490" y="970"/>
              </a:cxn>
              <a:cxn ang="0">
                <a:pos x="1534" y="1074"/>
              </a:cxn>
              <a:cxn ang="0">
                <a:pos x="1628" y="856"/>
              </a:cxn>
              <a:cxn ang="0">
                <a:pos x="1738" y="624"/>
              </a:cxn>
              <a:cxn ang="0">
                <a:pos x="1844" y="586"/>
              </a:cxn>
              <a:cxn ang="0">
                <a:pos x="1862" y="1038"/>
              </a:cxn>
              <a:cxn ang="0">
                <a:pos x="2130" y="782"/>
              </a:cxn>
              <a:cxn ang="0">
                <a:pos x="2246" y="960"/>
              </a:cxn>
              <a:cxn ang="0">
                <a:pos x="2258" y="1042"/>
              </a:cxn>
              <a:cxn ang="0">
                <a:pos x="2356" y="750"/>
              </a:cxn>
              <a:cxn ang="0">
                <a:pos x="2478" y="984"/>
              </a:cxn>
              <a:cxn ang="0">
                <a:pos x="2556" y="1194"/>
              </a:cxn>
              <a:cxn ang="0">
                <a:pos x="2594" y="1022"/>
              </a:cxn>
              <a:cxn ang="0">
                <a:pos x="2638" y="676"/>
              </a:cxn>
              <a:cxn ang="0">
                <a:pos x="2832" y="686"/>
              </a:cxn>
              <a:cxn ang="0">
                <a:pos x="2978" y="1002"/>
              </a:cxn>
              <a:cxn ang="0">
                <a:pos x="3050" y="442"/>
              </a:cxn>
              <a:cxn ang="0">
                <a:pos x="3156" y="618"/>
              </a:cxn>
              <a:cxn ang="0">
                <a:pos x="3298" y="1008"/>
              </a:cxn>
              <a:cxn ang="0">
                <a:pos x="3400" y="1096"/>
              </a:cxn>
              <a:cxn ang="0">
                <a:pos x="3484" y="1214"/>
              </a:cxn>
              <a:cxn ang="0">
                <a:pos x="3586" y="838"/>
              </a:cxn>
              <a:cxn ang="0">
                <a:pos x="3790" y="952"/>
              </a:cxn>
              <a:cxn ang="0">
                <a:pos x="3816" y="842"/>
              </a:cxn>
              <a:cxn ang="0">
                <a:pos x="4060" y="892"/>
              </a:cxn>
              <a:cxn ang="0">
                <a:pos x="4178" y="974"/>
              </a:cxn>
              <a:cxn ang="0">
                <a:pos x="4370" y="744"/>
              </a:cxn>
              <a:cxn ang="0">
                <a:pos x="4402" y="1102"/>
              </a:cxn>
              <a:cxn ang="0">
                <a:pos x="4504" y="1120"/>
              </a:cxn>
              <a:cxn ang="0">
                <a:pos x="4542" y="964"/>
              </a:cxn>
              <a:cxn ang="0">
                <a:pos x="4574" y="600"/>
              </a:cxn>
              <a:cxn ang="0">
                <a:pos x="4766" y="948"/>
              </a:cxn>
              <a:cxn ang="0">
                <a:pos x="4978" y="1010"/>
              </a:cxn>
              <a:cxn ang="0">
                <a:pos x="5046" y="1016"/>
              </a:cxn>
              <a:cxn ang="0">
                <a:pos x="5122" y="1172"/>
              </a:cxn>
              <a:cxn ang="0">
                <a:pos x="5106" y="1158"/>
              </a:cxn>
              <a:cxn ang="0">
                <a:pos x="5146" y="804"/>
              </a:cxn>
              <a:cxn ang="0">
                <a:pos x="5244" y="1056"/>
              </a:cxn>
              <a:cxn ang="0">
                <a:pos x="5350" y="1102"/>
              </a:cxn>
              <a:cxn ang="0">
                <a:pos x="5482" y="1148"/>
              </a:cxn>
              <a:cxn ang="0">
                <a:pos x="5550" y="1006"/>
              </a:cxn>
              <a:cxn ang="0">
                <a:pos x="5700" y="930"/>
              </a:cxn>
              <a:cxn ang="0">
                <a:pos x="30" y="1520"/>
              </a:cxn>
            </a:cxnLst>
            <a:rect l="0" t="0" r="r" b="b"/>
            <a:pathLst>
              <a:path w="5708" h="1520">
                <a:moveTo>
                  <a:pt x="30" y="1520"/>
                </a:moveTo>
                <a:lnTo>
                  <a:pt x="30" y="1520"/>
                </a:lnTo>
                <a:lnTo>
                  <a:pt x="16" y="1518"/>
                </a:lnTo>
                <a:lnTo>
                  <a:pt x="10" y="1516"/>
                </a:lnTo>
                <a:lnTo>
                  <a:pt x="6" y="1514"/>
                </a:lnTo>
                <a:lnTo>
                  <a:pt x="4" y="1508"/>
                </a:lnTo>
                <a:lnTo>
                  <a:pt x="2" y="1502"/>
                </a:lnTo>
                <a:lnTo>
                  <a:pt x="0" y="1488"/>
                </a:lnTo>
                <a:lnTo>
                  <a:pt x="0" y="1488"/>
                </a:lnTo>
                <a:lnTo>
                  <a:pt x="2" y="1298"/>
                </a:lnTo>
                <a:lnTo>
                  <a:pt x="2" y="1110"/>
                </a:lnTo>
                <a:lnTo>
                  <a:pt x="2" y="1110"/>
                </a:lnTo>
                <a:lnTo>
                  <a:pt x="4" y="1092"/>
                </a:lnTo>
                <a:lnTo>
                  <a:pt x="4" y="1072"/>
                </a:lnTo>
                <a:lnTo>
                  <a:pt x="4" y="1034"/>
                </a:lnTo>
                <a:lnTo>
                  <a:pt x="4" y="1034"/>
                </a:lnTo>
                <a:lnTo>
                  <a:pt x="4" y="1020"/>
                </a:lnTo>
                <a:lnTo>
                  <a:pt x="8" y="1016"/>
                </a:lnTo>
                <a:lnTo>
                  <a:pt x="10" y="1014"/>
                </a:lnTo>
                <a:lnTo>
                  <a:pt x="14" y="1012"/>
                </a:lnTo>
                <a:lnTo>
                  <a:pt x="14" y="1012"/>
                </a:lnTo>
                <a:lnTo>
                  <a:pt x="38" y="1008"/>
                </a:lnTo>
                <a:lnTo>
                  <a:pt x="64" y="1004"/>
                </a:lnTo>
                <a:lnTo>
                  <a:pt x="94" y="1004"/>
                </a:lnTo>
                <a:lnTo>
                  <a:pt x="122" y="1006"/>
                </a:lnTo>
                <a:lnTo>
                  <a:pt x="150" y="1008"/>
                </a:lnTo>
                <a:lnTo>
                  <a:pt x="174" y="1012"/>
                </a:lnTo>
                <a:lnTo>
                  <a:pt x="192" y="1018"/>
                </a:lnTo>
                <a:lnTo>
                  <a:pt x="200" y="1020"/>
                </a:lnTo>
                <a:lnTo>
                  <a:pt x="204" y="1024"/>
                </a:lnTo>
                <a:lnTo>
                  <a:pt x="204" y="1024"/>
                </a:lnTo>
                <a:lnTo>
                  <a:pt x="204" y="1016"/>
                </a:lnTo>
                <a:lnTo>
                  <a:pt x="204" y="1006"/>
                </a:lnTo>
                <a:lnTo>
                  <a:pt x="202" y="990"/>
                </a:lnTo>
                <a:lnTo>
                  <a:pt x="202" y="980"/>
                </a:lnTo>
                <a:lnTo>
                  <a:pt x="202" y="972"/>
                </a:lnTo>
                <a:lnTo>
                  <a:pt x="206" y="964"/>
                </a:lnTo>
                <a:lnTo>
                  <a:pt x="214" y="956"/>
                </a:lnTo>
                <a:lnTo>
                  <a:pt x="214" y="956"/>
                </a:lnTo>
                <a:lnTo>
                  <a:pt x="234" y="956"/>
                </a:lnTo>
                <a:lnTo>
                  <a:pt x="254" y="956"/>
                </a:lnTo>
                <a:lnTo>
                  <a:pt x="274" y="956"/>
                </a:lnTo>
                <a:lnTo>
                  <a:pt x="296" y="952"/>
                </a:lnTo>
                <a:lnTo>
                  <a:pt x="296" y="952"/>
                </a:lnTo>
                <a:lnTo>
                  <a:pt x="300" y="946"/>
                </a:lnTo>
                <a:lnTo>
                  <a:pt x="300" y="946"/>
                </a:lnTo>
                <a:lnTo>
                  <a:pt x="302" y="938"/>
                </a:lnTo>
                <a:lnTo>
                  <a:pt x="302" y="930"/>
                </a:lnTo>
                <a:lnTo>
                  <a:pt x="302" y="914"/>
                </a:lnTo>
                <a:lnTo>
                  <a:pt x="304" y="900"/>
                </a:lnTo>
                <a:lnTo>
                  <a:pt x="306" y="892"/>
                </a:lnTo>
                <a:lnTo>
                  <a:pt x="310" y="886"/>
                </a:lnTo>
                <a:lnTo>
                  <a:pt x="310" y="886"/>
                </a:lnTo>
                <a:lnTo>
                  <a:pt x="310" y="876"/>
                </a:lnTo>
                <a:lnTo>
                  <a:pt x="310" y="876"/>
                </a:lnTo>
                <a:lnTo>
                  <a:pt x="328" y="874"/>
                </a:lnTo>
                <a:lnTo>
                  <a:pt x="344" y="872"/>
                </a:lnTo>
                <a:lnTo>
                  <a:pt x="376" y="864"/>
                </a:lnTo>
                <a:lnTo>
                  <a:pt x="392" y="862"/>
                </a:lnTo>
                <a:lnTo>
                  <a:pt x="408" y="860"/>
                </a:lnTo>
                <a:lnTo>
                  <a:pt x="424" y="862"/>
                </a:lnTo>
                <a:lnTo>
                  <a:pt x="440" y="864"/>
                </a:lnTo>
                <a:lnTo>
                  <a:pt x="440" y="864"/>
                </a:lnTo>
                <a:lnTo>
                  <a:pt x="446" y="868"/>
                </a:lnTo>
                <a:lnTo>
                  <a:pt x="448" y="872"/>
                </a:lnTo>
                <a:lnTo>
                  <a:pt x="452" y="882"/>
                </a:lnTo>
                <a:lnTo>
                  <a:pt x="454" y="892"/>
                </a:lnTo>
                <a:lnTo>
                  <a:pt x="454" y="902"/>
                </a:lnTo>
                <a:lnTo>
                  <a:pt x="454" y="902"/>
                </a:lnTo>
                <a:lnTo>
                  <a:pt x="454" y="1044"/>
                </a:lnTo>
                <a:lnTo>
                  <a:pt x="454" y="1044"/>
                </a:lnTo>
                <a:lnTo>
                  <a:pt x="454" y="1052"/>
                </a:lnTo>
                <a:lnTo>
                  <a:pt x="456" y="1058"/>
                </a:lnTo>
                <a:lnTo>
                  <a:pt x="456" y="1058"/>
                </a:lnTo>
                <a:lnTo>
                  <a:pt x="462" y="1060"/>
                </a:lnTo>
                <a:lnTo>
                  <a:pt x="468" y="1062"/>
                </a:lnTo>
                <a:lnTo>
                  <a:pt x="482" y="1064"/>
                </a:lnTo>
                <a:lnTo>
                  <a:pt x="508" y="1062"/>
                </a:lnTo>
                <a:lnTo>
                  <a:pt x="508" y="1062"/>
                </a:lnTo>
                <a:lnTo>
                  <a:pt x="520" y="1064"/>
                </a:lnTo>
                <a:lnTo>
                  <a:pt x="532" y="1068"/>
                </a:lnTo>
                <a:lnTo>
                  <a:pt x="536" y="1070"/>
                </a:lnTo>
                <a:lnTo>
                  <a:pt x="538" y="1076"/>
                </a:lnTo>
                <a:lnTo>
                  <a:pt x="542" y="1082"/>
                </a:lnTo>
                <a:lnTo>
                  <a:pt x="542" y="1088"/>
                </a:lnTo>
                <a:lnTo>
                  <a:pt x="542" y="1088"/>
                </a:lnTo>
                <a:lnTo>
                  <a:pt x="544" y="1094"/>
                </a:lnTo>
                <a:lnTo>
                  <a:pt x="546" y="1098"/>
                </a:lnTo>
                <a:lnTo>
                  <a:pt x="550" y="1104"/>
                </a:lnTo>
                <a:lnTo>
                  <a:pt x="558" y="1106"/>
                </a:lnTo>
                <a:lnTo>
                  <a:pt x="568" y="1108"/>
                </a:lnTo>
                <a:lnTo>
                  <a:pt x="568" y="1108"/>
                </a:lnTo>
                <a:lnTo>
                  <a:pt x="588" y="1110"/>
                </a:lnTo>
                <a:lnTo>
                  <a:pt x="596" y="1112"/>
                </a:lnTo>
                <a:lnTo>
                  <a:pt x="600" y="1116"/>
                </a:lnTo>
                <a:lnTo>
                  <a:pt x="604" y="1120"/>
                </a:lnTo>
                <a:lnTo>
                  <a:pt x="606" y="1128"/>
                </a:lnTo>
                <a:lnTo>
                  <a:pt x="608" y="1148"/>
                </a:lnTo>
                <a:lnTo>
                  <a:pt x="608" y="1148"/>
                </a:lnTo>
                <a:lnTo>
                  <a:pt x="610" y="1184"/>
                </a:lnTo>
                <a:lnTo>
                  <a:pt x="610" y="1222"/>
                </a:lnTo>
                <a:lnTo>
                  <a:pt x="610" y="1222"/>
                </a:lnTo>
                <a:lnTo>
                  <a:pt x="610" y="1230"/>
                </a:lnTo>
                <a:lnTo>
                  <a:pt x="612" y="1238"/>
                </a:lnTo>
                <a:lnTo>
                  <a:pt x="618" y="1242"/>
                </a:lnTo>
                <a:lnTo>
                  <a:pt x="626" y="1242"/>
                </a:lnTo>
                <a:lnTo>
                  <a:pt x="626" y="1242"/>
                </a:lnTo>
                <a:lnTo>
                  <a:pt x="630" y="1242"/>
                </a:lnTo>
                <a:lnTo>
                  <a:pt x="630" y="1240"/>
                </a:lnTo>
                <a:lnTo>
                  <a:pt x="626" y="1238"/>
                </a:lnTo>
                <a:lnTo>
                  <a:pt x="626" y="1236"/>
                </a:lnTo>
                <a:lnTo>
                  <a:pt x="626" y="1236"/>
                </a:lnTo>
                <a:lnTo>
                  <a:pt x="632" y="1160"/>
                </a:lnTo>
                <a:lnTo>
                  <a:pt x="632" y="1086"/>
                </a:lnTo>
                <a:lnTo>
                  <a:pt x="632" y="1012"/>
                </a:lnTo>
                <a:lnTo>
                  <a:pt x="634" y="938"/>
                </a:lnTo>
                <a:lnTo>
                  <a:pt x="634" y="938"/>
                </a:lnTo>
                <a:lnTo>
                  <a:pt x="638" y="836"/>
                </a:lnTo>
                <a:lnTo>
                  <a:pt x="638" y="786"/>
                </a:lnTo>
                <a:lnTo>
                  <a:pt x="638" y="734"/>
                </a:lnTo>
                <a:lnTo>
                  <a:pt x="638" y="734"/>
                </a:lnTo>
                <a:lnTo>
                  <a:pt x="634" y="702"/>
                </a:lnTo>
                <a:lnTo>
                  <a:pt x="628" y="668"/>
                </a:lnTo>
                <a:lnTo>
                  <a:pt x="618" y="636"/>
                </a:lnTo>
                <a:lnTo>
                  <a:pt x="606" y="604"/>
                </a:lnTo>
                <a:lnTo>
                  <a:pt x="606" y="604"/>
                </a:lnTo>
                <a:lnTo>
                  <a:pt x="596" y="584"/>
                </a:lnTo>
                <a:lnTo>
                  <a:pt x="592" y="574"/>
                </a:lnTo>
                <a:lnTo>
                  <a:pt x="590" y="562"/>
                </a:lnTo>
                <a:lnTo>
                  <a:pt x="590" y="562"/>
                </a:lnTo>
                <a:lnTo>
                  <a:pt x="590" y="550"/>
                </a:lnTo>
                <a:lnTo>
                  <a:pt x="590" y="544"/>
                </a:lnTo>
                <a:lnTo>
                  <a:pt x="594" y="538"/>
                </a:lnTo>
                <a:lnTo>
                  <a:pt x="594" y="538"/>
                </a:lnTo>
                <a:lnTo>
                  <a:pt x="604" y="528"/>
                </a:lnTo>
                <a:lnTo>
                  <a:pt x="612" y="518"/>
                </a:lnTo>
                <a:lnTo>
                  <a:pt x="624" y="494"/>
                </a:lnTo>
                <a:lnTo>
                  <a:pt x="634" y="470"/>
                </a:lnTo>
                <a:lnTo>
                  <a:pt x="644" y="446"/>
                </a:lnTo>
                <a:lnTo>
                  <a:pt x="644" y="446"/>
                </a:lnTo>
                <a:lnTo>
                  <a:pt x="648" y="438"/>
                </a:lnTo>
                <a:lnTo>
                  <a:pt x="650" y="428"/>
                </a:lnTo>
                <a:lnTo>
                  <a:pt x="650" y="410"/>
                </a:lnTo>
                <a:lnTo>
                  <a:pt x="650" y="410"/>
                </a:lnTo>
                <a:lnTo>
                  <a:pt x="650" y="240"/>
                </a:lnTo>
                <a:lnTo>
                  <a:pt x="650" y="240"/>
                </a:lnTo>
                <a:lnTo>
                  <a:pt x="650" y="222"/>
                </a:lnTo>
                <a:lnTo>
                  <a:pt x="652" y="214"/>
                </a:lnTo>
                <a:lnTo>
                  <a:pt x="658" y="206"/>
                </a:lnTo>
                <a:lnTo>
                  <a:pt x="658" y="206"/>
                </a:lnTo>
                <a:lnTo>
                  <a:pt x="654" y="192"/>
                </a:lnTo>
                <a:lnTo>
                  <a:pt x="656" y="180"/>
                </a:lnTo>
                <a:lnTo>
                  <a:pt x="658" y="166"/>
                </a:lnTo>
                <a:lnTo>
                  <a:pt x="658" y="154"/>
                </a:lnTo>
                <a:lnTo>
                  <a:pt x="658" y="154"/>
                </a:lnTo>
                <a:lnTo>
                  <a:pt x="658" y="76"/>
                </a:lnTo>
                <a:lnTo>
                  <a:pt x="658" y="0"/>
                </a:lnTo>
                <a:lnTo>
                  <a:pt x="658" y="0"/>
                </a:lnTo>
                <a:lnTo>
                  <a:pt x="668" y="0"/>
                </a:lnTo>
                <a:lnTo>
                  <a:pt x="668" y="0"/>
                </a:lnTo>
                <a:lnTo>
                  <a:pt x="682" y="374"/>
                </a:lnTo>
                <a:lnTo>
                  <a:pt x="682" y="374"/>
                </a:lnTo>
                <a:lnTo>
                  <a:pt x="684" y="396"/>
                </a:lnTo>
                <a:lnTo>
                  <a:pt x="688" y="416"/>
                </a:lnTo>
                <a:lnTo>
                  <a:pt x="694" y="436"/>
                </a:lnTo>
                <a:lnTo>
                  <a:pt x="702" y="456"/>
                </a:lnTo>
                <a:lnTo>
                  <a:pt x="710" y="474"/>
                </a:lnTo>
                <a:lnTo>
                  <a:pt x="722" y="492"/>
                </a:lnTo>
                <a:lnTo>
                  <a:pt x="734" y="510"/>
                </a:lnTo>
                <a:lnTo>
                  <a:pt x="748" y="526"/>
                </a:lnTo>
                <a:lnTo>
                  <a:pt x="748" y="526"/>
                </a:lnTo>
                <a:lnTo>
                  <a:pt x="752" y="532"/>
                </a:lnTo>
                <a:lnTo>
                  <a:pt x="756" y="540"/>
                </a:lnTo>
                <a:lnTo>
                  <a:pt x="758" y="548"/>
                </a:lnTo>
                <a:lnTo>
                  <a:pt x="758" y="556"/>
                </a:lnTo>
                <a:lnTo>
                  <a:pt x="756" y="564"/>
                </a:lnTo>
                <a:lnTo>
                  <a:pt x="752" y="572"/>
                </a:lnTo>
                <a:lnTo>
                  <a:pt x="748" y="582"/>
                </a:lnTo>
                <a:lnTo>
                  <a:pt x="742" y="590"/>
                </a:lnTo>
                <a:lnTo>
                  <a:pt x="742" y="590"/>
                </a:lnTo>
                <a:lnTo>
                  <a:pt x="732" y="600"/>
                </a:lnTo>
                <a:lnTo>
                  <a:pt x="728" y="612"/>
                </a:lnTo>
                <a:lnTo>
                  <a:pt x="720" y="638"/>
                </a:lnTo>
                <a:lnTo>
                  <a:pt x="720" y="638"/>
                </a:lnTo>
                <a:lnTo>
                  <a:pt x="716" y="658"/>
                </a:lnTo>
                <a:lnTo>
                  <a:pt x="712" y="678"/>
                </a:lnTo>
                <a:lnTo>
                  <a:pt x="708" y="716"/>
                </a:lnTo>
                <a:lnTo>
                  <a:pt x="708" y="754"/>
                </a:lnTo>
                <a:lnTo>
                  <a:pt x="710" y="792"/>
                </a:lnTo>
                <a:lnTo>
                  <a:pt x="716" y="870"/>
                </a:lnTo>
                <a:lnTo>
                  <a:pt x="718" y="908"/>
                </a:lnTo>
                <a:lnTo>
                  <a:pt x="716" y="948"/>
                </a:lnTo>
                <a:lnTo>
                  <a:pt x="716" y="948"/>
                </a:lnTo>
                <a:lnTo>
                  <a:pt x="716" y="964"/>
                </a:lnTo>
                <a:lnTo>
                  <a:pt x="714" y="980"/>
                </a:lnTo>
                <a:lnTo>
                  <a:pt x="714" y="980"/>
                </a:lnTo>
                <a:lnTo>
                  <a:pt x="714" y="992"/>
                </a:lnTo>
                <a:lnTo>
                  <a:pt x="716" y="1002"/>
                </a:lnTo>
                <a:lnTo>
                  <a:pt x="718" y="1022"/>
                </a:lnTo>
                <a:lnTo>
                  <a:pt x="718" y="1022"/>
                </a:lnTo>
                <a:lnTo>
                  <a:pt x="718" y="1026"/>
                </a:lnTo>
                <a:lnTo>
                  <a:pt x="720" y="1028"/>
                </a:lnTo>
                <a:lnTo>
                  <a:pt x="722" y="1028"/>
                </a:lnTo>
                <a:lnTo>
                  <a:pt x="720" y="1028"/>
                </a:lnTo>
                <a:lnTo>
                  <a:pt x="720" y="1028"/>
                </a:lnTo>
                <a:lnTo>
                  <a:pt x="720" y="1028"/>
                </a:lnTo>
                <a:lnTo>
                  <a:pt x="718" y="1026"/>
                </a:lnTo>
                <a:lnTo>
                  <a:pt x="718" y="1026"/>
                </a:lnTo>
                <a:lnTo>
                  <a:pt x="714" y="1002"/>
                </a:lnTo>
                <a:lnTo>
                  <a:pt x="714" y="990"/>
                </a:lnTo>
                <a:lnTo>
                  <a:pt x="716" y="978"/>
                </a:lnTo>
                <a:lnTo>
                  <a:pt x="716" y="978"/>
                </a:lnTo>
                <a:lnTo>
                  <a:pt x="720" y="970"/>
                </a:lnTo>
                <a:lnTo>
                  <a:pt x="726" y="966"/>
                </a:lnTo>
                <a:lnTo>
                  <a:pt x="742" y="960"/>
                </a:lnTo>
                <a:lnTo>
                  <a:pt x="742" y="960"/>
                </a:lnTo>
                <a:lnTo>
                  <a:pt x="748" y="956"/>
                </a:lnTo>
                <a:lnTo>
                  <a:pt x="750" y="954"/>
                </a:lnTo>
                <a:lnTo>
                  <a:pt x="752" y="950"/>
                </a:lnTo>
                <a:lnTo>
                  <a:pt x="752" y="950"/>
                </a:lnTo>
                <a:lnTo>
                  <a:pt x="752" y="942"/>
                </a:lnTo>
                <a:lnTo>
                  <a:pt x="752" y="942"/>
                </a:lnTo>
                <a:lnTo>
                  <a:pt x="754" y="930"/>
                </a:lnTo>
                <a:lnTo>
                  <a:pt x="758" y="922"/>
                </a:lnTo>
                <a:lnTo>
                  <a:pt x="764" y="916"/>
                </a:lnTo>
                <a:lnTo>
                  <a:pt x="770" y="912"/>
                </a:lnTo>
                <a:lnTo>
                  <a:pt x="776" y="912"/>
                </a:lnTo>
                <a:lnTo>
                  <a:pt x="784" y="914"/>
                </a:lnTo>
                <a:lnTo>
                  <a:pt x="794" y="918"/>
                </a:lnTo>
                <a:lnTo>
                  <a:pt x="804" y="926"/>
                </a:lnTo>
                <a:lnTo>
                  <a:pt x="804" y="926"/>
                </a:lnTo>
                <a:lnTo>
                  <a:pt x="804" y="958"/>
                </a:lnTo>
                <a:lnTo>
                  <a:pt x="804" y="958"/>
                </a:lnTo>
                <a:lnTo>
                  <a:pt x="820" y="964"/>
                </a:lnTo>
                <a:lnTo>
                  <a:pt x="836" y="966"/>
                </a:lnTo>
                <a:lnTo>
                  <a:pt x="852" y="966"/>
                </a:lnTo>
                <a:lnTo>
                  <a:pt x="870" y="964"/>
                </a:lnTo>
                <a:lnTo>
                  <a:pt x="870" y="964"/>
                </a:lnTo>
                <a:lnTo>
                  <a:pt x="898" y="962"/>
                </a:lnTo>
                <a:lnTo>
                  <a:pt x="928" y="962"/>
                </a:lnTo>
                <a:lnTo>
                  <a:pt x="928" y="962"/>
                </a:lnTo>
                <a:lnTo>
                  <a:pt x="940" y="964"/>
                </a:lnTo>
                <a:lnTo>
                  <a:pt x="946" y="966"/>
                </a:lnTo>
                <a:lnTo>
                  <a:pt x="950" y="970"/>
                </a:lnTo>
                <a:lnTo>
                  <a:pt x="954" y="974"/>
                </a:lnTo>
                <a:lnTo>
                  <a:pt x="956" y="980"/>
                </a:lnTo>
                <a:lnTo>
                  <a:pt x="958" y="992"/>
                </a:lnTo>
                <a:lnTo>
                  <a:pt x="958" y="992"/>
                </a:lnTo>
                <a:lnTo>
                  <a:pt x="958" y="1054"/>
                </a:lnTo>
                <a:lnTo>
                  <a:pt x="958" y="1054"/>
                </a:lnTo>
                <a:lnTo>
                  <a:pt x="960" y="1078"/>
                </a:lnTo>
                <a:lnTo>
                  <a:pt x="960" y="1084"/>
                </a:lnTo>
                <a:lnTo>
                  <a:pt x="964" y="1090"/>
                </a:lnTo>
                <a:lnTo>
                  <a:pt x="968" y="1092"/>
                </a:lnTo>
                <a:lnTo>
                  <a:pt x="976" y="1094"/>
                </a:lnTo>
                <a:lnTo>
                  <a:pt x="998" y="1096"/>
                </a:lnTo>
                <a:lnTo>
                  <a:pt x="998" y="1096"/>
                </a:lnTo>
                <a:lnTo>
                  <a:pt x="1006" y="1096"/>
                </a:lnTo>
                <a:lnTo>
                  <a:pt x="1006" y="1096"/>
                </a:lnTo>
                <a:lnTo>
                  <a:pt x="1022" y="1096"/>
                </a:lnTo>
                <a:lnTo>
                  <a:pt x="1040" y="1098"/>
                </a:lnTo>
                <a:lnTo>
                  <a:pt x="1054" y="1096"/>
                </a:lnTo>
                <a:lnTo>
                  <a:pt x="1062" y="1094"/>
                </a:lnTo>
                <a:lnTo>
                  <a:pt x="1068" y="1090"/>
                </a:lnTo>
                <a:lnTo>
                  <a:pt x="1068" y="1090"/>
                </a:lnTo>
                <a:lnTo>
                  <a:pt x="1074" y="1084"/>
                </a:lnTo>
                <a:lnTo>
                  <a:pt x="1076" y="1078"/>
                </a:lnTo>
                <a:lnTo>
                  <a:pt x="1078" y="1072"/>
                </a:lnTo>
                <a:lnTo>
                  <a:pt x="1078" y="1064"/>
                </a:lnTo>
                <a:lnTo>
                  <a:pt x="1076" y="1048"/>
                </a:lnTo>
                <a:lnTo>
                  <a:pt x="1076" y="1032"/>
                </a:lnTo>
                <a:lnTo>
                  <a:pt x="1076" y="1032"/>
                </a:lnTo>
                <a:lnTo>
                  <a:pt x="1080" y="1020"/>
                </a:lnTo>
                <a:lnTo>
                  <a:pt x="1082" y="1014"/>
                </a:lnTo>
                <a:lnTo>
                  <a:pt x="1086" y="1010"/>
                </a:lnTo>
                <a:lnTo>
                  <a:pt x="1086" y="1010"/>
                </a:lnTo>
                <a:lnTo>
                  <a:pt x="1088" y="1006"/>
                </a:lnTo>
                <a:lnTo>
                  <a:pt x="1094" y="1006"/>
                </a:lnTo>
                <a:lnTo>
                  <a:pt x="1094" y="1006"/>
                </a:lnTo>
                <a:lnTo>
                  <a:pt x="1100" y="1004"/>
                </a:lnTo>
                <a:lnTo>
                  <a:pt x="1108" y="1006"/>
                </a:lnTo>
                <a:lnTo>
                  <a:pt x="1122" y="1008"/>
                </a:lnTo>
                <a:lnTo>
                  <a:pt x="1130" y="1008"/>
                </a:lnTo>
                <a:lnTo>
                  <a:pt x="1136" y="1006"/>
                </a:lnTo>
                <a:lnTo>
                  <a:pt x="1142" y="1002"/>
                </a:lnTo>
                <a:lnTo>
                  <a:pt x="1148" y="996"/>
                </a:lnTo>
                <a:lnTo>
                  <a:pt x="1148" y="996"/>
                </a:lnTo>
                <a:lnTo>
                  <a:pt x="1148" y="772"/>
                </a:lnTo>
                <a:lnTo>
                  <a:pt x="1148" y="772"/>
                </a:lnTo>
                <a:lnTo>
                  <a:pt x="1148" y="750"/>
                </a:lnTo>
                <a:lnTo>
                  <a:pt x="1150" y="738"/>
                </a:lnTo>
                <a:lnTo>
                  <a:pt x="1156" y="728"/>
                </a:lnTo>
                <a:lnTo>
                  <a:pt x="1156" y="728"/>
                </a:lnTo>
                <a:lnTo>
                  <a:pt x="1166" y="722"/>
                </a:lnTo>
                <a:lnTo>
                  <a:pt x="1178" y="720"/>
                </a:lnTo>
                <a:lnTo>
                  <a:pt x="1190" y="722"/>
                </a:lnTo>
                <a:lnTo>
                  <a:pt x="1202" y="724"/>
                </a:lnTo>
                <a:lnTo>
                  <a:pt x="1202" y="724"/>
                </a:lnTo>
                <a:lnTo>
                  <a:pt x="1206" y="728"/>
                </a:lnTo>
                <a:lnTo>
                  <a:pt x="1210" y="732"/>
                </a:lnTo>
                <a:lnTo>
                  <a:pt x="1214" y="742"/>
                </a:lnTo>
                <a:lnTo>
                  <a:pt x="1216" y="752"/>
                </a:lnTo>
                <a:lnTo>
                  <a:pt x="1216" y="764"/>
                </a:lnTo>
                <a:lnTo>
                  <a:pt x="1216" y="764"/>
                </a:lnTo>
                <a:lnTo>
                  <a:pt x="1216" y="816"/>
                </a:lnTo>
                <a:lnTo>
                  <a:pt x="1218" y="870"/>
                </a:lnTo>
                <a:lnTo>
                  <a:pt x="1218" y="870"/>
                </a:lnTo>
                <a:lnTo>
                  <a:pt x="1218" y="880"/>
                </a:lnTo>
                <a:lnTo>
                  <a:pt x="1220" y="884"/>
                </a:lnTo>
                <a:lnTo>
                  <a:pt x="1224" y="888"/>
                </a:lnTo>
                <a:lnTo>
                  <a:pt x="1224" y="888"/>
                </a:lnTo>
                <a:lnTo>
                  <a:pt x="1254" y="890"/>
                </a:lnTo>
                <a:lnTo>
                  <a:pt x="1284" y="888"/>
                </a:lnTo>
                <a:lnTo>
                  <a:pt x="1284" y="888"/>
                </a:lnTo>
                <a:lnTo>
                  <a:pt x="1300" y="890"/>
                </a:lnTo>
                <a:lnTo>
                  <a:pt x="1308" y="892"/>
                </a:lnTo>
                <a:lnTo>
                  <a:pt x="1312" y="896"/>
                </a:lnTo>
                <a:lnTo>
                  <a:pt x="1318" y="900"/>
                </a:lnTo>
                <a:lnTo>
                  <a:pt x="1320" y="906"/>
                </a:lnTo>
                <a:lnTo>
                  <a:pt x="1322" y="914"/>
                </a:lnTo>
                <a:lnTo>
                  <a:pt x="1324" y="922"/>
                </a:lnTo>
                <a:lnTo>
                  <a:pt x="1324" y="922"/>
                </a:lnTo>
                <a:lnTo>
                  <a:pt x="1328" y="928"/>
                </a:lnTo>
                <a:lnTo>
                  <a:pt x="1334" y="932"/>
                </a:lnTo>
                <a:lnTo>
                  <a:pt x="1340" y="934"/>
                </a:lnTo>
                <a:lnTo>
                  <a:pt x="1346" y="934"/>
                </a:lnTo>
                <a:lnTo>
                  <a:pt x="1360" y="934"/>
                </a:lnTo>
                <a:lnTo>
                  <a:pt x="1366" y="932"/>
                </a:lnTo>
                <a:lnTo>
                  <a:pt x="1372" y="934"/>
                </a:lnTo>
                <a:lnTo>
                  <a:pt x="1372" y="934"/>
                </a:lnTo>
                <a:lnTo>
                  <a:pt x="1394" y="934"/>
                </a:lnTo>
                <a:lnTo>
                  <a:pt x="1394" y="934"/>
                </a:lnTo>
                <a:lnTo>
                  <a:pt x="1458" y="934"/>
                </a:lnTo>
                <a:lnTo>
                  <a:pt x="1458" y="934"/>
                </a:lnTo>
                <a:lnTo>
                  <a:pt x="1468" y="934"/>
                </a:lnTo>
                <a:lnTo>
                  <a:pt x="1468" y="934"/>
                </a:lnTo>
                <a:lnTo>
                  <a:pt x="1476" y="936"/>
                </a:lnTo>
                <a:lnTo>
                  <a:pt x="1480" y="938"/>
                </a:lnTo>
                <a:lnTo>
                  <a:pt x="1484" y="942"/>
                </a:lnTo>
                <a:lnTo>
                  <a:pt x="1488" y="948"/>
                </a:lnTo>
                <a:lnTo>
                  <a:pt x="1490" y="958"/>
                </a:lnTo>
                <a:lnTo>
                  <a:pt x="1490" y="970"/>
                </a:lnTo>
                <a:lnTo>
                  <a:pt x="1490" y="970"/>
                </a:lnTo>
                <a:lnTo>
                  <a:pt x="1492" y="1084"/>
                </a:lnTo>
                <a:lnTo>
                  <a:pt x="1492" y="1084"/>
                </a:lnTo>
                <a:lnTo>
                  <a:pt x="1492" y="1098"/>
                </a:lnTo>
                <a:lnTo>
                  <a:pt x="1496" y="1104"/>
                </a:lnTo>
                <a:lnTo>
                  <a:pt x="1500" y="1110"/>
                </a:lnTo>
                <a:lnTo>
                  <a:pt x="1500" y="1110"/>
                </a:lnTo>
                <a:lnTo>
                  <a:pt x="1506" y="1112"/>
                </a:lnTo>
                <a:lnTo>
                  <a:pt x="1510" y="1112"/>
                </a:lnTo>
                <a:lnTo>
                  <a:pt x="1516" y="1112"/>
                </a:lnTo>
                <a:lnTo>
                  <a:pt x="1520" y="1110"/>
                </a:lnTo>
                <a:lnTo>
                  <a:pt x="1524" y="1106"/>
                </a:lnTo>
                <a:lnTo>
                  <a:pt x="1526" y="1102"/>
                </a:lnTo>
                <a:lnTo>
                  <a:pt x="1530" y="1096"/>
                </a:lnTo>
                <a:lnTo>
                  <a:pt x="1530" y="1090"/>
                </a:lnTo>
                <a:lnTo>
                  <a:pt x="1530" y="1090"/>
                </a:lnTo>
                <a:lnTo>
                  <a:pt x="1532" y="1080"/>
                </a:lnTo>
                <a:lnTo>
                  <a:pt x="1534" y="1074"/>
                </a:lnTo>
                <a:lnTo>
                  <a:pt x="1536" y="1068"/>
                </a:lnTo>
                <a:lnTo>
                  <a:pt x="1542" y="1064"/>
                </a:lnTo>
                <a:lnTo>
                  <a:pt x="1546" y="1060"/>
                </a:lnTo>
                <a:lnTo>
                  <a:pt x="1552" y="1058"/>
                </a:lnTo>
                <a:lnTo>
                  <a:pt x="1568" y="1056"/>
                </a:lnTo>
                <a:lnTo>
                  <a:pt x="1568" y="1056"/>
                </a:lnTo>
                <a:lnTo>
                  <a:pt x="1596" y="1058"/>
                </a:lnTo>
                <a:lnTo>
                  <a:pt x="1610" y="1056"/>
                </a:lnTo>
                <a:lnTo>
                  <a:pt x="1616" y="1054"/>
                </a:lnTo>
                <a:lnTo>
                  <a:pt x="1622" y="1052"/>
                </a:lnTo>
                <a:lnTo>
                  <a:pt x="1622" y="1052"/>
                </a:lnTo>
                <a:lnTo>
                  <a:pt x="1626" y="1026"/>
                </a:lnTo>
                <a:lnTo>
                  <a:pt x="1626" y="1002"/>
                </a:lnTo>
                <a:lnTo>
                  <a:pt x="1626" y="952"/>
                </a:lnTo>
                <a:lnTo>
                  <a:pt x="1626" y="952"/>
                </a:lnTo>
                <a:lnTo>
                  <a:pt x="1626" y="904"/>
                </a:lnTo>
                <a:lnTo>
                  <a:pt x="1628" y="880"/>
                </a:lnTo>
                <a:lnTo>
                  <a:pt x="1628" y="856"/>
                </a:lnTo>
                <a:lnTo>
                  <a:pt x="1628" y="856"/>
                </a:lnTo>
                <a:lnTo>
                  <a:pt x="1632" y="838"/>
                </a:lnTo>
                <a:lnTo>
                  <a:pt x="1634" y="832"/>
                </a:lnTo>
                <a:lnTo>
                  <a:pt x="1638" y="828"/>
                </a:lnTo>
                <a:lnTo>
                  <a:pt x="1642" y="826"/>
                </a:lnTo>
                <a:lnTo>
                  <a:pt x="1648" y="824"/>
                </a:lnTo>
                <a:lnTo>
                  <a:pt x="1668" y="822"/>
                </a:lnTo>
                <a:lnTo>
                  <a:pt x="1668" y="822"/>
                </a:lnTo>
                <a:lnTo>
                  <a:pt x="1700" y="822"/>
                </a:lnTo>
                <a:lnTo>
                  <a:pt x="1714" y="822"/>
                </a:lnTo>
                <a:lnTo>
                  <a:pt x="1730" y="818"/>
                </a:lnTo>
                <a:lnTo>
                  <a:pt x="1730" y="818"/>
                </a:lnTo>
                <a:lnTo>
                  <a:pt x="1734" y="816"/>
                </a:lnTo>
                <a:lnTo>
                  <a:pt x="1736" y="812"/>
                </a:lnTo>
                <a:lnTo>
                  <a:pt x="1736" y="812"/>
                </a:lnTo>
                <a:lnTo>
                  <a:pt x="1738" y="764"/>
                </a:lnTo>
                <a:lnTo>
                  <a:pt x="1738" y="718"/>
                </a:lnTo>
                <a:lnTo>
                  <a:pt x="1738" y="624"/>
                </a:lnTo>
                <a:lnTo>
                  <a:pt x="1738" y="624"/>
                </a:lnTo>
                <a:lnTo>
                  <a:pt x="1738" y="608"/>
                </a:lnTo>
                <a:lnTo>
                  <a:pt x="1740" y="590"/>
                </a:lnTo>
                <a:lnTo>
                  <a:pt x="1740" y="590"/>
                </a:lnTo>
                <a:lnTo>
                  <a:pt x="1740" y="584"/>
                </a:lnTo>
                <a:lnTo>
                  <a:pt x="1744" y="578"/>
                </a:lnTo>
                <a:lnTo>
                  <a:pt x="1748" y="574"/>
                </a:lnTo>
                <a:lnTo>
                  <a:pt x="1754" y="572"/>
                </a:lnTo>
                <a:lnTo>
                  <a:pt x="1754" y="572"/>
                </a:lnTo>
                <a:lnTo>
                  <a:pt x="1772" y="568"/>
                </a:lnTo>
                <a:lnTo>
                  <a:pt x="1792" y="568"/>
                </a:lnTo>
                <a:lnTo>
                  <a:pt x="1810" y="568"/>
                </a:lnTo>
                <a:lnTo>
                  <a:pt x="1828" y="572"/>
                </a:lnTo>
                <a:lnTo>
                  <a:pt x="1828" y="572"/>
                </a:lnTo>
                <a:lnTo>
                  <a:pt x="1834" y="574"/>
                </a:lnTo>
                <a:lnTo>
                  <a:pt x="1838" y="576"/>
                </a:lnTo>
                <a:lnTo>
                  <a:pt x="1842" y="580"/>
                </a:lnTo>
                <a:lnTo>
                  <a:pt x="1844" y="586"/>
                </a:lnTo>
                <a:lnTo>
                  <a:pt x="1846" y="596"/>
                </a:lnTo>
                <a:lnTo>
                  <a:pt x="1846" y="606"/>
                </a:lnTo>
                <a:lnTo>
                  <a:pt x="1846" y="606"/>
                </a:lnTo>
                <a:lnTo>
                  <a:pt x="1844" y="710"/>
                </a:lnTo>
                <a:lnTo>
                  <a:pt x="1846" y="814"/>
                </a:lnTo>
                <a:lnTo>
                  <a:pt x="1846" y="814"/>
                </a:lnTo>
                <a:lnTo>
                  <a:pt x="1846" y="862"/>
                </a:lnTo>
                <a:lnTo>
                  <a:pt x="1846" y="912"/>
                </a:lnTo>
                <a:lnTo>
                  <a:pt x="1844" y="962"/>
                </a:lnTo>
                <a:lnTo>
                  <a:pt x="1844" y="1012"/>
                </a:lnTo>
                <a:lnTo>
                  <a:pt x="1844" y="1012"/>
                </a:lnTo>
                <a:lnTo>
                  <a:pt x="1846" y="1044"/>
                </a:lnTo>
                <a:lnTo>
                  <a:pt x="1848" y="1060"/>
                </a:lnTo>
                <a:lnTo>
                  <a:pt x="1852" y="1078"/>
                </a:lnTo>
                <a:lnTo>
                  <a:pt x="1852" y="1078"/>
                </a:lnTo>
                <a:lnTo>
                  <a:pt x="1858" y="1066"/>
                </a:lnTo>
                <a:lnTo>
                  <a:pt x="1860" y="1056"/>
                </a:lnTo>
                <a:lnTo>
                  <a:pt x="1862" y="1038"/>
                </a:lnTo>
                <a:lnTo>
                  <a:pt x="1862" y="1038"/>
                </a:lnTo>
                <a:lnTo>
                  <a:pt x="1862" y="906"/>
                </a:lnTo>
                <a:lnTo>
                  <a:pt x="1862" y="906"/>
                </a:lnTo>
                <a:lnTo>
                  <a:pt x="1864" y="890"/>
                </a:lnTo>
                <a:lnTo>
                  <a:pt x="1866" y="882"/>
                </a:lnTo>
                <a:lnTo>
                  <a:pt x="1870" y="876"/>
                </a:lnTo>
                <a:lnTo>
                  <a:pt x="1874" y="870"/>
                </a:lnTo>
                <a:lnTo>
                  <a:pt x="1880" y="866"/>
                </a:lnTo>
                <a:lnTo>
                  <a:pt x="1896" y="858"/>
                </a:lnTo>
                <a:lnTo>
                  <a:pt x="1896" y="858"/>
                </a:lnTo>
                <a:lnTo>
                  <a:pt x="1996" y="820"/>
                </a:lnTo>
                <a:lnTo>
                  <a:pt x="2094" y="780"/>
                </a:lnTo>
                <a:lnTo>
                  <a:pt x="2094" y="780"/>
                </a:lnTo>
                <a:lnTo>
                  <a:pt x="2106" y="778"/>
                </a:lnTo>
                <a:lnTo>
                  <a:pt x="2114" y="776"/>
                </a:lnTo>
                <a:lnTo>
                  <a:pt x="2122" y="776"/>
                </a:lnTo>
                <a:lnTo>
                  <a:pt x="2126" y="778"/>
                </a:lnTo>
                <a:lnTo>
                  <a:pt x="2130" y="782"/>
                </a:lnTo>
                <a:lnTo>
                  <a:pt x="2134" y="788"/>
                </a:lnTo>
                <a:lnTo>
                  <a:pt x="2136" y="808"/>
                </a:lnTo>
                <a:lnTo>
                  <a:pt x="2136" y="808"/>
                </a:lnTo>
                <a:lnTo>
                  <a:pt x="2136" y="864"/>
                </a:lnTo>
                <a:lnTo>
                  <a:pt x="2136" y="892"/>
                </a:lnTo>
                <a:lnTo>
                  <a:pt x="2138" y="920"/>
                </a:lnTo>
                <a:lnTo>
                  <a:pt x="2138" y="920"/>
                </a:lnTo>
                <a:lnTo>
                  <a:pt x="2176" y="936"/>
                </a:lnTo>
                <a:lnTo>
                  <a:pt x="2194" y="942"/>
                </a:lnTo>
                <a:lnTo>
                  <a:pt x="2216" y="946"/>
                </a:lnTo>
                <a:lnTo>
                  <a:pt x="2216" y="946"/>
                </a:lnTo>
                <a:lnTo>
                  <a:pt x="2224" y="944"/>
                </a:lnTo>
                <a:lnTo>
                  <a:pt x="2234" y="944"/>
                </a:lnTo>
                <a:lnTo>
                  <a:pt x="2238" y="946"/>
                </a:lnTo>
                <a:lnTo>
                  <a:pt x="2242" y="948"/>
                </a:lnTo>
                <a:lnTo>
                  <a:pt x="2244" y="952"/>
                </a:lnTo>
                <a:lnTo>
                  <a:pt x="2246" y="960"/>
                </a:lnTo>
                <a:lnTo>
                  <a:pt x="2246" y="960"/>
                </a:lnTo>
                <a:lnTo>
                  <a:pt x="2230" y="960"/>
                </a:lnTo>
                <a:lnTo>
                  <a:pt x="2214" y="962"/>
                </a:lnTo>
                <a:lnTo>
                  <a:pt x="2188" y="960"/>
                </a:lnTo>
                <a:lnTo>
                  <a:pt x="2188" y="960"/>
                </a:lnTo>
                <a:lnTo>
                  <a:pt x="2194" y="962"/>
                </a:lnTo>
                <a:lnTo>
                  <a:pt x="2200" y="962"/>
                </a:lnTo>
                <a:lnTo>
                  <a:pt x="2216" y="960"/>
                </a:lnTo>
                <a:lnTo>
                  <a:pt x="2232" y="962"/>
                </a:lnTo>
                <a:lnTo>
                  <a:pt x="2240" y="964"/>
                </a:lnTo>
                <a:lnTo>
                  <a:pt x="2248" y="968"/>
                </a:lnTo>
                <a:lnTo>
                  <a:pt x="2248" y="968"/>
                </a:lnTo>
                <a:lnTo>
                  <a:pt x="2252" y="978"/>
                </a:lnTo>
                <a:lnTo>
                  <a:pt x="2254" y="986"/>
                </a:lnTo>
                <a:lnTo>
                  <a:pt x="2254" y="1006"/>
                </a:lnTo>
                <a:lnTo>
                  <a:pt x="2254" y="1024"/>
                </a:lnTo>
                <a:lnTo>
                  <a:pt x="2256" y="1034"/>
                </a:lnTo>
                <a:lnTo>
                  <a:pt x="2258" y="1042"/>
                </a:lnTo>
                <a:lnTo>
                  <a:pt x="2258" y="1042"/>
                </a:lnTo>
                <a:lnTo>
                  <a:pt x="2264" y="1036"/>
                </a:lnTo>
                <a:lnTo>
                  <a:pt x="2266" y="1028"/>
                </a:lnTo>
                <a:lnTo>
                  <a:pt x="2266" y="1014"/>
                </a:lnTo>
                <a:lnTo>
                  <a:pt x="2266" y="1014"/>
                </a:lnTo>
                <a:lnTo>
                  <a:pt x="2266" y="924"/>
                </a:lnTo>
                <a:lnTo>
                  <a:pt x="2266" y="924"/>
                </a:lnTo>
                <a:lnTo>
                  <a:pt x="2266" y="908"/>
                </a:lnTo>
                <a:lnTo>
                  <a:pt x="2268" y="898"/>
                </a:lnTo>
                <a:lnTo>
                  <a:pt x="2274" y="890"/>
                </a:lnTo>
                <a:lnTo>
                  <a:pt x="2274" y="890"/>
                </a:lnTo>
                <a:lnTo>
                  <a:pt x="2274" y="758"/>
                </a:lnTo>
                <a:lnTo>
                  <a:pt x="2274" y="758"/>
                </a:lnTo>
                <a:lnTo>
                  <a:pt x="2290" y="754"/>
                </a:lnTo>
                <a:lnTo>
                  <a:pt x="2306" y="752"/>
                </a:lnTo>
                <a:lnTo>
                  <a:pt x="2336" y="754"/>
                </a:lnTo>
                <a:lnTo>
                  <a:pt x="2336" y="754"/>
                </a:lnTo>
                <a:lnTo>
                  <a:pt x="2350" y="752"/>
                </a:lnTo>
                <a:lnTo>
                  <a:pt x="2356" y="750"/>
                </a:lnTo>
                <a:lnTo>
                  <a:pt x="2362" y="746"/>
                </a:lnTo>
                <a:lnTo>
                  <a:pt x="2362" y="746"/>
                </a:lnTo>
                <a:lnTo>
                  <a:pt x="2372" y="744"/>
                </a:lnTo>
                <a:lnTo>
                  <a:pt x="2372" y="744"/>
                </a:lnTo>
                <a:lnTo>
                  <a:pt x="2408" y="742"/>
                </a:lnTo>
                <a:lnTo>
                  <a:pt x="2442" y="742"/>
                </a:lnTo>
                <a:lnTo>
                  <a:pt x="2442" y="742"/>
                </a:lnTo>
                <a:lnTo>
                  <a:pt x="2458" y="744"/>
                </a:lnTo>
                <a:lnTo>
                  <a:pt x="2464" y="748"/>
                </a:lnTo>
                <a:lnTo>
                  <a:pt x="2468" y="752"/>
                </a:lnTo>
                <a:lnTo>
                  <a:pt x="2472" y="756"/>
                </a:lnTo>
                <a:lnTo>
                  <a:pt x="2476" y="762"/>
                </a:lnTo>
                <a:lnTo>
                  <a:pt x="2478" y="778"/>
                </a:lnTo>
                <a:lnTo>
                  <a:pt x="2478" y="778"/>
                </a:lnTo>
                <a:lnTo>
                  <a:pt x="2480" y="810"/>
                </a:lnTo>
                <a:lnTo>
                  <a:pt x="2478" y="842"/>
                </a:lnTo>
                <a:lnTo>
                  <a:pt x="2478" y="842"/>
                </a:lnTo>
                <a:lnTo>
                  <a:pt x="2478" y="984"/>
                </a:lnTo>
                <a:lnTo>
                  <a:pt x="2480" y="1126"/>
                </a:lnTo>
                <a:lnTo>
                  <a:pt x="2480" y="1126"/>
                </a:lnTo>
                <a:lnTo>
                  <a:pt x="2482" y="1136"/>
                </a:lnTo>
                <a:lnTo>
                  <a:pt x="2482" y="1136"/>
                </a:lnTo>
                <a:lnTo>
                  <a:pt x="2492" y="1140"/>
                </a:lnTo>
                <a:lnTo>
                  <a:pt x="2502" y="1142"/>
                </a:lnTo>
                <a:lnTo>
                  <a:pt x="2520" y="1140"/>
                </a:lnTo>
                <a:lnTo>
                  <a:pt x="2520" y="1140"/>
                </a:lnTo>
                <a:lnTo>
                  <a:pt x="2534" y="1144"/>
                </a:lnTo>
                <a:lnTo>
                  <a:pt x="2542" y="1148"/>
                </a:lnTo>
                <a:lnTo>
                  <a:pt x="2546" y="1152"/>
                </a:lnTo>
                <a:lnTo>
                  <a:pt x="2548" y="1158"/>
                </a:lnTo>
                <a:lnTo>
                  <a:pt x="2550" y="1170"/>
                </a:lnTo>
                <a:lnTo>
                  <a:pt x="2550" y="1170"/>
                </a:lnTo>
                <a:lnTo>
                  <a:pt x="2552" y="1180"/>
                </a:lnTo>
                <a:lnTo>
                  <a:pt x="2554" y="1190"/>
                </a:lnTo>
                <a:lnTo>
                  <a:pt x="2554" y="1190"/>
                </a:lnTo>
                <a:lnTo>
                  <a:pt x="2556" y="1194"/>
                </a:lnTo>
                <a:lnTo>
                  <a:pt x="2558" y="1196"/>
                </a:lnTo>
                <a:lnTo>
                  <a:pt x="2560" y="1198"/>
                </a:lnTo>
                <a:lnTo>
                  <a:pt x="2566" y="1198"/>
                </a:lnTo>
                <a:lnTo>
                  <a:pt x="2566" y="1198"/>
                </a:lnTo>
                <a:lnTo>
                  <a:pt x="2570" y="1198"/>
                </a:lnTo>
                <a:lnTo>
                  <a:pt x="2574" y="1196"/>
                </a:lnTo>
                <a:lnTo>
                  <a:pt x="2576" y="1194"/>
                </a:lnTo>
                <a:lnTo>
                  <a:pt x="2578" y="1190"/>
                </a:lnTo>
                <a:lnTo>
                  <a:pt x="2578" y="1190"/>
                </a:lnTo>
                <a:lnTo>
                  <a:pt x="2580" y="1176"/>
                </a:lnTo>
                <a:lnTo>
                  <a:pt x="2580" y="1164"/>
                </a:lnTo>
                <a:lnTo>
                  <a:pt x="2580" y="1164"/>
                </a:lnTo>
                <a:lnTo>
                  <a:pt x="2580" y="1054"/>
                </a:lnTo>
                <a:lnTo>
                  <a:pt x="2580" y="1054"/>
                </a:lnTo>
                <a:lnTo>
                  <a:pt x="2580" y="1042"/>
                </a:lnTo>
                <a:lnTo>
                  <a:pt x="2584" y="1030"/>
                </a:lnTo>
                <a:lnTo>
                  <a:pt x="2588" y="1024"/>
                </a:lnTo>
                <a:lnTo>
                  <a:pt x="2594" y="1022"/>
                </a:lnTo>
                <a:lnTo>
                  <a:pt x="2600" y="1018"/>
                </a:lnTo>
                <a:lnTo>
                  <a:pt x="2608" y="1018"/>
                </a:lnTo>
                <a:lnTo>
                  <a:pt x="2608" y="1018"/>
                </a:lnTo>
                <a:lnTo>
                  <a:pt x="2616" y="1016"/>
                </a:lnTo>
                <a:lnTo>
                  <a:pt x="2622" y="1014"/>
                </a:lnTo>
                <a:lnTo>
                  <a:pt x="2628" y="1012"/>
                </a:lnTo>
                <a:lnTo>
                  <a:pt x="2630" y="1008"/>
                </a:lnTo>
                <a:lnTo>
                  <a:pt x="2634" y="1002"/>
                </a:lnTo>
                <a:lnTo>
                  <a:pt x="2634" y="996"/>
                </a:lnTo>
                <a:lnTo>
                  <a:pt x="2636" y="982"/>
                </a:lnTo>
                <a:lnTo>
                  <a:pt x="2636" y="982"/>
                </a:lnTo>
                <a:lnTo>
                  <a:pt x="2636" y="756"/>
                </a:lnTo>
                <a:lnTo>
                  <a:pt x="2636" y="756"/>
                </a:lnTo>
                <a:lnTo>
                  <a:pt x="2634" y="724"/>
                </a:lnTo>
                <a:lnTo>
                  <a:pt x="2636" y="692"/>
                </a:lnTo>
                <a:lnTo>
                  <a:pt x="2636" y="692"/>
                </a:lnTo>
                <a:lnTo>
                  <a:pt x="2636" y="684"/>
                </a:lnTo>
                <a:lnTo>
                  <a:pt x="2638" y="676"/>
                </a:lnTo>
                <a:lnTo>
                  <a:pt x="2642" y="670"/>
                </a:lnTo>
                <a:lnTo>
                  <a:pt x="2644" y="668"/>
                </a:lnTo>
                <a:lnTo>
                  <a:pt x="2650" y="666"/>
                </a:lnTo>
                <a:lnTo>
                  <a:pt x="2650" y="666"/>
                </a:lnTo>
                <a:lnTo>
                  <a:pt x="2700" y="666"/>
                </a:lnTo>
                <a:lnTo>
                  <a:pt x="2700" y="666"/>
                </a:lnTo>
                <a:lnTo>
                  <a:pt x="2714" y="662"/>
                </a:lnTo>
                <a:lnTo>
                  <a:pt x="2728" y="658"/>
                </a:lnTo>
                <a:lnTo>
                  <a:pt x="2742" y="656"/>
                </a:lnTo>
                <a:lnTo>
                  <a:pt x="2758" y="656"/>
                </a:lnTo>
                <a:lnTo>
                  <a:pt x="2786" y="658"/>
                </a:lnTo>
                <a:lnTo>
                  <a:pt x="2814" y="662"/>
                </a:lnTo>
                <a:lnTo>
                  <a:pt x="2814" y="662"/>
                </a:lnTo>
                <a:lnTo>
                  <a:pt x="2820" y="664"/>
                </a:lnTo>
                <a:lnTo>
                  <a:pt x="2824" y="666"/>
                </a:lnTo>
                <a:lnTo>
                  <a:pt x="2828" y="670"/>
                </a:lnTo>
                <a:lnTo>
                  <a:pt x="2830" y="674"/>
                </a:lnTo>
                <a:lnTo>
                  <a:pt x="2832" y="686"/>
                </a:lnTo>
                <a:lnTo>
                  <a:pt x="2832" y="696"/>
                </a:lnTo>
                <a:lnTo>
                  <a:pt x="2832" y="696"/>
                </a:lnTo>
                <a:lnTo>
                  <a:pt x="2832" y="768"/>
                </a:lnTo>
                <a:lnTo>
                  <a:pt x="2832" y="838"/>
                </a:lnTo>
                <a:lnTo>
                  <a:pt x="2832" y="838"/>
                </a:lnTo>
                <a:lnTo>
                  <a:pt x="2832" y="982"/>
                </a:lnTo>
                <a:lnTo>
                  <a:pt x="2832" y="982"/>
                </a:lnTo>
                <a:lnTo>
                  <a:pt x="2832" y="992"/>
                </a:lnTo>
                <a:lnTo>
                  <a:pt x="2836" y="1000"/>
                </a:lnTo>
                <a:lnTo>
                  <a:pt x="2838" y="1004"/>
                </a:lnTo>
                <a:lnTo>
                  <a:pt x="2842" y="1006"/>
                </a:lnTo>
                <a:lnTo>
                  <a:pt x="2848" y="1008"/>
                </a:lnTo>
                <a:lnTo>
                  <a:pt x="2854" y="1006"/>
                </a:lnTo>
                <a:lnTo>
                  <a:pt x="2854" y="1006"/>
                </a:lnTo>
                <a:lnTo>
                  <a:pt x="2876" y="1004"/>
                </a:lnTo>
                <a:lnTo>
                  <a:pt x="2896" y="1002"/>
                </a:lnTo>
                <a:lnTo>
                  <a:pt x="2938" y="1000"/>
                </a:lnTo>
                <a:lnTo>
                  <a:pt x="2978" y="1002"/>
                </a:lnTo>
                <a:lnTo>
                  <a:pt x="3020" y="1004"/>
                </a:lnTo>
                <a:lnTo>
                  <a:pt x="3020" y="1004"/>
                </a:lnTo>
                <a:lnTo>
                  <a:pt x="3024" y="1006"/>
                </a:lnTo>
                <a:lnTo>
                  <a:pt x="3028" y="1008"/>
                </a:lnTo>
                <a:lnTo>
                  <a:pt x="3030" y="1016"/>
                </a:lnTo>
                <a:lnTo>
                  <a:pt x="3034" y="1024"/>
                </a:lnTo>
                <a:lnTo>
                  <a:pt x="3036" y="1028"/>
                </a:lnTo>
                <a:lnTo>
                  <a:pt x="3040" y="1030"/>
                </a:lnTo>
                <a:lnTo>
                  <a:pt x="3040" y="1030"/>
                </a:lnTo>
                <a:lnTo>
                  <a:pt x="3042" y="984"/>
                </a:lnTo>
                <a:lnTo>
                  <a:pt x="3044" y="940"/>
                </a:lnTo>
                <a:lnTo>
                  <a:pt x="3046" y="848"/>
                </a:lnTo>
                <a:lnTo>
                  <a:pt x="3046" y="848"/>
                </a:lnTo>
                <a:lnTo>
                  <a:pt x="3048" y="746"/>
                </a:lnTo>
                <a:lnTo>
                  <a:pt x="3050" y="644"/>
                </a:lnTo>
                <a:lnTo>
                  <a:pt x="3052" y="544"/>
                </a:lnTo>
                <a:lnTo>
                  <a:pt x="3050" y="442"/>
                </a:lnTo>
                <a:lnTo>
                  <a:pt x="3050" y="442"/>
                </a:lnTo>
                <a:lnTo>
                  <a:pt x="3050" y="434"/>
                </a:lnTo>
                <a:lnTo>
                  <a:pt x="3052" y="430"/>
                </a:lnTo>
                <a:lnTo>
                  <a:pt x="3054" y="426"/>
                </a:lnTo>
                <a:lnTo>
                  <a:pt x="3054" y="426"/>
                </a:lnTo>
                <a:lnTo>
                  <a:pt x="3136" y="426"/>
                </a:lnTo>
                <a:lnTo>
                  <a:pt x="3136" y="426"/>
                </a:lnTo>
                <a:lnTo>
                  <a:pt x="3138" y="428"/>
                </a:lnTo>
                <a:lnTo>
                  <a:pt x="3140" y="432"/>
                </a:lnTo>
                <a:lnTo>
                  <a:pt x="3140" y="432"/>
                </a:lnTo>
                <a:lnTo>
                  <a:pt x="3140" y="470"/>
                </a:lnTo>
                <a:lnTo>
                  <a:pt x="3142" y="506"/>
                </a:lnTo>
                <a:lnTo>
                  <a:pt x="3146" y="544"/>
                </a:lnTo>
                <a:lnTo>
                  <a:pt x="3146" y="580"/>
                </a:lnTo>
                <a:lnTo>
                  <a:pt x="3146" y="580"/>
                </a:lnTo>
                <a:lnTo>
                  <a:pt x="3146" y="602"/>
                </a:lnTo>
                <a:lnTo>
                  <a:pt x="3148" y="608"/>
                </a:lnTo>
                <a:lnTo>
                  <a:pt x="3150" y="614"/>
                </a:lnTo>
                <a:lnTo>
                  <a:pt x="3156" y="618"/>
                </a:lnTo>
                <a:lnTo>
                  <a:pt x="3162" y="620"/>
                </a:lnTo>
                <a:lnTo>
                  <a:pt x="3184" y="628"/>
                </a:lnTo>
                <a:lnTo>
                  <a:pt x="3184" y="628"/>
                </a:lnTo>
                <a:lnTo>
                  <a:pt x="3192" y="630"/>
                </a:lnTo>
                <a:lnTo>
                  <a:pt x="3200" y="632"/>
                </a:lnTo>
                <a:lnTo>
                  <a:pt x="3200" y="632"/>
                </a:lnTo>
                <a:lnTo>
                  <a:pt x="3278" y="632"/>
                </a:lnTo>
                <a:lnTo>
                  <a:pt x="3278" y="632"/>
                </a:lnTo>
                <a:lnTo>
                  <a:pt x="3286" y="632"/>
                </a:lnTo>
                <a:lnTo>
                  <a:pt x="3290" y="634"/>
                </a:lnTo>
                <a:lnTo>
                  <a:pt x="3294" y="640"/>
                </a:lnTo>
                <a:lnTo>
                  <a:pt x="3296" y="646"/>
                </a:lnTo>
                <a:lnTo>
                  <a:pt x="3296" y="646"/>
                </a:lnTo>
                <a:lnTo>
                  <a:pt x="3298" y="664"/>
                </a:lnTo>
                <a:lnTo>
                  <a:pt x="3298" y="680"/>
                </a:lnTo>
                <a:lnTo>
                  <a:pt x="3298" y="680"/>
                </a:lnTo>
                <a:lnTo>
                  <a:pt x="3298" y="1008"/>
                </a:lnTo>
                <a:lnTo>
                  <a:pt x="3298" y="1008"/>
                </a:lnTo>
                <a:lnTo>
                  <a:pt x="3298" y="1032"/>
                </a:lnTo>
                <a:lnTo>
                  <a:pt x="3300" y="1038"/>
                </a:lnTo>
                <a:lnTo>
                  <a:pt x="3304" y="1044"/>
                </a:lnTo>
                <a:lnTo>
                  <a:pt x="3308" y="1048"/>
                </a:lnTo>
                <a:lnTo>
                  <a:pt x="3316" y="1048"/>
                </a:lnTo>
                <a:lnTo>
                  <a:pt x="3338" y="1050"/>
                </a:lnTo>
                <a:lnTo>
                  <a:pt x="3338" y="1050"/>
                </a:lnTo>
                <a:lnTo>
                  <a:pt x="3358" y="1052"/>
                </a:lnTo>
                <a:lnTo>
                  <a:pt x="3366" y="1054"/>
                </a:lnTo>
                <a:lnTo>
                  <a:pt x="3370" y="1056"/>
                </a:lnTo>
                <a:lnTo>
                  <a:pt x="3374" y="1060"/>
                </a:lnTo>
                <a:lnTo>
                  <a:pt x="3378" y="1066"/>
                </a:lnTo>
                <a:lnTo>
                  <a:pt x="3384" y="1086"/>
                </a:lnTo>
                <a:lnTo>
                  <a:pt x="3384" y="1086"/>
                </a:lnTo>
                <a:lnTo>
                  <a:pt x="3386" y="1090"/>
                </a:lnTo>
                <a:lnTo>
                  <a:pt x="3390" y="1094"/>
                </a:lnTo>
                <a:lnTo>
                  <a:pt x="3390" y="1094"/>
                </a:lnTo>
                <a:lnTo>
                  <a:pt x="3400" y="1096"/>
                </a:lnTo>
                <a:lnTo>
                  <a:pt x="3408" y="1096"/>
                </a:lnTo>
                <a:lnTo>
                  <a:pt x="3426" y="1096"/>
                </a:lnTo>
                <a:lnTo>
                  <a:pt x="3426" y="1096"/>
                </a:lnTo>
                <a:lnTo>
                  <a:pt x="3442" y="1098"/>
                </a:lnTo>
                <a:lnTo>
                  <a:pt x="3448" y="1100"/>
                </a:lnTo>
                <a:lnTo>
                  <a:pt x="3452" y="1104"/>
                </a:lnTo>
                <a:lnTo>
                  <a:pt x="3456" y="1108"/>
                </a:lnTo>
                <a:lnTo>
                  <a:pt x="3458" y="1114"/>
                </a:lnTo>
                <a:lnTo>
                  <a:pt x="3460" y="1130"/>
                </a:lnTo>
                <a:lnTo>
                  <a:pt x="3460" y="1130"/>
                </a:lnTo>
                <a:lnTo>
                  <a:pt x="3460" y="1160"/>
                </a:lnTo>
                <a:lnTo>
                  <a:pt x="3462" y="1192"/>
                </a:lnTo>
                <a:lnTo>
                  <a:pt x="3462" y="1192"/>
                </a:lnTo>
                <a:lnTo>
                  <a:pt x="3464" y="1202"/>
                </a:lnTo>
                <a:lnTo>
                  <a:pt x="3468" y="1208"/>
                </a:lnTo>
                <a:lnTo>
                  <a:pt x="3474" y="1212"/>
                </a:lnTo>
                <a:lnTo>
                  <a:pt x="3484" y="1214"/>
                </a:lnTo>
                <a:lnTo>
                  <a:pt x="3484" y="1214"/>
                </a:lnTo>
                <a:lnTo>
                  <a:pt x="3492" y="1214"/>
                </a:lnTo>
                <a:lnTo>
                  <a:pt x="3492" y="1214"/>
                </a:lnTo>
                <a:lnTo>
                  <a:pt x="3518" y="1214"/>
                </a:lnTo>
                <a:lnTo>
                  <a:pt x="3526" y="1212"/>
                </a:lnTo>
                <a:lnTo>
                  <a:pt x="3532" y="1210"/>
                </a:lnTo>
                <a:lnTo>
                  <a:pt x="3536" y="1204"/>
                </a:lnTo>
                <a:lnTo>
                  <a:pt x="3538" y="1196"/>
                </a:lnTo>
                <a:lnTo>
                  <a:pt x="3538" y="1170"/>
                </a:lnTo>
                <a:lnTo>
                  <a:pt x="3538" y="1170"/>
                </a:lnTo>
                <a:lnTo>
                  <a:pt x="3538" y="884"/>
                </a:lnTo>
                <a:lnTo>
                  <a:pt x="3538" y="884"/>
                </a:lnTo>
                <a:lnTo>
                  <a:pt x="3540" y="860"/>
                </a:lnTo>
                <a:lnTo>
                  <a:pt x="3542" y="852"/>
                </a:lnTo>
                <a:lnTo>
                  <a:pt x="3546" y="846"/>
                </a:lnTo>
                <a:lnTo>
                  <a:pt x="3552" y="842"/>
                </a:lnTo>
                <a:lnTo>
                  <a:pt x="3560" y="840"/>
                </a:lnTo>
                <a:lnTo>
                  <a:pt x="3586" y="838"/>
                </a:lnTo>
                <a:lnTo>
                  <a:pt x="3586" y="838"/>
                </a:lnTo>
                <a:lnTo>
                  <a:pt x="3694" y="838"/>
                </a:lnTo>
                <a:lnTo>
                  <a:pt x="3694" y="838"/>
                </a:lnTo>
                <a:lnTo>
                  <a:pt x="3718" y="840"/>
                </a:lnTo>
                <a:lnTo>
                  <a:pt x="3726" y="842"/>
                </a:lnTo>
                <a:lnTo>
                  <a:pt x="3732" y="846"/>
                </a:lnTo>
                <a:lnTo>
                  <a:pt x="3736" y="850"/>
                </a:lnTo>
                <a:lnTo>
                  <a:pt x="3738" y="858"/>
                </a:lnTo>
                <a:lnTo>
                  <a:pt x="3740" y="882"/>
                </a:lnTo>
                <a:lnTo>
                  <a:pt x="3740" y="882"/>
                </a:lnTo>
                <a:lnTo>
                  <a:pt x="3740" y="900"/>
                </a:lnTo>
                <a:lnTo>
                  <a:pt x="3742" y="908"/>
                </a:lnTo>
                <a:lnTo>
                  <a:pt x="3748" y="916"/>
                </a:lnTo>
                <a:lnTo>
                  <a:pt x="3748" y="916"/>
                </a:lnTo>
                <a:lnTo>
                  <a:pt x="3772" y="926"/>
                </a:lnTo>
                <a:lnTo>
                  <a:pt x="3780" y="930"/>
                </a:lnTo>
                <a:lnTo>
                  <a:pt x="3786" y="936"/>
                </a:lnTo>
                <a:lnTo>
                  <a:pt x="3788" y="942"/>
                </a:lnTo>
                <a:lnTo>
                  <a:pt x="3790" y="952"/>
                </a:lnTo>
                <a:lnTo>
                  <a:pt x="3790" y="978"/>
                </a:lnTo>
                <a:lnTo>
                  <a:pt x="3790" y="978"/>
                </a:lnTo>
                <a:lnTo>
                  <a:pt x="3790" y="1024"/>
                </a:lnTo>
                <a:lnTo>
                  <a:pt x="3792" y="1050"/>
                </a:lnTo>
                <a:lnTo>
                  <a:pt x="3794" y="1076"/>
                </a:lnTo>
                <a:lnTo>
                  <a:pt x="3794" y="1076"/>
                </a:lnTo>
                <a:lnTo>
                  <a:pt x="3800" y="1066"/>
                </a:lnTo>
                <a:lnTo>
                  <a:pt x="3802" y="1058"/>
                </a:lnTo>
                <a:lnTo>
                  <a:pt x="3802" y="1044"/>
                </a:lnTo>
                <a:lnTo>
                  <a:pt x="3802" y="1044"/>
                </a:lnTo>
                <a:lnTo>
                  <a:pt x="3804" y="962"/>
                </a:lnTo>
                <a:lnTo>
                  <a:pt x="3802" y="880"/>
                </a:lnTo>
                <a:lnTo>
                  <a:pt x="3802" y="880"/>
                </a:lnTo>
                <a:lnTo>
                  <a:pt x="3802" y="870"/>
                </a:lnTo>
                <a:lnTo>
                  <a:pt x="3804" y="862"/>
                </a:lnTo>
                <a:lnTo>
                  <a:pt x="3806" y="854"/>
                </a:lnTo>
                <a:lnTo>
                  <a:pt x="3810" y="848"/>
                </a:lnTo>
                <a:lnTo>
                  <a:pt x="3816" y="842"/>
                </a:lnTo>
                <a:lnTo>
                  <a:pt x="3822" y="838"/>
                </a:lnTo>
                <a:lnTo>
                  <a:pt x="3838" y="830"/>
                </a:lnTo>
                <a:lnTo>
                  <a:pt x="3838" y="830"/>
                </a:lnTo>
                <a:lnTo>
                  <a:pt x="3916" y="806"/>
                </a:lnTo>
                <a:lnTo>
                  <a:pt x="3992" y="780"/>
                </a:lnTo>
                <a:lnTo>
                  <a:pt x="3992" y="780"/>
                </a:lnTo>
                <a:lnTo>
                  <a:pt x="4006" y="774"/>
                </a:lnTo>
                <a:lnTo>
                  <a:pt x="4020" y="768"/>
                </a:lnTo>
                <a:lnTo>
                  <a:pt x="4036" y="766"/>
                </a:lnTo>
                <a:lnTo>
                  <a:pt x="4042" y="764"/>
                </a:lnTo>
                <a:lnTo>
                  <a:pt x="4050" y="766"/>
                </a:lnTo>
                <a:lnTo>
                  <a:pt x="4050" y="766"/>
                </a:lnTo>
                <a:lnTo>
                  <a:pt x="4056" y="774"/>
                </a:lnTo>
                <a:lnTo>
                  <a:pt x="4060" y="782"/>
                </a:lnTo>
                <a:lnTo>
                  <a:pt x="4060" y="800"/>
                </a:lnTo>
                <a:lnTo>
                  <a:pt x="4060" y="800"/>
                </a:lnTo>
                <a:lnTo>
                  <a:pt x="4060" y="892"/>
                </a:lnTo>
                <a:lnTo>
                  <a:pt x="4060" y="892"/>
                </a:lnTo>
                <a:lnTo>
                  <a:pt x="4062" y="902"/>
                </a:lnTo>
                <a:lnTo>
                  <a:pt x="4064" y="912"/>
                </a:lnTo>
                <a:lnTo>
                  <a:pt x="4072" y="918"/>
                </a:lnTo>
                <a:lnTo>
                  <a:pt x="4080" y="924"/>
                </a:lnTo>
                <a:lnTo>
                  <a:pt x="4080" y="924"/>
                </a:lnTo>
                <a:lnTo>
                  <a:pt x="4096" y="932"/>
                </a:lnTo>
                <a:lnTo>
                  <a:pt x="4112" y="940"/>
                </a:lnTo>
                <a:lnTo>
                  <a:pt x="4128" y="944"/>
                </a:lnTo>
                <a:lnTo>
                  <a:pt x="4146" y="946"/>
                </a:lnTo>
                <a:lnTo>
                  <a:pt x="4146" y="946"/>
                </a:lnTo>
                <a:lnTo>
                  <a:pt x="4152" y="948"/>
                </a:lnTo>
                <a:lnTo>
                  <a:pt x="4158" y="950"/>
                </a:lnTo>
                <a:lnTo>
                  <a:pt x="4160" y="954"/>
                </a:lnTo>
                <a:lnTo>
                  <a:pt x="4164" y="960"/>
                </a:lnTo>
                <a:lnTo>
                  <a:pt x="4166" y="972"/>
                </a:lnTo>
                <a:lnTo>
                  <a:pt x="4170" y="982"/>
                </a:lnTo>
                <a:lnTo>
                  <a:pt x="4170" y="982"/>
                </a:lnTo>
                <a:lnTo>
                  <a:pt x="4178" y="974"/>
                </a:lnTo>
                <a:lnTo>
                  <a:pt x="4182" y="964"/>
                </a:lnTo>
                <a:lnTo>
                  <a:pt x="4184" y="954"/>
                </a:lnTo>
                <a:lnTo>
                  <a:pt x="4184" y="944"/>
                </a:lnTo>
                <a:lnTo>
                  <a:pt x="4184" y="944"/>
                </a:lnTo>
                <a:lnTo>
                  <a:pt x="4184" y="782"/>
                </a:lnTo>
                <a:lnTo>
                  <a:pt x="4184" y="782"/>
                </a:lnTo>
                <a:lnTo>
                  <a:pt x="4184" y="760"/>
                </a:lnTo>
                <a:lnTo>
                  <a:pt x="4188" y="750"/>
                </a:lnTo>
                <a:lnTo>
                  <a:pt x="4194" y="742"/>
                </a:lnTo>
                <a:lnTo>
                  <a:pt x="4194" y="742"/>
                </a:lnTo>
                <a:lnTo>
                  <a:pt x="4236" y="736"/>
                </a:lnTo>
                <a:lnTo>
                  <a:pt x="4278" y="734"/>
                </a:lnTo>
                <a:lnTo>
                  <a:pt x="4298" y="734"/>
                </a:lnTo>
                <a:lnTo>
                  <a:pt x="4320" y="736"/>
                </a:lnTo>
                <a:lnTo>
                  <a:pt x="4340" y="740"/>
                </a:lnTo>
                <a:lnTo>
                  <a:pt x="4360" y="744"/>
                </a:lnTo>
                <a:lnTo>
                  <a:pt x="4360" y="744"/>
                </a:lnTo>
                <a:lnTo>
                  <a:pt x="4370" y="744"/>
                </a:lnTo>
                <a:lnTo>
                  <a:pt x="4376" y="744"/>
                </a:lnTo>
                <a:lnTo>
                  <a:pt x="4382" y="746"/>
                </a:lnTo>
                <a:lnTo>
                  <a:pt x="4388" y="750"/>
                </a:lnTo>
                <a:lnTo>
                  <a:pt x="4390" y="756"/>
                </a:lnTo>
                <a:lnTo>
                  <a:pt x="4392" y="762"/>
                </a:lnTo>
                <a:lnTo>
                  <a:pt x="4394" y="778"/>
                </a:lnTo>
                <a:lnTo>
                  <a:pt x="4394" y="778"/>
                </a:lnTo>
                <a:lnTo>
                  <a:pt x="4394" y="830"/>
                </a:lnTo>
                <a:lnTo>
                  <a:pt x="4394" y="880"/>
                </a:lnTo>
                <a:lnTo>
                  <a:pt x="4394" y="980"/>
                </a:lnTo>
                <a:lnTo>
                  <a:pt x="4394" y="980"/>
                </a:lnTo>
                <a:lnTo>
                  <a:pt x="4398" y="986"/>
                </a:lnTo>
                <a:lnTo>
                  <a:pt x="4400" y="992"/>
                </a:lnTo>
                <a:lnTo>
                  <a:pt x="4402" y="1002"/>
                </a:lnTo>
                <a:lnTo>
                  <a:pt x="4402" y="1026"/>
                </a:lnTo>
                <a:lnTo>
                  <a:pt x="4402" y="1026"/>
                </a:lnTo>
                <a:lnTo>
                  <a:pt x="4402" y="1102"/>
                </a:lnTo>
                <a:lnTo>
                  <a:pt x="4402" y="1102"/>
                </a:lnTo>
                <a:lnTo>
                  <a:pt x="4402" y="1108"/>
                </a:lnTo>
                <a:lnTo>
                  <a:pt x="4404" y="1112"/>
                </a:lnTo>
                <a:lnTo>
                  <a:pt x="4406" y="1114"/>
                </a:lnTo>
                <a:lnTo>
                  <a:pt x="4408" y="1116"/>
                </a:lnTo>
                <a:lnTo>
                  <a:pt x="4416" y="1118"/>
                </a:lnTo>
                <a:lnTo>
                  <a:pt x="4424" y="1118"/>
                </a:lnTo>
                <a:lnTo>
                  <a:pt x="4424" y="1118"/>
                </a:lnTo>
                <a:lnTo>
                  <a:pt x="4444" y="1120"/>
                </a:lnTo>
                <a:lnTo>
                  <a:pt x="4454" y="1124"/>
                </a:lnTo>
                <a:lnTo>
                  <a:pt x="4462" y="1130"/>
                </a:lnTo>
                <a:lnTo>
                  <a:pt x="4462" y="1130"/>
                </a:lnTo>
                <a:lnTo>
                  <a:pt x="4474" y="1134"/>
                </a:lnTo>
                <a:lnTo>
                  <a:pt x="4480" y="1136"/>
                </a:lnTo>
                <a:lnTo>
                  <a:pt x="4486" y="1138"/>
                </a:lnTo>
                <a:lnTo>
                  <a:pt x="4492" y="1136"/>
                </a:lnTo>
                <a:lnTo>
                  <a:pt x="4496" y="1134"/>
                </a:lnTo>
                <a:lnTo>
                  <a:pt x="4500" y="1128"/>
                </a:lnTo>
                <a:lnTo>
                  <a:pt x="4504" y="1120"/>
                </a:lnTo>
                <a:lnTo>
                  <a:pt x="4504" y="1120"/>
                </a:lnTo>
                <a:lnTo>
                  <a:pt x="4504" y="1058"/>
                </a:lnTo>
                <a:lnTo>
                  <a:pt x="4504" y="1058"/>
                </a:lnTo>
                <a:lnTo>
                  <a:pt x="4504" y="1044"/>
                </a:lnTo>
                <a:lnTo>
                  <a:pt x="4508" y="1032"/>
                </a:lnTo>
                <a:lnTo>
                  <a:pt x="4510" y="1028"/>
                </a:lnTo>
                <a:lnTo>
                  <a:pt x="4514" y="1022"/>
                </a:lnTo>
                <a:lnTo>
                  <a:pt x="4520" y="1018"/>
                </a:lnTo>
                <a:lnTo>
                  <a:pt x="4528" y="1016"/>
                </a:lnTo>
                <a:lnTo>
                  <a:pt x="4528" y="1016"/>
                </a:lnTo>
                <a:lnTo>
                  <a:pt x="4532" y="1012"/>
                </a:lnTo>
                <a:lnTo>
                  <a:pt x="4536" y="1010"/>
                </a:lnTo>
                <a:lnTo>
                  <a:pt x="4540" y="1004"/>
                </a:lnTo>
                <a:lnTo>
                  <a:pt x="4542" y="1000"/>
                </a:lnTo>
                <a:lnTo>
                  <a:pt x="4542" y="990"/>
                </a:lnTo>
                <a:lnTo>
                  <a:pt x="4542" y="980"/>
                </a:lnTo>
                <a:lnTo>
                  <a:pt x="4542" y="980"/>
                </a:lnTo>
                <a:lnTo>
                  <a:pt x="4542" y="964"/>
                </a:lnTo>
                <a:lnTo>
                  <a:pt x="4544" y="950"/>
                </a:lnTo>
                <a:lnTo>
                  <a:pt x="4548" y="936"/>
                </a:lnTo>
                <a:lnTo>
                  <a:pt x="4552" y="928"/>
                </a:lnTo>
                <a:lnTo>
                  <a:pt x="4558" y="922"/>
                </a:lnTo>
                <a:lnTo>
                  <a:pt x="4558" y="922"/>
                </a:lnTo>
                <a:lnTo>
                  <a:pt x="4562" y="914"/>
                </a:lnTo>
                <a:lnTo>
                  <a:pt x="4564" y="904"/>
                </a:lnTo>
                <a:lnTo>
                  <a:pt x="4564" y="884"/>
                </a:lnTo>
                <a:lnTo>
                  <a:pt x="4564" y="884"/>
                </a:lnTo>
                <a:lnTo>
                  <a:pt x="4566" y="766"/>
                </a:lnTo>
                <a:lnTo>
                  <a:pt x="4564" y="646"/>
                </a:lnTo>
                <a:lnTo>
                  <a:pt x="4564" y="646"/>
                </a:lnTo>
                <a:lnTo>
                  <a:pt x="4564" y="628"/>
                </a:lnTo>
                <a:lnTo>
                  <a:pt x="4566" y="620"/>
                </a:lnTo>
                <a:lnTo>
                  <a:pt x="4568" y="610"/>
                </a:lnTo>
                <a:lnTo>
                  <a:pt x="4568" y="610"/>
                </a:lnTo>
                <a:lnTo>
                  <a:pt x="4570" y="604"/>
                </a:lnTo>
                <a:lnTo>
                  <a:pt x="4574" y="600"/>
                </a:lnTo>
                <a:lnTo>
                  <a:pt x="4578" y="598"/>
                </a:lnTo>
                <a:lnTo>
                  <a:pt x="4586" y="596"/>
                </a:lnTo>
                <a:lnTo>
                  <a:pt x="4586" y="596"/>
                </a:lnTo>
                <a:lnTo>
                  <a:pt x="4624" y="596"/>
                </a:lnTo>
                <a:lnTo>
                  <a:pt x="4660" y="594"/>
                </a:lnTo>
                <a:lnTo>
                  <a:pt x="4698" y="592"/>
                </a:lnTo>
                <a:lnTo>
                  <a:pt x="4736" y="592"/>
                </a:lnTo>
                <a:lnTo>
                  <a:pt x="4736" y="592"/>
                </a:lnTo>
                <a:lnTo>
                  <a:pt x="4748" y="592"/>
                </a:lnTo>
                <a:lnTo>
                  <a:pt x="4754" y="594"/>
                </a:lnTo>
                <a:lnTo>
                  <a:pt x="4760" y="598"/>
                </a:lnTo>
                <a:lnTo>
                  <a:pt x="4760" y="598"/>
                </a:lnTo>
                <a:lnTo>
                  <a:pt x="4764" y="606"/>
                </a:lnTo>
                <a:lnTo>
                  <a:pt x="4766" y="616"/>
                </a:lnTo>
                <a:lnTo>
                  <a:pt x="4766" y="636"/>
                </a:lnTo>
                <a:lnTo>
                  <a:pt x="4766" y="636"/>
                </a:lnTo>
                <a:lnTo>
                  <a:pt x="4766" y="948"/>
                </a:lnTo>
                <a:lnTo>
                  <a:pt x="4766" y="948"/>
                </a:lnTo>
                <a:lnTo>
                  <a:pt x="4768" y="974"/>
                </a:lnTo>
                <a:lnTo>
                  <a:pt x="4770" y="998"/>
                </a:lnTo>
                <a:lnTo>
                  <a:pt x="4770" y="998"/>
                </a:lnTo>
                <a:lnTo>
                  <a:pt x="4772" y="1008"/>
                </a:lnTo>
                <a:lnTo>
                  <a:pt x="4776" y="1012"/>
                </a:lnTo>
                <a:lnTo>
                  <a:pt x="4782" y="1014"/>
                </a:lnTo>
                <a:lnTo>
                  <a:pt x="4790" y="1014"/>
                </a:lnTo>
                <a:lnTo>
                  <a:pt x="4790" y="1014"/>
                </a:lnTo>
                <a:lnTo>
                  <a:pt x="4802" y="1006"/>
                </a:lnTo>
                <a:lnTo>
                  <a:pt x="4814" y="1002"/>
                </a:lnTo>
                <a:lnTo>
                  <a:pt x="4814" y="1002"/>
                </a:lnTo>
                <a:lnTo>
                  <a:pt x="4848" y="1000"/>
                </a:lnTo>
                <a:lnTo>
                  <a:pt x="4882" y="1000"/>
                </a:lnTo>
                <a:lnTo>
                  <a:pt x="4950" y="1000"/>
                </a:lnTo>
                <a:lnTo>
                  <a:pt x="4950" y="1000"/>
                </a:lnTo>
                <a:lnTo>
                  <a:pt x="4960" y="1002"/>
                </a:lnTo>
                <a:lnTo>
                  <a:pt x="4970" y="1004"/>
                </a:lnTo>
                <a:lnTo>
                  <a:pt x="4978" y="1010"/>
                </a:lnTo>
                <a:lnTo>
                  <a:pt x="4982" y="1020"/>
                </a:lnTo>
                <a:lnTo>
                  <a:pt x="4982" y="1020"/>
                </a:lnTo>
                <a:lnTo>
                  <a:pt x="4984" y="1026"/>
                </a:lnTo>
                <a:lnTo>
                  <a:pt x="4986" y="1030"/>
                </a:lnTo>
                <a:lnTo>
                  <a:pt x="4988" y="1034"/>
                </a:lnTo>
                <a:lnTo>
                  <a:pt x="4988" y="1034"/>
                </a:lnTo>
                <a:lnTo>
                  <a:pt x="4992" y="1020"/>
                </a:lnTo>
                <a:lnTo>
                  <a:pt x="4996" y="1014"/>
                </a:lnTo>
                <a:lnTo>
                  <a:pt x="5000" y="1008"/>
                </a:lnTo>
                <a:lnTo>
                  <a:pt x="5004" y="1004"/>
                </a:lnTo>
                <a:lnTo>
                  <a:pt x="5010" y="1002"/>
                </a:lnTo>
                <a:lnTo>
                  <a:pt x="5018" y="1000"/>
                </a:lnTo>
                <a:lnTo>
                  <a:pt x="5026" y="1000"/>
                </a:lnTo>
                <a:lnTo>
                  <a:pt x="5026" y="1000"/>
                </a:lnTo>
                <a:lnTo>
                  <a:pt x="5034" y="1002"/>
                </a:lnTo>
                <a:lnTo>
                  <a:pt x="5040" y="1004"/>
                </a:lnTo>
                <a:lnTo>
                  <a:pt x="5044" y="1010"/>
                </a:lnTo>
                <a:lnTo>
                  <a:pt x="5046" y="1016"/>
                </a:lnTo>
                <a:lnTo>
                  <a:pt x="5046" y="1016"/>
                </a:lnTo>
                <a:lnTo>
                  <a:pt x="5048" y="1090"/>
                </a:lnTo>
                <a:lnTo>
                  <a:pt x="5046" y="1126"/>
                </a:lnTo>
                <a:lnTo>
                  <a:pt x="5046" y="1144"/>
                </a:lnTo>
                <a:lnTo>
                  <a:pt x="5042" y="1162"/>
                </a:lnTo>
                <a:lnTo>
                  <a:pt x="5042" y="1162"/>
                </a:lnTo>
                <a:lnTo>
                  <a:pt x="5038" y="1170"/>
                </a:lnTo>
                <a:lnTo>
                  <a:pt x="5040" y="1174"/>
                </a:lnTo>
                <a:lnTo>
                  <a:pt x="5044" y="1174"/>
                </a:lnTo>
                <a:lnTo>
                  <a:pt x="5050" y="1176"/>
                </a:lnTo>
                <a:lnTo>
                  <a:pt x="5050" y="1176"/>
                </a:lnTo>
                <a:lnTo>
                  <a:pt x="5086" y="1174"/>
                </a:lnTo>
                <a:lnTo>
                  <a:pt x="5122" y="1174"/>
                </a:lnTo>
                <a:lnTo>
                  <a:pt x="5122" y="1174"/>
                </a:lnTo>
                <a:lnTo>
                  <a:pt x="5122" y="1172"/>
                </a:lnTo>
                <a:lnTo>
                  <a:pt x="5122" y="1172"/>
                </a:lnTo>
                <a:lnTo>
                  <a:pt x="5120" y="1170"/>
                </a:lnTo>
                <a:lnTo>
                  <a:pt x="5122" y="1172"/>
                </a:lnTo>
                <a:lnTo>
                  <a:pt x="5122" y="1172"/>
                </a:lnTo>
                <a:lnTo>
                  <a:pt x="5122" y="1174"/>
                </a:lnTo>
                <a:lnTo>
                  <a:pt x="5120" y="1174"/>
                </a:lnTo>
                <a:lnTo>
                  <a:pt x="5120" y="1174"/>
                </a:lnTo>
                <a:lnTo>
                  <a:pt x="5052" y="1174"/>
                </a:lnTo>
                <a:lnTo>
                  <a:pt x="5052" y="1174"/>
                </a:lnTo>
                <a:lnTo>
                  <a:pt x="5048" y="1174"/>
                </a:lnTo>
                <a:lnTo>
                  <a:pt x="5042" y="1174"/>
                </a:lnTo>
                <a:lnTo>
                  <a:pt x="5042" y="1174"/>
                </a:lnTo>
                <a:lnTo>
                  <a:pt x="5040" y="1172"/>
                </a:lnTo>
                <a:lnTo>
                  <a:pt x="5040" y="1164"/>
                </a:lnTo>
                <a:lnTo>
                  <a:pt x="5040" y="1164"/>
                </a:lnTo>
                <a:lnTo>
                  <a:pt x="5048" y="1160"/>
                </a:lnTo>
                <a:lnTo>
                  <a:pt x="5056" y="1158"/>
                </a:lnTo>
                <a:lnTo>
                  <a:pt x="5072" y="1158"/>
                </a:lnTo>
                <a:lnTo>
                  <a:pt x="5090" y="1158"/>
                </a:lnTo>
                <a:lnTo>
                  <a:pt x="5106" y="1158"/>
                </a:lnTo>
                <a:lnTo>
                  <a:pt x="5106" y="1158"/>
                </a:lnTo>
                <a:lnTo>
                  <a:pt x="5116" y="1158"/>
                </a:lnTo>
                <a:lnTo>
                  <a:pt x="5124" y="1156"/>
                </a:lnTo>
                <a:lnTo>
                  <a:pt x="5132" y="1152"/>
                </a:lnTo>
                <a:lnTo>
                  <a:pt x="5134" y="1150"/>
                </a:lnTo>
                <a:lnTo>
                  <a:pt x="5136" y="1144"/>
                </a:lnTo>
                <a:lnTo>
                  <a:pt x="5136" y="1144"/>
                </a:lnTo>
                <a:lnTo>
                  <a:pt x="5138" y="1118"/>
                </a:lnTo>
                <a:lnTo>
                  <a:pt x="5138" y="1090"/>
                </a:lnTo>
                <a:lnTo>
                  <a:pt x="5138" y="1090"/>
                </a:lnTo>
                <a:lnTo>
                  <a:pt x="5136" y="964"/>
                </a:lnTo>
                <a:lnTo>
                  <a:pt x="5136" y="836"/>
                </a:lnTo>
                <a:lnTo>
                  <a:pt x="5136" y="836"/>
                </a:lnTo>
                <a:lnTo>
                  <a:pt x="5138" y="824"/>
                </a:lnTo>
                <a:lnTo>
                  <a:pt x="5140" y="812"/>
                </a:lnTo>
                <a:lnTo>
                  <a:pt x="5140" y="812"/>
                </a:lnTo>
                <a:lnTo>
                  <a:pt x="5144" y="808"/>
                </a:lnTo>
                <a:lnTo>
                  <a:pt x="5146" y="804"/>
                </a:lnTo>
                <a:lnTo>
                  <a:pt x="5146" y="804"/>
                </a:lnTo>
                <a:lnTo>
                  <a:pt x="5164" y="800"/>
                </a:lnTo>
                <a:lnTo>
                  <a:pt x="5182" y="798"/>
                </a:lnTo>
                <a:lnTo>
                  <a:pt x="5216" y="800"/>
                </a:lnTo>
                <a:lnTo>
                  <a:pt x="5216" y="800"/>
                </a:lnTo>
                <a:lnTo>
                  <a:pt x="5222" y="800"/>
                </a:lnTo>
                <a:lnTo>
                  <a:pt x="5228" y="802"/>
                </a:lnTo>
                <a:lnTo>
                  <a:pt x="5232" y="806"/>
                </a:lnTo>
                <a:lnTo>
                  <a:pt x="5236" y="810"/>
                </a:lnTo>
                <a:lnTo>
                  <a:pt x="5238" y="820"/>
                </a:lnTo>
                <a:lnTo>
                  <a:pt x="5240" y="832"/>
                </a:lnTo>
                <a:lnTo>
                  <a:pt x="5240" y="832"/>
                </a:lnTo>
                <a:lnTo>
                  <a:pt x="5238" y="884"/>
                </a:lnTo>
                <a:lnTo>
                  <a:pt x="5238" y="938"/>
                </a:lnTo>
                <a:lnTo>
                  <a:pt x="5238" y="1044"/>
                </a:lnTo>
                <a:lnTo>
                  <a:pt x="5238" y="1044"/>
                </a:lnTo>
                <a:lnTo>
                  <a:pt x="5238" y="1052"/>
                </a:lnTo>
                <a:lnTo>
                  <a:pt x="5238" y="1052"/>
                </a:lnTo>
                <a:lnTo>
                  <a:pt x="5244" y="1056"/>
                </a:lnTo>
                <a:lnTo>
                  <a:pt x="5250" y="1058"/>
                </a:lnTo>
                <a:lnTo>
                  <a:pt x="5264" y="1058"/>
                </a:lnTo>
                <a:lnTo>
                  <a:pt x="5278" y="1056"/>
                </a:lnTo>
                <a:lnTo>
                  <a:pt x="5290" y="1056"/>
                </a:lnTo>
                <a:lnTo>
                  <a:pt x="5290" y="1056"/>
                </a:lnTo>
                <a:lnTo>
                  <a:pt x="5300" y="1056"/>
                </a:lnTo>
                <a:lnTo>
                  <a:pt x="5300" y="1056"/>
                </a:lnTo>
                <a:lnTo>
                  <a:pt x="5316" y="1058"/>
                </a:lnTo>
                <a:lnTo>
                  <a:pt x="5324" y="1060"/>
                </a:lnTo>
                <a:lnTo>
                  <a:pt x="5332" y="1064"/>
                </a:lnTo>
                <a:lnTo>
                  <a:pt x="5332" y="1064"/>
                </a:lnTo>
                <a:lnTo>
                  <a:pt x="5336" y="1070"/>
                </a:lnTo>
                <a:lnTo>
                  <a:pt x="5338" y="1078"/>
                </a:lnTo>
                <a:lnTo>
                  <a:pt x="5340" y="1092"/>
                </a:lnTo>
                <a:lnTo>
                  <a:pt x="5340" y="1092"/>
                </a:lnTo>
                <a:lnTo>
                  <a:pt x="5344" y="1100"/>
                </a:lnTo>
                <a:lnTo>
                  <a:pt x="5344" y="1100"/>
                </a:lnTo>
                <a:lnTo>
                  <a:pt x="5350" y="1102"/>
                </a:lnTo>
                <a:lnTo>
                  <a:pt x="5358" y="1102"/>
                </a:lnTo>
                <a:lnTo>
                  <a:pt x="5372" y="1102"/>
                </a:lnTo>
                <a:lnTo>
                  <a:pt x="5372" y="1102"/>
                </a:lnTo>
                <a:lnTo>
                  <a:pt x="5392" y="1104"/>
                </a:lnTo>
                <a:lnTo>
                  <a:pt x="5400" y="1106"/>
                </a:lnTo>
                <a:lnTo>
                  <a:pt x="5404" y="1108"/>
                </a:lnTo>
                <a:lnTo>
                  <a:pt x="5406" y="1112"/>
                </a:lnTo>
                <a:lnTo>
                  <a:pt x="5410" y="1120"/>
                </a:lnTo>
                <a:lnTo>
                  <a:pt x="5412" y="1140"/>
                </a:lnTo>
                <a:lnTo>
                  <a:pt x="5412" y="1140"/>
                </a:lnTo>
                <a:lnTo>
                  <a:pt x="5412" y="1146"/>
                </a:lnTo>
                <a:lnTo>
                  <a:pt x="5414" y="1150"/>
                </a:lnTo>
                <a:lnTo>
                  <a:pt x="5414" y="1150"/>
                </a:lnTo>
                <a:lnTo>
                  <a:pt x="5432" y="1154"/>
                </a:lnTo>
                <a:lnTo>
                  <a:pt x="5448" y="1154"/>
                </a:lnTo>
                <a:lnTo>
                  <a:pt x="5466" y="1152"/>
                </a:lnTo>
                <a:lnTo>
                  <a:pt x="5482" y="1148"/>
                </a:lnTo>
                <a:lnTo>
                  <a:pt x="5482" y="1148"/>
                </a:lnTo>
                <a:lnTo>
                  <a:pt x="5484" y="1144"/>
                </a:lnTo>
                <a:lnTo>
                  <a:pt x="5486" y="1138"/>
                </a:lnTo>
                <a:lnTo>
                  <a:pt x="5486" y="1138"/>
                </a:lnTo>
                <a:lnTo>
                  <a:pt x="5486" y="1096"/>
                </a:lnTo>
                <a:lnTo>
                  <a:pt x="5486" y="1054"/>
                </a:lnTo>
                <a:lnTo>
                  <a:pt x="5486" y="1054"/>
                </a:lnTo>
                <a:lnTo>
                  <a:pt x="5488" y="1036"/>
                </a:lnTo>
                <a:lnTo>
                  <a:pt x="5490" y="1030"/>
                </a:lnTo>
                <a:lnTo>
                  <a:pt x="5492" y="1026"/>
                </a:lnTo>
                <a:lnTo>
                  <a:pt x="5498" y="1022"/>
                </a:lnTo>
                <a:lnTo>
                  <a:pt x="5504" y="1020"/>
                </a:lnTo>
                <a:lnTo>
                  <a:pt x="5522" y="1018"/>
                </a:lnTo>
                <a:lnTo>
                  <a:pt x="5522" y="1018"/>
                </a:lnTo>
                <a:lnTo>
                  <a:pt x="5536" y="1018"/>
                </a:lnTo>
                <a:lnTo>
                  <a:pt x="5542" y="1016"/>
                </a:lnTo>
                <a:lnTo>
                  <a:pt x="5548" y="1014"/>
                </a:lnTo>
                <a:lnTo>
                  <a:pt x="5548" y="1014"/>
                </a:lnTo>
                <a:lnTo>
                  <a:pt x="5550" y="1006"/>
                </a:lnTo>
                <a:lnTo>
                  <a:pt x="5552" y="1000"/>
                </a:lnTo>
                <a:lnTo>
                  <a:pt x="5552" y="1000"/>
                </a:lnTo>
                <a:lnTo>
                  <a:pt x="5552" y="994"/>
                </a:lnTo>
                <a:lnTo>
                  <a:pt x="5552" y="994"/>
                </a:lnTo>
                <a:lnTo>
                  <a:pt x="5552" y="970"/>
                </a:lnTo>
                <a:lnTo>
                  <a:pt x="5554" y="952"/>
                </a:lnTo>
                <a:lnTo>
                  <a:pt x="5556" y="938"/>
                </a:lnTo>
                <a:lnTo>
                  <a:pt x="5562" y="930"/>
                </a:lnTo>
                <a:lnTo>
                  <a:pt x="5570" y="924"/>
                </a:lnTo>
                <a:lnTo>
                  <a:pt x="5584" y="922"/>
                </a:lnTo>
                <a:lnTo>
                  <a:pt x="5602" y="922"/>
                </a:lnTo>
                <a:lnTo>
                  <a:pt x="5628" y="922"/>
                </a:lnTo>
                <a:lnTo>
                  <a:pt x="5628" y="922"/>
                </a:lnTo>
                <a:lnTo>
                  <a:pt x="5664" y="920"/>
                </a:lnTo>
                <a:lnTo>
                  <a:pt x="5674" y="920"/>
                </a:lnTo>
                <a:lnTo>
                  <a:pt x="5682" y="922"/>
                </a:lnTo>
                <a:lnTo>
                  <a:pt x="5692" y="926"/>
                </a:lnTo>
                <a:lnTo>
                  <a:pt x="5700" y="930"/>
                </a:lnTo>
                <a:lnTo>
                  <a:pt x="5700" y="930"/>
                </a:lnTo>
                <a:lnTo>
                  <a:pt x="5706" y="938"/>
                </a:lnTo>
                <a:lnTo>
                  <a:pt x="5706" y="944"/>
                </a:lnTo>
                <a:lnTo>
                  <a:pt x="5706" y="960"/>
                </a:lnTo>
                <a:lnTo>
                  <a:pt x="5706" y="960"/>
                </a:lnTo>
                <a:lnTo>
                  <a:pt x="5706" y="1222"/>
                </a:lnTo>
                <a:lnTo>
                  <a:pt x="5708" y="1484"/>
                </a:lnTo>
                <a:lnTo>
                  <a:pt x="5708" y="1484"/>
                </a:lnTo>
                <a:lnTo>
                  <a:pt x="5706" y="1502"/>
                </a:lnTo>
                <a:lnTo>
                  <a:pt x="5704" y="1508"/>
                </a:lnTo>
                <a:lnTo>
                  <a:pt x="5700" y="1512"/>
                </a:lnTo>
                <a:lnTo>
                  <a:pt x="5696" y="1516"/>
                </a:lnTo>
                <a:lnTo>
                  <a:pt x="5690" y="1518"/>
                </a:lnTo>
                <a:lnTo>
                  <a:pt x="5672" y="1518"/>
                </a:lnTo>
                <a:lnTo>
                  <a:pt x="5672" y="1518"/>
                </a:lnTo>
                <a:lnTo>
                  <a:pt x="66" y="1518"/>
                </a:lnTo>
                <a:lnTo>
                  <a:pt x="66" y="1518"/>
                </a:lnTo>
                <a:lnTo>
                  <a:pt x="30" y="1520"/>
                </a:lnTo>
                <a:lnTo>
                  <a:pt x="30" y="1520"/>
                </a:lnTo>
                <a:close/>
              </a:path>
            </a:pathLst>
          </a:custGeom>
          <a:solidFill>
            <a:srgbClr val="157E9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08756" y="806285"/>
            <a:ext cx="314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Set Info</a:t>
            </a:r>
            <a:endParaRPr lang="zh-CN" altLang="en-US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8"/>
          <p:cNvSpPr txBox="1"/>
          <p:nvPr/>
        </p:nvSpPr>
        <p:spPr>
          <a:xfrm>
            <a:off x="1511058" y="2224107"/>
            <a:ext cx="554534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Binary (</a:t>
            </a:r>
            <a:r>
              <a:rPr lang="en-US" altLang="zh-CN" dirty="0" smtClean="0"/>
              <a:t>0 for </a:t>
            </a:r>
            <a:r>
              <a:rPr lang="en-US" altLang="zh-CN" dirty="0"/>
              <a:t>not visited &amp; 1 for visited)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User: </a:t>
            </a:r>
            <a:r>
              <a:rPr lang="en-US" dirty="0" smtClean="0"/>
              <a:t>User </a:t>
            </a:r>
            <a:r>
              <a:rPr lang="en-US" dirty="0"/>
              <a:t>indices range from </a:t>
            </a:r>
            <a:r>
              <a:rPr lang="en-US" dirty="0" smtClean="0"/>
              <a:t>10010 </a:t>
            </a:r>
            <a:r>
              <a:rPr lang="en-US" dirty="0"/>
              <a:t>to </a:t>
            </a:r>
            <a:r>
              <a:rPr lang="en-US" dirty="0" smtClean="0"/>
              <a:t>42708</a:t>
            </a:r>
            <a:r>
              <a:rPr lang="en-US" dirty="0"/>
              <a:t> 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Feature (web): </a:t>
            </a:r>
            <a:r>
              <a:rPr lang="en-US" altLang="zh-CN" dirty="0" smtClean="0"/>
              <a:t>Site indices ranging from 1000 to 1295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Train: </a:t>
            </a:r>
            <a:r>
              <a:rPr lang="en-US" altLang="zh-CN" dirty="0" smtClean="0"/>
              <a:t>4151* 85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Test</a:t>
            </a:r>
            <a:r>
              <a:rPr lang="en-US" altLang="zh-CN" dirty="0" smtClean="0"/>
              <a:t>:   665 * 85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11058" y="1726416"/>
            <a:ext cx="31415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 WEB</a:t>
            </a:r>
            <a:endParaRPr lang="zh-CN" altLang="en-US" sz="2200" b="1" dirty="0">
              <a:solidFill>
                <a:srgbClr val="1BA0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8"/>
          <p:cNvSpPr txBox="1"/>
          <p:nvPr/>
        </p:nvSpPr>
        <p:spPr>
          <a:xfrm>
            <a:off x="6839855" y="2206854"/>
            <a:ext cx="535214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6</a:t>
            </a:r>
            <a:r>
              <a:rPr lang="en-US" altLang="zh-CN" dirty="0" smtClean="0"/>
              <a:t> </a:t>
            </a:r>
            <a:r>
              <a:rPr lang="en-US" altLang="zh-CN" dirty="0"/>
              <a:t>Categories ( movie rating from 1 to 6)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User</a:t>
            </a:r>
            <a:r>
              <a:rPr lang="en-US" altLang="zh-CN" dirty="0" smtClean="0"/>
              <a:t>: </a:t>
            </a:r>
            <a:r>
              <a:rPr lang="en-US" dirty="0" smtClean="0"/>
              <a:t>User </a:t>
            </a:r>
            <a:r>
              <a:rPr lang="en-US" dirty="0"/>
              <a:t>indices range from 1 to </a:t>
            </a:r>
            <a:r>
              <a:rPr lang="en-US" dirty="0" smtClean="0"/>
              <a:t>74418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Feature(Movie):</a:t>
            </a:r>
            <a:r>
              <a:rPr lang="en-US" dirty="0"/>
              <a:t>Movie </a:t>
            </a:r>
            <a:r>
              <a:rPr lang="en-US" dirty="0" smtClean="0"/>
              <a:t>indices</a:t>
            </a:r>
            <a:r>
              <a:rPr lang="en-US" dirty="0"/>
              <a:t> range from 1 to </a:t>
            </a:r>
            <a:r>
              <a:rPr lang="en-US" dirty="0" smtClean="0"/>
              <a:t>1648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Train</a:t>
            </a:r>
            <a:r>
              <a:rPr lang="en-US" altLang="zh-CN" dirty="0" smtClean="0"/>
              <a:t>: 5055 * 1619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Test</a:t>
            </a:r>
            <a:r>
              <a:rPr lang="en-US" altLang="zh-CN" dirty="0" smtClean="0"/>
              <a:t>:   5055 * 1597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839855" y="1726416"/>
            <a:ext cx="3391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MOVIE RATING</a:t>
            </a:r>
            <a:endParaRPr lang="zh-CN" altLang="en-US" sz="2200" b="1" dirty="0">
              <a:solidFill>
                <a:srgbClr val="1BA0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988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08756" y="806285"/>
            <a:ext cx="44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Collaborative Filtering </a:t>
            </a:r>
            <a:endParaRPr lang="zh-CN" altLang="en-US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8"/>
          <p:cNvSpPr txBox="1"/>
          <p:nvPr/>
        </p:nvSpPr>
        <p:spPr>
          <a:xfrm>
            <a:off x="2144663" y="1991311"/>
            <a:ext cx="899448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aking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automatic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hlinkClick r:id="rId2" tooltip="Prediction"/>
              </a:rPr>
              <a:t>predictions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 (filtering) about the interests of a user by collecting preferences or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hlinkClick r:id="rId3" tooltip="Taste (sociology)"/>
              </a:rPr>
              <a:t>taste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 information from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  <a:hlinkClick r:id="rId4" tooltip="Crowdsourcing"/>
              </a:rPr>
              <a:t>many users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 (collaborating).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145" y="3183612"/>
            <a:ext cx="6299355" cy="13325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6845" y="4528868"/>
            <a:ext cx="5567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Web: Predict whether user a will visit </a:t>
            </a:r>
            <a:r>
              <a:rPr lang="en-US" dirty="0" err="1" smtClean="0"/>
              <a:t>vroot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in website </a:t>
            </a:r>
          </a:p>
          <a:p>
            <a:endParaRPr lang="en-US" dirty="0"/>
          </a:p>
          <a:p>
            <a:r>
              <a:rPr lang="en-US" dirty="0" smtClean="0"/>
              <a:t>Movie: Predict the rating of user a of movie </a:t>
            </a:r>
            <a:r>
              <a:rPr lang="en-US" dirty="0" err="1" smtClean="0"/>
              <a:t>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2549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08756" y="577682"/>
            <a:ext cx="377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 Framework</a:t>
            </a:r>
            <a:endParaRPr lang="zh-CN" altLang="en-US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94"/>
          <p:cNvSpPr>
            <a:spLocks noEditPoints="1"/>
          </p:cNvSpPr>
          <p:nvPr/>
        </p:nvSpPr>
        <p:spPr bwMode="auto">
          <a:xfrm>
            <a:off x="4389153" y="1953242"/>
            <a:ext cx="873469" cy="873469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157E9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6" name="Freeform 94"/>
          <p:cNvSpPr>
            <a:spLocks noEditPoints="1"/>
          </p:cNvSpPr>
          <p:nvPr/>
        </p:nvSpPr>
        <p:spPr bwMode="auto">
          <a:xfrm>
            <a:off x="6643793" y="1953242"/>
            <a:ext cx="873469" cy="873469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1BA0C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7" name="Freeform 94"/>
          <p:cNvSpPr>
            <a:spLocks noEditPoints="1"/>
          </p:cNvSpPr>
          <p:nvPr/>
        </p:nvSpPr>
        <p:spPr bwMode="auto">
          <a:xfrm>
            <a:off x="6643793" y="3433537"/>
            <a:ext cx="873469" cy="873469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8" name="Freeform 94"/>
          <p:cNvSpPr>
            <a:spLocks noEditPoints="1"/>
          </p:cNvSpPr>
          <p:nvPr/>
        </p:nvSpPr>
        <p:spPr bwMode="auto">
          <a:xfrm>
            <a:off x="4380947" y="3433537"/>
            <a:ext cx="873469" cy="873469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9" name="TextBox 18"/>
          <p:cNvSpPr txBox="1"/>
          <p:nvPr/>
        </p:nvSpPr>
        <p:spPr>
          <a:xfrm>
            <a:off x="7704446" y="1953242"/>
            <a:ext cx="415700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YES</a:t>
            </a: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NO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04446" y="1455551"/>
            <a:ext cx="314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Significance Weight</a:t>
            </a:r>
            <a:endParaRPr lang="zh-CN" altLang="en-US" sz="1600" b="1" dirty="0">
              <a:solidFill>
                <a:srgbClr val="1BA0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8"/>
          <p:cNvSpPr txBox="1"/>
          <p:nvPr/>
        </p:nvSpPr>
        <p:spPr>
          <a:xfrm>
            <a:off x="7704446" y="3798477"/>
            <a:ext cx="4157005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Combined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04446" y="3300786"/>
            <a:ext cx="314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Selecting Neighbors</a:t>
            </a:r>
            <a:endParaRPr lang="zh-CN" altLang="en-US" sz="1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8"/>
          <p:cNvSpPr txBox="1"/>
          <p:nvPr/>
        </p:nvSpPr>
        <p:spPr>
          <a:xfrm>
            <a:off x="20335" y="3762619"/>
            <a:ext cx="415700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YES </a:t>
            </a:r>
          </a:p>
          <a:p>
            <a:pPr algn="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NO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93145" y="3300786"/>
            <a:ext cx="314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Variance</a:t>
            </a:r>
            <a:r>
              <a:rPr lang="en-US" altLang="zh-CN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Weight</a:t>
            </a:r>
            <a:endParaRPr lang="zh-CN" altLang="en-US" sz="1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20335" y="1976696"/>
            <a:ext cx="415700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Spearman Correlation</a:t>
            </a:r>
          </a:p>
          <a:p>
            <a:pPr algn="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Entropy</a:t>
            </a:r>
          </a:p>
          <a:p>
            <a:pPr algn="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Mean Square Difference</a:t>
            </a:r>
          </a:p>
          <a:p>
            <a:pPr algn="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Sim Rank[MSWEB]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93145" y="1479005"/>
            <a:ext cx="314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Similarity Weight</a:t>
            </a:r>
            <a:endParaRPr lang="zh-CN" altLang="en-US" sz="16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94"/>
          <p:cNvSpPr>
            <a:spLocks noEditPoints="1"/>
          </p:cNvSpPr>
          <p:nvPr/>
        </p:nvSpPr>
        <p:spPr bwMode="auto">
          <a:xfrm>
            <a:off x="4389153" y="4761428"/>
            <a:ext cx="873469" cy="873469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1BA0C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18" name="Freeform 94"/>
          <p:cNvSpPr>
            <a:spLocks noEditPoints="1"/>
          </p:cNvSpPr>
          <p:nvPr/>
        </p:nvSpPr>
        <p:spPr bwMode="auto">
          <a:xfrm>
            <a:off x="6643792" y="4761427"/>
            <a:ext cx="873469" cy="873469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21" name="文本框 15"/>
          <p:cNvSpPr txBox="1"/>
          <p:nvPr/>
        </p:nvSpPr>
        <p:spPr>
          <a:xfrm>
            <a:off x="993145" y="5028884"/>
            <a:ext cx="314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Rating Normalization</a:t>
            </a:r>
            <a:endParaRPr lang="zh-CN" altLang="en-US" sz="16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7704446" y="5028884"/>
            <a:ext cx="314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1BA0C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 Models</a:t>
            </a:r>
            <a:endParaRPr lang="zh-CN" altLang="en-US" sz="1600" b="1" dirty="0">
              <a:solidFill>
                <a:srgbClr val="1BA0C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8"/>
          <p:cNvSpPr txBox="1"/>
          <p:nvPr/>
        </p:nvSpPr>
        <p:spPr>
          <a:xfrm>
            <a:off x="20335" y="5523344"/>
            <a:ext cx="4157005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Z-score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4" name="TextBox 18"/>
          <p:cNvSpPr txBox="1"/>
          <p:nvPr/>
        </p:nvSpPr>
        <p:spPr>
          <a:xfrm>
            <a:off x="7704446" y="5523344"/>
            <a:ext cx="4157005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[MOVIE RATING]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70700" y="6324600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Ref:  An Algorithm Framework for Performing Collaborative Filtering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21507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08756" y="806285"/>
            <a:ext cx="314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Similarity</a:t>
            </a:r>
            <a:endParaRPr lang="zh-CN" altLang="en-US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00150" y="2609846"/>
            <a:ext cx="2781300" cy="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724400" y="2609846"/>
            <a:ext cx="2781300" cy="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172450" y="2609846"/>
            <a:ext cx="2781300" cy="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8"/>
          <p:cNvSpPr txBox="1"/>
          <p:nvPr/>
        </p:nvSpPr>
        <p:spPr>
          <a:xfrm>
            <a:off x="4675188" y="2964044"/>
            <a:ext cx="287516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Empirical KL Divergence between paired users</a:t>
            </a: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         m1   m2   m3   m4   m5</a:t>
            </a: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u1         0     1     2     2     3   </a:t>
            </a:r>
          </a:p>
          <a:p>
            <a:pPr>
              <a:lnSpc>
                <a:spcPct val="130000"/>
              </a:lnSpc>
            </a:pP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Freq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      0  0.25  0.5  0.5  0.25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172450" y="2773341"/>
            <a:ext cx="278130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WEB:</a:t>
            </a: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Diff between the site visited by paired users</a:t>
            </a: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MOVIE:</a:t>
            </a: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Diff between  the rating of movies by paired users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" name="燕尾形 1"/>
          <p:cNvSpPr/>
          <p:nvPr/>
        </p:nvSpPr>
        <p:spPr>
          <a:xfrm>
            <a:off x="1217613" y="2232589"/>
            <a:ext cx="177800" cy="337819"/>
          </a:xfrm>
          <a:prstGeom prst="chevr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1370013" y="2232589"/>
            <a:ext cx="177800" cy="337819"/>
          </a:xfrm>
          <a:prstGeom prst="chevron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1522413" y="2232589"/>
            <a:ext cx="177800" cy="337819"/>
          </a:xfrm>
          <a:prstGeom prst="chevron">
            <a:avLst/>
          </a:prstGeom>
          <a:solidFill>
            <a:srgbClr val="0D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4735513" y="2232589"/>
            <a:ext cx="177800" cy="337819"/>
          </a:xfrm>
          <a:prstGeom prst="chevr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燕尾形 23"/>
          <p:cNvSpPr/>
          <p:nvPr/>
        </p:nvSpPr>
        <p:spPr>
          <a:xfrm>
            <a:off x="4887913" y="2232589"/>
            <a:ext cx="177800" cy="337819"/>
          </a:xfrm>
          <a:prstGeom prst="chevron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>
            <a:off x="5040313" y="2232589"/>
            <a:ext cx="177800" cy="337819"/>
          </a:xfrm>
          <a:prstGeom prst="chevron">
            <a:avLst/>
          </a:prstGeom>
          <a:solidFill>
            <a:srgbClr val="0D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燕尾形 25"/>
          <p:cNvSpPr/>
          <p:nvPr/>
        </p:nvSpPr>
        <p:spPr>
          <a:xfrm>
            <a:off x="8221663" y="2232589"/>
            <a:ext cx="177800" cy="337819"/>
          </a:xfrm>
          <a:prstGeom prst="chevr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燕尾形 26"/>
          <p:cNvSpPr/>
          <p:nvPr/>
        </p:nvSpPr>
        <p:spPr>
          <a:xfrm>
            <a:off x="8374063" y="2232589"/>
            <a:ext cx="177800" cy="337819"/>
          </a:xfrm>
          <a:prstGeom prst="chevron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燕尾形 27"/>
          <p:cNvSpPr/>
          <p:nvPr/>
        </p:nvSpPr>
        <p:spPr>
          <a:xfrm>
            <a:off x="8526463" y="2232589"/>
            <a:ext cx="177800" cy="337819"/>
          </a:xfrm>
          <a:prstGeom prst="chevron">
            <a:avLst/>
          </a:prstGeom>
          <a:solidFill>
            <a:srgbClr val="0D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7426" y="2117202"/>
            <a:ext cx="916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935343" y="2155497"/>
            <a:ext cx="182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Square Diff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56806" y="2117202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Spearman</a:t>
            </a:r>
            <a:endParaRPr lang="en-US"/>
          </a:p>
        </p:txBody>
      </p:sp>
      <p:sp>
        <p:nvSpPr>
          <p:cNvPr id="33" name="TextBox 18"/>
          <p:cNvSpPr txBox="1"/>
          <p:nvPr/>
        </p:nvSpPr>
        <p:spPr>
          <a:xfrm>
            <a:off x="1200150" y="2964044"/>
            <a:ext cx="278130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Measure correlation between users using rank </a:t>
            </a: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Values between -1 to 1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60653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200150" y="1597558"/>
            <a:ext cx="2781300" cy="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724400" y="1597558"/>
            <a:ext cx="2781300" cy="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172450" y="1597558"/>
            <a:ext cx="2781300" cy="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8"/>
          <p:cNvSpPr txBox="1"/>
          <p:nvPr/>
        </p:nvSpPr>
        <p:spPr>
          <a:xfrm>
            <a:off x="1200150" y="1836256"/>
            <a:ext cx="2781300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Graph </a:t>
            </a: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Parent User</a:t>
            </a: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Children Web</a:t>
            </a: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Visit similar website then users are similar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7" name="TextBox 18"/>
          <p:cNvSpPr txBox="1"/>
          <p:nvPr/>
        </p:nvSpPr>
        <p:spPr>
          <a:xfrm>
            <a:off x="4724400" y="1786996"/>
            <a:ext cx="2781300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WEB:</a:t>
            </a: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Giving sites with larger visiting variance more weight</a:t>
            </a: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MOVIE: </a:t>
            </a: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Giving movie with larger rating variance more weight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172450" y="1804923"/>
            <a:ext cx="2781300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WEB:</a:t>
            </a: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Measure Common Sites both users visited to assign weight</a:t>
            </a:r>
          </a:p>
          <a:p>
            <a:pPr>
              <a:lnSpc>
                <a:spcPct val="130000"/>
              </a:lnSpc>
            </a:pP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MOVIE: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Measure Common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 movie both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users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rate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to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assign weight</a:t>
            </a:r>
          </a:p>
          <a:p>
            <a:pPr>
              <a:lnSpc>
                <a:spcPct val="130000"/>
              </a:lnSpc>
            </a:pP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Manually pick n</a:t>
            </a: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2" name="燕尾形 1"/>
          <p:cNvSpPr/>
          <p:nvPr/>
        </p:nvSpPr>
        <p:spPr>
          <a:xfrm>
            <a:off x="1217613" y="1220301"/>
            <a:ext cx="177800" cy="337819"/>
          </a:xfrm>
          <a:prstGeom prst="chevr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1370013" y="1220301"/>
            <a:ext cx="177800" cy="337819"/>
          </a:xfrm>
          <a:prstGeom prst="chevron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1522413" y="1220301"/>
            <a:ext cx="177800" cy="337819"/>
          </a:xfrm>
          <a:prstGeom prst="chevron">
            <a:avLst/>
          </a:prstGeom>
          <a:solidFill>
            <a:srgbClr val="0D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4735513" y="1220301"/>
            <a:ext cx="177800" cy="337819"/>
          </a:xfrm>
          <a:prstGeom prst="chevr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燕尾形 23"/>
          <p:cNvSpPr/>
          <p:nvPr/>
        </p:nvSpPr>
        <p:spPr>
          <a:xfrm>
            <a:off x="4887913" y="1220301"/>
            <a:ext cx="177800" cy="337819"/>
          </a:xfrm>
          <a:prstGeom prst="chevron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>
            <a:off x="5040313" y="1220301"/>
            <a:ext cx="177800" cy="337819"/>
          </a:xfrm>
          <a:prstGeom prst="chevron">
            <a:avLst/>
          </a:prstGeom>
          <a:solidFill>
            <a:srgbClr val="0D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燕尾形 25"/>
          <p:cNvSpPr/>
          <p:nvPr/>
        </p:nvSpPr>
        <p:spPr>
          <a:xfrm>
            <a:off x="8221663" y="1220301"/>
            <a:ext cx="177800" cy="337819"/>
          </a:xfrm>
          <a:prstGeom prst="chevr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燕尾形 26"/>
          <p:cNvSpPr/>
          <p:nvPr/>
        </p:nvSpPr>
        <p:spPr>
          <a:xfrm>
            <a:off x="8374063" y="1220301"/>
            <a:ext cx="177800" cy="337819"/>
          </a:xfrm>
          <a:prstGeom prst="chevron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燕尾形 27"/>
          <p:cNvSpPr/>
          <p:nvPr/>
        </p:nvSpPr>
        <p:spPr>
          <a:xfrm>
            <a:off x="8526463" y="1220301"/>
            <a:ext cx="177800" cy="337819"/>
          </a:xfrm>
          <a:prstGeom prst="chevron">
            <a:avLst/>
          </a:prstGeom>
          <a:solidFill>
            <a:srgbClr val="0D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9852" y="1122843"/>
            <a:ext cx="200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Variance Weighting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935343" y="1161138"/>
            <a:ext cx="229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Significance Weighting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56806" y="110491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 Rank*</a:t>
            </a:r>
            <a:endParaRPr lang="en-US" dirty="0"/>
          </a:p>
        </p:txBody>
      </p:sp>
      <p:cxnSp>
        <p:nvCxnSpPr>
          <p:cNvPr id="33" name="直接连接符 5"/>
          <p:cNvCxnSpPr/>
          <p:nvPr/>
        </p:nvCxnSpPr>
        <p:spPr>
          <a:xfrm>
            <a:off x="1200150" y="4610990"/>
            <a:ext cx="2781300" cy="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13"/>
          <p:cNvCxnSpPr/>
          <p:nvPr/>
        </p:nvCxnSpPr>
        <p:spPr>
          <a:xfrm>
            <a:off x="4724400" y="4610990"/>
            <a:ext cx="2781300" cy="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14"/>
          <p:cNvCxnSpPr/>
          <p:nvPr/>
        </p:nvCxnSpPr>
        <p:spPr>
          <a:xfrm>
            <a:off x="8172450" y="4610990"/>
            <a:ext cx="2781300" cy="0"/>
          </a:xfrm>
          <a:prstGeom prst="line">
            <a:avLst/>
          </a:prstGeom>
          <a:ln w="38100"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8"/>
          <p:cNvSpPr txBox="1"/>
          <p:nvPr/>
        </p:nvSpPr>
        <p:spPr>
          <a:xfrm>
            <a:off x="1200150" y="4788603"/>
            <a:ext cx="2781300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Choosing specific Neighbors to calculate the prediction based on the relationship between users.</a:t>
            </a: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N=20</a:t>
            </a: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Threshold&lt;-similarity(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hist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)</a:t>
            </a:r>
          </a:p>
        </p:txBody>
      </p:sp>
      <p:sp>
        <p:nvSpPr>
          <p:cNvPr id="37" name="TextBox 18"/>
          <p:cNvSpPr txBox="1"/>
          <p:nvPr/>
        </p:nvSpPr>
        <p:spPr>
          <a:xfrm>
            <a:off x="4724400" y="4857615"/>
            <a:ext cx="278130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Reduce user bias</a:t>
            </a: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User1: good 5, bad 3</a:t>
            </a: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User2: good 4, bad 1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8172450" y="4857615"/>
            <a:ext cx="2781300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Multinomial EM Algorithm</a:t>
            </a: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Assign users to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c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different groups, each group of users has its own probability distribution of movie rating</a:t>
            </a: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39" name="燕尾形 1"/>
          <p:cNvSpPr/>
          <p:nvPr/>
        </p:nvSpPr>
        <p:spPr>
          <a:xfrm>
            <a:off x="1217613" y="4233733"/>
            <a:ext cx="177800" cy="337819"/>
          </a:xfrm>
          <a:prstGeom prst="chevr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燕尾形 12"/>
          <p:cNvSpPr/>
          <p:nvPr/>
        </p:nvSpPr>
        <p:spPr>
          <a:xfrm>
            <a:off x="1370013" y="4233733"/>
            <a:ext cx="177800" cy="337819"/>
          </a:xfrm>
          <a:prstGeom prst="chevron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燕尾形 21"/>
          <p:cNvSpPr/>
          <p:nvPr/>
        </p:nvSpPr>
        <p:spPr>
          <a:xfrm>
            <a:off x="1522413" y="4233733"/>
            <a:ext cx="177800" cy="337819"/>
          </a:xfrm>
          <a:prstGeom prst="chevron">
            <a:avLst/>
          </a:prstGeom>
          <a:solidFill>
            <a:srgbClr val="0D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燕尾形 22"/>
          <p:cNvSpPr/>
          <p:nvPr/>
        </p:nvSpPr>
        <p:spPr>
          <a:xfrm>
            <a:off x="4735513" y="4233733"/>
            <a:ext cx="177800" cy="337819"/>
          </a:xfrm>
          <a:prstGeom prst="chevr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燕尾形 23"/>
          <p:cNvSpPr/>
          <p:nvPr/>
        </p:nvSpPr>
        <p:spPr>
          <a:xfrm>
            <a:off x="4887913" y="4233733"/>
            <a:ext cx="177800" cy="337819"/>
          </a:xfrm>
          <a:prstGeom prst="chevron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燕尾形 24"/>
          <p:cNvSpPr/>
          <p:nvPr/>
        </p:nvSpPr>
        <p:spPr>
          <a:xfrm>
            <a:off x="5040313" y="4233733"/>
            <a:ext cx="177800" cy="337819"/>
          </a:xfrm>
          <a:prstGeom prst="chevron">
            <a:avLst/>
          </a:prstGeom>
          <a:solidFill>
            <a:srgbClr val="0D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燕尾形 25"/>
          <p:cNvSpPr/>
          <p:nvPr/>
        </p:nvSpPr>
        <p:spPr>
          <a:xfrm>
            <a:off x="8221663" y="4233733"/>
            <a:ext cx="177800" cy="337819"/>
          </a:xfrm>
          <a:prstGeom prst="chevr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燕尾形 26"/>
          <p:cNvSpPr/>
          <p:nvPr/>
        </p:nvSpPr>
        <p:spPr>
          <a:xfrm>
            <a:off x="8374063" y="4233733"/>
            <a:ext cx="177800" cy="337819"/>
          </a:xfrm>
          <a:prstGeom prst="chevron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燕尾形 27"/>
          <p:cNvSpPr/>
          <p:nvPr/>
        </p:nvSpPr>
        <p:spPr>
          <a:xfrm>
            <a:off x="8526463" y="4233733"/>
            <a:ext cx="177800" cy="337819"/>
          </a:xfrm>
          <a:prstGeom prst="chevron">
            <a:avLst/>
          </a:prstGeom>
          <a:solidFill>
            <a:srgbClr val="0D5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32278" y="4136275"/>
            <a:ext cx="215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Rating Normalization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935343" y="415664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Model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956806" y="4118346"/>
            <a:ext cx="1142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Neighbors</a:t>
            </a:r>
            <a:endParaRPr lang="en-US" dirty="0"/>
          </a:p>
        </p:txBody>
      </p:sp>
      <p:sp>
        <p:nvSpPr>
          <p:cNvPr id="51" name="文本框 3"/>
          <p:cNvSpPr txBox="1"/>
          <p:nvPr/>
        </p:nvSpPr>
        <p:spPr>
          <a:xfrm>
            <a:off x="4408756" y="358054"/>
            <a:ext cx="314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Others</a:t>
            </a:r>
            <a:endParaRPr lang="zh-CN" altLang="en-US" sz="28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158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730240" y="953878"/>
            <a:ext cx="2621280" cy="420552"/>
          </a:xfrm>
        </p:spPr>
        <p:txBody>
          <a:bodyPr/>
          <a:lstStyle/>
          <a:p>
            <a:r>
              <a:rPr lang="en-US" dirty="0" smtClean="0"/>
              <a:t>MSWEB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4364"/>
              </p:ext>
            </p:extLst>
          </p:nvPr>
        </p:nvGraphicFramePr>
        <p:xfrm>
          <a:off x="758410" y="2188888"/>
          <a:ext cx="10515600" cy="3642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4671"/>
                <a:gridCol w="1824119"/>
                <a:gridCol w="1778000"/>
                <a:gridCol w="1855690"/>
                <a:gridCol w="2103120"/>
              </a:tblGrid>
              <a:tr h="4439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Spearman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Square Diff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 Rank</a:t>
                      </a:r>
                      <a:endParaRPr lang="en-US" dirty="0"/>
                    </a:p>
                  </a:txBody>
                  <a:tcPr/>
                </a:tc>
              </a:tr>
              <a:tr h="528029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~0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~0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~0</a:t>
                      </a:r>
                      <a:endParaRPr lang="en-US" dirty="0"/>
                    </a:p>
                  </a:txBody>
                  <a:tcPr/>
                </a:tc>
              </a:tr>
              <a:tr h="510804">
                <a:tc>
                  <a:txBody>
                    <a:bodyPr/>
                    <a:lstStyle/>
                    <a:p>
                      <a:r>
                        <a:rPr lang="en-US" dirty="0" smtClean="0"/>
                        <a:t>Significance Weighting</a:t>
                      </a:r>
                    </a:p>
                    <a:p>
                      <a:r>
                        <a:rPr lang="en-US" dirty="0" smtClean="0"/>
                        <a:t>(n=9)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23.38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23.38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23.38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</a:tr>
              <a:tr h="567503">
                <a:tc>
                  <a:txBody>
                    <a:bodyPr/>
                    <a:lstStyle/>
                    <a:p>
                      <a:r>
                        <a:rPr lang="en-US" dirty="0" smtClean="0"/>
                        <a:t>Variance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dirty="0" smtClean="0"/>
                        <a:t>Weighting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</a:tr>
              <a:tr h="712657">
                <a:tc>
                  <a:txBody>
                    <a:bodyPr/>
                    <a:lstStyle/>
                    <a:p>
                      <a:r>
                        <a:rPr lang="en-US" dirty="0" smtClean="0"/>
                        <a:t>Selecting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6.2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 n&lt;=20,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threshold=0.6)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~0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 n&lt;= 20,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threshold=0.8)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7.6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 n&lt;= 20,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threshold=0.6)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0" y="1374430"/>
            <a:ext cx="253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*evaluation :rank scoring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7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730240" y="953878"/>
            <a:ext cx="2621280" cy="420552"/>
          </a:xfrm>
        </p:spPr>
        <p:txBody>
          <a:bodyPr/>
          <a:lstStyle/>
          <a:p>
            <a:r>
              <a:rPr lang="en-US" dirty="0" smtClean="0"/>
              <a:t>MOVIE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382704"/>
              </p:ext>
            </p:extLst>
          </p:nvPr>
        </p:nvGraphicFramePr>
        <p:xfrm>
          <a:off x="758410" y="2188888"/>
          <a:ext cx="10515600" cy="3642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4671"/>
                <a:gridCol w="1824119"/>
                <a:gridCol w="1778000"/>
                <a:gridCol w="1855690"/>
                <a:gridCol w="2103120"/>
              </a:tblGrid>
              <a:tr h="4439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Spearman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Square Diff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</a:tr>
              <a:tr h="528029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0.000427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10804">
                <a:tc>
                  <a:txBody>
                    <a:bodyPr/>
                    <a:lstStyle/>
                    <a:p>
                      <a:r>
                        <a:rPr lang="en-US" dirty="0" smtClean="0"/>
                        <a:t>Significance Weighting</a:t>
                      </a:r>
                    </a:p>
                    <a:p>
                      <a:r>
                        <a:rPr lang="en-US" dirty="0" smtClean="0"/>
                        <a:t>(n=11)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</a:tr>
              <a:tr h="567503">
                <a:tc>
                  <a:txBody>
                    <a:bodyPr/>
                    <a:lstStyle/>
                    <a:p>
                      <a:r>
                        <a:rPr lang="en-US" dirty="0" smtClean="0"/>
                        <a:t>Variance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dirty="0" smtClean="0"/>
                        <a:t>Weighting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</a:tr>
              <a:tr h="712657">
                <a:tc>
                  <a:txBody>
                    <a:bodyPr/>
                    <a:lstStyle/>
                    <a:p>
                      <a:r>
                        <a:rPr lang="en-US" dirty="0" smtClean="0"/>
                        <a:t>Selecting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2.278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 n&lt;=20,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threshold=0.3)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2.399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 n&lt;= 20,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threshold=0.6)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2.39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 n&lt;= 20,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threshold=0.7)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0" y="1374430"/>
            <a:ext cx="189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*evaluation : MAE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6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6200000">
            <a:off x="-409575" y="409575"/>
            <a:ext cx="6858000" cy="603885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14700" y="2680853"/>
            <a:ext cx="6819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chemeClr val="bg1"/>
                </a:solidFill>
              </a:rPr>
              <a:t>THAN</a:t>
            </a:r>
            <a:r>
              <a:rPr lang="en-US" altLang="zh-CN" sz="8800" dirty="0" smtClean="0">
                <a:solidFill>
                  <a:srgbClr val="157E9F"/>
                </a:solidFill>
              </a:rPr>
              <a:t>K YOU</a:t>
            </a:r>
            <a:endParaRPr lang="zh-CN" altLang="en-US" sz="8800" dirty="0">
              <a:solidFill>
                <a:srgbClr val="157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810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6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027584"/>
      </a:accent4>
      <a:accent5>
        <a:srgbClr val="FFC000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434</Words>
  <Application>Microsoft Macintosh PowerPoint</Application>
  <PresentationFormat>Widescreen</PresentationFormat>
  <Paragraphs>174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Levenim MT</vt:lpstr>
      <vt:lpstr>Segoe UI Light</vt:lpstr>
      <vt:lpstr>宋体</vt:lpstr>
      <vt:lpstr>微软雅黑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Microsoft Office User</cp:lastModifiedBy>
  <cp:revision>112</cp:revision>
  <dcterms:created xsi:type="dcterms:W3CDTF">2015-07-31T01:43:02Z</dcterms:created>
  <dcterms:modified xsi:type="dcterms:W3CDTF">2017-11-29T23:26:24Z</dcterms:modified>
</cp:coreProperties>
</file>