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lDq2Ne4L4t922eejUv8eGmw1C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E4C31-0B4F-4E18-B387-64B9C3FB8080}" v="78" dt="2021-12-07T20:01:37.293"/>
  </p1510:revLst>
</p1510:revInfo>
</file>

<file path=ppt/tableStyles.xml><?xml version="1.0" encoding="utf-8"?>
<a:tblStyleLst xmlns:a="http://schemas.openxmlformats.org/drawingml/2006/main" def="{D1242764-2947-40A5-9458-BB9BFDA395D0}">
  <a:tblStyle styleId="{D1242764-2947-40A5-9458-BB9BFDA395D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7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68" b="1982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7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68" b="1982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 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9"/>
          <p:cNvCxnSpPr/>
          <p:nvPr/>
        </p:nvCxnSpPr>
        <p:spPr>
          <a:xfrm>
            <a:off x="2209800" y="416580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9"/>
          <p:cNvSpPr txBox="1"/>
          <p:nvPr/>
        </p:nvSpPr>
        <p:spPr>
          <a:xfrm>
            <a:off x="1731137" y="1885950"/>
            <a:ext cx="394406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Emotion Recognition in </a:t>
            </a:r>
            <a:endParaRPr/>
          </a:p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Multi-Party Conversations using </a:t>
            </a:r>
            <a:endParaRPr/>
          </a:p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Multi-Modal Approach </a:t>
            </a:r>
            <a:endParaRPr sz="18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2133600" y="4318200"/>
            <a:ext cx="5257800" cy="52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Saharsh Agarwal, Siddhartha Namburu, Ninaad Damis, Nitika Suresh, Jaldhir Trivedi (TA), Prof. Amir Barati Farimani</a:t>
            </a: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9" descr="A group of people posing for a phot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5781" y="1517716"/>
            <a:ext cx="3181397" cy="179273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/>
          <p:nvPr/>
        </p:nvSpPr>
        <p:spPr>
          <a:xfrm rot="5400000">
            <a:off x="1572796" y="1968473"/>
            <a:ext cx="143568" cy="17311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 txBox="1"/>
          <p:nvPr/>
        </p:nvSpPr>
        <p:spPr>
          <a:xfrm>
            <a:off x="3767346" y="3847998"/>
            <a:ext cx="2407234" cy="28466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- Emotional A-STAR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375993" y="80693"/>
            <a:ext cx="8520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546727" y="653393"/>
            <a:ext cx="3951407" cy="34875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006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– MELD, Emotion Lines dataset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 flipH="1">
            <a:off x="949316" y="1117903"/>
            <a:ext cx="7146231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13,000 utterances from 1,433 dialogues with emotion and sentiment labels, and encompasses audio and textual modalities from the TV show FRIENDS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375993" y="1792224"/>
            <a:ext cx="380390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ML models that are capable of identifying emotion and sentiment given the text and verbal audio</a:t>
            </a:r>
            <a:endParaRPr/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t="30734" b="30849"/>
          <a:stretch/>
        </p:blipFill>
        <p:spPr>
          <a:xfrm>
            <a:off x="6622483" y="108195"/>
            <a:ext cx="2398459" cy="5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4636293" y="1822273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behavioral understanding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Dialogue generation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response by analyzing user emotion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375993" y="2805098"/>
            <a:ext cx="2990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Overview of features of the data: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1287453" y="3027223"/>
            <a:ext cx="18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Emotions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1258407" y="4186891"/>
            <a:ext cx="18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1287453" y="3332515"/>
            <a:ext cx="957094" cy="307777"/>
          </a:xfrm>
          <a:prstGeom prst="roundRect">
            <a:avLst>
              <a:gd name="adj" fmla="val 16667"/>
            </a:avLst>
          </a:prstGeom>
          <a:solidFill>
            <a:srgbClr val="FF6565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classes</a:t>
            </a:r>
            <a:endParaRPr/>
          </a:p>
        </p:txBody>
      </p:sp>
      <p:grpSp>
        <p:nvGrpSpPr>
          <p:cNvPr id="86" name="Google Shape;86;p2"/>
          <p:cNvGrpSpPr/>
          <p:nvPr/>
        </p:nvGrpSpPr>
        <p:grpSpPr>
          <a:xfrm>
            <a:off x="756776" y="3719805"/>
            <a:ext cx="2348339" cy="491114"/>
            <a:chOff x="124206" y="4050849"/>
            <a:chExt cx="2974923" cy="606916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4">
              <a:alphaModFix/>
            </a:blip>
            <a:srcRect l="86795"/>
            <a:stretch/>
          </p:blipFill>
          <p:spPr>
            <a:xfrm>
              <a:off x="2650331" y="4050849"/>
              <a:ext cx="448798" cy="606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r="25673"/>
            <a:stretch/>
          </p:blipFill>
          <p:spPr>
            <a:xfrm>
              <a:off x="124206" y="4050850"/>
              <a:ext cx="2526125" cy="606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/>
          <p:nvPr/>
        </p:nvSpPr>
        <p:spPr>
          <a:xfrm>
            <a:off x="1286298" y="4441073"/>
            <a:ext cx="957094" cy="307777"/>
          </a:xfrm>
          <a:prstGeom prst="roundRect">
            <a:avLst>
              <a:gd name="adj" fmla="val 16667"/>
            </a:avLst>
          </a:prstGeom>
          <a:solidFill>
            <a:srgbClr val="FF6565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classes</a:t>
            </a:r>
            <a:endParaRPr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5">
            <a:alphaModFix/>
          </a:blip>
          <a:srcRect l="71107" r="82" b="14345"/>
          <a:stretch/>
        </p:blipFill>
        <p:spPr>
          <a:xfrm>
            <a:off x="6973983" y="3024594"/>
            <a:ext cx="1608060" cy="180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 l="36427" r="30135" b="9620"/>
          <a:stretch/>
        </p:blipFill>
        <p:spPr>
          <a:xfrm>
            <a:off x="4779857" y="2871267"/>
            <a:ext cx="1845235" cy="187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6">
            <a:alphaModFix/>
          </a:blip>
          <a:srcRect t="26488" b="36812"/>
          <a:stretch/>
        </p:blipFill>
        <p:spPr>
          <a:xfrm>
            <a:off x="1141584" y="4786963"/>
            <a:ext cx="1245560" cy="3565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4572000" y="2775344"/>
            <a:ext cx="2990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Data characteristics: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449230" y="4926515"/>
            <a:ext cx="356560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A similar representation can be observed for the seven emotions 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 rot="5400000">
            <a:off x="192154" y="221165"/>
            <a:ext cx="157975" cy="14403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121519" y="3266841"/>
            <a:ext cx="367061" cy="37170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221558" y="4708136"/>
            <a:ext cx="116344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 Sentiment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233424" y="4684903"/>
            <a:ext cx="11866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 Distribution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80163" y="1812900"/>
            <a:ext cx="2453700" cy="200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 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Removing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Punctuations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Removing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words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Stemming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Generation 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 of Words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17500"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Spacy Vectors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380188" y="1266225"/>
            <a:ext cx="2453700" cy="3462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9525" cap="flat" cmpd="sng">
            <a:solidFill>
              <a:srgbClr val="B2B2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960013" y="1812900"/>
            <a:ext cx="2790300" cy="296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Generation: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openSMILE</a:t>
            </a:r>
            <a:endParaRPr sz="500" b="1" i="0" u="none" strike="noStrike" cap="none" dirty="0" err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set: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2016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-The features are obtained by applying functionals over low level audio descriptors such as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loudness, pitch and jitter.</a:t>
            </a:r>
            <a:endParaRPr sz="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indent="-215900"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 : We employ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based feature selection using SVM</a:t>
            </a:r>
            <a:r>
              <a:rPr lang="en-US" b="1" dirty="0">
                <a:solidFill>
                  <a:schemeClr val="dk1"/>
                </a:solidFill>
              </a:rPr>
              <a:t> and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PCA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reduce dimension of feature set to </a:t>
            </a:r>
            <a:r>
              <a:rPr lang="en-US" b="1" dirty="0">
                <a:solidFill>
                  <a:schemeClr val="dk1"/>
                </a:solidFill>
              </a:rPr>
              <a:t>300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959963" y="1266225"/>
            <a:ext cx="2790300" cy="3462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9525" cap="flat" cmpd="sng">
            <a:solidFill>
              <a:srgbClr val="B2B2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906888" y="1812900"/>
            <a:ext cx="2856900" cy="154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 : Feature set is constructed by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concatenating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components -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Spacy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Vectors (Size 300)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features (Size 300)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876338" y="1266225"/>
            <a:ext cx="2887500" cy="3462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9525" cap="flat" cmpd="sng">
            <a:solidFill>
              <a:srgbClr val="B2B2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+ Audio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70325" y="173575"/>
            <a:ext cx="8010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8375" y="807500"/>
            <a:ext cx="9144000" cy="6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t="30733" b="30849"/>
          <a:stretch/>
        </p:blipFill>
        <p:spPr>
          <a:xfrm>
            <a:off x="7338156" y="287800"/>
            <a:ext cx="1649973" cy="35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 rot="5400000">
            <a:off x="192154" y="365202"/>
            <a:ext cx="157975" cy="14403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 flipH="1">
            <a:off x="7946713" y="1790200"/>
            <a:ext cx="1041900" cy="8097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Dialogue Data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102600" y="2010400"/>
            <a:ext cx="1170600" cy="369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Spacy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Vectors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7427525" y="3070425"/>
            <a:ext cx="792000" cy="554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 of Words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711400" y="860525"/>
            <a:ext cx="1801500" cy="369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tCNN, bcLSTM, dRNN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330250" y="4070550"/>
            <a:ext cx="1170600" cy="554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Feature Engineering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707525" y="3002400"/>
            <a:ext cx="1872000" cy="203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Machine Learning Models -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Classifier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Layer Perceptron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 rot="10800000">
            <a:off x="7345025" y="2098325"/>
            <a:ext cx="463500" cy="19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03104" y="893896"/>
            <a:ext cx="741900" cy="5142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936550" y="1070050"/>
            <a:ext cx="579000" cy="15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610512" y="857493"/>
            <a:ext cx="888000" cy="738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6373 Audio Features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372350" y="1867075"/>
            <a:ext cx="888000" cy="738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  Audio Features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48950" y="1874325"/>
            <a:ext cx="888000" cy="738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1422 Audio Features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1717650" y="2155925"/>
            <a:ext cx="555600" cy="15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 rot="8289001">
            <a:off x="3368159" y="2572296"/>
            <a:ext cx="158278" cy="49860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281346" y="444205"/>
            <a:ext cx="2679600" cy="923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-</a:t>
            </a:r>
            <a:endParaRPr sz="12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Reason for the achieved accuracies.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 rot="8402436">
            <a:off x="1202550" y="1632361"/>
            <a:ext cx="386301" cy="1612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948500" y="1963376"/>
            <a:ext cx="1488000" cy="369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Data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332150" y="2101400"/>
            <a:ext cx="547500" cy="15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 rot="2547602">
            <a:off x="3408269" y="1199360"/>
            <a:ext cx="167537" cy="59138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 rot="10800000">
            <a:off x="5505350" y="2109575"/>
            <a:ext cx="547500" cy="1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 rot="-2319588">
            <a:off x="5707566" y="1179873"/>
            <a:ext cx="157517" cy="80843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 rot="-7930212">
            <a:off x="7046168" y="3541938"/>
            <a:ext cx="167577" cy="59152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 rot="-8252463">
            <a:off x="8098796" y="2569682"/>
            <a:ext cx="143542" cy="49348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 rot="10800000">
            <a:off x="5657750" y="4265200"/>
            <a:ext cx="5475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 rot="10800000">
            <a:off x="5657675" y="3247600"/>
            <a:ext cx="1579200" cy="19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 rot="-7875256">
            <a:off x="5723098" y="2350124"/>
            <a:ext cx="165605" cy="72515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 rot="-5400000">
            <a:off x="4314800" y="1517575"/>
            <a:ext cx="555600" cy="1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03625" y="3222825"/>
            <a:ext cx="3417900" cy="16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(</a:t>
            </a:r>
            <a:r>
              <a:rPr lang="en-U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K-Fold =&gt; 5</a:t>
            </a:r>
            <a:r>
              <a:rPr lang="en-U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</a:t>
            </a:r>
            <a:endParaRPr sz="12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Deviation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5 Training &amp; Testing Accuracies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F1-scores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Tested Models.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Taken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994950" y="1630450"/>
            <a:ext cx="1395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Model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70350" y="716050"/>
            <a:ext cx="1041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Smile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04600" y="1455125"/>
            <a:ext cx="79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SVM: L2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747600" y="1836125"/>
            <a:ext cx="555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583675" y="540725"/>
            <a:ext cx="20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 Benchmarking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004350" y="3002050"/>
            <a:ext cx="1395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Benchmarking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 rot="5400000">
            <a:off x="4314800" y="2584375"/>
            <a:ext cx="555600" cy="1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78060" y="22071"/>
            <a:ext cx="1695600" cy="5231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5400000">
            <a:off x="192154" y="221165"/>
            <a:ext cx="157975" cy="14403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3698781" y="2969840"/>
            <a:ext cx="1814570" cy="17927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 rot="10800000">
            <a:off x="2714454" y="1578233"/>
            <a:ext cx="100860" cy="1472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2784247" y="1542889"/>
            <a:ext cx="37895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 rot="10800000">
            <a:off x="2714530" y="1908292"/>
            <a:ext cx="100860" cy="1472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8689" y="2515622"/>
            <a:ext cx="2640929" cy="358128"/>
          </a:xfrm>
          <a:prstGeom prst="roundRect">
            <a:avLst>
              <a:gd name="adj" fmla="val 16667"/>
            </a:avLst>
          </a:prstGeom>
          <a:solidFill>
            <a:srgbClr val="FFDDB2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Accuracy(Text </a:t>
            </a:r>
            <a:r>
              <a:rPr lang="en-US" sz="800" b="1" dirty="0">
                <a:solidFill>
                  <a:schemeClr val="dk1"/>
                </a:solidFill>
              </a:rPr>
              <a:t>Spacy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&gt; Accuracy (Bag of Words)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Accuracy(Text + Audio) &gt; Accuracy (Text, Audio)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244557" y="2511972"/>
            <a:ext cx="2729208" cy="353482"/>
          </a:xfrm>
          <a:prstGeom prst="roundRect">
            <a:avLst>
              <a:gd name="adj" fmla="val 16667"/>
            </a:avLst>
          </a:prstGeom>
          <a:solidFill>
            <a:srgbClr val="FFDDB2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</a:rPr>
              <a:t>Accuracy  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(SV Classifier) ~</a:t>
            </a:r>
            <a:r>
              <a:rPr lang="en-US" sz="800" b="1" dirty="0">
                <a:solidFill>
                  <a:schemeClr val="dk1"/>
                </a:solidFill>
              </a:rPr>
              <a:t> Accuracy 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(MLP)</a:t>
            </a:r>
            <a:r>
              <a:rPr lang="en-US" sz="800" b="1" dirty="0">
                <a:solidFill>
                  <a:schemeClr val="dk1"/>
                </a:solidFill>
              </a:rPr>
              <a:t> </a:t>
            </a:r>
            <a:endParaRPr lang="en-US" dirty="0">
              <a:solidFill>
                <a:schemeClr val="dk1"/>
              </a:solidFill>
            </a:endParaRPr>
          </a:p>
          <a:p>
            <a:pPr algn="ctr"/>
            <a:r>
              <a:rPr lang="en-US" sz="800" b="1" dirty="0">
                <a:solidFill>
                  <a:schemeClr val="dk1"/>
                </a:solidFill>
              </a:rPr>
              <a:t>                                              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 layers) 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l="-3111" t="756" r="71135" b="-756"/>
          <a:stretch/>
        </p:blipFill>
        <p:spPr>
          <a:xfrm>
            <a:off x="-1363" y="498825"/>
            <a:ext cx="346612" cy="2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l="33564" r="38487"/>
          <a:stretch/>
        </p:blipFill>
        <p:spPr>
          <a:xfrm>
            <a:off x="3097201" y="452362"/>
            <a:ext cx="293728" cy="28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l="67826" r="6798"/>
          <a:stretch/>
        </p:blipFill>
        <p:spPr>
          <a:xfrm>
            <a:off x="6371486" y="438706"/>
            <a:ext cx="295056" cy="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900" y="412430"/>
            <a:ext cx="2148468" cy="20698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2"/>
          <p:cNvGraphicFramePr/>
          <p:nvPr/>
        </p:nvGraphicFramePr>
        <p:xfrm>
          <a:off x="6472353" y="3345365"/>
          <a:ext cx="2555800" cy="1233925"/>
        </p:xfrm>
        <a:graphic>
          <a:graphicData uri="http://schemas.openxmlformats.org/drawingml/2006/table">
            <a:tbl>
              <a:tblPr firstRow="1" bandRow="1">
                <a:noFill/>
                <a:tableStyleId>{D1242764-2947-40A5-9458-BB9BFDA395D0}</a:tableStyleId>
              </a:tblPr>
              <a:tblGrid>
                <a:gridCol w="98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Models</a:t>
                      </a:r>
                      <a:endParaRPr sz="1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Emotion</a:t>
                      </a:r>
                      <a:endParaRPr sz="1000" b="1" i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Sentiment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t-CNN</a:t>
                      </a:r>
                      <a:endParaRPr sz="1400" u="sng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55.02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64.25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bcLSTM</a:t>
                      </a:r>
                      <a:endParaRPr sz="900" b="1" i="0" u="sng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59.25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66.68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D-RNN</a:t>
                      </a:r>
                      <a:endParaRPr sz="900" b="1" i="0" u="sng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60.25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67.56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SV Classifier</a:t>
                      </a:r>
                      <a:endParaRPr sz="1400" u="sng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56.92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64.02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Google Shape;169;p22"/>
          <p:cNvSpPr/>
          <p:nvPr/>
        </p:nvSpPr>
        <p:spPr>
          <a:xfrm>
            <a:off x="6394776" y="4811909"/>
            <a:ext cx="2692038" cy="228031"/>
          </a:xfrm>
          <a:prstGeom prst="roundRect">
            <a:avLst>
              <a:gd name="adj" fmla="val 16667"/>
            </a:avLst>
          </a:prstGeom>
          <a:solidFill>
            <a:srgbClr val="FFDDB2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Score (SV Classifier) ~ F1 Score (t-CNN) 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2784246" y="1882072"/>
            <a:ext cx="37895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487203" y="1252813"/>
            <a:ext cx="745221" cy="2837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496495" y="2098446"/>
            <a:ext cx="745221" cy="2837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2" descr="Chart, ba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6570" y="451008"/>
            <a:ext cx="2157761" cy="206699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>
            <a:off x="6751700" y="2510975"/>
            <a:ext cx="2050800" cy="351300"/>
          </a:xfrm>
          <a:prstGeom prst="roundRect">
            <a:avLst>
              <a:gd name="adj" fmla="val 16667"/>
            </a:avLst>
          </a:prstGeom>
          <a:solidFill>
            <a:srgbClr val="FFDDB2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</a:rPr>
              <a:t>Accuracy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Rachel, Monica is </a:t>
            </a:r>
            <a:r>
              <a:rPr lang="en-US" sz="800" b="1" dirty="0">
                <a:solidFill>
                  <a:schemeClr val="dk1"/>
                </a:solidFill>
              </a:rPr>
              <a:t>worst</a:t>
            </a:r>
            <a:endParaRPr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2" descr="Chart, bar char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473" y="2875756"/>
            <a:ext cx="2050896" cy="198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80" y="2937302"/>
            <a:ext cx="319669" cy="32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93418" y="2937648"/>
            <a:ext cx="299458" cy="29969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/>
        </p:nvSpPr>
        <p:spPr>
          <a:xfrm>
            <a:off x="7040616" y="2958018"/>
            <a:ext cx="1483988" cy="2837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with baseline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2" descr="Chart, bar chart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28071" y="377685"/>
            <a:ext cx="2208871" cy="213001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165348" y="4857378"/>
            <a:ext cx="2602584" cy="225946"/>
          </a:xfrm>
          <a:prstGeom prst="roundRect">
            <a:avLst>
              <a:gd name="adj" fmla="val 16667"/>
            </a:avLst>
          </a:prstGeom>
          <a:solidFill>
            <a:srgbClr val="FFDDB2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</a:rPr>
              <a:t>Accuracy 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Disgust &amp; Anger is </a:t>
            </a:r>
            <a:r>
              <a:rPr lang="en-US" sz="800" b="1" dirty="0">
                <a:solidFill>
                  <a:schemeClr val="dk1"/>
                </a:solidFill>
              </a:rPr>
              <a:t>the worst</a:t>
            </a:r>
            <a:endParaRPr lang="en-US" sz="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81" name="Google Shape;181;p22" descr="A picture containing text, person, crowd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41388" y="3898082"/>
            <a:ext cx="1140214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8766" y="3043847"/>
            <a:ext cx="1409701" cy="79353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3925229" y="3560491"/>
            <a:ext cx="13725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was surprised to see a kangaroo in world war epic.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3310921" y="4834146"/>
            <a:ext cx="2602584" cy="225946"/>
          </a:xfrm>
          <a:prstGeom prst="roundRect">
            <a:avLst>
              <a:gd name="adj" fmla="val 16667"/>
            </a:avLst>
          </a:prstGeom>
          <a:solidFill>
            <a:srgbClr val="FFDDB2"/>
          </a:solidFill>
          <a:ln w="9525" cap="flat" cmpd="sng">
            <a:solidFill>
              <a:srgbClr val="0C0C0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 Predictions (Why?)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2" descr="A picture containing text, pool ball, clipar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68971" y="2928009"/>
            <a:ext cx="299691" cy="31897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342447" y="-72681"/>
            <a:ext cx="8010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 rot="5400000">
            <a:off x="215386" y="118946"/>
            <a:ext cx="157975" cy="14403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Yilang Liu</dc:creator>
  <cp:revision>24</cp:revision>
  <dcterms:modified xsi:type="dcterms:W3CDTF">2021-12-07T20:02:18Z</dcterms:modified>
</cp:coreProperties>
</file>