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5528-545A-F3EE-1C54-2DA79DA43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FF884-8A89-DBA9-218C-D54E58A80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C20B-98DA-B6B0-26F2-F5D0A4C1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C009-334E-0452-F8D9-E3126E3A0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2072-9570-DFB8-8B13-36012551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83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9A0C-6926-3F43-8400-A1D7AECE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A407E-DD82-2935-8FDD-C8E07E474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B6796-0870-A2ED-4717-DF905B29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3FAA-2F96-02BC-0477-C089F712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E6F8-BB2B-F19B-E02B-B9B5816D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22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B347E-2D33-927F-439B-8CA370944F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8D952-35B7-4692-A3E9-1191E078F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E31C-0300-1A4A-980C-179DBFF5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C378F-ABAB-47C3-F91B-5F365016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19747-51B2-8023-36C2-3C08448C5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23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0C5B-2EA1-A016-D0E6-7212AF2B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B345A-F831-8FEB-0174-D2204D02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5E9D-FEB7-95A7-53F2-BC5C3FD1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0C7BC-8D88-0A81-6D54-F16B4E59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CD982-025C-8E34-55B6-1FA65D61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8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67AD-5DF2-D304-B8E3-872A0355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6E2E0-A3EF-B41F-E3A4-ABC5F8E6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A2198-C720-E952-9850-FB5B759F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73890-A8F5-ADB0-1286-AE813933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D093B-F9A7-0493-9F5F-681EF6E3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80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5EF0-A471-CED0-F510-E334612D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0FB4-CD3E-9435-4C71-163A4B70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A800-9E59-0655-E70F-D31DA68E9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C1309-46D9-8FF3-8E16-358881B2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B88B9-6864-8C4B-7C2D-E6843C75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F31EF-D926-347F-7708-D5634417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79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18374-B8F6-9B4D-F5CA-17AED7DF4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DA0B-9F3E-AA1A-2B53-97FCFBEB0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9BE6C-B844-B902-953E-8A74042B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B608D5-B5DC-579D-3411-B30DCBBE9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840E4-5C91-8136-CE65-FE1B5601F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A3D3D-F5FB-5BB5-541A-76FD4008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CBCA8-B278-275E-E548-5A3B23F8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7FEDE-6D9C-C565-12D1-C4C064DF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953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743D-E0D7-4C94-13D7-A325ED0F5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263A5E-C654-C849-A6E6-C8E2F46FC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FD5F9-8C14-1928-B1D2-4F1E1227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E510D3-4023-9543-B5A9-78EAA737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88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299EC-C00C-3784-92E3-DE8DF77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643ED-95EB-941D-F52E-8C87F9CD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2DF05-2ABE-6305-AB5B-3679D130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71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854F-CC0C-2AF1-F526-8E0014909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502A-23B3-7D98-E80B-65B5759EB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33132-5CC6-7BCC-D3C7-00FB922C7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30667-DD97-DD96-2886-2A79FD05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9211A-9CCD-C8F0-F3A2-7D9B7370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6E432-4BE8-9D64-976B-14BA9AFA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0D4F3-2E92-18A4-679D-B1093590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318AE-D0FC-DBCA-94B6-5DF1238EC6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FEBD8-6889-E2E7-55E2-ADB169075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C3EAD-1477-B75C-831A-A5C7B9C2E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B40D7-E060-509E-E8B6-AE0E255E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B66EE-8AC7-E4B4-E1B4-E5DB72C1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38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7CF59F-9AC1-CB48-72CB-15D1DCDC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6F4D1-3863-820F-F98E-B3DA653D7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2EA7-ABFF-9967-4E54-A7ADE1BFB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3925-79F3-4A23-A972-9DA85BBDBE9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5E5C9-BA2E-3593-EE09-C0B38A687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87D1-0A1F-526D-5670-150990DC5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073A0-DB2D-4278-BAF5-CD0D61B96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726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7525-0DA2-08DD-4B52-C8B59AF8B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ECE 277 </a:t>
            </a:r>
            <a:br>
              <a:rPr lang="en-US" dirty="0"/>
            </a:br>
            <a:r>
              <a:rPr lang="en-US" dirty="0" err="1"/>
              <a:t>Ninad</a:t>
            </a:r>
            <a:r>
              <a:rPr lang="en-US" dirty="0"/>
              <a:t> </a:t>
            </a:r>
            <a:r>
              <a:rPr lang="en-US" dirty="0" err="1"/>
              <a:t>Ekbote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467A7-4748-0EEC-85E5-5E2F0E512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Pid :- A69026968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Topic:- Matrix Multiplication and Optimization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96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D4D3-822A-D0E3-900A-5827627D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216275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81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E8A0-E37F-96DB-7A9A-48B969CE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B92C-DAE8-AA06-1B03-B13774D0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:-</a:t>
            </a:r>
            <a:br>
              <a:rPr lang="en-US" dirty="0"/>
            </a:br>
            <a:r>
              <a:rPr lang="en-US" dirty="0"/>
              <a:t>In CPU programming due to limited parallelism, we cannot calculate the values of resultant matrix in a single go instead we calculate values one at a time. This makes the overall calculation very slow.</a:t>
            </a:r>
            <a:br>
              <a:rPr lang="en-US" dirty="0"/>
            </a:br>
            <a:endParaRPr lang="en-US" dirty="0"/>
          </a:p>
          <a:p>
            <a:r>
              <a:rPr lang="en-US" dirty="0"/>
              <a:t>GPU:-</a:t>
            </a:r>
            <a:br>
              <a:rPr lang="en-US" dirty="0"/>
            </a:br>
            <a:r>
              <a:rPr lang="en-US" dirty="0"/>
              <a:t>In Cuda programming we launch multiple threads and these threads can perform the same type of calculation for different memory address. This leads to parallelism reducing overall calculation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744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635A-640E-C0F5-4FD7-D01C8637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Matrix Multiplication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6348433-2A0D-7D44-9C11-030963706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636686"/>
              </p:ext>
            </p:extLst>
          </p:nvPr>
        </p:nvGraphicFramePr>
        <p:xfrm>
          <a:off x="702733" y="4207933"/>
          <a:ext cx="3488268" cy="211666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4878757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558984954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97851040"/>
                    </a:ext>
                  </a:extLst>
                </a:gridCol>
              </a:tblGrid>
              <a:tr h="699911">
                <a:tc>
                  <a:txBody>
                    <a:bodyPr/>
                    <a:lstStyle/>
                    <a:p>
                      <a:r>
                        <a:rPr lang="en-US" dirty="0"/>
                        <a:t>a00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10166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r>
                        <a:rPr lang="en-US" dirty="0"/>
                        <a:t>a10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044865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r>
                        <a:rPr lang="en-US" dirty="0"/>
                        <a:t>a20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0462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81123B9-2085-ECAF-4AB7-9D9675C90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700351"/>
              </p:ext>
            </p:extLst>
          </p:nvPr>
        </p:nvGraphicFramePr>
        <p:xfrm>
          <a:off x="4478866" y="1794933"/>
          <a:ext cx="3488268" cy="211666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4878757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558984954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97851040"/>
                    </a:ext>
                  </a:extLst>
                </a:gridCol>
              </a:tblGrid>
              <a:tr h="699911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710166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044865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046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1BA3A38-FBDE-19DA-3E98-472584DCD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3412699"/>
              </p:ext>
            </p:extLst>
          </p:nvPr>
        </p:nvGraphicFramePr>
        <p:xfrm>
          <a:off x="4478866" y="4207933"/>
          <a:ext cx="3488268" cy="211666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2756">
                  <a:extLst>
                    <a:ext uri="{9D8B030D-6E8A-4147-A177-3AD203B41FA5}">
                      <a16:colId xmlns:a16="http://schemas.microsoft.com/office/drawing/2014/main" val="48787571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558984954"/>
                    </a:ext>
                  </a:extLst>
                </a:gridCol>
                <a:gridCol w="1162756">
                  <a:extLst>
                    <a:ext uri="{9D8B030D-6E8A-4147-A177-3AD203B41FA5}">
                      <a16:colId xmlns:a16="http://schemas.microsoft.com/office/drawing/2014/main" val="97851040"/>
                    </a:ext>
                  </a:extLst>
                </a:gridCol>
              </a:tblGrid>
              <a:tr h="699911">
                <a:tc>
                  <a:txBody>
                    <a:bodyPr/>
                    <a:lstStyle/>
                    <a:p>
                      <a:r>
                        <a:rPr lang="en-US" dirty="0"/>
                        <a:t>c00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710166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r>
                        <a:rPr lang="en-US" dirty="0"/>
                        <a:t>c10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044865"/>
                  </a:ext>
                </a:extLst>
              </a:tr>
              <a:tr h="708378">
                <a:tc>
                  <a:txBody>
                    <a:bodyPr/>
                    <a:lstStyle/>
                    <a:p>
                      <a:r>
                        <a:rPr lang="en-US" dirty="0"/>
                        <a:t>c20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204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54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00C7-D561-A5D0-CD62-C7E09D8C6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" y="129118"/>
            <a:ext cx="10210800" cy="515408"/>
          </a:xfrm>
        </p:spPr>
        <p:txBody>
          <a:bodyPr>
            <a:normAutofit fontScale="90000"/>
          </a:bodyPr>
          <a:lstStyle/>
          <a:p>
            <a:r>
              <a:rPr lang="en-US" dirty="0"/>
              <a:t>Matrix Multiplication using GEMM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440F68-749D-CE91-93EE-5544C242B7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199388"/>
              </p:ext>
            </p:extLst>
          </p:nvPr>
        </p:nvGraphicFramePr>
        <p:xfrm>
          <a:off x="2715679" y="3686702"/>
          <a:ext cx="3979335" cy="2565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5867">
                  <a:extLst>
                    <a:ext uri="{9D8B030D-6E8A-4147-A177-3AD203B41FA5}">
                      <a16:colId xmlns:a16="http://schemas.microsoft.com/office/drawing/2014/main" val="4175566648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36663033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501751994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41026071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870452145"/>
                    </a:ext>
                  </a:extLst>
                </a:gridCol>
              </a:tblGrid>
              <a:tr h="510539">
                <a:tc>
                  <a:txBody>
                    <a:bodyPr/>
                    <a:lstStyle/>
                    <a:p>
                      <a:r>
                        <a:rPr lang="en-US" dirty="0"/>
                        <a:t>a00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13458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a10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83937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a20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a21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a23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a24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273743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a30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665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a40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4634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3159B2-EC7D-AFE4-CEBB-32453C467E3C}"/>
              </a:ext>
            </a:extLst>
          </p:cNvPr>
          <p:cNvCxnSpPr/>
          <p:nvPr/>
        </p:nvCxnSpPr>
        <p:spPr>
          <a:xfrm>
            <a:off x="3316812" y="38031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A1003D-CBD1-68BB-D74D-D0CA87885E4F}"/>
              </a:ext>
            </a:extLst>
          </p:cNvPr>
          <p:cNvCxnSpPr/>
          <p:nvPr/>
        </p:nvCxnSpPr>
        <p:spPr>
          <a:xfrm>
            <a:off x="4104212" y="38539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8C8128-0932-96BC-D45E-34227A506EDB}"/>
              </a:ext>
            </a:extLst>
          </p:cNvPr>
          <p:cNvCxnSpPr/>
          <p:nvPr/>
        </p:nvCxnSpPr>
        <p:spPr>
          <a:xfrm>
            <a:off x="4891612" y="387085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5C4D37-D654-B68C-85FA-20C09DB3F5F1}"/>
              </a:ext>
            </a:extLst>
          </p:cNvPr>
          <p:cNvCxnSpPr/>
          <p:nvPr/>
        </p:nvCxnSpPr>
        <p:spPr>
          <a:xfrm>
            <a:off x="5687479" y="387085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9EC540-C792-33A6-919B-7380A2D390F8}"/>
              </a:ext>
            </a:extLst>
          </p:cNvPr>
          <p:cNvCxnSpPr/>
          <p:nvPr/>
        </p:nvCxnSpPr>
        <p:spPr>
          <a:xfrm>
            <a:off x="6542612" y="387085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DE679E-0CB6-A2EA-939B-1FF030B341E0}"/>
              </a:ext>
            </a:extLst>
          </p:cNvPr>
          <p:cNvCxnSpPr/>
          <p:nvPr/>
        </p:nvCxnSpPr>
        <p:spPr>
          <a:xfrm>
            <a:off x="3291412" y="4412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CF89F3-DA56-2033-2A90-703BCBEBE9EE}"/>
              </a:ext>
            </a:extLst>
          </p:cNvPr>
          <p:cNvCxnSpPr/>
          <p:nvPr/>
        </p:nvCxnSpPr>
        <p:spPr>
          <a:xfrm>
            <a:off x="4104212" y="4412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58E3A-08F8-327C-D8EC-D640C674A97D}"/>
              </a:ext>
            </a:extLst>
          </p:cNvPr>
          <p:cNvCxnSpPr/>
          <p:nvPr/>
        </p:nvCxnSpPr>
        <p:spPr>
          <a:xfrm>
            <a:off x="4891612" y="4412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92BDE9-5055-5796-69A2-3BD1BF88B92B}"/>
              </a:ext>
            </a:extLst>
          </p:cNvPr>
          <p:cNvCxnSpPr/>
          <p:nvPr/>
        </p:nvCxnSpPr>
        <p:spPr>
          <a:xfrm>
            <a:off x="5687479" y="4412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260F94-ECEC-D3B6-6503-51E7B213E733}"/>
              </a:ext>
            </a:extLst>
          </p:cNvPr>
          <p:cNvCxnSpPr/>
          <p:nvPr/>
        </p:nvCxnSpPr>
        <p:spPr>
          <a:xfrm>
            <a:off x="6542612" y="4412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9D4163-182B-F12C-0EB4-86AE0F18BE41}"/>
              </a:ext>
            </a:extLst>
          </p:cNvPr>
          <p:cNvCxnSpPr/>
          <p:nvPr/>
        </p:nvCxnSpPr>
        <p:spPr>
          <a:xfrm>
            <a:off x="3291412" y="49694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D6F8A8-CA1F-2739-C12E-CD265FFBB729}"/>
              </a:ext>
            </a:extLst>
          </p:cNvPr>
          <p:cNvCxnSpPr/>
          <p:nvPr/>
        </p:nvCxnSpPr>
        <p:spPr>
          <a:xfrm>
            <a:off x="4121145" y="488473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3A051F-A412-8C10-2749-7B12913B1CDD}"/>
              </a:ext>
            </a:extLst>
          </p:cNvPr>
          <p:cNvCxnSpPr/>
          <p:nvPr/>
        </p:nvCxnSpPr>
        <p:spPr>
          <a:xfrm>
            <a:off x="4891612" y="489320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FD0E06-2220-6DF8-BFD7-0DAE65E0F592}"/>
              </a:ext>
            </a:extLst>
          </p:cNvPr>
          <p:cNvCxnSpPr/>
          <p:nvPr/>
        </p:nvCxnSpPr>
        <p:spPr>
          <a:xfrm>
            <a:off x="5679012" y="491013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2B9FE9-0FDF-9223-A04C-116104F067F3}"/>
              </a:ext>
            </a:extLst>
          </p:cNvPr>
          <p:cNvCxnSpPr/>
          <p:nvPr/>
        </p:nvCxnSpPr>
        <p:spPr>
          <a:xfrm>
            <a:off x="6542612" y="4901669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667EB0-BA65-C815-B0F6-BE106D26980D}"/>
              </a:ext>
            </a:extLst>
          </p:cNvPr>
          <p:cNvCxnSpPr/>
          <p:nvPr/>
        </p:nvCxnSpPr>
        <p:spPr>
          <a:xfrm>
            <a:off x="3291412" y="5428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F09B3-DC38-903F-27E6-319641B2AF98}"/>
              </a:ext>
            </a:extLst>
          </p:cNvPr>
          <p:cNvCxnSpPr/>
          <p:nvPr/>
        </p:nvCxnSpPr>
        <p:spPr>
          <a:xfrm>
            <a:off x="4104212" y="5428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EEEB05-6C6B-5AAD-4A63-EDB9078B76CB}"/>
              </a:ext>
            </a:extLst>
          </p:cNvPr>
          <p:cNvCxnSpPr/>
          <p:nvPr/>
        </p:nvCxnSpPr>
        <p:spPr>
          <a:xfrm>
            <a:off x="4891612" y="5428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CBFE63-FD68-C06F-8380-508D8DDC457C}"/>
              </a:ext>
            </a:extLst>
          </p:cNvPr>
          <p:cNvCxnSpPr/>
          <p:nvPr/>
        </p:nvCxnSpPr>
        <p:spPr>
          <a:xfrm>
            <a:off x="5695945" y="5428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5C40E0-0335-649F-589B-D5945CE49F4D}"/>
              </a:ext>
            </a:extLst>
          </p:cNvPr>
          <p:cNvCxnSpPr/>
          <p:nvPr/>
        </p:nvCxnSpPr>
        <p:spPr>
          <a:xfrm>
            <a:off x="6534145" y="542872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553B9C-DE2D-FBAD-5528-3845481AC396}"/>
              </a:ext>
            </a:extLst>
          </p:cNvPr>
          <p:cNvCxnSpPr/>
          <p:nvPr/>
        </p:nvCxnSpPr>
        <p:spPr>
          <a:xfrm>
            <a:off x="3282945" y="59473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0D03EC-0718-E9DF-6E9D-EB8AE7E4DFFE}"/>
              </a:ext>
            </a:extLst>
          </p:cNvPr>
          <p:cNvCxnSpPr/>
          <p:nvPr/>
        </p:nvCxnSpPr>
        <p:spPr>
          <a:xfrm>
            <a:off x="4104212" y="59473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41BED6-93C1-2423-F299-842BE10EA5E5}"/>
              </a:ext>
            </a:extLst>
          </p:cNvPr>
          <p:cNvCxnSpPr/>
          <p:nvPr/>
        </p:nvCxnSpPr>
        <p:spPr>
          <a:xfrm>
            <a:off x="4891612" y="59473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2F4363-52B1-8EAB-7A8E-E014D1ED3810}"/>
              </a:ext>
            </a:extLst>
          </p:cNvPr>
          <p:cNvCxnSpPr/>
          <p:nvPr/>
        </p:nvCxnSpPr>
        <p:spPr>
          <a:xfrm>
            <a:off x="5687479" y="59473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2712A8-C577-0386-61BB-779635C665C2}"/>
              </a:ext>
            </a:extLst>
          </p:cNvPr>
          <p:cNvCxnSpPr/>
          <p:nvPr/>
        </p:nvCxnSpPr>
        <p:spPr>
          <a:xfrm>
            <a:off x="6534145" y="59473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ontent Placeholder 6">
            <a:extLst>
              <a:ext uri="{FF2B5EF4-FFF2-40B4-BE49-F238E27FC236}">
                <a16:creationId xmlns:a16="http://schemas.microsoft.com/office/drawing/2014/main" id="{F6B6E912-8B0B-B9A2-7B88-57D2E28676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83170"/>
              </p:ext>
            </p:extLst>
          </p:nvPr>
        </p:nvGraphicFramePr>
        <p:xfrm>
          <a:off x="7366000" y="890584"/>
          <a:ext cx="3979335" cy="2565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5867">
                  <a:extLst>
                    <a:ext uri="{9D8B030D-6E8A-4147-A177-3AD203B41FA5}">
                      <a16:colId xmlns:a16="http://schemas.microsoft.com/office/drawing/2014/main" val="4175566648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36663033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501751994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41026071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870452145"/>
                    </a:ext>
                  </a:extLst>
                </a:gridCol>
              </a:tblGrid>
              <a:tr h="510539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13458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83937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73743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B30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665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b40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46342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B99990-E028-182D-78E8-31D0B6015229}"/>
              </a:ext>
            </a:extLst>
          </p:cNvPr>
          <p:cNvCxnSpPr/>
          <p:nvPr/>
        </p:nvCxnSpPr>
        <p:spPr>
          <a:xfrm>
            <a:off x="7967133" y="10070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0F83F5-670A-291F-03B9-9453839DE028}"/>
              </a:ext>
            </a:extLst>
          </p:cNvPr>
          <p:cNvCxnSpPr/>
          <p:nvPr/>
        </p:nvCxnSpPr>
        <p:spPr>
          <a:xfrm>
            <a:off x="8754533" y="10578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1F2B50-B5D7-B7F5-FCEC-C5841B58D627}"/>
              </a:ext>
            </a:extLst>
          </p:cNvPr>
          <p:cNvCxnSpPr/>
          <p:nvPr/>
        </p:nvCxnSpPr>
        <p:spPr>
          <a:xfrm>
            <a:off x="9541933" y="107473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3E1644-2D1E-FA98-168A-63E490659A44}"/>
              </a:ext>
            </a:extLst>
          </p:cNvPr>
          <p:cNvCxnSpPr/>
          <p:nvPr/>
        </p:nvCxnSpPr>
        <p:spPr>
          <a:xfrm>
            <a:off x="10337800" y="107473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9BCD5B-15B3-5E3A-2479-35BEFD9D8F16}"/>
              </a:ext>
            </a:extLst>
          </p:cNvPr>
          <p:cNvCxnSpPr/>
          <p:nvPr/>
        </p:nvCxnSpPr>
        <p:spPr>
          <a:xfrm>
            <a:off x="11192933" y="1074738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50B22E-E2A0-20BD-78D5-8BC840107882}"/>
              </a:ext>
            </a:extLst>
          </p:cNvPr>
          <p:cNvCxnSpPr/>
          <p:nvPr/>
        </p:nvCxnSpPr>
        <p:spPr>
          <a:xfrm>
            <a:off x="7941733" y="1616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CB43B-ECD3-CF4B-877A-F2BBBFAAEC25}"/>
              </a:ext>
            </a:extLst>
          </p:cNvPr>
          <p:cNvCxnSpPr/>
          <p:nvPr/>
        </p:nvCxnSpPr>
        <p:spPr>
          <a:xfrm>
            <a:off x="8754533" y="1616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ACD0950-A463-B379-5E22-72CDFCF580E4}"/>
              </a:ext>
            </a:extLst>
          </p:cNvPr>
          <p:cNvCxnSpPr/>
          <p:nvPr/>
        </p:nvCxnSpPr>
        <p:spPr>
          <a:xfrm>
            <a:off x="9541933" y="1616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3903E1-D7EC-E30C-B938-C4A0EDF903A7}"/>
              </a:ext>
            </a:extLst>
          </p:cNvPr>
          <p:cNvCxnSpPr/>
          <p:nvPr/>
        </p:nvCxnSpPr>
        <p:spPr>
          <a:xfrm>
            <a:off x="10337800" y="1616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5A94A40-5229-F00D-563D-4A0AA05099D4}"/>
              </a:ext>
            </a:extLst>
          </p:cNvPr>
          <p:cNvCxnSpPr/>
          <p:nvPr/>
        </p:nvCxnSpPr>
        <p:spPr>
          <a:xfrm>
            <a:off x="11192933" y="1616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EE5BF9-2A30-C457-C375-9448B17A6F06}"/>
              </a:ext>
            </a:extLst>
          </p:cNvPr>
          <p:cNvCxnSpPr/>
          <p:nvPr/>
        </p:nvCxnSpPr>
        <p:spPr>
          <a:xfrm>
            <a:off x="7941733" y="210555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1DF8FA-2668-8471-6C59-12894DD9CF25}"/>
              </a:ext>
            </a:extLst>
          </p:cNvPr>
          <p:cNvCxnSpPr/>
          <p:nvPr/>
        </p:nvCxnSpPr>
        <p:spPr>
          <a:xfrm>
            <a:off x="8771466" y="20886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809479-D5EA-4BBF-1CC9-E3DF57533ADE}"/>
              </a:ext>
            </a:extLst>
          </p:cNvPr>
          <p:cNvCxnSpPr/>
          <p:nvPr/>
        </p:nvCxnSpPr>
        <p:spPr>
          <a:xfrm>
            <a:off x="9541933" y="209708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BB1F4FC-C6E6-E9A9-55C1-EA6BF2710F36}"/>
              </a:ext>
            </a:extLst>
          </p:cNvPr>
          <p:cNvCxnSpPr/>
          <p:nvPr/>
        </p:nvCxnSpPr>
        <p:spPr>
          <a:xfrm>
            <a:off x="10329333" y="211401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2C9FA2-53E0-901C-503E-9F2DCC0CBDC1}"/>
              </a:ext>
            </a:extLst>
          </p:cNvPr>
          <p:cNvCxnSpPr/>
          <p:nvPr/>
        </p:nvCxnSpPr>
        <p:spPr>
          <a:xfrm>
            <a:off x="11192933" y="210555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DC59FE-0E2B-6250-63F2-3BA39A1FACE6}"/>
              </a:ext>
            </a:extLst>
          </p:cNvPr>
          <p:cNvCxnSpPr/>
          <p:nvPr/>
        </p:nvCxnSpPr>
        <p:spPr>
          <a:xfrm>
            <a:off x="7941733" y="2632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0DD203-0217-0149-F28B-7902A785F6CA}"/>
              </a:ext>
            </a:extLst>
          </p:cNvPr>
          <p:cNvCxnSpPr/>
          <p:nvPr/>
        </p:nvCxnSpPr>
        <p:spPr>
          <a:xfrm>
            <a:off x="8754533" y="2632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4C32AAC-C44E-E0C7-9166-1A26816D6655}"/>
              </a:ext>
            </a:extLst>
          </p:cNvPr>
          <p:cNvCxnSpPr/>
          <p:nvPr/>
        </p:nvCxnSpPr>
        <p:spPr>
          <a:xfrm>
            <a:off x="9541933" y="2632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C93B8E-953B-CA3A-84A5-E8F08C47465A}"/>
              </a:ext>
            </a:extLst>
          </p:cNvPr>
          <p:cNvCxnSpPr/>
          <p:nvPr/>
        </p:nvCxnSpPr>
        <p:spPr>
          <a:xfrm>
            <a:off x="10346266" y="2632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ACB479-18F0-B49B-D06F-72C92BDE2E61}"/>
              </a:ext>
            </a:extLst>
          </p:cNvPr>
          <p:cNvCxnSpPr/>
          <p:nvPr/>
        </p:nvCxnSpPr>
        <p:spPr>
          <a:xfrm>
            <a:off x="11184466" y="263260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1FDC06-CDFA-8549-82B6-E6C0D953707D}"/>
              </a:ext>
            </a:extLst>
          </p:cNvPr>
          <p:cNvCxnSpPr/>
          <p:nvPr/>
        </p:nvCxnSpPr>
        <p:spPr>
          <a:xfrm>
            <a:off x="7933266" y="315118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7D9DA7-4C7E-7025-F1BB-04978CFB9E1D}"/>
              </a:ext>
            </a:extLst>
          </p:cNvPr>
          <p:cNvCxnSpPr/>
          <p:nvPr/>
        </p:nvCxnSpPr>
        <p:spPr>
          <a:xfrm>
            <a:off x="8754533" y="315118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135DEC-4A5A-E144-BBE0-90F058CBD45F}"/>
              </a:ext>
            </a:extLst>
          </p:cNvPr>
          <p:cNvCxnSpPr/>
          <p:nvPr/>
        </p:nvCxnSpPr>
        <p:spPr>
          <a:xfrm>
            <a:off x="9541933" y="315118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7A12C40-1387-E305-26DF-DC7913003A63}"/>
              </a:ext>
            </a:extLst>
          </p:cNvPr>
          <p:cNvCxnSpPr/>
          <p:nvPr/>
        </p:nvCxnSpPr>
        <p:spPr>
          <a:xfrm>
            <a:off x="10337800" y="315118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913D469-FC4F-0573-96F4-A071911F9225}"/>
              </a:ext>
            </a:extLst>
          </p:cNvPr>
          <p:cNvCxnSpPr/>
          <p:nvPr/>
        </p:nvCxnSpPr>
        <p:spPr>
          <a:xfrm>
            <a:off x="11184466" y="315118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Content Placeholder 6">
            <a:extLst>
              <a:ext uri="{FF2B5EF4-FFF2-40B4-BE49-F238E27FC236}">
                <a16:creationId xmlns:a16="http://schemas.microsoft.com/office/drawing/2014/main" id="{3142EE8C-FAD5-9791-74E5-057945243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0876129"/>
              </p:ext>
            </p:extLst>
          </p:nvPr>
        </p:nvGraphicFramePr>
        <p:xfrm>
          <a:off x="7366000" y="3686703"/>
          <a:ext cx="3979335" cy="2565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95867">
                  <a:extLst>
                    <a:ext uri="{9D8B030D-6E8A-4147-A177-3AD203B41FA5}">
                      <a16:colId xmlns:a16="http://schemas.microsoft.com/office/drawing/2014/main" val="4175566648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366630330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501751994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341026071"/>
                    </a:ext>
                  </a:extLst>
                </a:gridCol>
                <a:gridCol w="795867">
                  <a:extLst>
                    <a:ext uri="{9D8B030D-6E8A-4147-A177-3AD203B41FA5}">
                      <a16:colId xmlns:a16="http://schemas.microsoft.com/office/drawing/2014/main" val="2870452145"/>
                    </a:ext>
                  </a:extLst>
                </a:gridCol>
              </a:tblGrid>
              <a:tr h="510539">
                <a:tc>
                  <a:txBody>
                    <a:bodyPr/>
                    <a:lstStyle/>
                    <a:p>
                      <a:r>
                        <a:rPr lang="en-US" dirty="0"/>
                        <a:t>c00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13458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C10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883937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c20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c22</a:t>
                      </a:r>
                      <a:endParaRPr lang="en-IN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73743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C30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03665"/>
                  </a:ext>
                </a:extLst>
              </a:tr>
              <a:tr h="513715">
                <a:tc>
                  <a:txBody>
                    <a:bodyPr/>
                    <a:lstStyle/>
                    <a:p>
                      <a:r>
                        <a:rPr lang="en-US" dirty="0"/>
                        <a:t>c40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c44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546342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D1901F-C0AD-94B6-4035-73E5A6CF5EC8}"/>
              </a:ext>
            </a:extLst>
          </p:cNvPr>
          <p:cNvCxnSpPr/>
          <p:nvPr/>
        </p:nvCxnSpPr>
        <p:spPr>
          <a:xfrm>
            <a:off x="7967133" y="38031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B211B37-3058-E4F9-207D-B4D07088E9C4}"/>
              </a:ext>
            </a:extLst>
          </p:cNvPr>
          <p:cNvCxnSpPr/>
          <p:nvPr/>
        </p:nvCxnSpPr>
        <p:spPr>
          <a:xfrm>
            <a:off x="8754533" y="38539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4DD53E-A580-264C-4163-9C0EE073C089}"/>
              </a:ext>
            </a:extLst>
          </p:cNvPr>
          <p:cNvCxnSpPr/>
          <p:nvPr/>
        </p:nvCxnSpPr>
        <p:spPr>
          <a:xfrm>
            <a:off x="9541933" y="387085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EA1B94-7E9A-A7E7-565F-2B01F2580350}"/>
              </a:ext>
            </a:extLst>
          </p:cNvPr>
          <p:cNvCxnSpPr/>
          <p:nvPr/>
        </p:nvCxnSpPr>
        <p:spPr>
          <a:xfrm>
            <a:off x="10337800" y="387085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D03466C-B516-E5AA-2202-3C8D3CADD76A}"/>
              </a:ext>
            </a:extLst>
          </p:cNvPr>
          <p:cNvCxnSpPr/>
          <p:nvPr/>
        </p:nvCxnSpPr>
        <p:spPr>
          <a:xfrm>
            <a:off x="11192933" y="387085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BF3295-4BD1-6F3B-F8CD-AB68DA785584}"/>
              </a:ext>
            </a:extLst>
          </p:cNvPr>
          <p:cNvCxnSpPr/>
          <p:nvPr/>
        </p:nvCxnSpPr>
        <p:spPr>
          <a:xfrm>
            <a:off x="7941733" y="4412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0C10E6-51FD-CE21-CA72-FEB9E2F9529D}"/>
              </a:ext>
            </a:extLst>
          </p:cNvPr>
          <p:cNvCxnSpPr/>
          <p:nvPr/>
        </p:nvCxnSpPr>
        <p:spPr>
          <a:xfrm>
            <a:off x="8754533" y="4412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30814C2-DD71-094D-F188-9D6F80509D69}"/>
              </a:ext>
            </a:extLst>
          </p:cNvPr>
          <p:cNvCxnSpPr/>
          <p:nvPr/>
        </p:nvCxnSpPr>
        <p:spPr>
          <a:xfrm>
            <a:off x="9541933" y="4412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046B5A-6D9E-D2FE-739B-24CFB29B8BCE}"/>
              </a:ext>
            </a:extLst>
          </p:cNvPr>
          <p:cNvCxnSpPr/>
          <p:nvPr/>
        </p:nvCxnSpPr>
        <p:spPr>
          <a:xfrm>
            <a:off x="10337800" y="4412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90088A1-9829-515A-0424-0357DCD2A99A}"/>
              </a:ext>
            </a:extLst>
          </p:cNvPr>
          <p:cNvCxnSpPr/>
          <p:nvPr/>
        </p:nvCxnSpPr>
        <p:spPr>
          <a:xfrm>
            <a:off x="11192933" y="4412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808D7F6-33E6-4EC3-BC11-B33CC49D8204}"/>
              </a:ext>
            </a:extLst>
          </p:cNvPr>
          <p:cNvCxnSpPr/>
          <p:nvPr/>
        </p:nvCxnSpPr>
        <p:spPr>
          <a:xfrm>
            <a:off x="7941733" y="496940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F0BE400-75D2-D4D0-390F-6036CE55C076}"/>
              </a:ext>
            </a:extLst>
          </p:cNvPr>
          <p:cNvCxnSpPr/>
          <p:nvPr/>
        </p:nvCxnSpPr>
        <p:spPr>
          <a:xfrm>
            <a:off x="8771466" y="488473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B380628-023A-BE42-F581-C71EEF102C4F}"/>
              </a:ext>
            </a:extLst>
          </p:cNvPr>
          <p:cNvCxnSpPr/>
          <p:nvPr/>
        </p:nvCxnSpPr>
        <p:spPr>
          <a:xfrm>
            <a:off x="9541933" y="489320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3DDE32-E48A-EC9C-09EF-21E458298DDE}"/>
              </a:ext>
            </a:extLst>
          </p:cNvPr>
          <p:cNvCxnSpPr/>
          <p:nvPr/>
        </p:nvCxnSpPr>
        <p:spPr>
          <a:xfrm>
            <a:off x="10329333" y="4910136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5BB883D-BC6A-C801-4FA5-216B6523D21C}"/>
              </a:ext>
            </a:extLst>
          </p:cNvPr>
          <p:cNvCxnSpPr/>
          <p:nvPr/>
        </p:nvCxnSpPr>
        <p:spPr>
          <a:xfrm>
            <a:off x="11192933" y="490167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BDDAD5F-9C4C-6C51-C59C-69EC4833801C}"/>
              </a:ext>
            </a:extLst>
          </p:cNvPr>
          <p:cNvCxnSpPr/>
          <p:nvPr/>
        </p:nvCxnSpPr>
        <p:spPr>
          <a:xfrm>
            <a:off x="7941733" y="5428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AB7F9D7-685A-E1DD-1DBA-12A310B4FA84}"/>
              </a:ext>
            </a:extLst>
          </p:cNvPr>
          <p:cNvCxnSpPr/>
          <p:nvPr/>
        </p:nvCxnSpPr>
        <p:spPr>
          <a:xfrm>
            <a:off x="8754533" y="5428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6782A98-0CDE-2E40-8D29-CB50A29CB4EF}"/>
              </a:ext>
            </a:extLst>
          </p:cNvPr>
          <p:cNvCxnSpPr/>
          <p:nvPr/>
        </p:nvCxnSpPr>
        <p:spPr>
          <a:xfrm>
            <a:off x="9541933" y="5428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AF5AFDA-404E-80CE-A6BE-ACCC2DFB0929}"/>
              </a:ext>
            </a:extLst>
          </p:cNvPr>
          <p:cNvCxnSpPr/>
          <p:nvPr/>
        </p:nvCxnSpPr>
        <p:spPr>
          <a:xfrm>
            <a:off x="10346266" y="5428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983450E-5E2F-24A5-8348-5A1F9AFF3A86}"/>
              </a:ext>
            </a:extLst>
          </p:cNvPr>
          <p:cNvCxnSpPr/>
          <p:nvPr/>
        </p:nvCxnSpPr>
        <p:spPr>
          <a:xfrm>
            <a:off x="11184466" y="5428723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819A13-34C2-874A-BA77-ACA8F3030333}"/>
              </a:ext>
            </a:extLst>
          </p:cNvPr>
          <p:cNvCxnSpPr/>
          <p:nvPr/>
        </p:nvCxnSpPr>
        <p:spPr>
          <a:xfrm>
            <a:off x="7933266" y="594730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86F0383-BE41-06FA-B958-EBCC2B5013A9}"/>
              </a:ext>
            </a:extLst>
          </p:cNvPr>
          <p:cNvCxnSpPr/>
          <p:nvPr/>
        </p:nvCxnSpPr>
        <p:spPr>
          <a:xfrm>
            <a:off x="8754533" y="594730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04DF7D3-3868-B298-A675-BFBD60779C55}"/>
              </a:ext>
            </a:extLst>
          </p:cNvPr>
          <p:cNvCxnSpPr/>
          <p:nvPr/>
        </p:nvCxnSpPr>
        <p:spPr>
          <a:xfrm>
            <a:off x="9541933" y="594730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A7E358-4937-BE7B-0560-82ADC8549201}"/>
              </a:ext>
            </a:extLst>
          </p:cNvPr>
          <p:cNvCxnSpPr/>
          <p:nvPr/>
        </p:nvCxnSpPr>
        <p:spPr>
          <a:xfrm>
            <a:off x="10337800" y="594730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74209B3-7E27-0486-5AEB-232423F4295D}"/>
              </a:ext>
            </a:extLst>
          </p:cNvPr>
          <p:cNvCxnSpPr/>
          <p:nvPr/>
        </p:nvCxnSpPr>
        <p:spPr>
          <a:xfrm>
            <a:off x="11184466" y="5947302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ouble Bracket 94">
            <a:extLst>
              <a:ext uri="{FF2B5EF4-FFF2-40B4-BE49-F238E27FC236}">
                <a16:creationId xmlns:a16="http://schemas.microsoft.com/office/drawing/2014/main" id="{59AD0DA6-3221-FB8F-26DE-3DB9EB9AEEC5}"/>
              </a:ext>
            </a:extLst>
          </p:cNvPr>
          <p:cNvSpPr/>
          <p:nvPr/>
        </p:nvSpPr>
        <p:spPr>
          <a:xfrm>
            <a:off x="7433733" y="3756558"/>
            <a:ext cx="1464732" cy="84243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6" name="Double Bracket 95">
            <a:extLst>
              <a:ext uri="{FF2B5EF4-FFF2-40B4-BE49-F238E27FC236}">
                <a16:creationId xmlns:a16="http://schemas.microsoft.com/office/drawing/2014/main" id="{3E92F776-24F9-7EB1-63AB-069476103F1E}"/>
              </a:ext>
            </a:extLst>
          </p:cNvPr>
          <p:cNvSpPr/>
          <p:nvPr/>
        </p:nvSpPr>
        <p:spPr>
          <a:xfrm>
            <a:off x="9008533" y="3763966"/>
            <a:ext cx="1464732" cy="84243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7" name="Double Bracket 96">
            <a:extLst>
              <a:ext uri="{FF2B5EF4-FFF2-40B4-BE49-F238E27FC236}">
                <a16:creationId xmlns:a16="http://schemas.microsoft.com/office/drawing/2014/main" id="{B9628CBD-3DA1-C994-AD54-F648B0752A0A}"/>
              </a:ext>
            </a:extLst>
          </p:cNvPr>
          <p:cNvSpPr/>
          <p:nvPr/>
        </p:nvSpPr>
        <p:spPr>
          <a:xfrm>
            <a:off x="10612969" y="3754441"/>
            <a:ext cx="1464732" cy="84243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8" name="Double Bracket 97">
            <a:extLst>
              <a:ext uri="{FF2B5EF4-FFF2-40B4-BE49-F238E27FC236}">
                <a16:creationId xmlns:a16="http://schemas.microsoft.com/office/drawing/2014/main" id="{CE4CCC5D-291D-A9DE-9201-EB02A9F0618B}"/>
              </a:ext>
            </a:extLst>
          </p:cNvPr>
          <p:cNvSpPr/>
          <p:nvPr/>
        </p:nvSpPr>
        <p:spPr>
          <a:xfrm>
            <a:off x="7421037" y="4785254"/>
            <a:ext cx="1464732" cy="84243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9" name="Double Bracket 98">
            <a:extLst>
              <a:ext uri="{FF2B5EF4-FFF2-40B4-BE49-F238E27FC236}">
                <a16:creationId xmlns:a16="http://schemas.microsoft.com/office/drawing/2014/main" id="{B93D77D9-D35F-767D-AED7-37DE23F2E570}"/>
              </a:ext>
            </a:extLst>
          </p:cNvPr>
          <p:cNvSpPr/>
          <p:nvPr/>
        </p:nvSpPr>
        <p:spPr>
          <a:xfrm>
            <a:off x="9038170" y="4793720"/>
            <a:ext cx="1464732" cy="84243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0" name="Double Bracket 99">
            <a:extLst>
              <a:ext uri="{FF2B5EF4-FFF2-40B4-BE49-F238E27FC236}">
                <a16:creationId xmlns:a16="http://schemas.microsoft.com/office/drawing/2014/main" id="{CD411214-63D7-A425-0092-06F2B83B14B0}"/>
              </a:ext>
            </a:extLst>
          </p:cNvPr>
          <p:cNvSpPr/>
          <p:nvPr/>
        </p:nvSpPr>
        <p:spPr>
          <a:xfrm>
            <a:off x="10612969" y="4729166"/>
            <a:ext cx="1464732" cy="84243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1" name="Double Bracket 100">
            <a:extLst>
              <a:ext uri="{FF2B5EF4-FFF2-40B4-BE49-F238E27FC236}">
                <a16:creationId xmlns:a16="http://schemas.microsoft.com/office/drawing/2014/main" id="{38EBF829-4C0E-39EF-B5F4-DB16FCC700DF}"/>
              </a:ext>
            </a:extLst>
          </p:cNvPr>
          <p:cNvSpPr/>
          <p:nvPr/>
        </p:nvSpPr>
        <p:spPr>
          <a:xfrm>
            <a:off x="7387167" y="5765271"/>
            <a:ext cx="1464732" cy="84243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2" name="Double Bracket 101">
            <a:extLst>
              <a:ext uri="{FF2B5EF4-FFF2-40B4-BE49-F238E27FC236}">
                <a16:creationId xmlns:a16="http://schemas.microsoft.com/office/drawing/2014/main" id="{AFDFD036-F347-45E2-6371-9C95E9F6C68C}"/>
              </a:ext>
            </a:extLst>
          </p:cNvPr>
          <p:cNvSpPr/>
          <p:nvPr/>
        </p:nvSpPr>
        <p:spPr>
          <a:xfrm>
            <a:off x="8978902" y="5751512"/>
            <a:ext cx="1464732" cy="84243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3" name="Double Bracket 102">
            <a:extLst>
              <a:ext uri="{FF2B5EF4-FFF2-40B4-BE49-F238E27FC236}">
                <a16:creationId xmlns:a16="http://schemas.microsoft.com/office/drawing/2014/main" id="{9441E71E-87A4-2C44-7CE0-A1C12DC7BD90}"/>
              </a:ext>
            </a:extLst>
          </p:cNvPr>
          <p:cNvSpPr/>
          <p:nvPr/>
        </p:nvSpPr>
        <p:spPr>
          <a:xfrm>
            <a:off x="10612969" y="5738813"/>
            <a:ext cx="1464732" cy="842431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6C3F8-A0CE-FC68-DE48-0A81B6051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33" y="1135480"/>
            <a:ext cx="5487556" cy="23407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643F65-39B1-7055-F1E9-4E49FBD83F7F}"/>
              </a:ext>
            </a:extLst>
          </p:cNvPr>
          <p:cNvSpPr txBox="1"/>
          <p:nvPr/>
        </p:nvSpPr>
        <p:spPr>
          <a:xfrm>
            <a:off x="2836333" y="6383867"/>
            <a:ext cx="128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A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4E687-F0BF-D7BE-28AC-09BA91FDFFC5}"/>
              </a:ext>
            </a:extLst>
          </p:cNvPr>
          <p:cNvSpPr txBox="1"/>
          <p:nvPr/>
        </p:nvSpPr>
        <p:spPr>
          <a:xfrm>
            <a:off x="8129060" y="432354"/>
            <a:ext cx="128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Matrix B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A4013-714A-2FA9-82CB-4B4842129805}"/>
              </a:ext>
            </a:extLst>
          </p:cNvPr>
          <p:cNvCxnSpPr/>
          <p:nvPr/>
        </p:nvCxnSpPr>
        <p:spPr>
          <a:xfrm>
            <a:off x="2379133" y="3686702"/>
            <a:ext cx="0" cy="2565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62F12A-C1BF-35E8-5296-B7112040F4FD}"/>
              </a:ext>
            </a:extLst>
          </p:cNvPr>
          <p:cNvCxnSpPr/>
          <p:nvPr/>
        </p:nvCxnSpPr>
        <p:spPr>
          <a:xfrm>
            <a:off x="2531533" y="3564467"/>
            <a:ext cx="4163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3F2B466-9E9F-04DF-6DFD-959BD1E9A911}"/>
              </a:ext>
            </a:extLst>
          </p:cNvPr>
          <p:cNvSpPr txBox="1"/>
          <p:nvPr/>
        </p:nvSpPr>
        <p:spPr>
          <a:xfrm rot="16200000">
            <a:off x="1753143" y="4670433"/>
            <a:ext cx="88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Axis y</a:t>
            </a:r>
            <a:endParaRPr lang="en-IN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017BF6-44CA-16E4-772E-E1E995F67C60}"/>
              </a:ext>
            </a:extLst>
          </p:cNvPr>
          <p:cNvSpPr txBox="1"/>
          <p:nvPr/>
        </p:nvSpPr>
        <p:spPr>
          <a:xfrm>
            <a:off x="4368802" y="3244334"/>
            <a:ext cx="128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Axis 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33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28CB-9629-F3B8-8BB3-84DBBEEE8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GEMM VS Shared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4CE75-2FC6-4361-260C-9F5C9FA0D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Memory:-</a:t>
            </a:r>
            <a:br>
              <a:rPr lang="en-US" dirty="0"/>
            </a:br>
            <a:r>
              <a:rPr lang="en-US" dirty="0"/>
              <a:t>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hared memory is significantly faster than global memory because it's on-chip and accessible only within a thread block.</a:t>
            </a:r>
          </a:p>
          <a:p>
            <a:endParaRPr lang="en-IN" dirty="0">
              <a:solidFill>
                <a:srgbClr val="001D35"/>
              </a:solidFill>
              <a:latin typeface="Google Sans"/>
            </a:endParaRPr>
          </a:p>
          <a:p>
            <a:r>
              <a:rPr lang="en-IN" dirty="0">
                <a:solidFill>
                  <a:srgbClr val="001D35"/>
                </a:solidFill>
                <a:latin typeface="Google Sans"/>
              </a:rPr>
              <a:t>Global Memory:-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  Global memory is off-chip and accessible by all threads. Hence, it’s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  becomes hard to access  global 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memory.</a:t>
            </a:r>
          </a:p>
        </p:txBody>
      </p:sp>
    </p:spTree>
    <p:extLst>
      <p:ext uri="{BB962C8B-B14F-4D97-AF65-F5344CB8AC3E}">
        <p14:creationId xmlns:p14="http://schemas.microsoft.com/office/powerpoint/2010/main" val="472356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752F860-8A68-7A5C-33C8-8158C5EB9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279614"/>
              </p:ext>
            </p:extLst>
          </p:nvPr>
        </p:nvGraphicFramePr>
        <p:xfrm>
          <a:off x="160866" y="4444999"/>
          <a:ext cx="2726268" cy="19219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1567">
                  <a:extLst>
                    <a:ext uri="{9D8B030D-6E8A-4147-A177-3AD203B41FA5}">
                      <a16:colId xmlns:a16="http://schemas.microsoft.com/office/drawing/2014/main" val="1272869828"/>
                    </a:ext>
                  </a:extLst>
                </a:gridCol>
                <a:gridCol w="681567">
                  <a:extLst>
                    <a:ext uri="{9D8B030D-6E8A-4147-A177-3AD203B41FA5}">
                      <a16:colId xmlns:a16="http://schemas.microsoft.com/office/drawing/2014/main" val="584234390"/>
                    </a:ext>
                  </a:extLst>
                </a:gridCol>
                <a:gridCol w="681567">
                  <a:extLst>
                    <a:ext uri="{9D8B030D-6E8A-4147-A177-3AD203B41FA5}">
                      <a16:colId xmlns:a16="http://schemas.microsoft.com/office/drawing/2014/main" val="1951091739"/>
                    </a:ext>
                  </a:extLst>
                </a:gridCol>
                <a:gridCol w="681567">
                  <a:extLst>
                    <a:ext uri="{9D8B030D-6E8A-4147-A177-3AD203B41FA5}">
                      <a16:colId xmlns:a16="http://schemas.microsoft.com/office/drawing/2014/main" val="4051685828"/>
                    </a:ext>
                  </a:extLst>
                </a:gridCol>
              </a:tblGrid>
              <a:tr h="480483">
                <a:tc>
                  <a:txBody>
                    <a:bodyPr/>
                    <a:lstStyle/>
                    <a:p>
                      <a:r>
                        <a:rPr lang="en-US" dirty="0"/>
                        <a:t>A00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070188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r>
                        <a:rPr lang="en-US" dirty="0"/>
                        <a:t>A10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781574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r>
                        <a:rPr lang="en-US" dirty="0"/>
                        <a:t>A20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653412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r>
                        <a:rPr lang="en-US" dirty="0"/>
                        <a:t>A30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9794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4E45C4-AF6C-317A-F903-6E5A4F008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355995"/>
              </p:ext>
            </p:extLst>
          </p:nvPr>
        </p:nvGraphicFramePr>
        <p:xfrm>
          <a:off x="3437466" y="4444999"/>
          <a:ext cx="1786468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893234">
                  <a:extLst>
                    <a:ext uri="{9D8B030D-6E8A-4147-A177-3AD203B41FA5}">
                      <a16:colId xmlns:a16="http://schemas.microsoft.com/office/drawing/2014/main" val="2843147718"/>
                    </a:ext>
                  </a:extLst>
                </a:gridCol>
                <a:gridCol w="893234">
                  <a:extLst>
                    <a:ext uri="{9D8B030D-6E8A-4147-A177-3AD203B41FA5}">
                      <a16:colId xmlns:a16="http://schemas.microsoft.com/office/drawing/2014/main" val="399619351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A00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69259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en-US" dirty="0"/>
                        <a:t>A10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1424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BDA1DDB-124F-E536-907D-CC346DCCC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19978"/>
              </p:ext>
            </p:extLst>
          </p:nvPr>
        </p:nvGraphicFramePr>
        <p:xfrm>
          <a:off x="7416800" y="2421466"/>
          <a:ext cx="1786468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893234">
                  <a:extLst>
                    <a:ext uri="{9D8B030D-6E8A-4147-A177-3AD203B41FA5}">
                      <a16:colId xmlns:a16="http://schemas.microsoft.com/office/drawing/2014/main" val="2843147718"/>
                    </a:ext>
                  </a:extLst>
                </a:gridCol>
                <a:gridCol w="893234">
                  <a:extLst>
                    <a:ext uri="{9D8B030D-6E8A-4147-A177-3AD203B41FA5}">
                      <a16:colId xmlns:a16="http://schemas.microsoft.com/office/drawing/2014/main" val="3996193512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69259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142436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DDF477D8-B4E1-D7A3-9EC5-17AF8EF2C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085691"/>
              </p:ext>
            </p:extLst>
          </p:nvPr>
        </p:nvGraphicFramePr>
        <p:xfrm>
          <a:off x="7416800" y="4445000"/>
          <a:ext cx="2971799" cy="192193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42949">
                  <a:extLst>
                    <a:ext uri="{9D8B030D-6E8A-4147-A177-3AD203B41FA5}">
                      <a16:colId xmlns:a16="http://schemas.microsoft.com/office/drawing/2014/main" val="1272869828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58423439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1951091739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4051685828"/>
                    </a:ext>
                  </a:extLst>
                </a:gridCol>
              </a:tblGrid>
              <a:tr h="480482">
                <a:tc>
                  <a:txBody>
                    <a:bodyPr/>
                    <a:lstStyle/>
                    <a:p>
                      <a:r>
                        <a:rPr lang="en-US" dirty="0"/>
                        <a:t>C00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070188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r>
                        <a:rPr lang="en-US" dirty="0"/>
                        <a:t>C10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781574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653412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97941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E969B1-ABDC-20E0-5F9B-10E5DA26D8C7}"/>
              </a:ext>
            </a:extLst>
          </p:cNvPr>
          <p:cNvSpPr txBox="1"/>
          <p:nvPr/>
        </p:nvSpPr>
        <p:spPr>
          <a:xfrm>
            <a:off x="160866" y="1357675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C00_1 = A00*B00 + A01*B10</a:t>
            </a:r>
          </a:p>
          <a:p>
            <a:r>
              <a:rPr lang="en-US" dirty="0"/>
              <a:t>C00_2 = A02*B20 + A03*B30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Finally, C00 = C00_1 + C00_2</a:t>
            </a: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8BE5AF2-736F-5602-3E12-0E55F3346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785233"/>
              </p:ext>
            </p:extLst>
          </p:nvPr>
        </p:nvGraphicFramePr>
        <p:xfrm>
          <a:off x="3437466" y="5610010"/>
          <a:ext cx="1786468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893234">
                  <a:extLst>
                    <a:ext uri="{9D8B030D-6E8A-4147-A177-3AD203B41FA5}">
                      <a16:colId xmlns:a16="http://schemas.microsoft.com/office/drawing/2014/main" val="2843147718"/>
                    </a:ext>
                  </a:extLst>
                </a:gridCol>
                <a:gridCol w="893234">
                  <a:extLst>
                    <a:ext uri="{9D8B030D-6E8A-4147-A177-3AD203B41FA5}">
                      <a16:colId xmlns:a16="http://schemas.microsoft.com/office/drawing/2014/main" val="399619351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r>
                        <a:rPr lang="en-US" dirty="0"/>
                        <a:t>A02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69259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en-US" dirty="0"/>
                        <a:t>A12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14243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7FBC147-DD15-BBCC-BD9E-B01F95D92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61536"/>
              </p:ext>
            </p:extLst>
          </p:nvPr>
        </p:nvGraphicFramePr>
        <p:xfrm>
          <a:off x="7416799" y="3476416"/>
          <a:ext cx="1786468" cy="7315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893234">
                  <a:extLst>
                    <a:ext uri="{9D8B030D-6E8A-4147-A177-3AD203B41FA5}">
                      <a16:colId xmlns:a16="http://schemas.microsoft.com/office/drawing/2014/main" val="2843147718"/>
                    </a:ext>
                  </a:extLst>
                </a:gridCol>
                <a:gridCol w="893234">
                  <a:extLst>
                    <a:ext uri="{9D8B030D-6E8A-4147-A177-3AD203B41FA5}">
                      <a16:colId xmlns:a16="http://schemas.microsoft.com/office/drawing/2014/main" val="3996193512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169259"/>
                  </a:ext>
                </a:extLst>
              </a:tr>
              <a:tr h="330201">
                <a:tc>
                  <a:txBody>
                    <a:bodyPr/>
                    <a:lstStyle/>
                    <a:p>
                      <a:r>
                        <a:rPr lang="en-US" dirty="0"/>
                        <a:t>B30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214243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F0914D-8061-1378-CDD1-9367A6EEC2AE}"/>
              </a:ext>
            </a:extLst>
          </p:cNvPr>
          <p:cNvCxnSpPr/>
          <p:nvPr/>
        </p:nvCxnSpPr>
        <p:spPr>
          <a:xfrm>
            <a:off x="693609" y="461252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636D29-037F-EBE3-FA8F-986C7F8A5589}"/>
              </a:ext>
            </a:extLst>
          </p:cNvPr>
          <p:cNvCxnSpPr/>
          <p:nvPr/>
        </p:nvCxnSpPr>
        <p:spPr>
          <a:xfrm>
            <a:off x="1368312" y="461252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EC2A54-78F0-ED32-0A3B-E4C8A7FBCA75}"/>
              </a:ext>
            </a:extLst>
          </p:cNvPr>
          <p:cNvCxnSpPr/>
          <p:nvPr/>
        </p:nvCxnSpPr>
        <p:spPr>
          <a:xfrm>
            <a:off x="2078525" y="461252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192D7A-D99F-F345-1A58-5F64C57CA46B}"/>
              </a:ext>
            </a:extLst>
          </p:cNvPr>
          <p:cNvCxnSpPr/>
          <p:nvPr/>
        </p:nvCxnSpPr>
        <p:spPr>
          <a:xfrm>
            <a:off x="2699962" y="461252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2E2EA2-B07D-4605-E469-0DD881679E49}"/>
              </a:ext>
            </a:extLst>
          </p:cNvPr>
          <p:cNvCxnSpPr/>
          <p:nvPr/>
        </p:nvCxnSpPr>
        <p:spPr>
          <a:xfrm>
            <a:off x="694759" y="510079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8404A71-1495-F2DF-88D0-B58DF1F8C5CA}"/>
              </a:ext>
            </a:extLst>
          </p:cNvPr>
          <p:cNvCxnSpPr/>
          <p:nvPr/>
        </p:nvCxnSpPr>
        <p:spPr>
          <a:xfrm>
            <a:off x="1387218" y="510079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1DD6C0-D0ED-3C90-5A87-7D757F3EBF0A}"/>
              </a:ext>
            </a:extLst>
          </p:cNvPr>
          <p:cNvCxnSpPr/>
          <p:nvPr/>
        </p:nvCxnSpPr>
        <p:spPr>
          <a:xfrm>
            <a:off x="2079675" y="510079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8A11AA-8301-7DBC-007A-AF4816A0BDF6}"/>
              </a:ext>
            </a:extLst>
          </p:cNvPr>
          <p:cNvCxnSpPr/>
          <p:nvPr/>
        </p:nvCxnSpPr>
        <p:spPr>
          <a:xfrm>
            <a:off x="2709990" y="510079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35386F-DCED-19B6-7E54-9A4778828DE0}"/>
              </a:ext>
            </a:extLst>
          </p:cNvPr>
          <p:cNvCxnSpPr/>
          <p:nvPr/>
        </p:nvCxnSpPr>
        <p:spPr>
          <a:xfrm>
            <a:off x="693609" y="554468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46035E-8E29-E967-1B6E-F76BB7EAF4AD}"/>
              </a:ext>
            </a:extLst>
          </p:cNvPr>
          <p:cNvCxnSpPr/>
          <p:nvPr/>
        </p:nvCxnSpPr>
        <p:spPr>
          <a:xfrm>
            <a:off x="1397246" y="554468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14F779-949F-3F76-E55D-129F3243107A}"/>
              </a:ext>
            </a:extLst>
          </p:cNvPr>
          <p:cNvCxnSpPr/>
          <p:nvPr/>
        </p:nvCxnSpPr>
        <p:spPr>
          <a:xfrm>
            <a:off x="2078525" y="561001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92DFF3-6352-828E-45E9-C38E51584264}"/>
              </a:ext>
            </a:extLst>
          </p:cNvPr>
          <p:cNvCxnSpPr/>
          <p:nvPr/>
        </p:nvCxnSpPr>
        <p:spPr>
          <a:xfrm>
            <a:off x="2711140" y="561001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17DD9D-480A-E3E4-30D2-E31FACA83873}"/>
              </a:ext>
            </a:extLst>
          </p:cNvPr>
          <p:cNvCxnSpPr/>
          <p:nvPr/>
        </p:nvCxnSpPr>
        <p:spPr>
          <a:xfrm>
            <a:off x="693609" y="606213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E03215-3C2A-5FE0-EC91-38947BE616A7}"/>
              </a:ext>
            </a:extLst>
          </p:cNvPr>
          <p:cNvCxnSpPr/>
          <p:nvPr/>
        </p:nvCxnSpPr>
        <p:spPr>
          <a:xfrm>
            <a:off x="1397246" y="603673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F86F0D-C3DD-5EFD-6023-F16B3B397AEC}"/>
              </a:ext>
            </a:extLst>
          </p:cNvPr>
          <p:cNvCxnSpPr/>
          <p:nvPr/>
        </p:nvCxnSpPr>
        <p:spPr>
          <a:xfrm>
            <a:off x="2078525" y="606213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6CFABED-D136-8B4D-E6B3-35415261E0C3}"/>
              </a:ext>
            </a:extLst>
          </p:cNvPr>
          <p:cNvCxnSpPr/>
          <p:nvPr/>
        </p:nvCxnSpPr>
        <p:spPr>
          <a:xfrm>
            <a:off x="2728896" y="606213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Content Placeholder 6">
            <a:extLst>
              <a:ext uri="{FF2B5EF4-FFF2-40B4-BE49-F238E27FC236}">
                <a16:creationId xmlns:a16="http://schemas.microsoft.com/office/drawing/2014/main" id="{F509AE81-391E-0E96-77A7-D5B1EDBCB1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4815713"/>
              </p:ext>
            </p:extLst>
          </p:nvPr>
        </p:nvGraphicFramePr>
        <p:xfrm>
          <a:off x="7416799" y="262470"/>
          <a:ext cx="2726268" cy="19219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1567">
                  <a:extLst>
                    <a:ext uri="{9D8B030D-6E8A-4147-A177-3AD203B41FA5}">
                      <a16:colId xmlns:a16="http://schemas.microsoft.com/office/drawing/2014/main" val="1272869828"/>
                    </a:ext>
                  </a:extLst>
                </a:gridCol>
                <a:gridCol w="681567">
                  <a:extLst>
                    <a:ext uri="{9D8B030D-6E8A-4147-A177-3AD203B41FA5}">
                      <a16:colId xmlns:a16="http://schemas.microsoft.com/office/drawing/2014/main" val="584234390"/>
                    </a:ext>
                  </a:extLst>
                </a:gridCol>
                <a:gridCol w="681567">
                  <a:extLst>
                    <a:ext uri="{9D8B030D-6E8A-4147-A177-3AD203B41FA5}">
                      <a16:colId xmlns:a16="http://schemas.microsoft.com/office/drawing/2014/main" val="1951091739"/>
                    </a:ext>
                  </a:extLst>
                </a:gridCol>
                <a:gridCol w="681567">
                  <a:extLst>
                    <a:ext uri="{9D8B030D-6E8A-4147-A177-3AD203B41FA5}">
                      <a16:colId xmlns:a16="http://schemas.microsoft.com/office/drawing/2014/main" val="4051685828"/>
                    </a:ext>
                  </a:extLst>
                </a:gridCol>
              </a:tblGrid>
              <a:tr h="480483">
                <a:tc>
                  <a:txBody>
                    <a:bodyPr/>
                    <a:lstStyle/>
                    <a:p>
                      <a:r>
                        <a:rPr lang="en-US" dirty="0"/>
                        <a:t>B00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B03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070188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r>
                        <a:rPr lang="en-US" dirty="0"/>
                        <a:t>B10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781574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r>
                        <a:rPr lang="en-US" dirty="0"/>
                        <a:t>B20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B23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653412"/>
                  </a:ext>
                </a:extLst>
              </a:tr>
              <a:tr h="480483">
                <a:tc>
                  <a:txBody>
                    <a:bodyPr/>
                    <a:lstStyle/>
                    <a:p>
                      <a:r>
                        <a:rPr lang="en-US" dirty="0"/>
                        <a:t>B30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B33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979412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0F971B-2F61-5CDB-A8CC-4FF450FBF4DD}"/>
              </a:ext>
            </a:extLst>
          </p:cNvPr>
          <p:cNvCxnSpPr/>
          <p:nvPr/>
        </p:nvCxnSpPr>
        <p:spPr>
          <a:xfrm>
            <a:off x="7957227" y="34519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E84CB6-0A73-7027-4A96-4B4E88C3909D}"/>
              </a:ext>
            </a:extLst>
          </p:cNvPr>
          <p:cNvCxnSpPr/>
          <p:nvPr/>
        </p:nvCxnSpPr>
        <p:spPr>
          <a:xfrm>
            <a:off x="8631930" y="34519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F55815-A7ED-F513-3404-1FCAC8A3E1F3}"/>
              </a:ext>
            </a:extLst>
          </p:cNvPr>
          <p:cNvCxnSpPr/>
          <p:nvPr/>
        </p:nvCxnSpPr>
        <p:spPr>
          <a:xfrm>
            <a:off x="9342143" y="34519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ADE2DF-7E42-EE00-EF4B-CDC51CF0DAFD}"/>
              </a:ext>
            </a:extLst>
          </p:cNvPr>
          <p:cNvCxnSpPr/>
          <p:nvPr/>
        </p:nvCxnSpPr>
        <p:spPr>
          <a:xfrm>
            <a:off x="9963580" y="34519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31E8E45-AA3C-714F-A3C9-88D9C7B3E8C7}"/>
              </a:ext>
            </a:extLst>
          </p:cNvPr>
          <p:cNvCxnSpPr/>
          <p:nvPr/>
        </p:nvCxnSpPr>
        <p:spPr>
          <a:xfrm>
            <a:off x="7958377" y="83346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BA6737C-142E-D4DB-6B0D-EEEA7F2DD712}"/>
              </a:ext>
            </a:extLst>
          </p:cNvPr>
          <p:cNvCxnSpPr/>
          <p:nvPr/>
        </p:nvCxnSpPr>
        <p:spPr>
          <a:xfrm>
            <a:off x="8650836" y="83346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11075B2-F395-79E9-8E0B-6B71F910257C}"/>
              </a:ext>
            </a:extLst>
          </p:cNvPr>
          <p:cNvCxnSpPr/>
          <p:nvPr/>
        </p:nvCxnSpPr>
        <p:spPr>
          <a:xfrm>
            <a:off x="9343293" y="83346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27EC34-D9BA-7215-E48D-4F931999A32A}"/>
              </a:ext>
            </a:extLst>
          </p:cNvPr>
          <p:cNvCxnSpPr/>
          <p:nvPr/>
        </p:nvCxnSpPr>
        <p:spPr>
          <a:xfrm>
            <a:off x="9973608" y="83346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CAF395-8AB6-3B35-4E64-1D2A1E55425F}"/>
              </a:ext>
            </a:extLst>
          </p:cNvPr>
          <p:cNvCxnSpPr/>
          <p:nvPr/>
        </p:nvCxnSpPr>
        <p:spPr>
          <a:xfrm>
            <a:off x="7957227" y="127735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4B5366C-C0D5-43D9-1478-3F895C5148C8}"/>
              </a:ext>
            </a:extLst>
          </p:cNvPr>
          <p:cNvCxnSpPr/>
          <p:nvPr/>
        </p:nvCxnSpPr>
        <p:spPr>
          <a:xfrm>
            <a:off x="8660864" y="127735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995C2B8-6481-2A81-C2E2-0F9CA508402C}"/>
              </a:ext>
            </a:extLst>
          </p:cNvPr>
          <p:cNvCxnSpPr/>
          <p:nvPr/>
        </p:nvCxnSpPr>
        <p:spPr>
          <a:xfrm>
            <a:off x="9342143" y="134268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C0CEA5-2E09-06CF-8A40-5C91B721AB27}"/>
              </a:ext>
            </a:extLst>
          </p:cNvPr>
          <p:cNvCxnSpPr/>
          <p:nvPr/>
        </p:nvCxnSpPr>
        <p:spPr>
          <a:xfrm>
            <a:off x="9974758" y="134268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C2E628-3B13-742E-D81E-4DF2BD744E95}"/>
              </a:ext>
            </a:extLst>
          </p:cNvPr>
          <p:cNvCxnSpPr/>
          <p:nvPr/>
        </p:nvCxnSpPr>
        <p:spPr>
          <a:xfrm>
            <a:off x="7957227" y="17948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32EF19-47B3-3D7F-784C-05FE503F9CAC}"/>
              </a:ext>
            </a:extLst>
          </p:cNvPr>
          <p:cNvCxnSpPr/>
          <p:nvPr/>
        </p:nvCxnSpPr>
        <p:spPr>
          <a:xfrm>
            <a:off x="8660864" y="17694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F13D42D-D925-88ED-00A4-1D4DEFE45436}"/>
              </a:ext>
            </a:extLst>
          </p:cNvPr>
          <p:cNvCxnSpPr/>
          <p:nvPr/>
        </p:nvCxnSpPr>
        <p:spPr>
          <a:xfrm>
            <a:off x="9342143" y="17948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A323E59-AD70-A3F8-3EB7-FF44663965A2}"/>
              </a:ext>
            </a:extLst>
          </p:cNvPr>
          <p:cNvCxnSpPr/>
          <p:nvPr/>
        </p:nvCxnSpPr>
        <p:spPr>
          <a:xfrm>
            <a:off x="9992514" y="1794801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20CAB8-2C72-8952-3950-20508485E504}"/>
              </a:ext>
            </a:extLst>
          </p:cNvPr>
          <p:cNvCxnSpPr/>
          <p:nvPr/>
        </p:nvCxnSpPr>
        <p:spPr>
          <a:xfrm>
            <a:off x="8749969" y="461252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3A0D01-4B8D-F0CE-2458-5004EDB9F99F}"/>
              </a:ext>
            </a:extLst>
          </p:cNvPr>
          <p:cNvCxnSpPr/>
          <p:nvPr/>
        </p:nvCxnSpPr>
        <p:spPr>
          <a:xfrm>
            <a:off x="7957227" y="461252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B7F4CA-8E28-1BB4-7245-8972AB889284}"/>
              </a:ext>
            </a:extLst>
          </p:cNvPr>
          <p:cNvCxnSpPr/>
          <p:nvPr/>
        </p:nvCxnSpPr>
        <p:spPr>
          <a:xfrm>
            <a:off x="7962691" y="510079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E3743F-31EB-E4D5-5303-2F7FA20AECBE}"/>
              </a:ext>
            </a:extLst>
          </p:cNvPr>
          <p:cNvCxnSpPr/>
          <p:nvPr/>
        </p:nvCxnSpPr>
        <p:spPr>
          <a:xfrm>
            <a:off x="8749969" y="510079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89AE39-89AE-3CFA-C328-220E252C3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6067"/>
            <a:ext cx="9203267" cy="505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CCE9-63C4-7F3F-067A-A6471F41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Global Memory output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12CB1-97DF-6CE1-6E0D-C597CA296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95" y="1512358"/>
            <a:ext cx="8921871" cy="5108789"/>
          </a:xfrm>
        </p:spPr>
      </p:pic>
    </p:spTree>
    <p:extLst>
      <p:ext uri="{BB962C8B-B14F-4D97-AF65-F5344CB8AC3E}">
        <p14:creationId xmlns:p14="http://schemas.microsoft.com/office/powerpoint/2010/main" val="171240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1822-A737-85FE-D5AD-9EBC7E8D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Shared memory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C6ADA5-EFE7-65D3-EEB0-F650ACCF6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199" y="1834091"/>
            <a:ext cx="7425267" cy="4351338"/>
          </a:xfrm>
        </p:spPr>
      </p:pic>
    </p:spTree>
    <p:extLst>
      <p:ext uri="{BB962C8B-B14F-4D97-AF65-F5344CB8AC3E}">
        <p14:creationId xmlns:p14="http://schemas.microsoft.com/office/powerpoint/2010/main" val="317817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352</Words>
  <Application>Microsoft Office PowerPoint</Application>
  <PresentationFormat>Widescreen</PresentationFormat>
  <Paragraphs>176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Office Theme</vt:lpstr>
      <vt:lpstr>ECE 277  Ninad Ekbote</vt:lpstr>
      <vt:lpstr>CPU VS GPU </vt:lpstr>
      <vt:lpstr>CPU Matrix Multiplication</vt:lpstr>
      <vt:lpstr>Matrix Multiplication using GEMM</vt:lpstr>
      <vt:lpstr>GEMM VS Shared Memory</vt:lpstr>
      <vt:lpstr>PowerPoint Presentation</vt:lpstr>
      <vt:lpstr>PowerPoint Presentation</vt:lpstr>
      <vt:lpstr>Results Global Memory output </vt:lpstr>
      <vt:lpstr>Results Shared memory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NINAD EKBOTE</dc:creator>
  <cp:lastModifiedBy>NINAD EKBOTE</cp:lastModifiedBy>
  <cp:revision>3</cp:revision>
  <dcterms:created xsi:type="dcterms:W3CDTF">2025-03-18T08:42:31Z</dcterms:created>
  <dcterms:modified xsi:type="dcterms:W3CDTF">2025-03-19T01:39:43Z</dcterms:modified>
</cp:coreProperties>
</file>