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83" r:id="rId5"/>
    <p:sldId id="268" r:id="rId6"/>
    <p:sldId id="260" r:id="rId7"/>
    <p:sldId id="284" r:id="rId8"/>
    <p:sldId id="285" r:id="rId9"/>
    <p:sldId id="279" r:id="rId10"/>
    <p:sldId id="282" r:id="rId11"/>
    <p:sldId id="290" r:id="rId12"/>
    <p:sldId id="273" r:id="rId13"/>
    <p:sldId id="293" r:id="rId14"/>
    <p:sldId id="287" r:id="rId15"/>
    <p:sldId id="294" r:id="rId16"/>
    <p:sldId id="288" r:id="rId17"/>
    <p:sldId id="291" r:id="rId18"/>
    <p:sldId id="289" r:id="rId19"/>
    <p:sldId id="295" r:id="rId20"/>
    <p:sldId id="25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BAB6-FCEC-DAED-26A2-B237D8B94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7BA36-C563-558E-1052-83CBF8A5C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8F118-3940-BB93-9A68-E0374F899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8CE5-57A8-419C-8CBB-7108FA8D8410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16E33-A5A8-119A-45F1-BCA8103B4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C4430-CAD6-4CA0-65B9-659DE062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167A-8C15-4971-A8E6-D01D0BC46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98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F8FDA-E032-3DBB-FA43-C595F0329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38CD-32C3-8978-E324-F56418E91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0F2A0-BC61-9953-17A2-F7FEA553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8CE5-57A8-419C-8CBB-7108FA8D8410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DD571-E479-D4F0-0B42-5E009E48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E8671-47F0-254E-0AA4-2C529572E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167A-8C15-4971-A8E6-D01D0BC46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766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00ADDE-F8EB-1C42-2E1B-E3D358CD7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25AC4-9956-DA90-8A40-65C043F48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BF3A7-B5B5-6C77-EBA6-F0B93E2F1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8CE5-57A8-419C-8CBB-7108FA8D8410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53D4F-6AF3-2708-1AB8-A924AD42A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B4230-7F5E-4376-DAE8-FD3B8A3B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167A-8C15-4971-A8E6-D01D0BC46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196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B0BE-9BCC-4FC6-8498-DFA1BD3666A3}" type="datetime1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4F7-E51D-4F16-B411-DD647BFBEF5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667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CC859-EB2A-425E-94C0-41E332A068AE}" type="datetime1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4F7-E51D-4F16-B411-DD647BFBE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087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7A9F-15C1-4535-B72C-9CE712EC1BB0}" type="datetime1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4F7-E51D-4F16-B411-DD647BFBEF5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043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2F06-6084-4E77-BD9F-F73B6B11DAD4}" type="datetime1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4F7-E51D-4F16-B411-DD647BFBE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218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87DD-6F8E-4B87-B152-402B1D342567}" type="datetime1">
              <a:rPr lang="en-IN" smtClean="0"/>
              <a:t>02-02-2024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4F7-E51D-4F16-B411-DD647BFBE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069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D747-6E96-4405-9FA8-F40E67AD4818}" type="datetime1">
              <a:rPr lang="en-IN" smtClean="0"/>
              <a:t>02-02-2024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4F7-E51D-4F16-B411-DD647BFBE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9091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27CB-90CE-4D3C-87E9-2792DFDD87BF}" type="datetime1">
              <a:rPr lang="en-IN" smtClean="0"/>
              <a:t>02-02-2024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4F7-E51D-4F16-B411-DD647BFBE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1655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517444-BA0B-434C-BBC7-33C08BDD1376}" type="datetime1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1524F7-E51D-4F16-B411-DD647BFBE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43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7C678-4F78-397B-16C7-A3780CCD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AC2DD-33D0-7D55-E2CB-122690A4A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A729B-E35A-9FA9-A0AD-B22297312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8CE5-57A8-419C-8CBB-7108FA8D8410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73854-F955-F792-4C61-836289926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1C3E-3FE1-D3C1-B966-47B19EFF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167A-8C15-4971-A8E6-D01D0BC46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74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D57A-EA53-45F1-AB34-CA2F2BA3FC71}" type="datetime1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4F7-E51D-4F16-B411-DD647BFBE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6291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18C2-C0C1-48EE-8ECF-21DFDABD81AE}" type="datetime1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4F7-E51D-4F16-B411-DD647BFBE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7606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BE79-80D6-4506-AB7F-5D5BC200B87E}" type="datetime1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4F7-E51D-4F16-B411-DD647BFBE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90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42119-78AB-9506-FE05-4DA2FCC4F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110FD-7F23-E704-66F0-5BB40BFC1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74348-CD8E-A655-BB65-C383C079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8CE5-57A8-419C-8CBB-7108FA8D8410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5CA50-8A0E-1E9E-E48C-A375FFCBF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238DA-0992-C660-9863-9407BF1C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167A-8C15-4971-A8E6-D01D0BC46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62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30851-3D53-094C-08FB-65FBD993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46328-17D8-FC7F-C42A-0100F5C77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32F92-7044-24AA-B736-AC98CBD24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D9465-2B8E-E850-4ADB-3954DAD4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8CE5-57A8-419C-8CBB-7108FA8D8410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B2469-BCE3-30E9-F01A-03077210B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A8958-2EED-3739-4073-C61E6A8C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167A-8C15-4971-A8E6-D01D0BC46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6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BD7F-7CFF-BD18-1CB3-4FA281284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8297C-E5B5-E7A7-197C-384678027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A7FFC-6815-AC3B-8CF3-C7C28754D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9091B-20A9-6E7A-9EA2-0D0F9D052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87B5B-B0C0-64AC-6079-2211C41F2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CFC794-5847-8EAC-C1FB-168A8950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8CE5-57A8-419C-8CBB-7108FA8D8410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5E99D7-A70C-B10C-6A3A-6442C2AE2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03D90E-0759-6BD5-CA87-C536E8B8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167A-8C15-4971-A8E6-D01D0BC46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49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875A-E181-1A76-FF83-7556BD8E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5FFA2-C0B4-DD84-535A-6806B46D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8CE5-57A8-419C-8CBB-7108FA8D8410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FCEE2-8E90-8EC3-18EC-2B509CEA1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86751-0C79-1F7D-6417-50931138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167A-8C15-4971-A8E6-D01D0BC46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98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B53C31-47F1-BEA7-AAB3-499264DFD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8CE5-57A8-419C-8CBB-7108FA8D8410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BCC1D-9360-19E9-0525-7753B3042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7C803-B30E-BA85-4BF9-5391519A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167A-8C15-4971-A8E6-D01D0BC46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59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D9681-ECE3-A6CA-0321-68511E11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9FF23-9286-8EC6-C348-99BAF0918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5A88C-9033-75E8-E7D0-7FD9ABCF9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EC0D7-8F73-1250-2837-31A68DF75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8CE5-57A8-419C-8CBB-7108FA8D8410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979B7-08FA-62E6-B502-0C5ED53C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C5F64-C12E-3BEC-3DBE-EFCA3BC7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167A-8C15-4971-A8E6-D01D0BC46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31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9DC7B-7A0C-0BC3-088C-57D5014D3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259DAA-E80D-10F2-EAC2-D847C911E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B8FC9-FD62-A0C1-0CDC-785A5D637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C1FE4-15A2-0834-66B7-E7622F124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8CE5-57A8-419C-8CBB-7108FA8D8410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0FE45-7033-12E8-58B8-CBFCDD5D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9CEEA-4548-BF06-FC85-3DF4D51BB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167A-8C15-4971-A8E6-D01D0BC46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59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19D725-FD01-BEE6-6799-63DFCB599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C53D4-F576-61D4-767E-868F8A3A4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46DF3-CB33-DE4E-6A05-0364E9506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28CE5-57A8-419C-8CBB-7108FA8D8410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C6E36-6FBD-C7F0-6D27-C56386822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A9C7F-F9E0-572D-F518-4BA7A79E1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9167A-8C15-4971-A8E6-D01D0BC46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44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1445038-8F30-4B30-8854-0C4C1540742A}" type="datetime1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21524F7-E51D-4F16-B411-DD647BFBEF5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72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2CE39-9DDC-A696-DAD1-FC4654A1F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Solutions to Bayesian Inverse Problems using VAE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C7998-E311-7FF4-2465-887FDC9EB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188" y="4325112"/>
            <a:ext cx="9144000" cy="173915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 err="1"/>
              <a:t>Ninad</a:t>
            </a:r>
            <a:r>
              <a:rPr lang="en-US" dirty="0"/>
              <a:t> Chavan</a:t>
            </a:r>
          </a:p>
          <a:p>
            <a:r>
              <a:rPr lang="en-US" dirty="0"/>
              <a:t>MTech Data Science</a:t>
            </a:r>
          </a:p>
          <a:p>
            <a:r>
              <a:rPr lang="en-US" dirty="0"/>
              <a:t>142202021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A0B2E-4E48-052A-AFC4-17D931CC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1524F7-E51D-4F16-B411-DD647BFBEF56}" type="slidenum">
              <a:rPr kumimoji="0" lang="en-IN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8278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2C203-1ED3-902F-8D74-B587A5359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Equation of Loss Function C-VAE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D4920-5B47-CB61-1DE9-330C8B34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4F7-E51D-4F16-B411-DD647BFBEF56}" type="slidenum">
              <a:rPr lang="en-IN" smtClean="0"/>
              <a:t>10</a:t>
            </a:fld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A20713-F444-0058-B6B2-5CA437EBA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0898" y="1930449"/>
            <a:ext cx="3406435" cy="8916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99AB1A-8E6E-B574-D0DB-55BFA31EA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580" y="2822067"/>
            <a:ext cx="6227126" cy="9574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B7B946-AE20-1365-D416-29BFEEA9F0F9}"/>
              </a:ext>
            </a:extLst>
          </p:cNvPr>
          <p:cNvSpPr txBox="1"/>
          <p:nvPr/>
        </p:nvSpPr>
        <p:spPr>
          <a:xfrm>
            <a:off x="1321156" y="4017440"/>
            <a:ext cx="7984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2) KL Divergence Loss: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Substitute</a:t>
            </a:r>
            <a:endParaRPr lang="en-IN" dirty="0">
              <a:solidFill>
                <a:srgbClr val="374151"/>
              </a:solidFill>
              <a:latin typeface="Söhne"/>
            </a:endParaRPr>
          </a:p>
          <a:p>
            <a:endParaRPr lang="en-IN" dirty="0">
              <a:solidFill>
                <a:srgbClr val="374151"/>
              </a:solidFill>
              <a:latin typeface="Söhne"/>
            </a:endParaRPr>
          </a:p>
          <a:p>
            <a:endParaRPr lang="en-IN" dirty="0">
              <a:solidFill>
                <a:srgbClr val="374151"/>
              </a:solidFill>
              <a:latin typeface="Söhne"/>
            </a:endParaRPr>
          </a:p>
          <a:p>
            <a:endParaRPr lang="en-IN" dirty="0">
              <a:solidFill>
                <a:srgbClr val="374151"/>
              </a:solidFill>
              <a:latin typeface="Söhne"/>
            </a:endParaRPr>
          </a:p>
          <a:p>
            <a:r>
              <a:rPr lang="en-IN" dirty="0">
                <a:solidFill>
                  <a:srgbClr val="374151"/>
                </a:solidFill>
                <a:latin typeface="Söhne"/>
              </a:rPr>
              <a:t>3)      Label Loss:  Substitute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                       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4A16F8-3759-2E42-6E24-0EE778716F55}"/>
              </a:ext>
            </a:extLst>
          </p:cNvPr>
          <p:cNvSpPr txBox="1"/>
          <p:nvPr/>
        </p:nvSpPr>
        <p:spPr>
          <a:xfrm>
            <a:off x="1321156" y="2196351"/>
            <a:ext cx="260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1) Reconstruction Loss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330DAE3-85DA-2F5E-4385-16CB9498D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070" y="3866898"/>
            <a:ext cx="4313294" cy="59441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63028E2-86E0-EA2F-4C38-BF8E2E869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2070" y="4881248"/>
            <a:ext cx="4168501" cy="62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96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05F9-0B51-EC3E-9F28-CEECDEA0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Results: C-VAE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18DB73-AF09-341B-7FA4-742407C26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226" y="1847895"/>
            <a:ext cx="5197290" cy="413039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BFC4DBA-2794-0EAE-87D3-E8C335CF822B}"/>
              </a:ext>
            </a:extLst>
          </p:cNvPr>
          <p:cNvSpPr txBox="1"/>
          <p:nvPr/>
        </p:nvSpPr>
        <p:spPr>
          <a:xfrm>
            <a:off x="2019250" y="2930299"/>
            <a:ext cx="2489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5 % Std Gaussian Noise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EE3CE9-C73F-0612-B517-FB87B6742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75" y="3299631"/>
            <a:ext cx="3876408" cy="110204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384B7-F874-03EA-843E-FC126B7E5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1524F7-E51D-4F16-B411-DD647BFBEF56}" type="slidenum">
              <a:rPr kumimoji="0" lang="en-IN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IN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0985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30B4-27C6-36CD-1DC6-7111CE93D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 Results : C-VAE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A31FFE-4799-D943-6F6F-84FE0A5881D1}"/>
              </a:ext>
            </a:extLst>
          </p:cNvPr>
          <p:cNvSpPr txBox="1"/>
          <p:nvPr/>
        </p:nvSpPr>
        <p:spPr>
          <a:xfrm>
            <a:off x="2189579" y="3046615"/>
            <a:ext cx="274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50 % Std Gaussian Noise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87DC974-CCFD-B24E-8975-6B2D8CD69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3429000"/>
            <a:ext cx="4518644" cy="1334738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6378873-1009-B412-3400-6BBFC5407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5" y="1882632"/>
            <a:ext cx="5143946" cy="4168501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67592A4-B7D8-1F38-268C-BD3F7B9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4F7-E51D-4F16-B411-DD647BFBEF5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813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A6B85-B1C2-E07E-A54A-4DD38B3D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UQ – VAE Architecture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ADDDCB-F733-7EE2-BDBF-F30FB0B9B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5701" y="1878054"/>
            <a:ext cx="7361558" cy="377984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8F942-205A-D9CF-E2BD-E5FBF69A6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4F7-E51D-4F16-B411-DD647BFBEF56}" type="slidenum">
              <a:rPr lang="en-IN" smtClean="0"/>
              <a:t>13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1D7B71-BE18-4F21-278B-4F814D6AF3C0}"/>
              </a:ext>
            </a:extLst>
          </p:cNvPr>
          <p:cNvSpPr txBox="1"/>
          <p:nvPr/>
        </p:nvSpPr>
        <p:spPr>
          <a:xfrm>
            <a:off x="979517" y="5798596"/>
            <a:ext cx="10883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Only 1 latent space, unlike C-VAE. Dimension of z(latent space) is based on the number of parameters to estimate.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0109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B4B0-0193-03D4-6725-382D1D47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UQ-VAE Notations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69D7D9-149B-992A-9441-B33DC0A0E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7347" y="2017692"/>
            <a:ext cx="9541067" cy="348264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A953D-59BF-5DEA-7D0D-2A4B4FAA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4F7-E51D-4F16-B411-DD647BFBEF5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483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15BA8-6ACC-C371-8D55-CB232B43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UQ – VAE Loss Function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59FCC-487D-A09D-9643-FC0BA27C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4F7-E51D-4F16-B411-DD647BFBEF56}" type="slidenum">
              <a:rPr lang="en-IN" smtClean="0"/>
              <a:t>15</a:t>
            </a:fld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BC5D87-2414-99F7-5C0D-3391FCED1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203" y="2834722"/>
            <a:ext cx="5776461" cy="7011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6A24AF-A7FC-86BB-4480-96382FDCBBA8}"/>
              </a:ext>
            </a:extLst>
          </p:cNvPr>
          <p:cNvSpPr txBox="1"/>
          <p:nvPr/>
        </p:nvSpPr>
        <p:spPr>
          <a:xfrm>
            <a:off x="1321156" y="2196351"/>
            <a:ext cx="260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1) Reconstruction Loss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4DCB40F-8744-7F99-C002-24A6D3536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827" y="1943105"/>
            <a:ext cx="3406435" cy="8916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D6B78A-29A0-A877-1785-30B0E3400783}"/>
              </a:ext>
            </a:extLst>
          </p:cNvPr>
          <p:cNvSpPr txBox="1"/>
          <p:nvPr/>
        </p:nvSpPr>
        <p:spPr>
          <a:xfrm>
            <a:off x="1321155" y="3802988"/>
            <a:ext cx="98345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KaTeX_Main"/>
              </a:rPr>
              <a:t>(</a:t>
            </a:r>
            <a:r>
              <a:rPr lang="en-IN" b="0" i="1" dirty="0" err="1">
                <a:solidFill>
                  <a:srgbClr val="374151"/>
                </a:solidFill>
                <a:effectLst/>
                <a:latin typeface="KaTeX_Math"/>
              </a:rPr>
              <a:t>u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KaTeX_Main"/>
              </a:rPr>
              <a:t>post</a:t>
            </a:r>
            <a:r>
              <a:rPr lang="en-IN" b="0" i="0" dirty="0">
                <a:solidFill>
                  <a:srgbClr val="374151"/>
                </a:solidFill>
                <a:effectLst/>
                <a:latin typeface="KaTeX_Main"/>
              </a:rPr>
              <a:t>​,</a:t>
            </a:r>
            <a:r>
              <a:rPr lang="el-GR" b="0" i="0" dirty="0">
                <a:solidFill>
                  <a:srgbClr val="374151"/>
                </a:solidFill>
                <a:effectLst/>
                <a:latin typeface="KaTeX_Main"/>
              </a:rPr>
              <a:t>Γ</a:t>
            </a:r>
            <a:r>
              <a:rPr lang="en-IN" b="0" i="0" dirty="0">
                <a:solidFill>
                  <a:srgbClr val="374151"/>
                </a:solidFill>
                <a:effectLst/>
                <a:latin typeface="KaTeX_Main"/>
              </a:rPr>
              <a:t>post​)  is obtained after encoding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2) KL Divergence Loss:</a:t>
            </a:r>
            <a:endParaRPr lang="en-IN" dirty="0">
              <a:solidFill>
                <a:srgbClr val="374151"/>
              </a:solidFill>
              <a:latin typeface="Söhne"/>
            </a:endParaRPr>
          </a:p>
          <a:p>
            <a:r>
              <a:rPr lang="en-IN" dirty="0">
                <a:solidFill>
                  <a:srgbClr val="374151"/>
                </a:solidFill>
                <a:latin typeface="Söhne"/>
              </a:rPr>
              <a:t>We have data-pairs of </a:t>
            </a:r>
            <a:r>
              <a:rPr lang="en-IN" b="0" i="0" dirty="0">
                <a:solidFill>
                  <a:srgbClr val="374151"/>
                </a:solidFill>
                <a:effectLst/>
                <a:latin typeface="KaTeX_Main"/>
              </a:rPr>
              <a:t>(</a:t>
            </a:r>
            <a:r>
              <a:rPr lang="en-IN" b="0" i="1" dirty="0" err="1">
                <a:solidFill>
                  <a:srgbClr val="374151"/>
                </a:solidFill>
                <a:effectLst/>
                <a:latin typeface="KaTeX_Math"/>
              </a:rPr>
              <a:t>um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KaTeX_Main"/>
              </a:rPr>
              <a:t>,</a:t>
            </a:r>
            <a:r>
              <a:rPr lang="en-IN" b="0" i="1" dirty="0" err="1">
                <a:solidFill>
                  <a:srgbClr val="374151"/>
                </a:solidFill>
                <a:effectLst/>
                <a:latin typeface="KaTeX_Math"/>
              </a:rPr>
              <a:t>ym</a:t>
            </a:r>
            <a:r>
              <a:rPr lang="en-IN" b="0" i="0" dirty="0">
                <a:solidFill>
                  <a:srgbClr val="374151"/>
                </a:solidFill>
                <a:effectLst/>
                <a:latin typeface="KaTeX_Main"/>
              </a:rPr>
              <a:t>)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   Sub</a:t>
            </a:r>
            <a:endParaRPr lang="en-IN" dirty="0">
              <a:solidFill>
                <a:srgbClr val="374151"/>
              </a:solidFill>
              <a:latin typeface="Söhne"/>
            </a:endParaRPr>
          </a:p>
          <a:p>
            <a:endParaRPr lang="en-IN" dirty="0">
              <a:solidFill>
                <a:srgbClr val="374151"/>
              </a:solidFill>
              <a:latin typeface="Söhne"/>
            </a:endParaRPr>
          </a:p>
          <a:p>
            <a:pPr marL="342900" indent="-342900">
              <a:buAutoNum type="arabicParenR" startAt="3"/>
            </a:pPr>
            <a:r>
              <a:rPr lang="en-IN" dirty="0">
                <a:solidFill>
                  <a:srgbClr val="374151"/>
                </a:solidFill>
                <a:latin typeface="Söhne"/>
              </a:rPr>
              <a:t>Label Loss:</a:t>
            </a:r>
          </a:p>
          <a:p>
            <a:r>
              <a:rPr lang="en-IN" dirty="0">
                <a:solidFill>
                  <a:srgbClr val="374151"/>
                </a:solidFill>
                <a:latin typeface="Söhne"/>
              </a:rPr>
              <a:t>We have prior information </a:t>
            </a:r>
            <a:r>
              <a:rPr lang="en-IN" b="0" i="0" dirty="0">
                <a:solidFill>
                  <a:srgbClr val="374151"/>
                </a:solidFill>
                <a:effectLst/>
                <a:latin typeface="KaTeX_Main"/>
              </a:rPr>
              <a:t>(</a:t>
            </a:r>
            <a:r>
              <a:rPr lang="en-IN" b="0" i="1" dirty="0" err="1">
                <a:solidFill>
                  <a:srgbClr val="374151"/>
                </a:solidFill>
                <a:effectLst/>
                <a:latin typeface="KaTeX_Math"/>
              </a:rPr>
              <a:t>u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KaTeX_Main"/>
              </a:rPr>
              <a:t>pr</a:t>
            </a:r>
            <a:r>
              <a:rPr lang="en-IN" b="0" i="0" dirty="0">
                <a:solidFill>
                  <a:srgbClr val="374151"/>
                </a:solidFill>
                <a:effectLst/>
                <a:latin typeface="KaTeX_Main"/>
              </a:rPr>
              <a:t>​,</a:t>
            </a:r>
            <a:r>
              <a:rPr lang="el-GR" b="0" i="0" dirty="0">
                <a:solidFill>
                  <a:srgbClr val="374151"/>
                </a:solidFill>
                <a:effectLst/>
                <a:latin typeface="KaTeX_Main"/>
              </a:rPr>
              <a:t>Γ</a:t>
            </a:r>
            <a:r>
              <a:rPr lang="en-IN" b="0" i="0" dirty="0">
                <a:solidFill>
                  <a:srgbClr val="374151"/>
                </a:solidFill>
                <a:effectLst/>
                <a:latin typeface="KaTeX_Main"/>
              </a:rPr>
              <a:t>pr​) Sub </a:t>
            </a:r>
            <a:endParaRPr lang="en-IN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5EEF60-8D7E-DAC2-C9A5-8A5E0C099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286" y="4416765"/>
            <a:ext cx="4816257" cy="6172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5ADBD4A-5AD9-9CE2-ECE1-4E54896D3F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5286" y="5245284"/>
            <a:ext cx="5029636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88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1512-EE5E-FB39-9FC8-FF36BDEA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Equation Loss Function: UQ-VAE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1BCE14-807D-C858-7302-1367160B9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2752" y="1873156"/>
            <a:ext cx="7084798" cy="40227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88553-94B0-6F65-7837-C827A1EB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4F7-E51D-4F16-B411-DD647BFBEF5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409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4F4F-E59A-2F57-9DCE-AB248EE8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: UQ - VAE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184D93-988D-BBBA-B119-32AEDA92A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0327" y="1882122"/>
            <a:ext cx="5082919" cy="40227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1F093-6F29-E0F8-0543-339F26D0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4F7-E51D-4F16-B411-DD647BFBEF56}" type="slidenum">
              <a:rPr lang="en-IN" smtClean="0"/>
              <a:t>17</a:t>
            </a:fld>
            <a:endParaRPr lang="en-IN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0F5CF9B-C73C-15EE-E49C-CB8364C0F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258253"/>
              </p:ext>
            </p:extLst>
          </p:nvPr>
        </p:nvGraphicFramePr>
        <p:xfrm>
          <a:off x="1700306" y="3429000"/>
          <a:ext cx="41883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164">
                  <a:extLst>
                    <a:ext uri="{9D8B030D-6E8A-4147-A177-3AD203B41FA5}">
                      <a16:colId xmlns:a16="http://schemas.microsoft.com/office/drawing/2014/main" val="3044896086"/>
                    </a:ext>
                  </a:extLst>
                </a:gridCol>
                <a:gridCol w="2094164">
                  <a:extLst>
                    <a:ext uri="{9D8B030D-6E8A-4147-A177-3AD203B41FA5}">
                      <a16:colId xmlns:a16="http://schemas.microsoft.com/office/drawing/2014/main" val="493786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Prediction vs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R2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91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Train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787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8614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9A4BD11-8BD0-841D-9C95-7CD6C6CF039B}"/>
              </a:ext>
            </a:extLst>
          </p:cNvPr>
          <p:cNvSpPr txBox="1"/>
          <p:nvPr/>
        </p:nvSpPr>
        <p:spPr>
          <a:xfrm>
            <a:off x="2395767" y="2912369"/>
            <a:ext cx="2489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5 % Std Gaussian Noise</a:t>
            </a:r>
          </a:p>
        </p:txBody>
      </p:sp>
    </p:spTree>
    <p:extLst>
      <p:ext uri="{BB962C8B-B14F-4D97-AF65-F5344CB8AC3E}">
        <p14:creationId xmlns:p14="http://schemas.microsoft.com/office/powerpoint/2010/main" val="3629774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4F4F-E59A-2F57-9DCE-AB248EE8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: UQ - VAE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8AF7B3-F2B6-0390-09FC-C2D7100A8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6480" y="1900052"/>
            <a:ext cx="5237691" cy="40227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1F093-6F29-E0F8-0543-339F26D0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1524F7-E51D-4F16-B411-DD647BFBEF56}" type="slidenum">
              <a:rPr kumimoji="0" lang="en-IN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IN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66BD53F-7A9C-3E68-9C06-53EB8D01E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431782"/>
              </p:ext>
            </p:extLst>
          </p:nvPr>
        </p:nvGraphicFramePr>
        <p:xfrm>
          <a:off x="1413436" y="3796553"/>
          <a:ext cx="41883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164">
                  <a:extLst>
                    <a:ext uri="{9D8B030D-6E8A-4147-A177-3AD203B41FA5}">
                      <a16:colId xmlns:a16="http://schemas.microsoft.com/office/drawing/2014/main" val="3044896086"/>
                    </a:ext>
                  </a:extLst>
                </a:gridCol>
                <a:gridCol w="2094164">
                  <a:extLst>
                    <a:ext uri="{9D8B030D-6E8A-4147-A177-3AD203B41FA5}">
                      <a16:colId xmlns:a16="http://schemas.microsoft.com/office/drawing/2014/main" val="493786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Prediction vs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R2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91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Train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787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861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4C6B329-6AE2-63AE-3D87-F4432CAD9055}"/>
              </a:ext>
            </a:extLst>
          </p:cNvPr>
          <p:cNvSpPr txBox="1"/>
          <p:nvPr/>
        </p:nvSpPr>
        <p:spPr>
          <a:xfrm>
            <a:off x="2177436" y="3244334"/>
            <a:ext cx="266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50 % Std Gaussian Noise</a:t>
            </a:r>
          </a:p>
        </p:txBody>
      </p:sp>
    </p:spTree>
    <p:extLst>
      <p:ext uri="{BB962C8B-B14F-4D97-AF65-F5344CB8AC3E}">
        <p14:creationId xmlns:p14="http://schemas.microsoft.com/office/powerpoint/2010/main" val="4024704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79990-9922-D02F-9EA8-B9B42E3BD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28554-EE1E-94B6-5121-10C42C0043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4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7CC6-CC8B-A7CB-44AA-4CA4E1A6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F5205-3070-7E90-9CDB-2D4810210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Dataset Preparation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Parameter estimation using Conditional VAE (C-VAE)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Parameter estimation using UQ-VAE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Results &amp; Conclusion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CBE34-EEE8-D442-2CF9-7433B353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1524F7-E51D-4F16-B411-DD647BFBEF56}" type="slidenum">
              <a:rPr kumimoji="0" lang="en-IN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521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BE4D8-8588-ABDD-B5EF-3B3C42F5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Inverse Problem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29FA66EA-6B40-7794-B6D5-BD9507533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6" y="1900051"/>
            <a:ext cx="6272274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AF64BB-31C6-0471-C78B-CEA1A522B034}"/>
              </a:ext>
            </a:extLst>
          </p:cNvPr>
          <p:cNvSpPr txBox="1"/>
          <p:nvPr/>
        </p:nvSpPr>
        <p:spPr>
          <a:xfrm>
            <a:off x="7270374" y="3034589"/>
            <a:ext cx="49216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Inverse Problems mathematically,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obs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en-US" sz="2000" b="0" i="0" u="none" strike="noStrike" kern="1200" cap="none" spc="-4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0" lang="en-US" sz="2000" b="0" i="1" u="none" strike="noStrike" kern="1200" cap="none" spc="-16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sz="2000" b="0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0" lang="en-US" sz="2000" b="0" i="0" u="none" strike="noStrike" kern="1200" cap="none" spc="-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1" u="none" strike="noStrike" kern="1200" cap="none" spc="-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U      – parameter to be estimated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F       – parameter to Observations function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Yobs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 – observed data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E      – Error in observations (measurements)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CD7471-CD3C-BA5F-0E62-048D6B45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1524F7-E51D-4F16-B411-DD647BFBEF56}" type="slidenum">
              <a:rPr kumimoji="0" lang="en-IN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522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33A5-C29A-81FC-6B91-330FCD0F1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9522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One Parameter Estimation Inverse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CEEA4-7277-8AFD-8B49-BDA833BB1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094" y="1825625"/>
            <a:ext cx="5535706" cy="34545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To find thermal conductivity k of material from  data of temperature distribution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General Equation for One dimensional heat conduction through a slab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Considering steady state with no heat generation,</a:t>
            </a:r>
          </a:p>
          <a:p>
            <a:pPr marL="0" indent="0">
              <a:buNone/>
            </a:pPr>
            <a:r>
              <a:rPr lang="en-US" dirty="0"/>
              <a:t>and isotropic material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0EC7C2-62E0-CC8E-CD63-183D505E4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62" y="1825625"/>
            <a:ext cx="3845604" cy="39022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CD4942-9D18-BB11-92E8-9376E8B663E4}"/>
              </a:ext>
            </a:extLst>
          </p:cNvPr>
          <p:cNvSpPr txBox="1"/>
          <p:nvPr/>
        </p:nvSpPr>
        <p:spPr>
          <a:xfrm>
            <a:off x="425617" y="3437767"/>
            <a:ext cx="114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Heat Flux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04F563-6C39-BCAC-6533-6922EC5054E1}"/>
              </a:ext>
            </a:extLst>
          </p:cNvPr>
          <p:cNvSpPr txBox="1"/>
          <p:nvPr/>
        </p:nvSpPr>
        <p:spPr>
          <a:xfrm>
            <a:off x="2460813" y="3244334"/>
            <a:ext cx="131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Conduction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5898F2-2B66-8BBB-2293-8259091A0674}"/>
              </a:ext>
            </a:extLst>
          </p:cNvPr>
          <p:cNvSpPr txBox="1"/>
          <p:nvPr/>
        </p:nvSpPr>
        <p:spPr>
          <a:xfrm>
            <a:off x="4297490" y="3231113"/>
            <a:ext cx="131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Convection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D2DE54-1600-529C-4D33-21303FDB7D03}"/>
              </a:ext>
            </a:extLst>
          </p:cNvPr>
          <p:cNvSpPr txBox="1"/>
          <p:nvPr/>
        </p:nvSpPr>
        <p:spPr>
          <a:xfrm>
            <a:off x="3249706" y="3665892"/>
            <a:ext cx="313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5A29F4-F525-8403-23AE-7D6C1CC524FD}"/>
              </a:ext>
            </a:extLst>
          </p:cNvPr>
          <p:cNvSpPr txBox="1"/>
          <p:nvPr/>
        </p:nvSpPr>
        <p:spPr>
          <a:xfrm>
            <a:off x="1330173" y="3665892"/>
            <a:ext cx="313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A6FD3C-993A-9993-0A48-601AD7BD3E9F}"/>
              </a:ext>
            </a:extLst>
          </p:cNvPr>
          <p:cNvSpPr txBox="1"/>
          <p:nvPr/>
        </p:nvSpPr>
        <p:spPr>
          <a:xfrm>
            <a:off x="4799512" y="3688710"/>
            <a:ext cx="313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649C2ED-94C4-C960-3931-6AB373353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045" y="3176229"/>
            <a:ext cx="2856222" cy="68971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F738AD5-7547-3240-B25C-5A6272B96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28" y="5597292"/>
            <a:ext cx="2003486" cy="74877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7A978B7-5318-2599-6F93-7A58DE044F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1337" y="5605886"/>
            <a:ext cx="3330229" cy="731583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720D1A-A677-FDCE-39A3-AD842ACF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1524F7-E51D-4F16-B411-DD647BFBEF56}" type="slidenum">
              <a:rPr kumimoji="0" lang="en-IN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7824D9-DEA9-D7D4-8F9B-2DB4B86F58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2723" y="4492540"/>
            <a:ext cx="1090302" cy="6087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2DC161-0352-33FD-86C5-087991212F67}"/>
              </a:ext>
            </a:extLst>
          </p:cNvPr>
          <p:cNvSpPr txBox="1"/>
          <p:nvPr/>
        </p:nvSpPr>
        <p:spPr>
          <a:xfrm>
            <a:off x="6250435" y="5754847"/>
            <a:ext cx="230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Boundary Conditions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7538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A4915-3173-9E29-D270-9C7BDE6D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1294"/>
            <a:ext cx="10058400" cy="796066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Dataset for One Parameter Estimation</a:t>
            </a:r>
            <a:endParaRPr lang="en-IN" dirty="0"/>
          </a:p>
        </p:txBody>
      </p:sp>
      <p:pic>
        <p:nvPicPr>
          <p:cNvPr id="11" name="Content Placeholder 11">
            <a:extLst>
              <a:ext uri="{FF2B5EF4-FFF2-40B4-BE49-F238E27FC236}">
                <a16:creationId xmlns:a16="http://schemas.microsoft.com/office/drawing/2014/main" id="{A0FD8E42-6CF6-67B9-8CB5-7B90F89C3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199" y="2606408"/>
            <a:ext cx="3657917" cy="937341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8607736-B6A4-204C-205A-BCB72EF33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7895" y="3630521"/>
            <a:ext cx="9068586" cy="213378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6DE49-3839-3F52-6275-366511272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1524F7-E51D-4F16-B411-DD647BFBEF56}" type="slidenum">
              <a:rPr kumimoji="0" lang="en-IN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8EB4BF-8297-8F6E-A7D0-0B1CAF52B919}"/>
              </a:ext>
            </a:extLst>
          </p:cNvPr>
          <p:cNvSpPr txBox="1"/>
          <p:nvPr/>
        </p:nvSpPr>
        <p:spPr>
          <a:xfrm>
            <a:off x="1676400" y="1900518"/>
            <a:ext cx="9160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Integrating </a:t>
            </a:r>
            <a:r>
              <a:rPr lang="en-US" dirty="0" err="1"/>
              <a:t>wrt</a:t>
            </a:r>
            <a:r>
              <a:rPr lang="en-US" dirty="0"/>
              <a:t> x,   once                            twice</a:t>
            </a:r>
          </a:p>
          <a:p>
            <a:r>
              <a:rPr lang="en-IN" dirty="0"/>
              <a:t>                                                             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213938-3190-382A-A811-9245F347B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1445" y="1766504"/>
            <a:ext cx="1310754" cy="7239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96E8CF-A8A3-1ECA-0542-25B455DA0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812462"/>
            <a:ext cx="2301439" cy="6706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53E916-2AF6-3E00-41A9-60537707E7EF}"/>
              </a:ext>
            </a:extLst>
          </p:cNvPr>
          <p:cNvSpPr txBox="1"/>
          <p:nvPr/>
        </p:nvSpPr>
        <p:spPr>
          <a:xfrm>
            <a:off x="1767895" y="2916675"/>
            <a:ext cx="380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Applying Boundary Conditions, we get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B5B1E-F79B-8934-798B-CCDFD12874A7}"/>
              </a:ext>
            </a:extLst>
          </p:cNvPr>
          <p:cNvSpPr txBox="1"/>
          <p:nvPr/>
        </p:nvSpPr>
        <p:spPr>
          <a:xfrm>
            <a:off x="1767895" y="5927379"/>
            <a:ext cx="794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Dataset of 1000 rows and 12 columns </a:t>
            </a:r>
          </a:p>
        </p:txBody>
      </p:sp>
    </p:spTree>
    <p:extLst>
      <p:ext uri="{BB962C8B-B14F-4D97-AF65-F5344CB8AC3E}">
        <p14:creationId xmlns:p14="http://schemas.microsoft.com/office/powerpoint/2010/main" val="862350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066AE-AEEB-D717-69D2-166540817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VAE Architecture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4C0241-56A6-DD11-DF07-BD6EAFFBC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885104"/>
            <a:ext cx="9072282" cy="438788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DDD9C-C23B-132D-BA37-1138F2094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4F7-E51D-4F16-B411-DD647BFBEF5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586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5E02F-C437-A4A5-5D57-6606B3B73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VAE Loss Function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CCCDD9-3EA5-58D6-A802-DF810383D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3440" y="1974098"/>
            <a:ext cx="6226080" cy="100592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17DE4-B15D-1C22-7F85-7CE8B5F03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4F7-E51D-4F16-B411-DD647BFBEF56}" type="slidenum">
              <a:rPr lang="en-IN" smtClean="0"/>
              <a:t>7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77A549-5A62-B46F-6D2B-FD4EC471FE03}"/>
              </a:ext>
            </a:extLst>
          </p:cNvPr>
          <p:cNvSpPr txBox="1"/>
          <p:nvPr/>
        </p:nvSpPr>
        <p:spPr>
          <a:xfrm>
            <a:off x="977154" y="3429000"/>
            <a:ext cx="696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Expressing loss function in terms of x, mean variances: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8EB3C4-B6D7-12A6-D5C5-FFC42DC8A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12" y="3798332"/>
            <a:ext cx="3406435" cy="8916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0D97B5-837F-64DB-44AB-81626F8CC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154" y="4735896"/>
            <a:ext cx="5776461" cy="701101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027D2940-AB7B-139D-5B71-6FACAE50782B}"/>
              </a:ext>
            </a:extLst>
          </p:cNvPr>
          <p:cNvSpPr/>
          <p:nvPr/>
        </p:nvSpPr>
        <p:spPr>
          <a:xfrm>
            <a:off x="6261644" y="5741745"/>
            <a:ext cx="381253" cy="2605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DA205F7-44D6-4FB9-7207-D88F1AF347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0942" y="5506227"/>
            <a:ext cx="4557155" cy="73158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8E69ABB-CFDD-3683-442B-E29185AAB861}"/>
              </a:ext>
            </a:extLst>
          </p:cNvPr>
          <p:cNvSpPr txBox="1"/>
          <p:nvPr/>
        </p:nvSpPr>
        <p:spPr>
          <a:xfrm>
            <a:off x="1097280" y="5811617"/>
            <a:ext cx="499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Substitute  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Γ₂</a:t>
            </a:r>
            <a:r>
              <a:rPr lang="en-US" dirty="0"/>
              <a:t>= 1 ; 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μ₂</a:t>
            </a:r>
            <a:r>
              <a:rPr lang="en-US" dirty="0"/>
              <a:t> = 0 in above </a:t>
            </a:r>
            <a:r>
              <a:rPr lang="en-US" dirty="0" err="1"/>
              <a:t>eqn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3875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044F-816B-096C-2244-965359CAC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Conditional VAE (C-VAE) Architecture</a:t>
            </a:r>
            <a:endParaRPr lang="en-IN" dirty="0"/>
          </a:p>
        </p:txBody>
      </p:sp>
      <p:pic>
        <p:nvPicPr>
          <p:cNvPr id="3074" name="Picture 2" descr="VAE-based regression model [16]. | Download Scientific Diagram">
            <a:extLst>
              <a:ext uri="{FF2B5EF4-FFF2-40B4-BE49-F238E27FC236}">
                <a16:creationId xmlns:a16="http://schemas.microsoft.com/office/drawing/2014/main" id="{CEBCA54F-3D29-EF7C-88CD-BEAAE6E32E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789" y="1914839"/>
            <a:ext cx="6037966" cy="387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94A3A0-3860-C32D-8C2E-B3B52ACE3878}"/>
              </a:ext>
            </a:extLst>
          </p:cNvPr>
          <p:cNvSpPr txBox="1"/>
          <p:nvPr/>
        </p:nvSpPr>
        <p:spPr>
          <a:xfrm>
            <a:off x="815789" y="5120641"/>
            <a:ext cx="1819835" cy="5091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ECFE33-B21E-7F2B-ABB8-97BD2AFAFFC4}"/>
              </a:ext>
            </a:extLst>
          </p:cNvPr>
          <p:cNvSpPr txBox="1"/>
          <p:nvPr/>
        </p:nvSpPr>
        <p:spPr>
          <a:xfrm>
            <a:off x="815789" y="5895981"/>
            <a:ext cx="700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this picture, consider y as the variable for thermal conductivity 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BEF2C1-3797-C3CE-F006-AA6321118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511" y="2353543"/>
            <a:ext cx="4584347" cy="970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79A098-53F3-66F3-9844-E31010C89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511" y="3986015"/>
            <a:ext cx="4593148" cy="1133873"/>
          </a:xfrm>
          <a:prstGeom prst="rect">
            <a:avLst/>
          </a:prstGeo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705DE15-A009-A3F0-3AD0-217EC9DF8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7907" y="6459785"/>
            <a:ext cx="2796988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 : References[2]</a:t>
            </a:r>
          </a:p>
        </p:txBody>
      </p:sp>
    </p:spTree>
    <p:extLst>
      <p:ext uri="{BB962C8B-B14F-4D97-AF65-F5344CB8AC3E}">
        <p14:creationId xmlns:p14="http://schemas.microsoft.com/office/powerpoint/2010/main" val="250347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ED459-7160-03F7-A24D-8AC9FBE6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Conditional VAE Loss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E3DA0-DF95-D220-5C0B-D0746DFB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1"/>
            <a:ext cx="10515600" cy="2263587"/>
          </a:xfrm>
        </p:spPr>
        <p:txBody>
          <a:bodyPr>
            <a:normAutofit/>
          </a:bodyPr>
          <a:lstStyle/>
          <a:p>
            <a:pPr marL="342900" indent="-342900">
              <a:buFont typeface="Calibri" panose="020F0502020204030204" pitchFamily="34" charset="0"/>
              <a:buAutoNum type="arabicPlain"/>
            </a:pPr>
            <a:r>
              <a:rPr lang="en-US" dirty="0"/>
              <a:t>Reconstruction Loss  - Encourages the decoded reconstruction from the latent representation to resemble the input x</a:t>
            </a:r>
          </a:p>
          <a:p>
            <a:pPr marL="342900" indent="-342900">
              <a:buFont typeface="Calibri" panose="020F0502020204030204" pitchFamily="34" charset="0"/>
              <a:buAutoNum type="arabicPlain"/>
            </a:pPr>
            <a:r>
              <a:rPr lang="en-US" dirty="0"/>
              <a:t>KL divergence loss  - Encourages the posterior q(</a:t>
            </a:r>
            <a:r>
              <a:rPr lang="en-US" dirty="0" err="1"/>
              <a:t>z|x</a:t>
            </a:r>
            <a:r>
              <a:rPr lang="en-US" dirty="0"/>
              <a:t>) to resemble the specific prior conditional distribution p(</a:t>
            </a:r>
            <a:r>
              <a:rPr lang="en-US" dirty="0" err="1"/>
              <a:t>z|k</a:t>
            </a:r>
            <a:r>
              <a:rPr lang="en-US" dirty="0"/>
              <a:t>)</a:t>
            </a:r>
            <a:endParaRPr lang="en-IN" dirty="0"/>
          </a:p>
          <a:p>
            <a:pPr marL="342900" indent="-342900">
              <a:buFont typeface="Calibri" panose="020F0502020204030204" pitchFamily="34" charset="0"/>
              <a:buAutoNum type="arabicPlain"/>
            </a:pPr>
            <a:r>
              <a:rPr lang="en-US" dirty="0"/>
              <a:t>Label Loss - Aids in training the model to generate latent representations that accurately predicts the provided conditional information</a:t>
            </a:r>
          </a:p>
          <a:p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E6FF034-FC25-48D0-2173-B5B6AB688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034" y="1915659"/>
            <a:ext cx="5776461" cy="76206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37FEACE-62AC-98AA-9C9E-8C750CCCF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034" y="2597011"/>
            <a:ext cx="7239627" cy="7468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716D5-0217-C668-647A-FE1C4CC4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1524F7-E51D-4F16-B411-DD647BFBEF56}" type="slidenum">
              <a:rPr kumimoji="0" lang="en-IN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0CD33-7EE5-A793-5C0C-D417A2F8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4447" y="6459785"/>
            <a:ext cx="1936377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Source: References[2]</a:t>
            </a:r>
          </a:p>
        </p:txBody>
      </p:sp>
    </p:spTree>
    <p:extLst>
      <p:ext uri="{BB962C8B-B14F-4D97-AF65-F5344CB8AC3E}">
        <p14:creationId xmlns:p14="http://schemas.microsoft.com/office/powerpoint/2010/main" val="197867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473</Words>
  <Application>Microsoft Office PowerPoint</Application>
  <PresentationFormat>Widescreen</PresentationFormat>
  <Paragraphs>109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KaTeX_Main</vt:lpstr>
      <vt:lpstr>KaTeX_Math</vt:lpstr>
      <vt:lpstr>Söhne</vt:lpstr>
      <vt:lpstr>Wingdings</vt:lpstr>
      <vt:lpstr>Office Theme</vt:lpstr>
      <vt:lpstr>Retrospect</vt:lpstr>
      <vt:lpstr>Solutions to Bayesian Inverse Problems using VAE</vt:lpstr>
      <vt:lpstr>Content</vt:lpstr>
      <vt:lpstr>Inverse Problem</vt:lpstr>
      <vt:lpstr>One Parameter Estimation Inverse Problem</vt:lpstr>
      <vt:lpstr>          Dataset for One Parameter Estimation</vt:lpstr>
      <vt:lpstr>VAE Architecture</vt:lpstr>
      <vt:lpstr>VAE Loss Function</vt:lpstr>
      <vt:lpstr>    Conditional VAE (C-VAE) Architecture</vt:lpstr>
      <vt:lpstr>       Conditional VAE Loss Function</vt:lpstr>
      <vt:lpstr>Final Equation of Loss Function C-VAE</vt:lpstr>
      <vt:lpstr>               Results: C-VAE</vt:lpstr>
      <vt:lpstr>  Results : C-VAE</vt:lpstr>
      <vt:lpstr>UQ – VAE Architecture</vt:lpstr>
      <vt:lpstr>                     UQ-VAE Notations</vt:lpstr>
      <vt:lpstr>UQ – VAE Loss Function</vt:lpstr>
      <vt:lpstr>Final Equation Loss Function: UQ-VAE</vt:lpstr>
      <vt:lpstr>Results : UQ - VAE</vt:lpstr>
      <vt:lpstr>Results : UQ - VAE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Mitali Chavan</dc:creator>
  <cp:lastModifiedBy>Mitali Chavan</cp:lastModifiedBy>
  <cp:revision>10</cp:revision>
  <dcterms:created xsi:type="dcterms:W3CDTF">2024-02-01T04:49:24Z</dcterms:created>
  <dcterms:modified xsi:type="dcterms:W3CDTF">2024-02-02T12:59:10Z</dcterms:modified>
</cp:coreProperties>
</file>