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2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/>
    <p:restoredTop sz="94307"/>
  </p:normalViewPr>
  <p:slideViewPr>
    <p:cSldViewPr snapToGrid="0" snapToObjects="1">
      <p:cViewPr varScale="1">
        <p:scale>
          <a:sx n="62" d="100"/>
          <a:sy n="62" d="100"/>
        </p:scale>
        <p:origin x="9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lledar, Ninad" userId="9b2def35-6fa1-43d0-9a3a-93a404f5f77c" providerId="ADAL" clId="{9ED32EB6-73C6-44F1-BF32-6280DE27915C}"/>
    <pc:docChg chg="undo custSel addSld delSld modSld">
      <pc:chgData name="Killedar, Ninad" userId="9b2def35-6fa1-43d0-9a3a-93a404f5f77c" providerId="ADAL" clId="{9ED32EB6-73C6-44F1-BF32-6280DE27915C}" dt="2024-03-01T18:18:58.006" v="165" actId="207"/>
      <pc:docMkLst>
        <pc:docMk/>
      </pc:docMkLst>
      <pc:sldChg chg="addSp delSp modSp add del mod modClrScheme chgLayout">
        <pc:chgData name="Killedar, Ninad" userId="9b2def35-6fa1-43d0-9a3a-93a404f5f77c" providerId="ADAL" clId="{9ED32EB6-73C6-44F1-BF32-6280DE27915C}" dt="2024-03-01T18:18:58.006" v="165" actId="207"/>
        <pc:sldMkLst>
          <pc:docMk/>
          <pc:sldMk cId="489252552" sldId="262"/>
        </pc:sldMkLst>
        <pc:spChg chg="add del mod ord">
          <ac:chgData name="Killedar, Ninad" userId="9b2def35-6fa1-43d0-9a3a-93a404f5f77c" providerId="ADAL" clId="{9ED32EB6-73C6-44F1-BF32-6280DE27915C}" dt="2024-03-01T18:15:09.243" v="9" actId="700"/>
          <ac:spMkLst>
            <pc:docMk/>
            <pc:sldMk cId="489252552" sldId="262"/>
            <ac:spMk id="3" creationId="{26651724-89CA-3AA4-EAB1-0A62DBD47235}"/>
          </ac:spMkLst>
        </pc:spChg>
        <pc:spChg chg="add mod ord">
          <ac:chgData name="Killedar, Ninad" userId="9b2def35-6fa1-43d0-9a3a-93a404f5f77c" providerId="ADAL" clId="{9ED32EB6-73C6-44F1-BF32-6280DE27915C}" dt="2024-03-01T18:18:47.047" v="164" actId="207"/>
          <ac:spMkLst>
            <pc:docMk/>
            <pc:sldMk cId="489252552" sldId="262"/>
            <ac:spMk id="5" creationId="{C5042117-2476-3AB8-3C6F-D07321350A49}"/>
          </ac:spMkLst>
        </pc:spChg>
        <pc:spChg chg="add mod ord">
          <ac:chgData name="Killedar, Ninad" userId="9b2def35-6fa1-43d0-9a3a-93a404f5f77c" providerId="ADAL" clId="{9ED32EB6-73C6-44F1-BF32-6280DE27915C}" dt="2024-03-01T18:18:58.006" v="165" actId="207"/>
          <ac:spMkLst>
            <pc:docMk/>
            <pc:sldMk cId="489252552" sldId="262"/>
            <ac:spMk id="6" creationId="{336A8171-C67F-40ED-0F99-F87AEE8E2D09}"/>
          </ac:spMkLst>
        </pc:spChg>
        <pc:picChg chg="del">
          <ac:chgData name="Killedar, Ninad" userId="9b2def35-6fa1-43d0-9a3a-93a404f5f77c" providerId="ADAL" clId="{9ED32EB6-73C6-44F1-BF32-6280DE27915C}" dt="2024-03-01T18:14:45.113" v="2" actId="478"/>
          <ac:picMkLst>
            <pc:docMk/>
            <pc:sldMk cId="489252552" sldId="262"/>
            <ac:picMk id="4" creationId="{2EB9D635-6204-AE4B-BEBC-A8341337A22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#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F11BD-DED6-4BB6-9436-5146CE7305CC}" type="doc">
      <dgm:prSet loTypeId="urn:microsoft.com/office/officeart/2005/8/layout/chevron2" loCatId="process" qsTypeId="urn:microsoft.com/office/officeart/2005/8/quickstyle/simple5#1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BFD7F1B5-C5B9-4EAF-9A45-EAF601F49D42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550" dirty="0"/>
            <a:t>Vertical Integration</a:t>
          </a:r>
        </a:p>
      </dgm:t>
    </dgm:pt>
    <dgm:pt modelId="{B7501EDC-4E8A-43CF-8037-1740B09B62BE}" type="parTrans" cxnId="{4974D16A-DC3A-4AA5-BFAA-220E280A0441}">
      <dgm:prSet/>
      <dgm:spPr/>
      <dgm:t>
        <a:bodyPr/>
        <a:lstStyle/>
        <a:p>
          <a:endParaRPr lang="en-US"/>
        </a:p>
      </dgm:t>
    </dgm:pt>
    <dgm:pt modelId="{A4D0F51E-C214-4DD7-8480-13DE7A8D9885}" type="sibTrans" cxnId="{4974D16A-DC3A-4AA5-BFAA-220E280A0441}">
      <dgm:prSet/>
      <dgm:spPr/>
      <dgm:t>
        <a:bodyPr/>
        <a:lstStyle/>
        <a:p>
          <a:endParaRPr lang="en-US"/>
        </a:p>
      </dgm:t>
    </dgm:pt>
    <dgm:pt modelId="{91339D9E-D1B7-4B0E-8481-4315890F5A95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550" dirty="0"/>
            <a:t>Backward integration by aquring wholesaler or distributor. Exp: </a:t>
          </a:r>
          <a:r>
            <a:rPr lang="en-US" sz="550" i="1" dirty="0"/>
            <a:t>COSTCO</a:t>
          </a:r>
          <a:r>
            <a:rPr lang="en-US" sz="550" dirty="0"/>
            <a:t>                </a:t>
          </a:r>
        </a:p>
      </dgm:t>
    </dgm:pt>
    <dgm:pt modelId="{6BDF6F56-7A1E-443F-83CF-4227A1DFCB5B}" type="parTrans" cxnId="{282A237E-8519-4C06-99B2-80A579693DEF}">
      <dgm:prSet/>
      <dgm:spPr/>
      <dgm:t>
        <a:bodyPr/>
        <a:lstStyle/>
        <a:p>
          <a:endParaRPr lang="en-US"/>
        </a:p>
      </dgm:t>
    </dgm:pt>
    <dgm:pt modelId="{85EA5780-0A58-4788-9C96-43D6EB9F3790}" type="sibTrans" cxnId="{282A237E-8519-4C06-99B2-80A579693DEF}">
      <dgm:prSet/>
      <dgm:spPr/>
      <dgm:t>
        <a:bodyPr/>
        <a:lstStyle/>
        <a:p>
          <a:endParaRPr lang="en-US"/>
        </a:p>
      </dgm:t>
    </dgm:pt>
    <dgm:pt modelId="{57156380-5A3A-477A-B952-2525B6A2EF4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550" dirty="0"/>
            <a:t>Supply chain transperancy      </a:t>
          </a:r>
        </a:p>
      </dgm:t>
    </dgm:pt>
    <dgm:pt modelId="{F2BDB4A9-0CFD-4B12-9CB0-09B6703C6FBA}" type="parTrans" cxnId="{F41ABC85-D660-4402-A210-8955B439193E}">
      <dgm:prSet/>
      <dgm:spPr/>
      <dgm:t>
        <a:bodyPr/>
        <a:lstStyle/>
        <a:p>
          <a:endParaRPr lang="en-GB"/>
        </a:p>
      </dgm:t>
    </dgm:pt>
    <dgm:pt modelId="{A58B0AE5-109D-4211-819C-16940A0F72BA}" type="sibTrans" cxnId="{F41ABC85-D660-4402-A210-8955B439193E}">
      <dgm:prSet/>
      <dgm:spPr/>
      <dgm:t>
        <a:bodyPr/>
        <a:lstStyle/>
        <a:p>
          <a:endParaRPr lang="en-GB"/>
        </a:p>
      </dgm:t>
    </dgm:pt>
    <dgm:pt modelId="{B9484472-264A-47BC-B5F3-27C07CCFC77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550" dirty="0"/>
            <a:t> Reduced inventories and improved customer satisfaction                                                                                         </a:t>
          </a:r>
        </a:p>
      </dgm:t>
    </dgm:pt>
    <dgm:pt modelId="{FF255753-FEDF-4995-ADFB-B5ED45951CBC}" type="parTrans" cxnId="{31B17925-C55E-4CAB-9426-6C023C060B0A}">
      <dgm:prSet/>
      <dgm:spPr/>
      <dgm:t>
        <a:bodyPr/>
        <a:lstStyle/>
        <a:p>
          <a:endParaRPr lang="en-GB"/>
        </a:p>
      </dgm:t>
    </dgm:pt>
    <dgm:pt modelId="{806005C0-C1B6-4FC1-9BBF-28F17FCF97B1}" type="sibTrans" cxnId="{31B17925-C55E-4CAB-9426-6C023C060B0A}">
      <dgm:prSet/>
      <dgm:spPr/>
      <dgm:t>
        <a:bodyPr/>
        <a:lstStyle/>
        <a:p>
          <a:endParaRPr lang="en-GB"/>
        </a:p>
      </dgm:t>
    </dgm:pt>
    <dgm:pt modelId="{89C5010C-045E-4572-B8A1-5F2D88C1C202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550" dirty="0">
              <a:sym typeface="+mn-ea"/>
            </a:rPr>
            <a:t> Rationalization of supply base </a:t>
          </a:r>
        </a:p>
      </dgm:t>
    </dgm:pt>
    <dgm:pt modelId="{75D7EE3B-80A2-4B69-9918-7171BD622CFB}" type="parTrans" cxnId="{C4D4C47E-BD2E-4153-8835-925011706031}">
      <dgm:prSet/>
      <dgm:spPr/>
      <dgm:t>
        <a:bodyPr/>
        <a:lstStyle/>
        <a:p>
          <a:endParaRPr lang="en-US"/>
        </a:p>
      </dgm:t>
    </dgm:pt>
    <dgm:pt modelId="{6FB893EA-745B-49F3-9AD0-601AC3018B36}" type="sibTrans" cxnId="{C4D4C47E-BD2E-4153-8835-925011706031}">
      <dgm:prSet/>
      <dgm:spPr/>
      <dgm:t>
        <a:bodyPr/>
        <a:lstStyle/>
        <a:p>
          <a:endParaRPr lang="en-US"/>
        </a:p>
      </dgm:t>
    </dgm:pt>
    <dgm:pt modelId="{9E062B5E-FFBA-4EC2-8600-74A8F2FEBA23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550" dirty="0"/>
            <a:t>Selection of limited strategic suppliers for tesco</a:t>
          </a:r>
        </a:p>
      </dgm:t>
    </dgm:pt>
    <dgm:pt modelId="{ED5F5E5A-E8C8-4A1C-AFDE-C9AB496DD762}" type="parTrans" cxnId="{4F517DE7-7EA4-4A01-8646-43F7561A3CB8}">
      <dgm:prSet/>
      <dgm:spPr/>
      <dgm:t>
        <a:bodyPr/>
        <a:lstStyle/>
        <a:p>
          <a:endParaRPr lang="en-US"/>
        </a:p>
      </dgm:t>
    </dgm:pt>
    <dgm:pt modelId="{E81A06CC-89FF-42AC-8C92-F0A45727B8C2}" type="sibTrans" cxnId="{4F517DE7-7EA4-4A01-8646-43F7561A3CB8}">
      <dgm:prSet/>
      <dgm:spPr/>
      <dgm:t>
        <a:bodyPr/>
        <a:lstStyle/>
        <a:p>
          <a:endParaRPr lang="en-US"/>
        </a:p>
      </dgm:t>
    </dgm:pt>
    <dgm:pt modelId="{6ADF81D6-50F3-4CCF-A50E-232167197AA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550" dirty="0">
              <a:sym typeface="+mn-ea"/>
            </a:rPr>
            <a:t>Strong supplier-TESCO relationship</a:t>
          </a:r>
          <a:r>
            <a:rPr lang="en-US" sz="550" dirty="0"/>
            <a:t> </a:t>
          </a:r>
        </a:p>
      </dgm:t>
    </dgm:pt>
    <dgm:pt modelId="{6730D8B1-4E83-4084-83B1-C9F779BA7E32}" type="parTrans" cxnId="{B0D295C6-9775-4D53-986C-7C79B74AD540}">
      <dgm:prSet/>
      <dgm:spPr/>
      <dgm:t>
        <a:bodyPr/>
        <a:lstStyle/>
        <a:p>
          <a:endParaRPr lang="en-GB"/>
        </a:p>
      </dgm:t>
    </dgm:pt>
    <dgm:pt modelId="{0F1EC143-43AC-4D65-AC89-EEDAF644C840}" type="sibTrans" cxnId="{B0D295C6-9775-4D53-986C-7C79B74AD540}">
      <dgm:prSet/>
      <dgm:spPr/>
      <dgm:t>
        <a:bodyPr/>
        <a:lstStyle/>
        <a:p>
          <a:endParaRPr lang="en-GB"/>
        </a:p>
      </dgm:t>
    </dgm:pt>
    <dgm:pt modelId="{25F93847-98A5-4F68-98D4-3560FE97C53D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550" dirty="0"/>
            <a:t>Single Sourcing </a:t>
          </a:r>
        </a:p>
      </dgm:t>
    </dgm:pt>
    <dgm:pt modelId="{E6260BBD-CEBE-40C9-B5E2-2B085F703572}" type="parTrans" cxnId="{E85BA27C-337D-4319-9BAA-C3FE30FCE36A}">
      <dgm:prSet/>
      <dgm:spPr/>
      <dgm:t>
        <a:bodyPr/>
        <a:lstStyle/>
        <a:p>
          <a:endParaRPr lang="en-US"/>
        </a:p>
      </dgm:t>
    </dgm:pt>
    <dgm:pt modelId="{EE114DC4-6FB8-4ABE-910A-61B117824891}" type="sibTrans" cxnId="{E85BA27C-337D-4319-9BAA-C3FE30FCE36A}">
      <dgm:prSet/>
      <dgm:spPr/>
      <dgm:t>
        <a:bodyPr/>
        <a:lstStyle/>
        <a:p>
          <a:endParaRPr lang="en-US"/>
        </a:p>
      </dgm:t>
    </dgm:pt>
    <dgm:pt modelId="{5CFF547D-ACE5-4FF9-8023-9B9BE1209651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550" dirty="0"/>
            <a:t>One supplier for each category of products </a:t>
          </a:r>
        </a:p>
      </dgm:t>
    </dgm:pt>
    <dgm:pt modelId="{8923E96F-0FA6-429C-A25A-20643CC3F424}" type="parTrans" cxnId="{5515EEC5-07BA-4EC1-8177-AAEEAF3C380E}">
      <dgm:prSet/>
      <dgm:spPr/>
      <dgm:t>
        <a:bodyPr/>
        <a:lstStyle/>
        <a:p>
          <a:endParaRPr lang="en-US"/>
        </a:p>
      </dgm:t>
    </dgm:pt>
    <dgm:pt modelId="{7F15EDF0-BE04-4979-8FC8-D908FAF6DFA0}" type="sibTrans" cxnId="{5515EEC5-07BA-4EC1-8177-AAEEAF3C380E}">
      <dgm:prSet/>
      <dgm:spPr/>
      <dgm:t>
        <a:bodyPr/>
        <a:lstStyle/>
        <a:p>
          <a:endParaRPr lang="en-US"/>
        </a:p>
      </dgm:t>
    </dgm:pt>
    <dgm:pt modelId="{83CFCA9A-7AB6-4A2B-9070-6615AD97A2E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550" dirty="0"/>
            <a:t>Simple and stable supply chain</a:t>
          </a:r>
        </a:p>
      </dgm:t>
    </dgm:pt>
    <dgm:pt modelId="{AF288B06-3E8E-4FBE-AB59-5038F597A8A8}" type="parTrans" cxnId="{7E8CB488-4C2F-4542-8664-BA7DAFD2B13F}">
      <dgm:prSet/>
      <dgm:spPr/>
      <dgm:t>
        <a:bodyPr/>
        <a:lstStyle/>
        <a:p>
          <a:endParaRPr lang="en-GB"/>
        </a:p>
      </dgm:t>
    </dgm:pt>
    <dgm:pt modelId="{0BDC0442-2173-4145-9553-B7B35750E8CD}" type="sibTrans" cxnId="{7E8CB488-4C2F-4542-8664-BA7DAFD2B13F}">
      <dgm:prSet/>
      <dgm:spPr/>
      <dgm:t>
        <a:bodyPr/>
        <a:lstStyle/>
        <a:p>
          <a:endParaRPr lang="en-GB"/>
        </a:p>
      </dgm:t>
    </dgm:pt>
    <dgm:pt modelId="{D6168923-BA2E-4151-A7A5-78CD4C98C29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550" dirty="0"/>
            <a:t>Better quality of product</a:t>
          </a:r>
        </a:p>
      </dgm:t>
    </dgm:pt>
    <dgm:pt modelId="{37FC54F5-D754-470B-B4FB-FD590B90C403}" type="parTrans" cxnId="{4DBD1C6D-952B-4001-A3A9-609068ECC14B}">
      <dgm:prSet/>
      <dgm:spPr/>
      <dgm:t>
        <a:bodyPr/>
        <a:lstStyle/>
        <a:p>
          <a:endParaRPr lang="en-GB"/>
        </a:p>
      </dgm:t>
    </dgm:pt>
    <dgm:pt modelId="{9309B60E-F3EC-4D0C-A316-27F40D92E613}" type="sibTrans" cxnId="{4DBD1C6D-952B-4001-A3A9-609068ECC14B}">
      <dgm:prSet/>
      <dgm:spPr/>
      <dgm:t>
        <a:bodyPr/>
        <a:lstStyle/>
        <a:p>
          <a:endParaRPr lang="en-GB"/>
        </a:p>
      </dgm:t>
    </dgm:pt>
    <dgm:pt modelId="{EBD53102-99DB-4B45-8341-F5B0B1B0E6DE}" type="pres">
      <dgm:prSet presAssocID="{E0CF11BD-DED6-4BB6-9436-5146CE7305CC}" presName="linearFlow" presStyleCnt="0">
        <dgm:presLayoutVars>
          <dgm:dir/>
          <dgm:animLvl val="lvl"/>
          <dgm:resizeHandles val="exact"/>
        </dgm:presLayoutVars>
      </dgm:prSet>
      <dgm:spPr/>
    </dgm:pt>
    <dgm:pt modelId="{BC9ADB08-2B57-4A93-A1E5-185FF502357B}" type="pres">
      <dgm:prSet presAssocID="{BFD7F1B5-C5B9-4EAF-9A45-EAF601F49D42}" presName="composite" presStyleCnt="0"/>
      <dgm:spPr/>
    </dgm:pt>
    <dgm:pt modelId="{23D73028-9ADB-4506-8724-CBC7AFC2ACC4}" type="pres">
      <dgm:prSet presAssocID="{BFD7F1B5-C5B9-4EAF-9A45-EAF601F49D4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320EA16-E00B-49C5-976E-26B23B35369D}" type="pres">
      <dgm:prSet presAssocID="{BFD7F1B5-C5B9-4EAF-9A45-EAF601F49D42}" presName="descendantText" presStyleLbl="alignAcc1" presStyleIdx="0" presStyleCnt="3">
        <dgm:presLayoutVars>
          <dgm:bulletEnabled val="1"/>
        </dgm:presLayoutVars>
      </dgm:prSet>
      <dgm:spPr/>
    </dgm:pt>
    <dgm:pt modelId="{C665912A-D10B-4643-8D87-DAD4027E965C}" type="pres">
      <dgm:prSet presAssocID="{A4D0F51E-C214-4DD7-8480-13DE7A8D9885}" presName="sp" presStyleCnt="0"/>
      <dgm:spPr/>
    </dgm:pt>
    <dgm:pt modelId="{8F6379B6-C569-4626-9959-D20BF38A1ABF}" type="pres">
      <dgm:prSet presAssocID="{89C5010C-045E-4572-B8A1-5F2D88C1C202}" presName="composite" presStyleCnt="0"/>
      <dgm:spPr/>
    </dgm:pt>
    <dgm:pt modelId="{31C08B1B-EBEE-4F6F-902B-4DEEE67F3E99}" type="pres">
      <dgm:prSet presAssocID="{89C5010C-045E-4572-B8A1-5F2D88C1C20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8DD0886-2BCE-4963-9655-4C82A0973203}" type="pres">
      <dgm:prSet presAssocID="{89C5010C-045E-4572-B8A1-5F2D88C1C202}" presName="descendantText" presStyleLbl="alignAcc1" presStyleIdx="1" presStyleCnt="3">
        <dgm:presLayoutVars>
          <dgm:bulletEnabled val="1"/>
        </dgm:presLayoutVars>
      </dgm:prSet>
      <dgm:spPr/>
    </dgm:pt>
    <dgm:pt modelId="{3DC5264A-8D2C-43CD-9C62-4F373D08DF91}" type="pres">
      <dgm:prSet presAssocID="{6FB893EA-745B-49F3-9AD0-601AC3018B36}" presName="sp" presStyleCnt="0"/>
      <dgm:spPr/>
    </dgm:pt>
    <dgm:pt modelId="{31F7373A-2C37-4341-8D29-0115A2B61B47}" type="pres">
      <dgm:prSet presAssocID="{25F93847-98A5-4F68-98D4-3560FE97C53D}" presName="composite" presStyleCnt="0"/>
      <dgm:spPr/>
    </dgm:pt>
    <dgm:pt modelId="{B701A022-7D04-4AD1-9CEF-9B0B007C8A9B}" type="pres">
      <dgm:prSet presAssocID="{25F93847-98A5-4F68-98D4-3560FE97C53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FA27634-38CB-466F-B900-8154C9F9F208}" type="pres">
      <dgm:prSet presAssocID="{25F93847-98A5-4F68-98D4-3560FE97C53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9D2DA1D-C19C-4D84-AC3B-133BD2967DE0}" type="presOf" srcId="{6ADF81D6-50F3-4CCF-A50E-232167197AAC}" destId="{C8DD0886-2BCE-4963-9655-4C82A0973203}" srcOrd="0" destOrd="1" presId="urn:microsoft.com/office/officeart/2005/8/layout/chevron2"/>
    <dgm:cxn modelId="{31B17925-C55E-4CAB-9426-6C023C060B0A}" srcId="{BFD7F1B5-C5B9-4EAF-9A45-EAF601F49D42}" destId="{B9484472-264A-47BC-B5F3-27C07CCFC771}" srcOrd="2" destOrd="0" parTransId="{FF255753-FEDF-4995-ADFB-B5ED45951CBC}" sibTransId="{806005C0-C1B6-4FC1-9BBF-28F17FCF97B1}"/>
    <dgm:cxn modelId="{0937BD29-A9EC-4458-822B-40B509B4C97F}" type="presOf" srcId="{A4D0F51E-C214-4DD7-8480-13DE7A8D9885}" destId="{C665912A-D10B-4643-8D87-DAD4027E965C}" srcOrd="0" destOrd="0" presId="urn:microsoft.com/office/officeart/2005/8/layout/chevron2"/>
    <dgm:cxn modelId="{69A0C929-D51D-4E5E-9529-E52275E87190}" type="presOf" srcId="{D6168923-BA2E-4151-A7A5-78CD4C98C290}" destId="{EFA27634-38CB-466F-B900-8154C9F9F208}" srcOrd="0" destOrd="2" presId="urn:microsoft.com/office/officeart/2005/8/layout/chevron2"/>
    <dgm:cxn modelId="{2076172C-3692-46D5-AEDD-6F7710A398CC}" type="presOf" srcId="{83CFCA9A-7AB6-4A2B-9070-6615AD97A2E9}" destId="{EFA27634-38CB-466F-B900-8154C9F9F208}" srcOrd="0" destOrd="1" presId="urn:microsoft.com/office/officeart/2005/8/layout/chevron2"/>
    <dgm:cxn modelId="{35D1955E-8381-4E47-A686-5DA455ADA95A}" type="presOf" srcId="{9E062B5E-FFBA-4EC2-8600-74A8F2FEBA23}" destId="{C8DD0886-2BCE-4963-9655-4C82A0973203}" srcOrd="0" destOrd="0" presId="urn:microsoft.com/office/officeart/2005/8/layout/chevron2"/>
    <dgm:cxn modelId="{64301C48-328F-49EB-917F-57096D864F92}" type="presOf" srcId="{57156380-5A3A-477A-B952-2525B6A2EF41}" destId="{F320EA16-E00B-49C5-976E-26B23B35369D}" srcOrd="0" destOrd="1" presId="urn:microsoft.com/office/officeart/2005/8/layout/chevron2"/>
    <dgm:cxn modelId="{E6479C68-EEBD-4ADC-8315-AA3376F553C9}" type="presOf" srcId="{5CFF547D-ACE5-4FF9-8023-9B9BE1209651}" destId="{EFA27634-38CB-466F-B900-8154C9F9F208}" srcOrd="0" destOrd="0" presId="urn:microsoft.com/office/officeart/2005/8/layout/chevron2"/>
    <dgm:cxn modelId="{4974D16A-DC3A-4AA5-BFAA-220E280A0441}" srcId="{E0CF11BD-DED6-4BB6-9436-5146CE7305CC}" destId="{BFD7F1B5-C5B9-4EAF-9A45-EAF601F49D42}" srcOrd="0" destOrd="0" parTransId="{B7501EDC-4E8A-43CF-8037-1740B09B62BE}" sibTransId="{A4D0F51E-C214-4DD7-8480-13DE7A8D9885}"/>
    <dgm:cxn modelId="{C219316C-B691-4A08-A439-DCB2D414817F}" type="presOf" srcId="{91339D9E-D1B7-4B0E-8481-4315890F5A95}" destId="{F320EA16-E00B-49C5-976E-26B23B35369D}" srcOrd="0" destOrd="0" presId="urn:microsoft.com/office/officeart/2005/8/layout/chevron2"/>
    <dgm:cxn modelId="{4DBD1C6D-952B-4001-A3A9-609068ECC14B}" srcId="{25F93847-98A5-4F68-98D4-3560FE97C53D}" destId="{D6168923-BA2E-4151-A7A5-78CD4C98C290}" srcOrd="2" destOrd="0" parTransId="{37FC54F5-D754-470B-B4FB-FD590B90C403}" sibTransId="{9309B60E-F3EC-4D0C-A316-27F40D92E613}"/>
    <dgm:cxn modelId="{B2207859-E4DD-4712-9938-50BC3C1A7C01}" type="presOf" srcId="{E0CF11BD-DED6-4BB6-9436-5146CE7305CC}" destId="{EBD53102-99DB-4B45-8341-F5B0B1B0E6DE}" srcOrd="0" destOrd="0" presId="urn:microsoft.com/office/officeart/2005/8/layout/chevron2"/>
    <dgm:cxn modelId="{E85BA27C-337D-4319-9BAA-C3FE30FCE36A}" srcId="{E0CF11BD-DED6-4BB6-9436-5146CE7305CC}" destId="{25F93847-98A5-4F68-98D4-3560FE97C53D}" srcOrd="2" destOrd="0" parTransId="{E6260BBD-CEBE-40C9-B5E2-2B085F703572}" sibTransId="{EE114DC4-6FB8-4ABE-910A-61B117824891}"/>
    <dgm:cxn modelId="{282A237E-8519-4C06-99B2-80A579693DEF}" srcId="{BFD7F1B5-C5B9-4EAF-9A45-EAF601F49D42}" destId="{91339D9E-D1B7-4B0E-8481-4315890F5A95}" srcOrd="0" destOrd="0" parTransId="{6BDF6F56-7A1E-443F-83CF-4227A1DFCB5B}" sibTransId="{85EA5780-0A58-4788-9C96-43D6EB9F3790}"/>
    <dgm:cxn modelId="{C4D4C47E-BD2E-4153-8835-925011706031}" srcId="{E0CF11BD-DED6-4BB6-9436-5146CE7305CC}" destId="{89C5010C-045E-4572-B8A1-5F2D88C1C202}" srcOrd="1" destOrd="0" parTransId="{75D7EE3B-80A2-4B69-9918-7171BD622CFB}" sibTransId="{6FB893EA-745B-49F3-9AD0-601AC3018B36}"/>
    <dgm:cxn modelId="{F41ABC85-D660-4402-A210-8955B439193E}" srcId="{BFD7F1B5-C5B9-4EAF-9A45-EAF601F49D42}" destId="{57156380-5A3A-477A-B952-2525B6A2EF41}" srcOrd="1" destOrd="0" parTransId="{F2BDB4A9-0CFD-4B12-9CB0-09B6703C6FBA}" sibTransId="{A58B0AE5-109D-4211-819C-16940A0F72BA}"/>
    <dgm:cxn modelId="{7E8CB488-4C2F-4542-8664-BA7DAFD2B13F}" srcId="{25F93847-98A5-4F68-98D4-3560FE97C53D}" destId="{83CFCA9A-7AB6-4A2B-9070-6615AD97A2E9}" srcOrd="1" destOrd="0" parTransId="{AF288B06-3E8E-4FBE-AB59-5038F597A8A8}" sibTransId="{0BDC0442-2173-4145-9553-B7B35750E8CD}"/>
    <dgm:cxn modelId="{DACE9396-1E47-44F0-B894-342CE84B1654}" type="presOf" srcId="{B9484472-264A-47BC-B5F3-27C07CCFC771}" destId="{F320EA16-E00B-49C5-976E-26B23B35369D}" srcOrd="0" destOrd="2" presId="urn:microsoft.com/office/officeart/2005/8/layout/chevron2"/>
    <dgm:cxn modelId="{5515EEC5-07BA-4EC1-8177-AAEEAF3C380E}" srcId="{25F93847-98A5-4F68-98D4-3560FE97C53D}" destId="{5CFF547D-ACE5-4FF9-8023-9B9BE1209651}" srcOrd="0" destOrd="0" parTransId="{8923E96F-0FA6-429C-A25A-20643CC3F424}" sibTransId="{7F15EDF0-BE04-4979-8FC8-D908FAF6DFA0}"/>
    <dgm:cxn modelId="{B0D295C6-9775-4D53-986C-7C79B74AD540}" srcId="{89C5010C-045E-4572-B8A1-5F2D88C1C202}" destId="{6ADF81D6-50F3-4CCF-A50E-232167197AAC}" srcOrd="1" destOrd="0" parTransId="{6730D8B1-4E83-4084-83B1-C9F779BA7E32}" sibTransId="{0F1EC143-43AC-4D65-AC89-EEDAF644C840}"/>
    <dgm:cxn modelId="{77A59AD2-121A-4040-9268-61528EFBD4F3}" type="presOf" srcId="{89C5010C-045E-4572-B8A1-5F2D88C1C202}" destId="{31C08B1B-EBEE-4F6F-902B-4DEEE67F3E99}" srcOrd="0" destOrd="0" presId="urn:microsoft.com/office/officeart/2005/8/layout/chevron2"/>
    <dgm:cxn modelId="{509CA1D6-7039-4C84-B8C0-3C9D965C9309}" type="presOf" srcId="{6FB893EA-745B-49F3-9AD0-601AC3018B36}" destId="{3DC5264A-8D2C-43CD-9C62-4F373D08DF91}" srcOrd="0" destOrd="0" presId="urn:microsoft.com/office/officeart/2005/8/layout/chevron2"/>
    <dgm:cxn modelId="{E0BDA7DA-74DF-4142-AC0A-9678159ACA6F}" type="presOf" srcId="{25F93847-98A5-4F68-98D4-3560FE97C53D}" destId="{B701A022-7D04-4AD1-9CEF-9B0B007C8A9B}" srcOrd="0" destOrd="0" presId="urn:microsoft.com/office/officeart/2005/8/layout/chevron2"/>
    <dgm:cxn modelId="{4F517DE7-7EA4-4A01-8646-43F7561A3CB8}" srcId="{89C5010C-045E-4572-B8A1-5F2D88C1C202}" destId="{9E062B5E-FFBA-4EC2-8600-74A8F2FEBA23}" srcOrd="0" destOrd="0" parTransId="{ED5F5E5A-E8C8-4A1C-AFDE-C9AB496DD762}" sibTransId="{E81A06CC-89FF-42AC-8C92-F0A45727B8C2}"/>
    <dgm:cxn modelId="{28CED5EE-4C57-4E3A-BF90-F2075F214AC6}" type="presOf" srcId="{BFD7F1B5-C5B9-4EAF-9A45-EAF601F49D42}" destId="{23D73028-9ADB-4506-8724-CBC7AFC2ACC4}" srcOrd="0" destOrd="0" presId="urn:microsoft.com/office/officeart/2005/8/layout/chevron2"/>
    <dgm:cxn modelId="{166DA982-495A-4638-B1F4-09289DAA6CDC}" type="presParOf" srcId="{EBD53102-99DB-4B45-8341-F5B0B1B0E6DE}" destId="{BC9ADB08-2B57-4A93-A1E5-185FF502357B}" srcOrd="0" destOrd="0" presId="urn:microsoft.com/office/officeart/2005/8/layout/chevron2"/>
    <dgm:cxn modelId="{5B3C66F4-0C1B-40E8-BF02-42D80B36280F}" type="presParOf" srcId="{BC9ADB08-2B57-4A93-A1E5-185FF502357B}" destId="{23D73028-9ADB-4506-8724-CBC7AFC2ACC4}" srcOrd="0" destOrd="0" presId="urn:microsoft.com/office/officeart/2005/8/layout/chevron2"/>
    <dgm:cxn modelId="{4D3CD0E1-7455-45FD-9DC2-ECED7B3483BB}" type="presParOf" srcId="{BC9ADB08-2B57-4A93-A1E5-185FF502357B}" destId="{F320EA16-E00B-49C5-976E-26B23B35369D}" srcOrd="1" destOrd="0" presId="urn:microsoft.com/office/officeart/2005/8/layout/chevron2"/>
    <dgm:cxn modelId="{13B7D5BA-32C3-4D00-B5F5-51F7D10C033E}" type="presParOf" srcId="{EBD53102-99DB-4B45-8341-F5B0B1B0E6DE}" destId="{C665912A-D10B-4643-8D87-DAD4027E965C}" srcOrd="1" destOrd="0" presId="urn:microsoft.com/office/officeart/2005/8/layout/chevron2"/>
    <dgm:cxn modelId="{31EACC54-E19E-4C4E-9629-1A96CEB02C6D}" type="presParOf" srcId="{EBD53102-99DB-4B45-8341-F5B0B1B0E6DE}" destId="{8F6379B6-C569-4626-9959-D20BF38A1ABF}" srcOrd="2" destOrd="0" presId="urn:microsoft.com/office/officeart/2005/8/layout/chevron2"/>
    <dgm:cxn modelId="{D6C1103E-6C45-4231-9F80-19B14D20B503}" type="presParOf" srcId="{8F6379B6-C569-4626-9959-D20BF38A1ABF}" destId="{31C08B1B-EBEE-4F6F-902B-4DEEE67F3E99}" srcOrd="0" destOrd="0" presId="urn:microsoft.com/office/officeart/2005/8/layout/chevron2"/>
    <dgm:cxn modelId="{A11B2463-7E41-43BF-92D4-03A00E2AAE4B}" type="presParOf" srcId="{8F6379B6-C569-4626-9959-D20BF38A1ABF}" destId="{C8DD0886-2BCE-4963-9655-4C82A0973203}" srcOrd="1" destOrd="0" presId="urn:microsoft.com/office/officeart/2005/8/layout/chevron2"/>
    <dgm:cxn modelId="{B9479DA1-EEA3-4225-9983-8517A198148A}" type="presParOf" srcId="{EBD53102-99DB-4B45-8341-F5B0B1B0E6DE}" destId="{3DC5264A-8D2C-43CD-9C62-4F373D08DF91}" srcOrd="3" destOrd="0" presId="urn:microsoft.com/office/officeart/2005/8/layout/chevron2"/>
    <dgm:cxn modelId="{2358C137-1BD2-4750-AEB3-BBDB2BB90A0F}" type="presParOf" srcId="{EBD53102-99DB-4B45-8341-F5B0B1B0E6DE}" destId="{31F7373A-2C37-4341-8D29-0115A2B61B47}" srcOrd="4" destOrd="0" presId="urn:microsoft.com/office/officeart/2005/8/layout/chevron2"/>
    <dgm:cxn modelId="{22D8E7D9-9C7B-459F-AD41-BF4DC898784D}" type="presParOf" srcId="{31F7373A-2C37-4341-8D29-0115A2B61B47}" destId="{B701A022-7D04-4AD1-9CEF-9B0B007C8A9B}" srcOrd="0" destOrd="0" presId="urn:microsoft.com/office/officeart/2005/8/layout/chevron2"/>
    <dgm:cxn modelId="{E691D2FC-3F71-4B64-9953-3C97F74AB78C}" type="presParOf" srcId="{31F7373A-2C37-4341-8D29-0115A2B61B47}" destId="{EFA27634-38CB-466F-B900-8154C9F9F2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CF11BD-DED6-4BB6-9436-5146CE7305CC}" type="doc">
      <dgm:prSet loTypeId="urn:microsoft.com/office/officeart/2005/8/layout/chevron2" loCatId="process" qsTypeId="urn:microsoft.com/office/officeart/2005/8/quickstyle/simple5#2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BFD7F1B5-C5B9-4EAF-9A45-EAF601F49D42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550" dirty="0"/>
            <a:t>Renegotiation of  existing deals </a:t>
          </a:r>
        </a:p>
      </dgm:t>
    </dgm:pt>
    <dgm:pt modelId="{B7501EDC-4E8A-43CF-8037-1740B09B62BE}" type="parTrans" cxnId="{9507B447-8FAB-40D7-99E1-A843FA06C50E}">
      <dgm:prSet/>
      <dgm:spPr/>
      <dgm:t>
        <a:bodyPr/>
        <a:lstStyle/>
        <a:p>
          <a:endParaRPr lang="en-US"/>
        </a:p>
      </dgm:t>
    </dgm:pt>
    <dgm:pt modelId="{A4D0F51E-C214-4DD7-8480-13DE7A8D9885}" type="sibTrans" cxnId="{9507B447-8FAB-40D7-99E1-A843FA06C50E}">
      <dgm:prSet/>
      <dgm:spPr/>
      <dgm:t>
        <a:bodyPr/>
        <a:lstStyle/>
        <a:p>
          <a:endParaRPr lang="en-US"/>
        </a:p>
      </dgm:t>
    </dgm:pt>
    <dgm:pt modelId="{1A5869E9-5943-4044-9FE2-7819A02D811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550">
              <a:sym typeface="+mn-ea"/>
            </a:rPr>
            <a:t> </a:t>
          </a:r>
          <a:r>
            <a:rPr lang="en-US" sz="550" dirty="0">
              <a:sym typeface="+mn-ea"/>
            </a:rPr>
            <a:t>  Proactive approach to improving and developing benefit for both parties i.e “win-win” relationships</a:t>
          </a:r>
        </a:p>
      </dgm:t>
    </dgm:pt>
    <dgm:pt modelId="{79C4F7FA-A002-4119-BDBD-808B92B4FC0A}" type="parTrans" cxnId="{D243B7BF-F546-4803-9370-38ABC28AFB2C}">
      <dgm:prSet/>
      <dgm:spPr/>
      <dgm:t>
        <a:bodyPr/>
        <a:lstStyle/>
        <a:p>
          <a:endParaRPr lang="en-GB"/>
        </a:p>
      </dgm:t>
    </dgm:pt>
    <dgm:pt modelId="{6C18DBFA-D379-40DA-B3A9-12D4ECCB99BC}" type="sibTrans" cxnId="{D243B7BF-F546-4803-9370-38ABC28AFB2C}">
      <dgm:prSet/>
      <dgm:spPr/>
      <dgm:t>
        <a:bodyPr/>
        <a:lstStyle/>
        <a:p>
          <a:endParaRPr lang="en-GB"/>
        </a:p>
      </dgm:t>
    </dgm:pt>
    <dgm:pt modelId="{89C5010C-045E-4572-B8A1-5F2D88C1C202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550" dirty="0"/>
            <a:t>SRM Programmes  </a:t>
          </a:r>
        </a:p>
      </dgm:t>
    </dgm:pt>
    <dgm:pt modelId="{75D7EE3B-80A2-4B69-9918-7171BD622CFB}" type="parTrans" cxnId="{DDDB6E68-D781-40E1-9296-5179ADD76F30}">
      <dgm:prSet/>
      <dgm:spPr/>
      <dgm:t>
        <a:bodyPr/>
        <a:lstStyle/>
        <a:p>
          <a:endParaRPr lang="en-US"/>
        </a:p>
      </dgm:t>
    </dgm:pt>
    <dgm:pt modelId="{6FB893EA-745B-49F3-9AD0-601AC3018B36}" type="sibTrans" cxnId="{DDDB6E68-D781-40E1-9296-5179ADD76F30}">
      <dgm:prSet/>
      <dgm:spPr/>
      <dgm:t>
        <a:bodyPr/>
        <a:lstStyle/>
        <a:p>
          <a:endParaRPr lang="en-US"/>
        </a:p>
      </dgm:t>
    </dgm:pt>
    <dgm:pt modelId="{9E062B5E-FFBA-4EC2-8600-74A8F2FEBA23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550" dirty="0"/>
            <a:t>Analyzing supplier portfolio against future outcomes to be met</a:t>
          </a:r>
        </a:p>
      </dgm:t>
    </dgm:pt>
    <dgm:pt modelId="{ED5F5E5A-E8C8-4A1C-AFDE-C9AB496DD762}" type="parTrans" cxnId="{658AFD31-4052-406E-AB08-9D265D728588}">
      <dgm:prSet/>
      <dgm:spPr/>
      <dgm:t>
        <a:bodyPr/>
        <a:lstStyle/>
        <a:p>
          <a:endParaRPr lang="en-US"/>
        </a:p>
      </dgm:t>
    </dgm:pt>
    <dgm:pt modelId="{E81A06CC-89FF-42AC-8C92-F0A45727B8C2}" type="sibTrans" cxnId="{658AFD31-4052-406E-AB08-9D265D728588}">
      <dgm:prSet/>
      <dgm:spPr/>
      <dgm:t>
        <a:bodyPr/>
        <a:lstStyle/>
        <a:p>
          <a:endParaRPr lang="en-US"/>
        </a:p>
      </dgm:t>
    </dgm:pt>
    <dgm:pt modelId="{F48C57A1-DD3C-4D7D-8519-AC1BCD05448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550" dirty="0"/>
            <a:t>Supplier performance improvement</a:t>
          </a:r>
        </a:p>
      </dgm:t>
    </dgm:pt>
    <dgm:pt modelId="{8078F035-A4FE-4056-B9BC-6B463813E5E4}" type="parTrans" cxnId="{B0929A65-93FB-40F9-8A72-376A6B49DE42}">
      <dgm:prSet/>
      <dgm:spPr/>
      <dgm:t>
        <a:bodyPr/>
        <a:lstStyle/>
        <a:p>
          <a:endParaRPr lang="en-GB"/>
        </a:p>
      </dgm:t>
    </dgm:pt>
    <dgm:pt modelId="{F92280D6-C5C7-44CD-A89D-221F26EC3128}" type="sibTrans" cxnId="{B0929A65-93FB-40F9-8A72-376A6B49DE42}">
      <dgm:prSet/>
      <dgm:spPr/>
      <dgm:t>
        <a:bodyPr/>
        <a:lstStyle/>
        <a:p>
          <a:endParaRPr lang="en-GB"/>
        </a:p>
      </dgm:t>
    </dgm:pt>
    <dgm:pt modelId="{25F93847-98A5-4F68-98D4-3560FE97C53D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550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550" dirty="0"/>
            <a:t>Make Continious Improvements</a:t>
          </a:r>
        </a:p>
      </dgm:t>
    </dgm:pt>
    <dgm:pt modelId="{E6260BBD-CEBE-40C9-B5E2-2B085F703572}" type="parTrans" cxnId="{C1073AF4-E6A7-45DE-A4A9-B0C3E6A2E613}">
      <dgm:prSet/>
      <dgm:spPr/>
      <dgm:t>
        <a:bodyPr/>
        <a:lstStyle/>
        <a:p>
          <a:endParaRPr lang="en-US"/>
        </a:p>
      </dgm:t>
    </dgm:pt>
    <dgm:pt modelId="{EE114DC4-6FB8-4ABE-910A-61B117824891}" type="sibTrans" cxnId="{C1073AF4-E6A7-45DE-A4A9-B0C3E6A2E613}">
      <dgm:prSet/>
      <dgm:spPr/>
      <dgm:t>
        <a:bodyPr/>
        <a:lstStyle/>
        <a:p>
          <a:endParaRPr lang="en-US"/>
        </a:p>
      </dgm:t>
    </dgm:pt>
    <dgm:pt modelId="{5CFF547D-ACE5-4FF9-8023-9B9BE1209651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550" dirty="0"/>
            <a:t>Applying category management to each different category of product</a:t>
          </a:r>
        </a:p>
      </dgm:t>
    </dgm:pt>
    <dgm:pt modelId="{8923E96F-0FA6-429C-A25A-20643CC3F424}" type="parTrans" cxnId="{F82E67D9-2EB7-4816-B0F5-5CD7014CF1CC}">
      <dgm:prSet/>
      <dgm:spPr/>
      <dgm:t>
        <a:bodyPr/>
        <a:lstStyle/>
        <a:p>
          <a:endParaRPr lang="en-US"/>
        </a:p>
      </dgm:t>
    </dgm:pt>
    <dgm:pt modelId="{7F15EDF0-BE04-4979-8FC8-D908FAF6DFA0}" type="sibTrans" cxnId="{F82E67D9-2EB7-4816-B0F5-5CD7014CF1CC}">
      <dgm:prSet/>
      <dgm:spPr/>
      <dgm:t>
        <a:bodyPr/>
        <a:lstStyle/>
        <a:p>
          <a:endParaRPr lang="en-US"/>
        </a:p>
      </dgm:t>
    </dgm:pt>
    <dgm:pt modelId="{EBD53102-99DB-4B45-8341-F5B0B1B0E6DE}" type="pres">
      <dgm:prSet presAssocID="{E0CF11BD-DED6-4BB6-9436-5146CE7305CC}" presName="linearFlow" presStyleCnt="0">
        <dgm:presLayoutVars>
          <dgm:dir/>
          <dgm:animLvl val="lvl"/>
          <dgm:resizeHandles val="exact"/>
        </dgm:presLayoutVars>
      </dgm:prSet>
      <dgm:spPr/>
    </dgm:pt>
    <dgm:pt modelId="{BC9ADB08-2B57-4A93-A1E5-185FF502357B}" type="pres">
      <dgm:prSet presAssocID="{BFD7F1B5-C5B9-4EAF-9A45-EAF601F49D42}" presName="composite" presStyleCnt="0"/>
      <dgm:spPr/>
    </dgm:pt>
    <dgm:pt modelId="{23D73028-9ADB-4506-8724-CBC7AFC2ACC4}" type="pres">
      <dgm:prSet presAssocID="{BFD7F1B5-C5B9-4EAF-9A45-EAF601F49D4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320EA16-E00B-49C5-976E-26B23B35369D}" type="pres">
      <dgm:prSet presAssocID="{BFD7F1B5-C5B9-4EAF-9A45-EAF601F49D42}" presName="descendantText" presStyleLbl="alignAcc1" presStyleIdx="0" presStyleCnt="3">
        <dgm:presLayoutVars>
          <dgm:bulletEnabled val="1"/>
        </dgm:presLayoutVars>
      </dgm:prSet>
      <dgm:spPr/>
    </dgm:pt>
    <dgm:pt modelId="{C665912A-D10B-4643-8D87-DAD4027E965C}" type="pres">
      <dgm:prSet presAssocID="{A4D0F51E-C214-4DD7-8480-13DE7A8D9885}" presName="sp" presStyleCnt="0"/>
      <dgm:spPr/>
    </dgm:pt>
    <dgm:pt modelId="{8F6379B6-C569-4626-9959-D20BF38A1ABF}" type="pres">
      <dgm:prSet presAssocID="{89C5010C-045E-4572-B8A1-5F2D88C1C202}" presName="composite" presStyleCnt="0"/>
      <dgm:spPr/>
    </dgm:pt>
    <dgm:pt modelId="{31C08B1B-EBEE-4F6F-902B-4DEEE67F3E99}" type="pres">
      <dgm:prSet presAssocID="{89C5010C-045E-4572-B8A1-5F2D88C1C20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8DD0886-2BCE-4963-9655-4C82A0973203}" type="pres">
      <dgm:prSet presAssocID="{89C5010C-045E-4572-B8A1-5F2D88C1C202}" presName="descendantText" presStyleLbl="alignAcc1" presStyleIdx="1" presStyleCnt="3">
        <dgm:presLayoutVars>
          <dgm:bulletEnabled val="1"/>
        </dgm:presLayoutVars>
      </dgm:prSet>
      <dgm:spPr/>
    </dgm:pt>
    <dgm:pt modelId="{3DC5264A-8D2C-43CD-9C62-4F373D08DF91}" type="pres">
      <dgm:prSet presAssocID="{6FB893EA-745B-49F3-9AD0-601AC3018B36}" presName="sp" presStyleCnt="0"/>
      <dgm:spPr/>
    </dgm:pt>
    <dgm:pt modelId="{31F7373A-2C37-4341-8D29-0115A2B61B47}" type="pres">
      <dgm:prSet presAssocID="{25F93847-98A5-4F68-98D4-3560FE97C53D}" presName="composite" presStyleCnt="0"/>
      <dgm:spPr/>
    </dgm:pt>
    <dgm:pt modelId="{B701A022-7D04-4AD1-9CEF-9B0B007C8A9B}" type="pres">
      <dgm:prSet presAssocID="{25F93847-98A5-4F68-98D4-3560FE97C53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FA27634-38CB-466F-B900-8154C9F9F208}" type="pres">
      <dgm:prSet presAssocID="{25F93847-98A5-4F68-98D4-3560FE97C53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8360A03-F3AB-43D4-81CF-489ECA4029AD}" type="presOf" srcId="{6FB893EA-745B-49F3-9AD0-601AC3018B36}" destId="{3DC5264A-8D2C-43CD-9C62-4F373D08DF91}" srcOrd="0" destOrd="0" presId="urn:microsoft.com/office/officeart/2005/8/layout/chevron2"/>
    <dgm:cxn modelId="{8631BB05-7DF5-4FF6-B0C6-908EE0AEABF2}" type="presOf" srcId="{A4D0F51E-C214-4DD7-8480-13DE7A8D9885}" destId="{C665912A-D10B-4643-8D87-DAD4027E965C}" srcOrd="0" destOrd="0" presId="urn:microsoft.com/office/officeart/2005/8/layout/chevron2"/>
    <dgm:cxn modelId="{2D189E0F-086C-4C13-9BA6-0B964BF383A2}" type="presOf" srcId="{F48C57A1-DD3C-4D7D-8519-AC1BCD054488}" destId="{C8DD0886-2BCE-4963-9655-4C82A0973203}" srcOrd="0" destOrd="1" presId="urn:microsoft.com/office/officeart/2005/8/layout/chevron2"/>
    <dgm:cxn modelId="{658AFD31-4052-406E-AB08-9D265D728588}" srcId="{89C5010C-045E-4572-B8A1-5F2D88C1C202}" destId="{9E062B5E-FFBA-4EC2-8600-74A8F2FEBA23}" srcOrd="0" destOrd="0" parTransId="{ED5F5E5A-E8C8-4A1C-AFDE-C9AB496DD762}" sibTransId="{E81A06CC-89FF-42AC-8C92-F0A45727B8C2}"/>
    <dgm:cxn modelId="{B0929A65-93FB-40F9-8A72-376A6B49DE42}" srcId="{89C5010C-045E-4572-B8A1-5F2D88C1C202}" destId="{F48C57A1-DD3C-4D7D-8519-AC1BCD054488}" srcOrd="1" destOrd="0" parTransId="{8078F035-A4FE-4056-B9BC-6B463813E5E4}" sibTransId="{F92280D6-C5C7-44CD-A89D-221F26EC3128}"/>
    <dgm:cxn modelId="{526C2A47-39A4-4690-AD41-108076725CAF}" type="presOf" srcId="{5CFF547D-ACE5-4FF9-8023-9B9BE1209651}" destId="{EFA27634-38CB-466F-B900-8154C9F9F208}" srcOrd="0" destOrd="0" presId="urn:microsoft.com/office/officeart/2005/8/layout/chevron2"/>
    <dgm:cxn modelId="{9507B447-8FAB-40D7-99E1-A843FA06C50E}" srcId="{E0CF11BD-DED6-4BB6-9436-5146CE7305CC}" destId="{BFD7F1B5-C5B9-4EAF-9A45-EAF601F49D42}" srcOrd="0" destOrd="0" parTransId="{B7501EDC-4E8A-43CF-8037-1740B09B62BE}" sibTransId="{A4D0F51E-C214-4DD7-8480-13DE7A8D9885}"/>
    <dgm:cxn modelId="{DDDB6E68-D781-40E1-9296-5179ADD76F30}" srcId="{E0CF11BD-DED6-4BB6-9436-5146CE7305CC}" destId="{89C5010C-045E-4572-B8A1-5F2D88C1C202}" srcOrd="1" destOrd="0" parTransId="{75D7EE3B-80A2-4B69-9918-7171BD622CFB}" sibTransId="{6FB893EA-745B-49F3-9AD0-601AC3018B36}"/>
    <dgm:cxn modelId="{B9C09E4E-F7D9-480D-9FC8-C6ADF84C4B4B}" type="presOf" srcId="{1A5869E9-5943-4044-9FE2-7819A02D8110}" destId="{F320EA16-E00B-49C5-976E-26B23B35369D}" srcOrd="0" destOrd="0" presId="urn:microsoft.com/office/officeart/2005/8/layout/chevron2"/>
    <dgm:cxn modelId="{F814E570-1DA6-4724-B2D3-337DC6DB205C}" type="presOf" srcId="{89C5010C-045E-4572-B8A1-5F2D88C1C202}" destId="{31C08B1B-EBEE-4F6F-902B-4DEEE67F3E99}" srcOrd="0" destOrd="0" presId="urn:microsoft.com/office/officeart/2005/8/layout/chevron2"/>
    <dgm:cxn modelId="{7B658353-305B-4802-A188-F46A25FADF71}" type="presOf" srcId="{9E062B5E-FFBA-4EC2-8600-74A8F2FEBA23}" destId="{C8DD0886-2BCE-4963-9655-4C82A0973203}" srcOrd="0" destOrd="0" presId="urn:microsoft.com/office/officeart/2005/8/layout/chevron2"/>
    <dgm:cxn modelId="{7FAB4276-5D32-46F3-BF16-6471B1FC474A}" type="presOf" srcId="{E0CF11BD-DED6-4BB6-9436-5146CE7305CC}" destId="{EBD53102-99DB-4B45-8341-F5B0B1B0E6DE}" srcOrd="0" destOrd="0" presId="urn:microsoft.com/office/officeart/2005/8/layout/chevron2"/>
    <dgm:cxn modelId="{75F0BA85-CF5A-4A59-9C01-0DD7ABAB0A57}" type="presOf" srcId="{25F93847-98A5-4F68-98D4-3560FE97C53D}" destId="{B701A022-7D04-4AD1-9CEF-9B0B007C8A9B}" srcOrd="0" destOrd="0" presId="urn:microsoft.com/office/officeart/2005/8/layout/chevron2"/>
    <dgm:cxn modelId="{67E74FB5-E0B0-48E0-8845-512729627F9C}" type="presOf" srcId="{BFD7F1B5-C5B9-4EAF-9A45-EAF601F49D42}" destId="{23D73028-9ADB-4506-8724-CBC7AFC2ACC4}" srcOrd="0" destOrd="0" presId="urn:microsoft.com/office/officeart/2005/8/layout/chevron2"/>
    <dgm:cxn modelId="{D243B7BF-F546-4803-9370-38ABC28AFB2C}" srcId="{BFD7F1B5-C5B9-4EAF-9A45-EAF601F49D42}" destId="{1A5869E9-5943-4044-9FE2-7819A02D8110}" srcOrd="0" destOrd="0" parTransId="{79C4F7FA-A002-4119-BDBD-808B92B4FC0A}" sibTransId="{6C18DBFA-D379-40DA-B3A9-12D4ECCB99BC}"/>
    <dgm:cxn modelId="{F82E67D9-2EB7-4816-B0F5-5CD7014CF1CC}" srcId="{25F93847-98A5-4F68-98D4-3560FE97C53D}" destId="{5CFF547D-ACE5-4FF9-8023-9B9BE1209651}" srcOrd="0" destOrd="0" parTransId="{8923E96F-0FA6-429C-A25A-20643CC3F424}" sibTransId="{7F15EDF0-BE04-4979-8FC8-D908FAF6DFA0}"/>
    <dgm:cxn modelId="{C1073AF4-E6A7-45DE-A4A9-B0C3E6A2E613}" srcId="{E0CF11BD-DED6-4BB6-9436-5146CE7305CC}" destId="{25F93847-98A5-4F68-98D4-3560FE97C53D}" srcOrd="2" destOrd="0" parTransId="{E6260BBD-CEBE-40C9-B5E2-2B085F703572}" sibTransId="{EE114DC4-6FB8-4ABE-910A-61B117824891}"/>
    <dgm:cxn modelId="{9AAE6625-1F03-4777-9ABD-0169019C8652}" type="presParOf" srcId="{EBD53102-99DB-4B45-8341-F5B0B1B0E6DE}" destId="{BC9ADB08-2B57-4A93-A1E5-185FF502357B}" srcOrd="0" destOrd="0" presId="urn:microsoft.com/office/officeart/2005/8/layout/chevron2"/>
    <dgm:cxn modelId="{13412094-AB20-4900-92B0-1EBDDB13E6A9}" type="presParOf" srcId="{BC9ADB08-2B57-4A93-A1E5-185FF502357B}" destId="{23D73028-9ADB-4506-8724-CBC7AFC2ACC4}" srcOrd="0" destOrd="0" presId="urn:microsoft.com/office/officeart/2005/8/layout/chevron2"/>
    <dgm:cxn modelId="{6CF43E2D-5A66-429F-809D-9DC37ABCAE20}" type="presParOf" srcId="{BC9ADB08-2B57-4A93-A1E5-185FF502357B}" destId="{F320EA16-E00B-49C5-976E-26B23B35369D}" srcOrd="1" destOrd="0" presId="urn:microsoft.com/office/officeart/2005/8/layout/chevron2"/>
    <dgm:cxn modelId="{B79F7BBA-5DDD-4413-9D35-BA2C83012A38}" type="presParOf" srcId="{EBD53102-99DB-4B45-8341-F5B0B1B0E6DE}" destId="{C665912A-D10B-4643-8D87-DAD4027E965C}" srcOrd="1" destOrd="0" presId="urn:microsoft.com/office/officeart/2005/8/layout/chevron2"/>
    <dgm:cxn modelId="{EC9DF012-49D3-497E-BB65-9F774AAF9402}" type="presParOf" srcId="{EBD53102-99DB-4B45-8341-F5B0B1B0E6DE}" destId="{8F6379B6-C569-4626-9959-D20BF38A1ABF}" srcOrd="2" destOrd="0" presId="urn:microsoft.com/office/officeart/2005/8/layout/chevron2"/>
    <dgm:cxn modelId="{D44925B4-20C9-480C-92CF-9D755FA17677}" type="presParOf" srcId="{8F6379B6-C569-4626-9959-D20BF38A1ABF}" destId="{31C08B1B-EBEE-4F6F-902B-4DEEE67F3E99}" srcOrd="0" destOrd="0" presId="urn:microsoft.com/office/officeart/2005/8/layout/chevron2"/>
    <dgm:cxn modelId="{286A3505-3C54-4865-A922-099781A1DB4D}" type="presParOf" srcId="{8F6379B6-C569-4626-9959-D20BF38A1ABF}" destId="{C8DD0886-2BCE-4963-9655-4C82A0973203}" srcOrd="1" destOrd="0" presId="urn:microsoft.com/office/officeart/2005/8/layout/chevron2"/>
    <dgm:cxn modelId="{73A81E8C-469C-447C-9CC7-42D382CD58E3}" type="presParOf" srcId="{EBD53102-99DB-4B45-8341-F5B0B1B0E6DE}" destId="{3DC5264A-8D2C-43CD-9C62-4F373D08DF91}" srcOrd="3" destOrd="0" presId="urn:microsoft.com/office/officeart/2005/8/layout/chevron2"/>
    <dgm:cxn modelId="{0BE41D59-607C-4BA1-B3DA-6C76FD98B193}" type="presParOf" srcId="{EBD53102-99DB-4B45-8341-F5B0B1B0E6DE}" destId="{31F7373A-2C37-4341-8D29-0115A2B61B47}" srcOrd="4" destOrd="0" presId="urn:microsoft.com/office/officeart/2005/8/layout/chevron2"/>
    <dgm:cxn modelId="{3E004AA6-953F-45FF-9C4C-9C72BB54843B}" type="presParOf" srcId="{31F7373A-2C37-4341-8D29-0115A2B61B47}" destId="{B701A022-7D04-4AD1-9CEF-9B0B007C8A9B}" srcOrd="0" destOrd="0" presId="urn:microsoft.com/office/officeart/2005/8/layout/chevron2"/>
    <dgm:cxn modelId="{75BB516E-21A3-4C62-BC32-AE321EB60700}" type="presParOf" srcId="{31F7373A-2C37-4341-8D29-0115A2B61B47}" destId="{EFA27634-38CB-466F-B900-8154C9F9F2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5FBB55-74B2-44BC-AC78-9C8120541354}" type="doc">
      <dgm:prSet loTypeId="urn:microsoft.com/office/officeart/2005/8/layout/cycle7#2" loCatId="cycle" qsTypeId="urn:microsoft.com/office/officeart/2005/8/quickstyle/simple1#6" qsCatId="simple" csTypeId="urn:microsoft.com/office/officeart/2005/8/colors/accent6_2#2" csCatId="accent1" phldr="0"/>
      <dgm:spPr/>
      <dgm:t>
        <a:bodyPr/>
        <a:lstStyle/>
        <a:p>
          <a:endParaRPr lang="en-US"/>
        </a:p>
      </dgm:t>
    </dgm:pt>
    <dgm:pt modelId="{FD81B4A0-A345-47B8-9034-54FAD7F16EE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50"/>
            <a:t>Value Creation </a:t>
          </a:r>
        </a:p>
      </dgm:t>
    </dgm:pt>
    <dgm:pt modelId="{E5F7B21D-EDDB-4955-880B-EEB76C1FBF59}" type="parTrans" cxnId="{5362F164-08B9-43DE-B514-2353068500D4}">
      <dgm:prSet/>
      <dgm:spPr/>
      <dgm:t>
        <a:bodyPr/>
        <a:lstStyle/>
        <a:p>
          <a:endParaRPr lang="en-US"/>
        </a:p>
      </dgm:t>
    </dgm:pt>
    <dgm:pt modelId="{1EF361B0-10D3-4975-BCEB-0A2159A1CAE4}" type="sibTrans" cxnId="{5362F164-08B9-43DE-B514-2353068500D4}">
      <dgm:prSet/>
      <dgm:spPr/>
      <dgm:t>
        <a:bodyPr/>
        <a:lstStyle/>
        <a:p>
          <a:endParaRPr lang="en-US"/>
        </a:p>
      </dgm:t>
    </dgm:pt>
    <dgm:pt modelId="{B3995DE3-A920-49BD-B90D-49DF4D6B94F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50"/>
            <a:t>Risk Analysis</a:t>
          </a:r>
        </a:p>
      </dgm:t>
    </dgm:pt>
    <dgm:pt modelId="{0B5786FC-6F01-4387-BA93-C2ED8F2F5F9F}" type="parTrans" cxnId="{B551DD30-072B-4359-831E-90EE547E533F}">
      <dgm:prSet/>
      <dgm:spPr/>
      <dgm:t>
        <a:bodyPr/>
        <a:lstStyle/>
        <a:p>
          <a:endParaRPr lang="en-US"/>
        </a:p>
      </dgm:t>
    </dgm:pt>
    <dgm:pt modelId="{B5EFECF8-F5E2-41D1-B747-7DC03FDA2049}" type="sibTrans" cxnId="{B551DD30-072B-4359-831E-90EE547E533F}">
      <dgm:prSet/>
      <dgm:spPr/>
      <dgm:t>
        <a:bodyPr/>
        <a:lstStyle/>
        <a:p>
          <a:endParaRPr lang="en-US"/>
        </a:p>
      </dgm:t>
    </dgm:pt>
    <dgm:pt modelId="{75AE001A-7AA3-4D0D-8AEC-957FF2B7D3BE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50"/>
            <a:t>Cost </a:t>
          </a:r>
        </a:p>
      </dgm:t>
    </dgm:pt>
    <dgm:pt modelId="{AA8EA639-CBEC-4D14-84DF-6FD6A7CA2AAC}" type="parTrans" cxnId="{795A0516-7D68-4F48-8A71-7F39F4A58557}">
      <dgm:prSet/>
      <dgm:spPr/>
      <dgm:t>
        <a:bodyPr/>
        <a:lstStyle/>
        <a:p>
          <a:endParaRPr lang="en-US"/>
        </a:p>
      </dgm:t>
    </dgm:pt>
    <dgm:pt modelId="{E405E0E1-B30E-4F09-96E1-A6304DA3EA52}" type="sibTrans" cxnId="{795A0516-7D68-4F48-8A71-7F39F4A58557}">
      <dgm:prSet/>
      <dgm:spPr/>
      <dgm:t>
        <a:bodyPr/>
        <a:lstStyle/>
        <a:p>
          <a:endParaRPr lang="en-US"/>
        </a:p>
      </dgm:t>
    </dgm:pt>
    <dgm:pt modelId="{CCF7C031-5F3B-494B-9CA8-C75E89BC6D59}" type="pres">
      <dgm:prSet presAssocID="{6E5FBB55-74B2-44BC-AC78-9C8120541354}" presName="Name0" presStyleCnt="0">
        <dgm:presLayoutVars>
          <dgm:dir/>
          <dgm:resizeHandles val="exact"/>
        </dgm:presLayoutVars>
      </dgm:prSet>
      <dgm:spPr/>
    </dgm:pt>
    <dgm:pt modelId="{08AB63ED-303C-4535-83BE-CFA56B755A49}" type="pres">
      <dgm:prSet presAssocID="{FD81B4A0-A345-47B8-9034-54FAD7F16EEA}" presName="node" presStyleLbl="node1" presStyleIdx="0" presStyleCnt="3">
        <dgm:presLayoutVars>
          <dgm:bulletEnabled val="1"/>
        </dgm:presLayoutVars>
      </dgm:prSet>
      <dgm:spPr/>
    </dgm:pt>
    <dgm:pt modelId="{97F39950-454C-43F9-9796-3DBC01350EA2}" type="pres">
      <dgm:prSet presAssocID="{1EF361B0-10D3-4975-BCEB-0A2159A1CAE4}" presName="sibTrans" presStyleLbl="sibTrans2D1" presStyleIdx="0" presStyleCnt="3"/>
      <dgm:spPr/>
    </dgm:pt>
    <dgm:pt modelId="{0C18B507-9B20-414B-AB3C-235076D54769}" type="pres">
      <dgm:prSet presAssocID="{1EF361B0-10D3-4975-BCEB-0A2159A1CAE4}" presName="connectorText" presStyleLbl="sibTrans2D1" presStyleIdx="0" presStyleCnt="3"/>
      <dgm:spPr/>
    </dgm:pt>
    <dgm:pt modelId="{54F1E4FC-40C7-436A-952E-A33C90D6EA21}" type="pres">
      <dgm:prSet presAssocID="{B3995DE3-A920-49BD-B90D-49DF4D6B94F9}" presName="node" presStyleLbl="node1" presStyleIdx="1" presStyleCnt="3">
        <dgm:presLayoutVars>
          <dgm:bulletEnabled val="1"/>
        </dgm:presLayoutVars>
      </dgm:prSet>
      <dgm:spPr/>
    </dgm:pt>
    <dgm:pt modelId="{E068CDE7-4F94-46CD-9906-0B60DF0B6ACB}" type="pres">
      <dgm:prSet presAssocID="{B5EFECF8-F5E2-41D1-B747-7DC03FDA2049}" presName="sibTrans" presStyleLbl="sibTrans2D1" presStyleIdx="1" presStyleCnt="3"/>
      <dgm:spPr/>
    </dgm:pt>
    <dgm:pt modelId="{CE17F78B-B90E-44D4-8C83-46147AFCCD4F}" type="pres">
      <dgm:prSet presAssocID="{B5EFECF8-F5E2-41D1-B747-7DC03FDA2049}" presName="connectorText" presStyleLbl="sibTrans2D1" presStyleIdx="1" presStyleCnt="3"/>
      <dgm:spPr/>
    </dgm:pt>
    <dgm:pt modelId="{16E6D73D-0C2D-4F2E-8F54-ED0B6238B1DF}" type="pres">
      <dgm:prSet presAssocID="{75AE001A-7AA3-4D0D-8AEC-957FF2B7D3BE}" presName="node" presStyleLbl="node1" presStyleIdx="2" presStyleCnt="3">
        <dgm:presLayoutVars>
          <dgm:bulletEnabled val="1"/>
        </dgm:presLayoutVars>
      </dgm:prSet>
      <dgm:spPr/>
    </dgm:pt>
    <dgm:pt modelId="{0E1DC624-06E4-4837-AFAE-09183CBBBDF0}" type="pres">
      <dgm:prSet presAssocID="{E405E0E1-B30E-4F09-96E1-A6304DA3EA52}" presName="sibTrans" presStyleLbl="sibTrans2D1" presStyleIdx="2" presStyleCnt="3"/>
      <dgm:spPr/>
    </dgm:pt>
    <dgm:pt modelId="{FECB3C4C-2D55-4804-A958-985CE091DD6A}" type="pres">
      <dgm:prSet presAssocID="{E405E0E1-B30E-4F09-96E1-A6304DA3EA52}" presName="connectorText" presStyleLbl="sibTrans2D1" presStyleIdx="2" presStyleCnt="3"/>
      <dgm:spPr/>
    </dgm:pt>
  </dgm:ptLst>
  <dgm:cxnLst>
    <dgm:cxn modelId="{795A0516-7D68-4F48-8A71-7F39F4A58557}" srcId="{6E5FBB55-74B2-44BC-AC78-9C8120541354}" destId="{75AE001A-7AA3-4D0D-8AEC-957FF2B7D3BE}" srcOrd="2" destOrd="0" parTransId="{AA8EA639-CBEC-4D14-84DF-6FD6A7CA2AAC}" sibTransId="{E405E0E1-B30E-4F09-96E1-A6304DA3EA52}"/>
    <dgm:cxn modelId="{22366621-0504-4F07-AEE6-21221A45E0C5}" type="presOf" srcId="{1EF361B0-10D3-4975-BCEB-0A2159A1CAE4}" destId="{0C18B507-9B20-414B-AB3C-235076D54769}" srcOrd="1" destOrd="0" presId="urn:microsoft.com/office/officeart/2005/8/layout/cycle7#2"/>
    <dgm:cxn modelId="{D773A02C-13A7-4933-9BBD-33CC4F7487F7}" type="presOf" srcId="{75AE001A-7AA3-4D0D-8AEC-957FF2B7D3BE}" destId="{16E6D73D-0C2D-4F2E-8F54-ED0B6238B1DF}" srcOrd="0" destOrd="0" presId="urn:microsoft.com/office/officeart/2005/8/layout/cycle7#2"/>
    <dgm:cxn modelId="{B551DD30-072B-4359-831E-90EE547E533F}" srcId="{6E5FBB55-74B2-44BC-AC78-9C8120541354}" destId="{B3995DE3-A920-49BD-B90D-49DF4D6B94F9}" srcOrd="1" destOrd="0" parTransId="{0B5786FC-6F01-4387-BA93-C2ED8F2F5F9F}" sibTransId="{B5EFECF8-F5E2-41D1-B747-7DC03FDA2049}"/>
    <dgm:cxn modelId="{54065A3A-95FB-4839-9A79-33149913DC71}" type="presOf" srcId="{E405E0E1-B30E-4F09-96E1-A6304DA3EA52}" destId="{FECB3C4C-2D55-4804-A958-985CE091DD6A}" srcOrd="1" destOrd="0" presId="urn:microsoft.com/office/officeart/2005/8/layout/cycle7#2"/>
    <dgm:cxn modelId="{BB0E915E-B698-45BD-9614-D00B294BD3AF}" type="presOf" srcId="{B5EFECF8-F5E2-41D1-B747-7DC03FDA2049}" destId="{CE17F78B-B90E-44D4-8C83-46147AFCCD4F}" srcOrd="1" destOrd="0" presId="urn:microsoft.com/office/officeart/2005/8/layout/cycle7#2"/>
    <dgm:cxn modelId="{5362F164-08B9-43DE-B514-2353068500D4}" srcId="{6E5FBB55-74B2-44BC-AC78-9C8120541354}" destId="{FD81B4A0-A345-47B8-9034-54FAD7F16EEA}" srcOrd="0" destOrd="0" parTransId="{E5F7B21D-EDDB-4955-880B-EEB76C1FBF59}" sibTransId="{1EF361B0-10D3-4975-BCEB-0A2159A1CAE4}"/>
    <dgm:cxn modelId="{8B9F5946-C37D-4A15-88E3-9C23649F06E9}" type="presOf" srcId="{B5EFECF8-F5E2-41D1-B747-7DC03FDA2049}" destId="{E068CDE7-4F94-46CD-9906-0B60DF0B6ACB}" srcOrd="0" destOrd="0" presId="urn:microsoft.com/office/officeart/2005/8/layout/cycle7#2"/>
    <dgm:cxn modelId="{C519BE96-D677-415C-BB21-8D35832B7446}" type="presOf" srcId="{6E5FBB55-74B2-44BC-AC78-9C8120541354}" destId="{CCF7C031-5F3B-494B-9CA8-C75E89BC6D59}" srcOrd="0" destOrd="0" presId="urn:microsoft.com/office/officeart/2005/8/layout/cycle7#2"/>
    <dgm:cxn modelId="{AF4045A3-AEDC-4AC2-A959-72A65A2D2419}" type="presOf" srcId="{E405E0E1-B30E-4F09-96E1-A6304DA3EA52}" destId="{0E1DC624-06E4-4837-AFAE-09183CBBBDF0}" srcOrd="0" destOrd="0" presId="urn:microsoft.com/office/officeart/2005/8/layout/cycle7#2"/>
    <dgm:cxn modelId="{5D73FDCC-3EE1-4489-838D-0A7872BD0A28}" type="presOf" srcId="{B3995DE3-A920-49BD-B90D-49DF4D6B94F9}" destId="{54F1E4FC-40C7-436A-952E-A33C90D6EA21}" srcOrd="0" destOrd="0" presId="urn:microsoft.com/office/officeart/2005/8/layout/cycle7#2"/>
    <dgm:cxn modelId="{48C586D7-7BA4-494A-A69F-78E6AC6DAE3A}" type="presOf" srcId="{FD81B4A0-A345-47B8-9034-54FAD7F16EEA}" destId="{08AB63ED-303C-4535-83BE-CFA56B755A49}" srcOrd="0" destOrd="0" presId="urn:microsoft.com/office/officeart/2005/8/layout/cycle7#2"/>
    <dgm:cxn modelId="{62D7C0EB-A16E-4BDA-A201-6AE5E7D6E24F}" type="presOf" srcId="{1EF361B0-10D3-4975-BCEB-0A2159A1CAE4}" destId="{97F39950-454C-43F9-9796-3DBC01350EA2}" srcOrd="0" destOrd="0" presId="urn:microsoft.com/office/officeart/2005/8/layout/cycle7#2"/>
    <dgm:cxn modelId="{E020FF1D-30DD-4D19-B28A-6EA81DD0AF93}" type="presParOf" srcId="{CCF7C031-5F3B-494B-9CA8-C75E89BC6D59}" destId="{08AB63ED-303C-4535-83BE-CFA56B755A49}" srcOrd="0" destOrd="0" presId="urn:microsoft.com/office/officeart/2005/8/layout/cycle7#2"/>
    <dgm:cxn modelId="{4151F4C3-FA58-4A87-B9DA-5A860A6D7837}" type="presParOf" srcId="{CCF7C031-5F3B-494B-9CA8-C75E89BC6D59}" destId="{97F39950-454C-43F9-9796-3DBC01350EA2}" srcOrd="1" destOrd="0" presId="urn:microsoft.com/office/officeart/2005/8/layout/cycle7#2"/>
    <dgm:cxn modelId="{4C4CE68A-BC45-44AE-8B0B-707BEC8BA3B6}" type="presParOf" srcId="{97F39950-454C-43F9-9796-3DBC01350EA2}" destId="{0C18B507-9B20-414B-AB3C-235076D54769}" srcOrd="0" destOrd="0" presId="urn:microsoft.com/office/officeart/2005/8/layout/cycle7#2"/>
    <dgm:cxn modelId="{B727B8EA-227F-4D15-9E96-7793A93F740A}" type="presParOf" srcId="{CCF7C031-5F3B-494B-9CA8-C75E89BC6D59}" destId="{54F1E4FC-40C7-436A-952E-A33C90D6EA21}" srcOrd="2" destOrd="0" presId="urn:microsoft.com/office/officeart/2005/8/layout/cycle7#2"/>
    <dgm:cxn modelId="{A8512673-0D96-4225-AFBD-C33CB4F5404E}" type="presParOf" srcId="{CCF7C031-5F3B-494B-9CA8-C75E89BC6D59}" destId="{E068CDE7-4F94-46CD-9906-0B60DF0B6ACB}" srcOrd="3" destOrd="0" presId="urn:microsoft.com/office/officeart/2005/8/layout/cycle7#2"/>
    <dgm:cxn modelId="{EAE85104-F628-45D8-BD27-77B04EEBEF32}" type="presParOf" srcId="{E068CDE7-4F94-46CD-9906-0B60DF0B6ACB}" destId="{CE17F78B-B90E-44D4-8C83-46147AFCCD4F}" srcOrd="0" destOrd="0" presId="urn:microsoft.com/office/officeart/2005/8/layout/cycle7#2"/>
    <dgm:cxn modelId="{88F3F239-D45E-458A-99E2-6C327CE6F798}" type="presParOf" srcId="{CCF7C031-5F3B-494B-9CA8-C75E89BC6D59}" destId="{16E6D73D-0C2D-4F2E-8F54-ED0B6238B1DF}" srcOrd="4" destOrd="0" presId="urn:microsoft.com/office/officeart/2005/8/layout/cycle7#2"/>
    <dgm:cxn modelId="{7DAA985E-5025-4709-99F9-0F6650DF9E17}" type="presParOf" srcId="{CCF7C031-5F3B-494B-9CA8-C75E89BC6D59}" destId="{0E1DC624-06E4-4837-AFAE-09183CBBBDF0}" srcOrd="5" destOrd="0" presId="urn:microsoft.com/office/officeart/2005/8/layout/cycle7#2"/>
    <dgm:cxn modelId="{DD59F07E-9770-4997-A508-0AC1FE5DC5DF}" type="presParOf" srcId="{0E1DC624-06E4-4837-AFAE-09183CBBBDF0}" destId="{FECB3C4C-2D55-4804-A958-985CE091DD6A}" srcOrd="0" destOrd="0" presId="urn:microsoft.com/office/officeart/2005/8/layout/cycle7#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73028-9ADB-4506-8724-CBC7AFC2ACC4}">
      <dsp:nvSpPr>
        <dsp:cNvPr id="0" name=""/>
        <dsp:cNvSpPr/>
      </dsp:nvSpPr>
      <dsp:spPr>
        <a:xfrm rot="5400000">
          <a:off x="-94093" y="94957"/>
          <a:ext cx="627288" cy="43910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444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" kern="1200" dirty="0"/>
            <a:t>Vertical Integration</a:t>
          </a:r>
        </a:p>
      </dsp:txBody>
      <dsp:txXfrm rot="-5400000">
        <a:off x="1" y="220415"/>
        <a:ext cx="439101" cy="188187"/>
      </dsp:txXfrm>
    </dsp:sp>
    <dsp:sp modelId="{F320EA16-E00B-49C5-976E-26B23B35369D}">
      <dsp:nvSpPr>
        <dsp:cNvPr id="0" name=""/>
        <dsp:cNvSpPr/>
      </dsp:nvSpPr>
      <dsp:spPr>
        <a:xfrm rot="5400000">
          <a:off x="1140075" y="-700109"/>
          <a:ext cx="407737" cy="1809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50" kern="1200" dirty="0"/>
            <a:t>Backward integration by aquring wholesaler or distributor. Exp: </a:t>
          </a:r>
          <a:r>
            <a:rPr lang="en-US" sz="550" i="1" kern="1200" dirty="0"/>
            <a:t>COSTCO</a:t>
          </a:r>
          <a:r>
            <a:rPr lang="en-US" sz="550" kern="1200" dirty="0"/>
            <a:t>                </a:t>
          </a:r>
        </a:p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50" kern="1200" dirty="0"/>
            <a:t>Supply chain transperancy      </a:t>
          </a:r>
        </a:p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50" kern="1200" dirty="0"/>
            <a:t> Reduced inventories and improved customer satisfaction                                                                                         </a:t>
          </a:r>
        </a:p>
      </dsp:txBody>
      <dsp:txXfrm rot="-5400000">
        <a:off x="439102" y="20768"/>
        <a:ext cx="1789780" cy="367929"/>
      </dsp:txXfrm>
    </dsp:sp>
    <dsp:sp modelId="{31C08B1B-EBEE-4F6F-902B-4DEEE67F3E99}">
      <dsp:nvSpPr>
        <dsp:cNvPr id="0" name=""/>
        <dsp:cNvSpPr/>
      </dsp:nvSpPr>
      <dsp:spPr>
        <a:xfrm rot="5400000">
          <a:off x="-94093" y="483149"/>
          <a:ext cx="627288" cy="43910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444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" kern="1200" dirty="0">
              <a:sym typeface="+mn-ea"/>
            </a:rPr>
            <a:t> Rationalization of supply base </a:t>
          </a:r>
        </a:p>
      </dsp:txBody>
      <dsp:txXfrm rot="-5400000">
        <a:off x="1" y="608607"/>
        <a:ext cx="439101" cy="188187"/>
      </dsp:txXfrm>
    </dsp:sp>
    <dsp:sp modelId="{C8DD0886-2BCE-4963-9655-4C82A0973203}">
      <dsp:nvSpPr>
        <dsp:cNvPr id="0" name=""/>
        <dsp:cNvSpPr/>
      </dsp:nvSpPr>
      <dsp:spPr>
        <a:xfrm rot="5400000">
          <a:off x="1139968" y="-311809"/>
          <a:ext cx="407951" cy="1809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50" kern="1200" dirty="0"/>
            <a:t>Selection of limited strategic suppliers for tesco</a:t>
          </a:r>
        </a:p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50" kern="1200" dirty="0">
              <a:sym typeface="+mn-ea"/>
            </a:rPr>
            <a:t>Strong supplier-TESCO relationship</a:t>
          </a:r>
          <a:r>
            <a:rPr lang="en-US" sz="550" kern="1200" dirty="0"/>
            <a:t> </a:t>
          </a:r>
        </a:p>
      </dsp:txBody>
      <dsp:txXfrm rot="-5400000">
        <a:off x="439102" y="408972"/>
        <a:ext cx="1789769" cy="368121"/>
      </dsp:txXfrm>
    </dsp:sp>
    <dsp:sp modelId="{B701A022-7D04-4AD1-9CEF-9B0B007C8A9B}">
      <dsp:nvSpPr>
        <dsp:cNvPr id="0" name=""/>
        <dsp:cNvSpPr/>
      </dsp:nvSpPr>
      <dsp:spPr>
        <a:xfrm rot="5400000">
          <a:off x="-94093" y="871341"/>
          <a:ext cx="627288" cy="43910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444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" kern="1200" dirty="0"/>
            <a:t>Single Sourcing </a:t>
          </a:r>
        </a:p>
      </dsp:txBody>
      <dsp:txXfrm rot="-5400000">
        <a:off x="1" y="996799"/>
        <a:ext cx="439101" cy="188187"/>
      </dsp:txXfrm>
    </dsp:sp>
    <dsp:sp modelId="{EFA27634-38CB-466F-B900-8154C9F9F208}">
      <dsp:nvSpPr>
        <dsp:cNvPr id="0" name=""/>
        <dsp:cNvSpPr/>
      </dsp:nvSpPr>
      <dsp:spPr>
        <a:xfrm rot="5400000">
          <a:off x="1140075" y="76275"/>
          <a:ext cx="407737" cy="1809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50" kern="1200" dirty="0"/>
            <a:t>One supplier for each category of products </a:t>
          </a:r>
        </a:p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50" kern="1200" dirty="0"/>
            <a:t>Simple and stable supply chain</a:t>
          </a:r>
        </a:p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50" kern="1200" dirty="0"/>
            <a:t>Better quality of product</a:t>
          </a:r>
        </a:p>
      </dsp:txBody>
      <dsp:txXfrm rot="-5400000">
        <a:off x="439102" y="797152"/>
        <a:ext cx="1789780" cy="367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73028-9ADB-4506-8724-CBC7AFC2ACC4}">
      <dsp:nvSpPr>
        <dsp:cNvPr id="0" name=""/>
        <dsp:cNvSpPr/>
      </dsp:nvSpPr>
      <dsp:spPr>
        <a:xfrm rot="5400000">
          <a:off x="-93320" y="94647"/>
          <a:ext cx="622136" cy="4354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444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" kern="1200" dirty="0"/>
            <a:t>Renegotiation of  existing deals </a:t>
          </a:r>
        </a:p>
      </dsp:txBody>
      <dsp:txXfrm rot="-5400000">
        <a:off x="1" y="219075"/>
        <a:ext cx="435495" cy="186641"/>
      </dsp:txXfrm>
    </dsp:sp>
    <dsp:sp modelId="{F320EA16-E00B-49C5-976E-26B23B35369D}">
      <dsp:nvSpPr>
        <dsp:cNvPr id="0" name=""/>
        <dsp:cNvSpPr/>
      </dsp:nvSpPr>
      <dsp:spPr>
        <a:xfrm rot="5400000">
          <a:off x="1142241" y="-705419"/>
          <a:ext cx="404601" cy="1818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550" kern="1200">
              <a:sym typeface="+mn-ea"/>
            </a:rPr>
            <a:t> </a:t>
          </a:r>
          <a:r>
            <a:rPr lang="en-US" sz="550" kern="1200" dirty="0">
              <a:sym typeface="+mn-ea"/>
            </a:rPr>
            <a:t>  Proactive approach to improving and developing benefit for both parties i.e “win-win” relationships</a:t>
          </a:r>
        </a:p>
      </dsp:txBody>
      <dsp:txXfrm rot="-5400000">
        <a:off x="435496" y="21077"/>
        <a:ext cx="1798342" cy="365099"/>
      </dsp:txXfrm>
    </dsp:sp>
    <dsp:sp modelId="{31C08B1B-EBEE-4F6F-902B-4DEEE67F3E99}">
      <dsp:nvSpPr>
        <dsp:cNvPr id="0" name=""/>
        <dsp:cNvSpPr/>
      </dsp:nvSpPr>
      <dsp:spPr>
        <a:xfrm rot="5400000">
          <a:off x="-93320" y="476903"/>
          <a:ext cx="622136" cy="4354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444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" kern="1200" dirty="0"/>
            <a:t>SRM Programmes  </a:t>
          </a:r>
        </a:p>
      </dsp:txBody>
      <dsp:txXfrm rot="-5400000">
        <a:off x="1" y="601331"/>
        <a:ext cx="435495" cy="186641"/>
      </dsp:txXfrm>
    </dsp:sp>
    <dsp:sp modelId="{C8DD0886-2BCE-4963-9655-4C82A0973203}">
      <dsp:nvSpPr>
        <dsp:cNvPr id="0" name=""/>
        <dsp:cNvSpPr/>
      </dsp:nvSpPr>
      <dsp:spPr>
        <a:xfrm rot="5400000">
          <a:off x="1142347" y="-323269"/>
          <a:ext cx="404388" cy="1818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50" kern="1200" dirty="0"/>
            <a:t>Analyzing supplier portfolio against future outcomes to be met</a:t>
          </a:r>
        </a:p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50" kern="1200" dirty="0"/>
            <a:t>Supplier performance improvement</a:t>
          </a:r>
        </a:p>
      </dsp:txBody>
      <dsp:txXfrm rot="-5400000">
        <a:off x="435495" y="403324"/>
        <a:ext cx="1798352" cy="364906"/>
      </dsp:txXfrm>
    </dsp:sp>
    <dsp:sp modelId="{B701A022-7D04-4AD1-9CEF-9B0B007C8A9B}">
      <dsp:nvSpPr>
        <dsp:cNvPr id="0" name=""/>
        <dsp:cNvSpPr/>
      </dsp:nvSpPr>
      <dsp:spPr>
        <a:xfrm rot="5400000">
          <a:off x="-93320" y="859160"/>
          <a:ext cx="622136" cy="4354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444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" kern="1200" dirty="0"/>
        </a:p>
        <a:p>
          <a:pPr marL="0" lvl="0" indent="0" algn="ctr" defTabSz="2444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" kern="1200" dirty="0"/>
            <a:t>Make Continious Improvements</a:t>
          </a:r>
        </a:p>
      </dsp:txBody>
      <dsp:txXfrm rot="-5400000">
        <a:off x="1" y="983588"/>
        <a:ext cx="435495" cy="186641"/>
      </dsp:txXfrm>
    </dsp:sp>
    <dsp:sp modelId="{EFA27634-38CB-466F-B900-8154C9F9F208}">
      <dsp:nvSpPr>
        <dsp:cNvPr id="0" name=""/>
        <dsp:cNvSpPr/>
      </dsp:nvSpPr>
      <dsp:spPr>
        <a:xfrm rot="5400000">
          <a:off x="1142347" y="58986"/>
          <a:ext cx="404388" cy="1818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44475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50" kern="1200" dirty="0"/>
            <a:t>Applying category management to each different category of product</a:t>
          </a:r>
        </a:p>
      </dsp:txBody>
      <dsp:txXfrm rot="-5400000">
        <a:off x="435495" y="785580"/>
        <a:ext cx="1798352" cy="364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B63ED-303C-4535-83BE-CFA56B755A49}">
      <dsp:nvSpPr>
        <dsp:cNvPr id="0" name=""/>
        <dsp:cNvSpPr/>
      </dsp:nvSpPr>
      <dsp:spPr>
        <a:xfrm>
          <a:off x="343213" y="134638"/>
          <a:ext cx="415298" cy="2076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000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" kern="1200"/>
            <a:t>Value Creation </a:t>
          </a:r>
        </a:p>
      </dsp:txBody>
      <dsp:txXfrm>
        <a:off x="349295" y="140720"/>
        <a:ext cx="403134" cy="195485"/>
      </dsp:txXfrm>
    </dsp:sp>
    <dsp:sp modelId="{97F39950-454C-43F9-9796-3DBC01350EA2}">
      <dsp:nvSpPr>
        <dsp:cNvPr id="0" name=""/>
        <dsp:cNvSpPr/>
      </dsp:nvSpPr>
      <dsp:spPr>
        <a:xfrm rot="3600000">
          <a:off x="614042" y="499283"/>
          <a:ext cx="216769" cy="7267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5845" y="513818"/>
        <a:ext cx="173163" cy="43607"/>
      </dsp:txXfrm>
    </dsp:sp>
    <dsp:sp modelId="{54F1E4FC-40C7-436A-952E-A33C90D6EA21}">
      <dsp:nvSpPr>
        <dsp:cNvPr id="0" name=""/>
        <dsp:cNvSpPr/>
      </dsp:nvSpPr>
      <dsp:spPr>
        <a:xfrm>
          <a:off x="686343" y="728957"/>
          <a:ext cx="415298" cy="2076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000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" kern="1200"/>
            <a:t>Risk Analysis</a:t>
          </a:r>
        </a:p>
      </dsp:txBody>
      <dsp:txXfrm>
        <a:off x="692425" y="735039"/>
        <a:ext cx="403134" cy="195485"/>
      </dsp:txXfrm>
    </dsp:sp>
    <dsp:sp modelId="{E068CDE7-4F94-46CD-9906-0B60DF0B6ACB}">
      <dsp:nvSpPr>
        <dsp:cNvPr id="0" name=""/>
        <dsp:cNvSpPr/>
      </dsp:nvSpPr>
      <dsp:spPr>
        <a:xfrm rot="10800000">
          <a:off x="442477" y="796443"/>
          <a:ext cx="216769" cy="7267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64280" y="810978"/>
        <a:ext cx="173163" cy="43607"/>
      </dsp:txXfrm>
    </dsp:sp>
    <dsp:sp modelId="{16E6D73D-0C2D-4F2E-8F54-ED0B6238B1DF}">
      <dsp:nvSpPr>
        <dsp:cNvPr id="0" name=""/>
        <dsp:cNvSpPr/>
      </dsp:nvSpPr>
      <dsp:spPr>
        <a:xfrm>
          <a:off x="82" y="728957"/>
          <a:ext cx="415298" cy="2076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000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" kern="1200"/>
            <a:t>Cost </a:t>
          </a:r>
        </a:p>
      </dsp:txBody>
      <dsp:txXfrm>
        <a:off x="6164" y="735039"/>
        <a:ext cx="403134" cy="195485"/>
      </dsp:txXfrm>
    </dsp:sp>
    <dsp:sp modelId="{0E1DC624-06E4-4837-AFAE-09183CBBBDF0}">
      <dsp:nvSpPr>
        <dsp:cNvPr id="0" name=""/>
        <dsp:cNvSpPr/>
      </dsp:nvSpPr>
      <dsp:spPr>
        <a:xfrm rot="18000000">
          <a:off x="270912" y="499283"/>
          <a:ext cx="216769" cy="7267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715" y="513818"/>
        <a:ext cx="173163" cy="43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#2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2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90F4C-3D0A-CC49-810D-963F4015A28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42F12-C6CD-A141-82E2-43CF06786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C77A-A076-974A-B248-063E5E70C46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E335-7114-514B-B028-403ADAED6E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8/13598541211212915" TargetMode="External"/><Relationship Id="rId2" Type="http://schemas.openxmlformats.org/officeDocument/2006/relationships/hyperlink" Target="https://doi.org/10.1080/095939607016320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8/scm-08-2019-0292" TargetMode="External"/><Relationship Id="rId4" Type="http://schemas.openxmlformats.org/officeDocument/2006/relationships/hyperlink" Target="https://www.theguardian.com/uk/2013/feb/26/frozen-burger-sales-fall-horsemeat-scand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042117-2476-3AB8-3C6F-D07321350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9897"/>
            <a:ext cx="9144000" cy="2387600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PROCUREMENT MANAGEMENT</a:t>
            </a:r>
            <a:endParaRPr lang="en-US" sz="6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36A8171-C67F-40ED-0F99-F87AEE8E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9716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2700" dirty="0">
                <a:solidFill>
                  <a:schemeClr val="accent6">
                    <a:lumMod val="75000"/>
                  </a:schemeClr>
                </a:solidFill>
              </a:rPr>
              <a:t>Ninad Killedar (12775008)</a:t>
            </a:r>
          </a:p>
        </p:txBody>
      </p:sp>
    </p:spTree>
    <p:extLst>
      <p:ext uri="{BB962C8B-B14F-4D97-AF65-F5344CB8AC3E}">
        <p14:creationId xmlns:p14="http://schemas.microsoft.com/office/powerpoint/2010/main" val="48925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6097" y="-50628"/>
            <a:ext cx="438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Arial Black" panose="020B0A04020102020204" pitchFamily="34" charset="0"/>
                <a:cs typeface="Arial Black" panose="020B0A04020102020204" pitchFamily="34" charset="0"/>
              </a:rPr>
              <a:t>HORSE MEAT SCANDAL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70" y="0"/>
            <a:ext cx="42869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GROUP 19 </a:t>
            </a:r>
            <a:r>
              <a:rPr lang="en-GB" sz="800" b="1" i="1" dirty="0"/>
              <a:t> </a:t>
            </a:r>
            <a:r>
              <a:rPr lang="en-US" sz="700" i="1" dirty="0"/>
              <a:t>Aqib Satar (8981024)</a:t>
            </a:r>
            <a:r>
              <a:rPr lang="en-GB" sz="700" i="1" dirty="0"/>
              <a:t>, </a:t>
            </a:r>
            <a:r>
              <a:rPr lang="en-GB" sz="700" i="1" dirty="0" err="1"/>
              <a:t>Ninad</a:t>
            </a:r>
            <a:r>
              <a:rPr lang="en-GB" sz="700" i="1" dirty="0"/>
              <a:t> (12775008), </a:t>
            </a:r>
            <a:r>
              <a:rPr lang="en-GB" sz="700" i="1" dirty="0" err="1"/>
              <a:t>Vineesh</a:t>
            </a:r>
            <a:r>
              <a:rPr lang="en-GB" sz="700" i="1" dirty="0"/>
              <a:t> </a:t>
            </a:r>
            <a:r>
              <a:rPr lang="en-GB" sz="700" i="1" dirty="0" err="1"/>
              <a:t>Remiji</a:t>
            </a:r>
            <a:r>
              <a:rPr lang="en-GB" sz="700" i="1" dirty="0"/>
              <a:t> (13181305) </a:t>
            </a:r>
          </a:p>
          <a:p>
            <a:r>
              <a:rPr lang="en-GB" sz="700" i="1" dirty="0"/>
              <a:t>and Tata </a:t>
            </a:r>
            <a:r>
              <a:rPr lang="en-GB" sz="700" i="1" dirty="0" err="1"/>
              <a:t>Hariprasath</a:t>
            </a:r>
            <a:r>
              <a:rPr lang="en-GB" sz="700" i="1" dirty="0"/>
              <a:t> (12038589) </a:t>
            </a:r>
            <a:endParaRPr lang="en-US" sz="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26" y="284933"/>
            <a:ext cx="3762316" cy="172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b="1" i="1" u="sng" dirty="0"/>
              <a:t>PROBLEM STATEMENT </a:t>
            </a:r>
          </a:p>
          <a:p>
            <a:endParaRPr lang="en-GB" sz="900" i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i="1" dirty="0"/>
              <a:t>This scandal arised from a DNA test on horse meat conducted by Tesco, found 29% horse in their Tesco branded beef burgers made by a meat processing supplier based in Ireland </a:t>
            </a:r>
            <a:r>
              <a:rPr lang="en-GB" sz="900" i="1" dirty="0"/>
              <a:t>(O'Brien, 2014). </a:t>
            </a:r>
            <a:endParaRPr lang="en-US" sz="900" i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i="1" dirty="0"/>
              <a:t>A third tier dutch meat procesor was accused of processing old rotten beef and horse meat which  eneded up in tescos first tier meat processing supplier in Europe (ABP Food Group). </a:t>
            </a:r>
            <a:r>
              <a:rPr lang="en-GB" sz="900" i="1" dirty="0"/>
              <a:t>(O'Brien, 2014)</a:t>
            </a:r>
            <a:r>
              <a:rPr lang="en-US" sz="900" i="1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i="1" dirty="0"/>
              <a:t>This was a cost saving methoid used by suppliers, as investigations have shown “hourse hide” is one of the cheapest sources of additional protien sources and preservatives in so-called cheap economy ranged beef burgers.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900" i="1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900" i="1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900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324495" y="5328693"/>
            <a:ext cx="2360088" cy="1502485"/>
            <a:chOff x="1666450" y="5382424"/>
            <a:chExt cx="2199692" cy="1378233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991773" y="6579581"/>
              <a:ext cx="1874369" cy="0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991772" y="5382424"/>
              <a:ext cx="1" cy="1197159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80256" y="6577146"/>
              <a:ext cx="1154722" cy="18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i="1" dirty="0"/>
                <a:t>COMPETETIVE POSITION</a:t>
              </a:r>
              <a:r>
                <a:rPr lang="en-US" sz="700" b="1" i="1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1288025" y="5878451"/>
              <a:ext cx="1041689" cy="28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/>
                <a:t>ACCOUNT </a:t>
              </a:r>
            </a:p>
            <a:p>
              <a:r>
                <a:rPr lang="en-US" sz="700" b="1" i="1" dirty="0"/>
                <a:t>ATTRACTIVENESS 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059575" y="5624879"/>
              <a:ext cx="1682724" cy="884778"/>
              <a:chOff x="4550271" y="596781"/>
              <a:chExt cx="2278022" cy="111998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550271" y="596781"/>
                <a:ext cx="2278022" cy="1119987"/>
                <a:chOff x="675001" y="5144208"/>
                <a:chExt cx="2278022" cy="1119987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675001" y="5149211"/>
                  <a:ext cx="1139011" cy="55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/>
                    <a:t>Development 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814012" y="5144208"/>
                  <a:ext cx="1139011" cy="558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/>
                    <a:t>Core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75001" y="5707287"/>
                  <a:ext cx="1139011" cy="5569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/>
                    <a:t>Nuisance</a:t>
                  </a: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5689282" y="1154644"/>
                <a:ext cx="1139011" cy="558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/>
                  <a:t>Exploitable 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941" y="4036815"/>
            <a:ext cx="1739312" cy="1343854"/>
            <a:chOff x="-60060" y="5585503"/>
            <a:chExt cx="2367985" cy="1304310"/>
          </a:xfrm>
        </p:grpSpPr>
        <p:grpSp>
          <p:nvGrpSpPr>
            <p:cNvPr id="6" name="Group 5"/>
            <p:cNvGrpSpPr/>
            <p:nvPr/>
          </p:nvGrpSpPr>
          <p:grpSpPr>
            <a:xfrm>
              <a:off x="-60060" y="5585503"/>
              <a:ext cx="2367985" cy="1304310"/>
              <a:chOff x="4400950" y="261610"/>
              <a:chExt cx="2367985" cy="130431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4697472" y="1323161"/>
                <a:ext cx="2071463" cy="0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690641" y="261610"/>
                <a:ext cx="6831" cy="1061551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289495" y="1350476"/>
                <a:ext cx="13409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i="1" dirty="0"/>
                  <a:t>PROFIT IMPACT  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6200000">
                <a:off x="4301538" y="378673"/>
                <a:ext cx="492140" cy="293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i="1" dirty="0"/>
                  <a:t>RISK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423829" y="5797622"/>
              <a:ext cx="1478042" cy="7137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/>
                <a:t>Leverage Items</a:t>
              </a:r>
            </a:p>
            <a:p>
              <a:pPr algn="ctr"/>
              <a:r>
                <a:rPr lang="en-US" sz="1100" i="1" dirty="0"/>
                <a:t>(Beef)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005" y="3096978"/>
            <a:ext cx="3756103" cy="93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71450">
              <a:buFont typeface="Wingdings" panose="05000000000000000000" pitchFamily="2" charset="2"/>
              <a:buChar char="ü"/>
            </a:pPr>
            <a:r>
              <a:rPr lang="en-US" sz="900" i="1" dirty="0"/>
              <a:t>Price and Quality were the main goals to Tesco.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i="1" dirty="0"/>
              <a:t>Tesco were mainly concered about their profitability outcome without consideration the benfits of the other party. </a:t>
            </a:r>
            <a:r>
              <a:rPr lang="en-GB" sz="800" i="1" dirty="0"/>
              <a:t>: (Thomas et al., 2018)</a:t>
            </a:r>
            <a:endParaRPr lang="en-US" sz="900" i="1" dirty="0"/>
          </a:p>
          <a:p>
            <a:pPr indent="-171450">
              <a:buFont typeface="Wingdings" panose="05000000000000000000" pitchFamily="2" charset="2"/>
              <a:buChar char="ü"/>
            </a:pPr>
            <a:r>
              <a:rPr lang="en-US" sz="900" i="1" dirty="0"/>
              <a:t>This led their suppliers using illigal processing methods to meet their expectations which makes them </a:t>
            </a:r>
            <a:r>
              <a:rPr lang="en-US" sz="900" b="1" i="1" dirty="0"/>
              <a:t>both to loose. </a:t>
            </a:r>
          </a:p>
          <a:p>
            <a:pPr indent="-171450">
              <a:buFont typeface="Wingdings" panose="05000000000000000000" pitchFamily="2" charset="2"/>
              <a:buChar char="ü"/>
            </a:pPr>
            <a:r>
              <a:rPr lang="en-US" sz="900" b="1" i="1" dirty="0"/>
              <a:t>Reactive purchasing. </a:t>
            </a:r>
            <a:endParaRPr lang="en-US" sz="900" i="1" dirty="0"/>
          </a:p>
          <a:p>
            <a:pPr indent="-171450">
              <a:buFont typeface="Wingdings" panose="05000000000000000000" pitchFamily="2" charset="2"/>
              <a:buChar char="ü"/>
            </a:pPr>
            <a:endParaRPr lang="en-US" sz="900" i="1" dirty="0"/>
          </a:p>
          <a:p>
            <a:pPr indent="-171450">
              <a:buFont typeface="Wingdings" panose="05000000000000000000" pitchFamily="2" charset="2"/>
              <a:buChar char="ü"/>
            </a:pPr>
            <a:endParaRPr lang="en-US" sz="900" i="1" dirty="0"/>
          </a:p>
          <a:p>
            <a:pPr indent="-171450">
              <a:buFont typeface="Wingdings" panose="05000000000000000000" pitchFamily="2" charset="2"/>
              <a:buChar char="ü"/>
            </a:pPr>
            <a:endParaRPr lang="en-US" sz="900" i="1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46050" y="2019840"/>
            <a:ext cx="3115360" cy="906834"/>
            <a:chOff x="128328" y="2600207"/>
            <a:chExt cx="3115360" cy="906834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423829" y="3073626"/>
              <a:ext cx="0" cy="139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128328" y="2600207"/>
              <a:ext cx="3115360" cy="906834"/>
              <a:chOff x="116589" y="2600207"/>
              <a:chExt cx="3115360" cy="90683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76764" y="2723233"/>
                <a:ext cx="2361100" cy="33999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i="1" dirty="0"/>
                  <a:t>BUYER SUPPLIER RELATIONSHIP FOR TESCO 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1305351" y="3423861"/>
                <a:ext cx="4881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116589" y="3219041"/>
                <a:ext cx="1173192" cy="2880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i="1" dirty="0"/>
                  <a:t>WIN/LOOSE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805644" y="3213222"/>
                <a:ext cx="1372716" cy="2880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i="1" dirty="0"/>
                  <a:t>LOST/LOST</a:t>
                </a:r>
              </a:p>
            </p:txBody>
          </p:sp>
          <p:cxnSp>
            <p:nvCxnSpPr>
              <p:cNvPr id="69" name="Straight Arrow Connector 68"/>
              <p:cNvCxnSpPr>
                <a:endCxn id="52" idx="3"/>
              </p:cNvCxnSpPr>
              <p:nvPr/>
            </p:nvCxnSpPr>
            <p:spPr>
              <a:xfrm flipH="1">
                <a:off x="2537864" y="2891022"/>
                <a:ext cx="694085" cy="2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231949" y="2600207"/>
                <a:ext cx="0" cy="290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1906691" y="4030994"/>
            <a:ext cx="1850233" cy="1477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sz="900" i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i="1" dirty="0"/>
              <a:t>Profit impact is considered high within this specific category.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i="1" dirty="0"/>
              <a:t>Processed Beef has an abundant supply therefore supply risk may not be as high.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i="1" dirty="0"/>
              <a:t>Teco has the full purchasing power and cost savings can be made due to higher volumes.</a:t>
            </a:r>
          </a:p>
          <a:p>
            <a:endParaRPr lang="en-US" sz="900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187554" y="6062106"/>
            <a:ext cx="9808" cy="2001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860978" y="4171070"/>
            <a:ext cx="3765140" cy="786208"/>
            <a:chOff x="3788720" y="2715297"/>
            <a:chExt cx="3765140" cy="786208"/>
          </a:xfrm>
        </p:grpSpPr>
        <p:grpSp>
          <p:nvGrpSpPr>
            <p:cNvPr id="66" name="Group 65"/>
            <p:cNvGrpSpPr/>
            <p:nvPr/>
          </p:nvGrpSpPr>
          <p:grpSpPr>
            <a:xfrm>
              <a:off x="3863344" y="2886235"/>
              <a:ext cx="3690516" cy="452994"/>
              <a:chOff x="3926034" y="2635931"/>
              <a:chExt cx="3690516" cy="452994"/>
            </a:xfrm>
          </p:grpSpPr>
          <p:cxnSp>
            <p:nvCxnSpPr>
              <p:cNvPr id="62" name="Straight Connector 61"/>
              <p:cNvCxnSpPr>
                <a:stCxn id="34" idx="3"/>
                <a:endCxn id="9" idx="2"/>
              </p:cNvCxnSpPr>
              <p:nvPr/>
            </p:nvCxnSpPr>
            <p:spPr>
              <a:xfrm flipV="1">
                <a:off x="4790600" y="2862428"/>
                <a:ext cx="2160713" cy="138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951313" y="2635931"/>
                <a:ext cx="665237" cy="452994"/>
              </a:xfrm>
              <a:prstGeom prst="ellipse">
                <a:avLst/>
              </a:prstGeom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i="1" dirty="0"/>
                  <a:t>Tesco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926034" y="2683229"/>
                <a:ext cx="2832884" cy="359350"/>
                <a:chOff x="1412222" y="1573305"/>
                <a:chExt cx="2832884" cy="35935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3563558" y="1573306"/>
                  <a:ext cx="681548" cy="35753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i="1" dirty="0"/>
                    <a:t>ABP FOOD GROUP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2495730" y="1573305"/>
                  <a:ext cx="821658" cy="35753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i="1" dirty="0"/>
                    <a:t>SILVERCREST FOODS</a:t>
                  </a:r>
                </a:p>
                <a:p>
                  <a:pPr algn="ctr"/>
                  <a:r>
                    <a:rPr lang="en-US" sz="700" i="1" dirty="0"/>
                    <a:t>(IRELAND)</a:t>
                  </a: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1412222" y="1575118"/>
                  <a:ext cx="864566" cy="35753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i="1" dirty="0"/>
                    <a:t>McAdam Foods</a:t>
                  </a:r>
                </a:p>
                <a:p>
                  <a:pPr algn="ctr"/>
                  <a:r>
                    <a:rPr lang="en-US" sz="700" i="1" dirty="0"/>
                    <a:t>(Netherlands)</a:t>
                  </a:r>
                </a:p>
              </p:txBody>
            </p:sp>
          </p:grp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3796615" y="2873376"/>
              <a:ext cx="305497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788720" y="3378524"/>
              <a:ext cx="3062866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020776" y="3316839"/>
              <a:ext cx="55009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Goods Flow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81392" y="2715297"/>
              <a:ext cx="7525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Information Flow</a:t>
              </a: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3746097" y="5324225"/>
          <a:ext cx="3962400" cy="151142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62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369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Leverage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Nuisance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Development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783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i="1" dirty="0">
                          <a:effectLst/>
                        </a:rPr>
                        <a:t>Tesco have had a relationship mismatch.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most suitable stategy would be to look for an alternative supplier.</a:t>
                      </a:r>
                      <a:r>
                        <a:rPr lang="en-GB" sz="900" i="1" dirty="0"/>
                        <a:t> (</a:t>
                      </a:r>
                      <a:r>
                        <a:rPr lang="en-GB" sz="900" i="1" dirty="0" err="1"/>
                        <a:t>Weele</a:t>
                      </a:r>
                      <a:r>
                        <a:rPr lang="en-GB" sz="900" i="1" dirty="0"/>
                        <a:t>, 2014)</a:t>
                      </a:r>
                      <a:endParaRPr lang="en-US" sz="9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Production is at a high risk. </a:t>
                      </a:r>
                      <a:r>
                        <a:rPr lang="en-GB" sz="900" i="1" dirty="0"/>
                        <a:t>(</a:t>
                      </a:r>
                      <a:r>
                        <a:rPr lang="en-GB" sz="900" i="1" dirty="0" err="1"/>
                        <a:t>Weele</a:t>
                      </a:r>
                      <a:r>
                        <a:rPr lang="en-GB" sz="900" i="1" dirty="0"/>
                        <a:t>, 2014)</a:t>
                      </a:r>
                      <a:endParaRPr lang="en-US" sz="9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US" sz="900" i="1" dirty="0">
                          <a:effectLst/>
                        </a:rPr>
                        <a:t>Tesco can source new suppliers in which they can closly manage.</a:t>
                      </a:r>
                      <a:r>
                        <a:rPr lang="en-GB" sz="900" i="1" dirty="0"/>
                        <a:t> (</a:t>
                      </a:r>
                      <a:r>
                        <a:rPr lang="en-GB" sz="900" i="1" dirty="0" err="1"/>
                        <a:t>Weele</a:t>
                      </a:r>
                      <a:r>
                        <a:rPr lang="en-GB" sz="900" i="1" dirty="0"/>
                        <a:t>, 2014)</a:t>
                      </a:r>
                      <a:endParaRPr lang="en-US" sz="900" i="1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US" sz="900" i="1" dirty="0">
                          <a:effectLst/>
                        </a:rPr>
                        <a:t>Better quality for better price.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US" sz="900" i="1" dirty="0">
                          <a:effectLst/>
                        </a:rPr>
                        <a:t>Cost saving strategies can be identified </a:t>
                      </a:r>
                      <a:r>
                        <a:rPr lang="en-GB" sz="900" i="1" dirty="0"/>
                        <a:t>(</a:t>
                      </a:r>
                      <a:r>
                        <a:rPr lang="en-GB" sz="900" i="1" dirty="0" err="1"/>
                        <a:t>Weele</a:t>
                      </a:r>
                      <a:r>
                        <a:rPr lang="en-GB" sz="900" i="1" dirty="0"/>
                        <a:t>, 2014).</a:t>
                      </a:r>
                      <a:endParaRPr lang="en-US" sz="900" i="1" dirty="0">
                        <a:effectLst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9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9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3757108" y="3018848"/>
            <a:ext cx="395351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800" i="1" dirty="0"/>
              <a:t>Tesco can implement new regulations, audits and test certifications that need to be in place before goods reaching Tesco rules for specific categories of products made from livestock.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800" i="1" dirty="0"/>
              <a:t>A network can help Tesco eliminate the issue of traceability and provide transparency. (Christopher , 2005)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800" i="1" dirty="0"/>
              <a:t>Tesco can have a collaborative development with Tier 1 suppliers in ensuring quality standards, mitigating risks and identify where and how they can save costs. (Christopher , 2005)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4370731" y="4816871"/>
            <a:ext cx="0" cy="17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0" y="2012933"/>
            <a:ext cx="0" cy="11213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7916" y="4953347"/>
            <a:ext cx="4275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/>
              <a:t>Audits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01406" y="4834297"/>
            <a:ext cx="0" cy="17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7463" y="4969804"/>
            <a:ext cx="1482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/>
              <a:t>Industrial Standards Certifications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643815" y="4217991"/>
            <a:ext cx="0" cy="15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12550" y="5069831"/>
            <a:ext cx="6479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/>
              <a:t>DNA Tests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15030" y="4071671"/>
            <a:ext cx="12228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/>
              <a:t>New Rules and Regulation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57108" y="2012933"/>
            <a:ext cx="0" cy="1226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10620" y="3955398"/>
            <a:ext cx="0" cy="1314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A picture containing diagram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05" y="282981"/>
            <a:ext cx="1734180" cy="1540005"/>
          </a:xfrm>
          <a:prstGeom prst="rect">
            <a:avLst/>
          </a:prstGeom>
        </p:spPr>
      </p:pic>
      <p:sp>
        <p:nvSpPr>
          <p:cNvPr id="7" name="Text Box 14"/>
          <p:cNvSpPr txBox="1"/>
          <p:nvPr/>
        </p:nvSpPr>
        <p:spPr>
          <a:xfrm>
            <a:off x="3792464" y="1816659"/>
            <a:ext cx="169560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hi-I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i="1" dirty="0"/>
              <a:t>Fig.1 Category Maturity Matrix (STAGE 1 Initiation)</a:t>
            </a:r>
            <a:r>
              <a:rPr lang="en-US" sz="600" b="1" i="1" dirty="0"/>
              <a:t> </a:t>
            </a:r>
            <a:r>
              <a:rPr lang="en-US" sz="600" b="1" i="1" dirty="0">
                <a:sym typeface="+mn-ea"/>
              </a:rPr>
              <a:t>(Cordell et al., 2018)</a:t>
            </a:r>
            <a:r>
              <a:rPr lang="en-US" sz="600" b="1" i="1" dirty="0"/>
              <a:t> </a:t>
            </a:r>
            <a:endParaRPr lang="en-US" sz="600" b="1" i="1" dirty="0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5621" y="2095081"/>
            <a:ext cx="168393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171450" indent="-171450">
              <a:buFont typeface="Wingdings" panose="05000000000000000000"/>
              <a:buChar char="Ø"/>
            </a:pPr>
            <a:r>
              <a:rPr lang="en-US" sz="600" i="1" dirty="0">
                <a:cs typeface="Arial" panose="020B0604020202020204"/>
              </a:rPr>
              <a:t>Stage 1 begins with a vital set of preliminary tasks and the analysis of the category utilizing best practices for project management.</a:t>
            </a:r>
            <a:r>
              <a:rPr lang="en-US" sz="700" b="1" i="1" dirty="0">
                <a:cs typeface="Arial" panose="020B0604020202020204"/>
              </a:rPr>
              <a:t> </a:t>
            </a:r>
            <a:r>
              <a:rPr lang="en-US" sz="600" b="1" i="1" dirty="0">
                <a:cs typeface="Arial" panose="020B0604020202020204"/>
              </a:rPr>
              <a:t>(Cordell et al., 2018)</a:t>
            </a:r>
            <a:r>
              <a:rPr lang="en-US" sz="600" i="1" dirty="0">
                <a:cs typeface="Arial" panose="020B0604020202020204"/>
              </a:rPr>
              <a:t>​</a:t>
            </a:r>
            <a:endParaRPr lang="en-US" i="1" dirty="0">
              <a:cs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9806" y="2572377"/>
            <a:ext cx="1675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171450" indent="-171450">
              <a:buFont typeface="Wingdings" panose="05000000000000000000"/>
              <a:buChar char="Ø"/>
            </a:pPr>
            <a:r>
              <a:rPr lang="en-US" sz="600" b="1" i="1" dirty="0">
                <a:cs typeface="Arial" panose="020B0604020202020204"/>
              </a:rPr>
              <a:t>RACI </a:t>
            </a:r>
            <a:r>
              <a:rPr lang="en-US" sz="600" i="1" dirty="0">
                <a:cs typeface="Arial" panose="020B0604020202020204"/>
              </a:rPr>
              <a:t>is a way of mapping out 'who does what' in relation to a category project.</a:t>
            </a:r>
            <a:r>
              <a:rPr lang="en-US" sz="600" b="1" i="1" dirty="0">
                <a:cs typeface="Arial" panose="020B0604020202020204"/>
              </a:rPr>
              <a:t>(Cordell et al., 2018)</a:t>
            </a:r>
            <a:r>
              <a:rPr lang="en-US" sz="600" i="1" dirty="0">
                <a:cs typeface="Arial" panose="020B0604020202020204"/>
              </a:rPr>
              <a:t>​</a:t>
            </a:r>
            <a:endParaRPr lang="en-US" i="1" dirty="0">
              <a:cs typeface="Calibri" panose="020F0502020204030204"/>
            </a:endParaRPr>
          </a:p>
        </p:txBody>
      </p:sp>
      <p:graphicFrame>
        <p:nvGraphicFramePr>
          <p:cNvPr id="184" name="Table 183"/>
          <p:cNvGraphicFramePr>
            <a:graphicFrameLocks noGrp="1"/>
          </p:cNvGraphicFramePr>
          <p:nvPr/>
        </p:nvGraphicFramePr>
        <p:xfrm>
          <a:off x="5367493" y="351690"/>
          <a:ext cx="370840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815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Tesco CFTs [R A C I ]​</a:t>
                      </a:r>
                      <a:endParaRPr lang="en-US" sz="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effectLst/>
                        </a:rPr>
                        <a:t>Category Manager ​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effectLst/>
                        </a:rPr>
                        <a:t>​</a:t>
                      </a:r>
                      <a:endParaRPr lang="en-US" sz="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SRM​</a:t>
                      </a:r>
                    </a:p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​</a:t>
                      </a:r>
                      <a:endParaRPr lang="en-US" sz="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Project Manager​</a:t>
                      </a:r>
                    </a:p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​</a:t>
                      </a:r>
                      <a:endParaRPr lang="en-US" sz="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Senior Management​</a:t>
                      </a:r>
                      <a:endParaRPr lang="en-US" sz="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CPO ​</a:t>
                      </a:r>
                      <a:endParaRPr lang="en-US" sz="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Purchasing Team​</a:t>
                      </a:r>
                    </a:p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​</a:t>
                      </a:r>
                      <a:endParaRPr lang="en-US" sz="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Consultants​</a:t>
                      </a:r>
                    </a:p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​</a:t>
                      </a:r>
                      <a:endParaRPr lang="en-US" sz="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Sales Optimization 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R​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A​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Effective control over the entire purchasing process​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R​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Coordinating with and managing functional departments​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R​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A​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Supplier segmentation and performance improvement​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R​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A​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R​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Negotiation of prices​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A​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R​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Informing stakeholders and defining KPIs​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A​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C​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Educating over category management concept 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I​</a:t>
                      </a:r>
                      <a:endParaRPr lang="en-US" sz="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dirty="0">
                          <a:effectLst/>
                        </a:rPr>
                        <a:t>R​</a:t>
                      </a:r>
                      <a:endParaRPr lang="en-US" sz="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19" name="Diagram 318"/>
          <p:cNvGraphicFramePr/>
          <p:nvPr/>
        </p:nvGraphicFramePr>
        <p:xfrm>
          <a:off x="9108287" y="349096"/>
          <a:ext cx="2248786" cy="140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19" name="Diagram 418"/>
          <p:cNvGraphicFramePr/>
          <p:nvPr/>
        </p:nvGraphicFramePr>
        <p:xfrm>
          <a:off x="9107036" y="1534690"/>
          <a:ext cx="2253589" cy="1389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86" name="Text Box 34"/>
          <p:cNvSpPr txBox="1"/>
          <p:nvPr/>
        </p:nvSpPr>
        <p:spPr>
          <a:xfrm>
            <a:off x="9475477" y="2706698"/>
            <a:ext cx="206720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hi-I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b="1" i="1" dirty="0">
                <a:sym typeface="+mn-ea"/>
              </a:rPr>
              <a:t>Fig 2. Flowchart showing category strategy plan for </a:t>
            </a:r>
            <a:r>
              <a:rPr lang="en-US" sz="600" b="1" i="1" dirty="0" err="1">
                <a:sym typeface="+mn-ea"/>
              </a:rPr>
              <a:t>tesco</a:t>
            </a:r>
            <a:r>
              <a:rPr lang="en-US" sz="600" b="1" i="1" dirty="0">
                <a:sym typeface="+mn-ea"/>
              </a:rPr>
              <a:t> (Cordell et al., 2018)</a:t>
            </a:r>
            <a:endParaRPr lang="en-US" sz="600" b="1" i="1" dirty="0">
              <a:cs typeface="Calibri" panose="020F0502020204030204"/>
            </a:endParaRPr>
          </a:p>
        </p:txBody>
      </p:sp>
      <p:sp>
        <p:nvSpPr>
          <p:cNvPr id="687" name="Text Box 32"/>
          <p:cNvSpPr txBox="1"/>
          <p:nvPr/>
        </p:nvSpPr>
        <p:spPr>
          <a:xfrm>
            <a:off x="11289994" y="310357"/>
            <a:ext cx="962416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hi-I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buFont typeface="Wingdings" panose="05000000000000000000"/>
              <a:buChar char="Ø"/>
            </a:pPr>
            <a:r>
              <a:rPr lang="en-US" sz="600" i="1" dirty="0">
                <a:sym typeface="+mn-ea"/>
              </a:rPr>
              <a:t>Vertical integration of supply chain can :</a:t>
            </a:r>
            <a:endParaRPr lang="en-US" sz="600" i="1" dirty="0">
              <a:cs typeface="Calibri" panose="020F0502020204030204"/>
            </a:endParaRPr>
          </a:p>
          <a:p>
            <a:pPr algn="ctr"/>
            <a:r>
              <a:rPr lang="en-US" sz="600" i="1" dirty="0">
                <a:sym typeface="+mn-ea"/>
              </a:rPr>
              <a:t>1)Proactive approach of    accessing information from customers to accurately plan and forecast demand and inventory level. </a:t>
            </a:r>
            <a:r>
              <a:rPr lang="en-US" sz="600" b="1" i="1" dirty="0">
                <a:sym typeface="+mn-ea"/>
              </a:rPr>
              <a:t>(Guan &amp; </a:t>
            </a:r>
            <a:r>
              <a:rPr lang="en-US" sz="600" b="1" i="1" dirty="0" err="1">
                <a:sym typeface="+mn-ea"/>
              </a:rPr>
              <a:t>Rehme</a:t>
            </a:r>
            <a:r>
              <a:rPr lang="en-US" sz="600" b="1" i="1" dirty="0">
                <a:sym typeface="+mn-ea"/>
              </a:rPr>
              <a:t>, 2012)</a:t>
            </a:r>
            <a:endParaRPr lang="en-US" sz="600" b="1" i="1" dirty="0">
              <a:cs typeface="Calibri" panose="020F0502020204030204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sz="600" i="1" dirty="0">
                <a:sym typeface="+mn-ea"/>
              </a:rPr>
              <a:t>2)Prevent sub-optimization </a:t>
            </a:r>
            <a:r>
              <a:rPr lang="en-US" sz="600" b="1" i="1" dirty="0">
                <a:sym typeface="+mn-ea"/>
              </a:rPr>
              <a:t>(</a:t>
            </a:r>
            <a:r>
              <a:rPr lang="en-US" sz="600" b="1" i="1" dirty="0" err="1">
                <a:sym typeface="+mn-ea"/>
              </a:rPr>
              <a:t>Karolefski</a:t>
            </a:r>
            <a:r>
              <a:rPr lang="en-US" sz="600" b="1" i="1" dirty="0">
                <a:sym typeface="+mn-ea"/>
              </a:rPr>
              <a:t> &amp; Heller, 2006)</a:t>
            </a:r>
            <a:endParaRPr lang="en-US" sz="600" i="1" dirty="0">
              <a:cs typeface="Calibri" panose="020F0502020204030204"/>
            </a:endParaRPr>
          </a:p>
        </p:txBody>
      </p:sp>
      <p:sp>
        <p:nvSpPr>
          <p:cNvPr id="688" name="Text Box 30"/>
          <p:cNvSpPr txBox="1"/>
          <p:nvPr/>
        </p:nvSpPr>
        <p:spPr>
          <a:xfrm>
            <a:off x="11273106" y="1714144"/>
            <a:ext cx="8992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hi-I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buFont typeface="Wingdings" panose="05000000000000000000" charset="0"/>
              <a:buChar char="Ø"/>
            </a:pPr>
            <a:r>
              <a:rPr lang="en-US" sz="600" i="1" dirty="0">
                <a:sym typeface="+mn-ea"/>
              </a:rPr>
              <a:t> Rationalization of the supply base help achieve the right number of suppliers who can deliver world-class performanc</a:t>
            </a:r>
            <a:r>
              <a:rPr lang="en-US" sz="600" b="1" i="1" dirty="0">
                <a:sym typeface="+mn-ea"/>
              </a:rPr>
              <a:t>e (</a:t>
            </a:r>
            <a:r>
              <a:rPr lang="en-US" sz="600" b="1" i="1" dirty="0" err="1">
                <a:sym typeface="+mn-ea"/>
              </a:rPr>
              <a:t>Monczka</a:t>
            </a:r>
            <a:r>
              <a:rPr lang="en-US" sz="600" b="1" i="1" dirty="0">
                <a:sym typeface="+mn-ea"/>
              </a:rPr>
              <a:t> et al., 1995)</a:t>
            </a:r>
            <a:endParaRPr lang="en-US" sz="600" i="1" dirty="0">
              <a:cs typeface="Calibri" panose="020F0502020204030204"/>
            </a:endParaRPr>
          </a:p>
        </p:txBody>
      </p:sp>
      <p:cxnSp>
        <p:nvCxnSpPr>
          <p:cNvPr id="703" name="Straight Arrow Connector 702"/>
          <p:cNvCxnSpPr/>
          <p:nvPr/>
        </p:nvCxnSpPr>
        <p:spPr>
          <a:xfrm flipV="1">
            <a:off x="7715459" y="2992364"/>
            <a:ext cx="4477378" cy="2763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7717155" y="2927985"/>
          <a:ext cx="1101725" cy="1071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6" name="TextBox 4"/>
          <p:cNvSpPr txBox="1"/>
          <p:nvPr/>
        </p:nvSpPr>
        <p:spPr>
          <a:xfrm>
            <a:off x="8672830" y="3045460"/>
            <a:ext cx="1040765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en-GB" sz="600" b="1" i="1" dirty="0">
                <a:cs typeface="Times New Roman" panose="02020603050405020304" pitchFamily="18" charset="0"/>
              </a:rPr>
              <a:t>1) </a:t>
            </a:r>
            <a:r>
              <a:rPr lang="en-GB" sz="600" b="1" i="1" dirty="0">
                <a:cs typeface="Times New Roman" panose="02020603050405020304" pitchFamily="18" charset="0"/>
              </a:rPr>
              <a:t>Finding new suppliers</a:t>
            </a:r>
            <a:r>
              <a:rPr lang="en-IN" sz="600" b="1" i="1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 (Aastrup et al., 2007</a:t>
            </a:r>
            <a:r>
              <a:rPr lang="en-GB" sz="600" b="1" i="1" dirty="0">
                <a:cs typeface="Times New Roman" panose="02020603050405020304" pitchFamily="18" charset="0"/>
              </a:rPr>
              <a:t>).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GB" sz="600" b="1" i="1" dirty="0">
                <a:cs typeface="Times New Roman" panose="02020603050405020304" pitchFamily="18" charset="0"/>
              </a:rPr>
              <a:t>2) </a:t>
            </a:r>
            <a:r>
              <a:rPr lang="en-GB" sz="600" b="1" i="1" dirty="0">
                <a:cs typeface="Times New Roman" panose="02020603050405020304" pitchFamily="18" charset="0"/>
              </a:rPr>
              <a:t>Promotions </a:t>
            </a:r>
            <a:r>
              <a:rPr lang="en-IN" sz="600" b="1" i="1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(Aastrup et al., 2007</a:t>
            </a:r>
            <a:r>
              <a:rPr lang="en-GB" sz="600" b="1" i="1" dirty="0">
                <a:cs typeface="Times New Roman" panose="02020603050405020304" pitchFamily="18" charset="0"/>
              </a:rPr>
              <a:t>).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GB" sz="600" b="1" i="1" dirty="0">
                <a:cs typeface="Times New Roman" panose="02020603050405020304" pitchFamily="18" charset="0"/>
              </a:rPr>
              <a:t>3) </a:t>
            </a:r>
            <a:r>
              <a:rPr lang="en-GB" sz="600" b="1" i="1" dirty="0">
                <a:cs typeface="Times New Roman" panose="02020603050405020304" pitchFamily="18" charset="0"/>
              </a:rPr>
              <a:t>Pricing </a:t>
            </a:r>
            <a:r>
              <a:rPr lang="en-IN" sz="600" b="1" i="1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(Aastrup et al., 2007</a:t>
            </a:r>
            <a:r>
              <a:rPr lang="en-GB" sz="600" b="1" i="1" dirty="0"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456295" y="3134360"/>
            <a:ext cx="2114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"/>
          <p:cNvSpPr txBox="1"/>
          <p:nvPr/>
        </p:nvSpPr>
        <p:spPr>
          <a:xfrm>
            <a:off x="8868410" y="3769360"/>
            <a:ext cx="84518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en-IN" sz="600" b="1" i="1" dirty="0">
                <a:cs typeface="Times New Roman" panose="02020603050405020304" pitchFamily="18" charset="0"/>
              </a:rPr>
              <a:t>1) </a:t>
            </a:r>
            <a:r>
              <a:rPr lang="en-IN" sz="600" b="1" i="1" dirty="0">
                <a:cs typeface="Times New Roman" panose="02020603050405020304" pitchFamily="18" charset="0"/>
              </a:rPr>
              <a:t>Customer’s trust in TESCO plummeted </a:t>
            </a:r>
            <a:r>
              <a:rPr lang="en-IN" sz="600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(Smith &amp; McElwee, 2021</a:t>
            </a:r>
            <a:r>
              <a:rPr lang="en-IN" sz="600" b="1" i="1" dirty="0">
                <a:cs typeface="Times New Roman" panose="02020603050405020304" pitchFamily="18" charset="0"/>
              </a:rPr>
              <a:t>).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sz="600" b="1" i="1" dirty="0">
                <a:cs typeface="Times New Roman" panose="02020603050405020304" pitchFamily="18" charset="0"/>
              </a:rPr>
              <a:t>2) </a:t>
            </a:r>
            <a:r>
              <a:rPr lang="en-IN" sz="600" b="1" i="1" dirty="0">
                <a:cs typeface="Times New Roman" panose="02020603050405020304" pitchFamily="18" charset="0"/>
              </a:rPr>
              <a:t>Loss of TESCO’s reputation (</a:t>
            </a:r>
            <a:r>
              <a:rPr lang="en-IN" sz="600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Smith &amp; McElwee, 2021</a:t>
            </a:r>
            <a:r>
              <a:rPr lang="en-IN" sz="600" b="1" i="1" dirty="0">
                <a:cs typeface="Times New Roman" panose="02020603050405020304" pitchFamily="18" charset="0"/>
              </a:rPr>
              <a:t>).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sz="600" b="1" i="1" dirty="0">
                <a:cs typeface="Times New Roman" panose="02020603050405020304" pitchFamily="18" charset="0"/>
              </a:rPr>
              <a:t>3) </a:t>
            </a:r>
            <a:r>
              <a:rPr lang="en-IN" sz="600" b="1" i="1" dirty="0">
                <a:cs typeface="Times New Roman" panose="02020603050405020304" pitchFamily="18" charset="0"/>
              </a:rPr>
              <a:t>Huge loss in sales  for TESCO </a:t>
            </a:r>
            <a:r>
              <a:rPr lang="en-IN" sz="600" b="1" i="1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(Simon Neville, 2013).</a:t>
            </a:r>
            <a:endParaRPr lang="en-IN" sz="600" b="1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710805" y="5257800"/>
            <a:ext cx="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621395" y="4022725"/>
            <a:ext cx="2470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613140" y="3851275"/>
            <a:ext cx="0" cy="174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23"/>
          <p:cNvSpPr txBox="1"/>
          <p:nvPr/>
        </p:nvSpPr>
        <p:spPr>
          <a:xfrm>
            <a:off x="7717155" y="4114800"/>
            <a:ext cx="1003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en-IN" sz="600" b="1" i="1" dirty="0">
                <a:cs typeface="Times New Roman" panose="02020603050405020304" pitchFamily="18" charset="0"/>
              </a:rPr>
              <a:t>2) </a:t>
            </a:r>
            <a:r>
              <a:rPr lang="en-IN" sz="600" b="1" i="1" dirty="0">
                <a:cs typeface="Times New Roman" panose="02020603050405020304" pitchFamily="18" charset="0"/>
              </a:rPr>
              <a:t>Huge financial loss for TESCO</a:t>
            </a:r>
            <a:r>
              <a:rPr lang="en-IN" sz="600" b="1" i="1" dirty="0">
                <a:solidFill>
                  <a:srgbClr val="333333"/>
                </a:solidFill>
              </a:rPr>
              <a:t> </a:t>
            </a:r>
            <a:r>
              <a:rPr lang="en-IN" sz="600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(Smith &amp; McElwee, 2021</a:t>
            </a:r>
            <a:r>
              <a:rPr lang="en-IN" sz="600" b="1" i="1" dirty="0">
                <a:cs typeface="Times New Roman" panose="02020603050405020304" pitchFamily="18" charset="0"/>
              </a:rPr>
              <a:t>)</a:t>
            </a:r>
            <a:endParaRPr lang="en-IN" sz="600" b="1" i="1" dirty="0">
              <a:solidFill>
                <a:srgbClr val="333333"/>
              </a:solidFill>
              <a:effectLst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7922895" y="3858895"/>
            <a:ext cx="0" cy="25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717155" y="4935458"/>
            <a:ext cx="44805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25"/>
          <p:cNvSpPr txBox="1"/>
          <p:nvPr/>
        </p:nvSpPr>
        <p:spPr>
          <a:xfrm>
            <a:off x="7634525" y="4782869"/>
            <a:ext cx="27355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(fig. inspired from </a:t>
            </a:r>
            <a:r>
              <a:rPr lang="en-IN" sz="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Sandy Buckinx’s slides on category management</a:t>
            </a:r>
            <a:r>
              <a:rPr lang="en-GB" sz="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218" y="282981"/>
            <a:ext cx="12179782" cy="247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347781" y="5912764"/>
            <a:ext cx="0" cy="297935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TextBox 675"/>
          <p:cNvSpPr txBox="1"/>
          <p:nvPr/>
        </p:nvSpPr>
        <p:spPr>
          <a:xfrm>
            <a:off x="115711" y="2924862"/>
            <a:ext cx="20310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i="1" dirty="0"/>
              <a:t>Source adapted from : (Thomas et al., 2018)</a:t>
            </a:r>
          </a:p>
        </p:txBody>
      </p:sp>
      <p:sp>
        <p:nvSpPr>
          <p:cNvPr id="678" name="TextBox 677"/>
          <p:cNvSpPr txBox="1"/>
          <p:nvPr/>
        </p:nvSpPr>
        <p:spPr>
          <a:xfrm>
            <a:off x="8266196" y="4935137"/>
            <a:ext cx="128502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u="sng" dirty="0"/>
              <a:t>PRACTICAL ISSUES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20792" y="5128884"/>
            <a:ext cx="1931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Source adapted from: (Christopher , 2005)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626" y="6660440"/>
            <a:ext cx="2348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i="1" dirty="0"/>
              <a:t>Source adapted from : </a:t>
            </a:r>
            <a:r>
              <a:rPr lang="en-GB" sz="700" dirty="0"/>
              <a:t>(Cordell &amp; Thompson, 2018)</a:t>
            </a:r>
            <a:endParaRPr lang="en-GB" sz="700" i="1" dirty="0"/>
          </a:p>
        </p:txBody>
      </p:sp>
      <p:sp>
        <p:nvSpPr>
          <p:cNvPr id="680" name="TextBox 679"/>
          <p:cNvSpPr txBox="1"/>
          <p:nvPr/>
        </p:nvSpPr>
        <p:spPr>
          <a:xfrm>
            <a:off x="9676130" y="3032249"/>
            <a:ext cx="22787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u="sng" dirty="0"/>
              <a:t>Single Sourcing</a:t>
            </a: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1) </a:t>
            </a:r>
            <a:r>
              <a:rPr 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Tesco can develop a long-term relationship with the supplier (Costantino &amp; Pellegrino, 2010).</a:t>
            </a: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2) </a:t>
            </a:r>
            <a:r>
              <a:rPr 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Tesco can get more consistent quality (Costantino &amp; Pellegrino, 2010).</a:t>
            </a: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3) </a:t>
            </a:r>
            <a:r>
              <a:rPr 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It will be easier for Tesco to identify the issues' root causes (Costantino &amp; Pellegrino, 2010).</a:t>
            </a: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4) </a:t>
            </a:r>
            <a:r>
              <a:rPr 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Reduce purchase price for Tesco resulting from reduced production cost (Costantino &amp; Pellegrino, 2010).</a:t>
            </a:r>
          </a:p>
          <a:p>
            <a:endParaRPr lang="en-GB" sz="900" dirty="0"/>
          </a:p>
          <a:p>
            <a:endParaRPr lang="en-GB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9699202" y="3970419"/>
            <a:ext cx="2232599" cy="79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u="sng" dirty="0"/>
              <a:t>Multi Sourcing</a:t>
            </a: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1) </a:t>
            </a:r>
            <a:r>
              <a:rPr 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Supplier commitment was very low (Costantino &amp; Pellegrino, 2010).</a:t>
            </a: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2) </a:t>
            </a:r>
            <a:r>
              <a:rPr 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Tesco faced quality issues from the suppliers (Costantino &amp; Pellegrino, 2010).</a:t>
            </a: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3)</a:t>
            </a:r>
            <a:r>
              <a:rPr lang="en-GB" sz="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  <a:cs typeface="Times New Roman" panose="02020603050405020304" pitchFamily="18" charset="0"/>
              </a:rPr>
              <a:t>Higher purchasing cost for Tesco (Costantino &amp; Pellegrino, 2010).</a:t>
            </a:r>
          </a:p>
          <a:p>
            <a:r>
              <a:rPr lang="en-GB" sz="900" dirty="0"/>
              <a:t> </a:t>
            </a:r>
          </a:p>
          <a:p>
            <a:endParaRPr lang="en-GB" sz="900" b="1" i="1" dirty="0">
              <a:solidFill>
                <a:schemeClr val="tx1">
                  <a:lumMod val="95000"/>
                  <a:lumOff val="5000"/>
                </a:schemeClr>
              </a:solidFill>
              <a:latin typeface="Calibri body"/>
              <a:cs typeface="Times New Roman" panose="02020603050405020304" pitchFamily="18" charset="0"/>
            </a:endParaRPr>
          </a:p>
          <a:p>
            <a:endParaRPr lang="en-GB" sz="600" b="1" i="1" dirty="0">
              <a:solidFill>
                <a:schemeClr val="tx1">
                  <a:lumMod val="95000"/>
                  <a:lumOff val="5000"/>
                </a:schemeClr>
              </a:solidFill>
              <a:latin typeface="Calibri body"/>
              <a:cs typeface="Times New Roman" panose="02020603050405020304" pitchFamily="18" charset="0"/>
            </a:endParaRPr>
          </a:p>
          <a:p>
            <a:endParaRPr lang="en-GB" sz="900" dirty="0"/>
          </a:p>
          <a:p>
            <a:endParaRPr lang="en-GB" sz="900" dirty="0"/>
          </a:p>
        </p:txBody>
      </p:sp>
      <p:cxnSp>
        <p:nvCxnSpPr>
          <p:cNvPr id="682" name="Straight Connector 681"/>
          <p:cNvCxnSpPr/>
          <p:nvPr/>
        </p:nvCxnSpPr>
        <p:spPr>
          <a:xfrm flipH="1">
            <a:off x="3757108" y="5257800"/>
            <a:ext cx="6834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/>
          <p:nvPr/>
        </p:nvCxnSpPr>
        <p:spPr>
          <a:xfrm>
            <a:off x="9954148" y="4935458"/>
            <a:ext cx="3287" cy="1001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370408" y="4930841"/>
            <a:ext cx="1447426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u="sng" dirty="0"/>
              <a:t>RECCOMENDATIONS</a:t>
            </a:r>
          </a:p>
        </p:txBody>
      </p:sp>
      <p:cxnSp>
        <p:nvCxnSpPr>
          <p:cNvPr id="690" name="Straight Connector 689"/>
          <p:cNvCxnSpPr/>
          <p:nvPr/>
        </p:nvCxnSpPr>
        <p:spPr>
          <a:xfrm>
            <a:off x="7717155" y="5936745"/>
            <a:ext cx="4463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89152" y="6262262"/>
            <a:ext cx="41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u="sng" dirty="0"/>
              <a:t>KLP’S</a:t>
            </a:r>
          </a:p>
        </p:txBody>
      </p:sp>
      <p:sp>
        <p:nvSpPr>
          <p:cNvPr id="691" name="TextBox 690"/>
          <p:cNvSpPr txBox="1"/>
          <p:nvPr/>
        </p:nvSpPr>
        <p:spPr>
          <a:xfrm>
            <a:off x="7962552" y="5967670"/>
            <a:ext cx="42729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i="1" dirty="0"/>
              <a:t>To be able to understand the type of product they are tying to source in relation to risk and profit using khraljic.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i="1" dirty="0"/>
              <a:t>Understand the supplier preference after this scandal and analyse a business strategy using the Dutch Windmill to determine a competitive strategy to develop their suppliers.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i="1" dirty="0"/>
              <a:t>Analyse how a supply chain network can provide tractability and transparency within the supply chain.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i="1" dirty="0"/>
              <a:t>A relationship between CFT and of value gained from supply chain</a:t>
            </a:r>
            <a:r>
              <a:rPr lang="en-US" altLang="en-GB" sz="700" i="1" dirty="0"/>
              <a:t>.</a:t>
            </a:r>
            <a:endParaRPr lang="en-GB" sz="7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i="1" dirty="0"/>
              <a:t>Analysis how vertical integration can be used as a strategy development tool</a:t>
            </a:r>
            <a:r>
              <a:rPr lang="en-US" altLang="en-GB" sz="700" i="1" dirty="0"/>
              <a:t> for Tesco.</a:t>
            </a:r>
            <a:endParaRPr lang="en-GB" sz="7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i="1" dirty="0"/>
              <a:t>How single sourcing can ensure a better quality, price and relationship between Tesco and its suppliers.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700" i="1" dirty="0"/>
          </a:p>
        </p:txBody>
      </p:sp>
      <p:sp>
        <p:nvSpPr>
          <p:cNvPr id="693" name="TextBox 692"/>
          <p:cNvSpPr txBox="1"/>
          <p:nvPr/>
        </p:nvSpPr>
        <p:spPr>
          <a:xfrm>
            <a:off x="7708265" y="5163687"/>
            <a:ext cx="22319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i="1" dirty="0"/>
              <a:t>Inflation – rising prices of fast moving consumer goods.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i="1" dirty="0"/>
              <a:t>Highly regulated beef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i="1" dirty="0"/>
              <a:t>High demand for low ranged products in the UK. </a:t>
            </a:r>
          </a:p>
        </p:txBody>
      </p:sp>
      <p:sp>
        <p:nvSpPr>
          <p:cNvPr id="48" name="TextBox 692"/>
          <p:cNvSpPr txBox="1"/>
          <p:nvPr/>
        </p:nvSpPr>
        <p:spPr>
          <a:xfrm>
            <a:off x="9949181" y="5160010"/>
            <a:ext cx="2103890" cy="79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GB" sz="650" i="1" dirty="0"/>
              <a:t>Hiring a category manager.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GB" sz="650" i="1" dirty="0"/>
              <a:t>Establish processes and goals for future supplier </a:t>
            </a:r>
          </a:p>
          <a:p>
            <a:r>
              <a:rPr lang="en-US" altLang="en-GB" sz="650" i="1" dirty="0"/>
              <a:t>        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GB" sz="650" i="1" dirty="0"/>
              <a:t>EDI Approach to establish a direct relationship between Tesco and its suppliers, linked via electronic data interchange.</a:t>
            </a:r>
          </a:p>
          <a:p>
            <a:r>
              <a:rPr lang="en-US" altLang="en-GB" sz="700" b="1" i="1" dirty="0"/>
              <a:t>(</a:t>
            </a:r>
            <a:r>
              <a:rPr lang="en-US" altLang="en-GB" sz="700" b="1" i="1" dirty="0" err="1"/>
              <a:t>Monczka</a:t>
            </a:r>
            <a:r>
              <a:rPr lang="en-US" altLang="en-GB" sz="700" b="1" i="1" dirty="0"/>
              <a:t> et al., 1995)</a:t>
            </a:r>
            <a:endParaRPr lang="en-US" altLang="en-GB" sz="650" i="1" dirty="0"/>
          </a:p>
          <a:p>
            <a:endParaRPr lang="en-US" altLang="en-GB" sz="650" i="1" dirty="0"/>
          </a:p>
          <a:p>
            <a:r>
              <a:rPr lang="en-US" altLang="en-GB" sz="650" i="1" dirty="0"/>
              <a:t>   </a:t>
            </a:r>
          </a:p>
          <a:p>
            <a:endParaRPr lang="en-US" altLang="en-GB" sz="650" i="1" dirty="0"/>
          </a:p>
          <a:p>
            <a:endParaRPr lang="en-US" altLang="en-GB" sz="650" i="1" dirty="0"/>
          </a:p>
          <a:p>
            <a:endParaRPr lang="en-US" altLang="en-GB" sz="650" i="1" dirty="0"/>
          </a:p>
          <a:p>
            <a:endParaRPr lang="en-US" altLang="en-GB" sz="650" i="1" dirty="0"/>
          </a:p>
          <a:p>
            <a:endParaRPr lang="en-US" altLang="en-GB" sz="650" i="1" dirty="0"/>
          </a:p>
          <a:p>
            <a:r>
              <a:rPr lang="en-US" altLang="en-GB" sz="650" i="1" dirty="0"/>
              <a:t>      </a:t>
            </a:r>
            <a:endParaRPr lang="en-US" altLang="en-GB" sz="550" b="1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45F2C5-EB28-DF4B-8940-569445CD87A0}"/>
              </a:ext>
            </a:extLst>
          </p:cNvPr>
          <p:cNvSpPr txBox="1"/>
          <p:nvPr/>
        </p:nvSpPr>
        <p:spPr>
          <a:xfrm>
            <a:off x="4167916" y="612869"/>
            <a:ext cx="498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700" b="1" dirty="0">
                <a:solidFill>
                  <a:srgbClr val="FF0000"/>
                </a:solidFill>
              </a:rPr>
              <a:t>TESCO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D5BF6B-381F-3140-B920-B768962CB7D4}"/>
              </a:ext>
            </a:extLst>
          </p:cNvPr>
          <p:cNvCxnSpPr/>
          <p:nvPr/>
        </p:nvCxnSpPr>
        <p:spPr>
          <a:xfrm>
            <a:off x="4472156" y="828312"/>
            <a:ext cx="123285" cy="23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0"/>
            <a:ext cx="9577251" cy="906326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815430"/>
            <a:ext cx="11780520" cy="5951130"/>
          </a:xfrm>
        </p:spPr>
        <p:txBody>
          <a:bodyPr>
            <a:noAutofit/>
          </a:bodyPr>
          <a:lstStyle/>
          <a:p>
            <a:pPr lvl="0"/>
            <a:r>
              <a:rPr lang="en-IN" sz="1100" dirty="0" err="1"/>
              <a:t>Aastrup</a:t>
            </a:r>
            <a:r>
              <a:rPr lang="en-IN" sz="1100" dirty="0"/>
              <a:t>, J., Grant, D. B., &amp; </a:t>
            </a:r>
            <a:r>
              <a:rPr lang="en-IN" sz="1100" dirty="0" err="1"/>
              <a:t>Bjerre</a:t>
            </a:r>
            <a:r>
              <a:rPr lang="en-IN" sz="1100" dirty="0"/>
              <a:t>, M. (2007). Value creation and category management through retailer–supplier relationships. </a:t>
            </a:r>
            <a:r>
              <a:rPr lang="en-IN" sz="1100" i="1" dirty="0"/>
              <a:t>The International Review of Retail, Distribution and Consumer Research</a:t>
            </a:r>
            <a:r>
              <a:rPr lang="en-IN" sz="1100" dirty="0"/>
              <a:t>, </a:t>
            </a:r>
            <a:r>
              <a:rPr lang="en-IN" sz="1100" i="1" dirty="0"/>
              <a:t>17</a:t>
            </a:r>
            <a:r>
              <a:rPr lang="en-IN" sz="1100" dirty="0"/>
              <a:t>(5), 523-541. </a:t>
            </a:r>
            <a:r>
              <a:rPr lang="en-IN" sz="1100" u="sng" dirty="0">
                <a:hlinkClick r:id="rId2"/>
              </a:rPr>
              <a:t>https://doi.org/10.1080/09593960701632019</a:t>
            </a:r>
            <a:endParaRPr lang="en-GB" sz="1100" dirty="0"/>
          </a:p>
          <a:p>
            <a:pPr lvl="0"/>
            <a:r>
              <a:rPr lang="en-GB" sz="1100" dirty="0"/>
              <a:t>Christopher , M. (2005). Logistics, the supply chain and the competitive strategy . In </a:t>
            </a:r>
            <a:r>
              <a:rPr lang="en-GB" sz="1100" i="1" dirty="0"/>
              <a:t>Logistics and supply chain management: Creating Value-Added Networks</a:t>
            </a:r>
            <a:r>
              <a:rPr lang="en-GB" sz="1100" dirty="0"/>
              <a:t> (pp. 5–10). essay, FT Prentice Hall. </a:t>
            </a:r>
          </a:p>
          <a:p>
            <a:pPr lvl="0"/>
            <a:r>
              <a:rPr lang="en-US" sz="1100" dirty="0"/>
              <a:t>Cordell, A. and Thompson, I. (2018) in The Category Management Handbook. London: Routledge, pp. 1–27.</a:t>
            </a:r>
            <a:endParaRPr lang="en-GB" sz="1100" dirty="0"/>
          </a:p>
          <a:p>
            <a:pPr lvl="0"/>
            <a:r>
              <a:rPr lang="en-US" sz="1100" dirty="0"/>
              <a:t>Cordell, A. and Thompson, I. (2018) in The Category Management Handbook. London: Routledge, pp. 85–113.  </a:t>
            </a:r>
            <a:endParaRPr lang="en-GB" sz="1100" dirty="0"/>
          </a:p>
          <a:p>
            <a:pPr lvl="0"/>
            <a:r>
              <a:rPr lang="en-GB" sz="1100" dirty="0"/>
              <a:t>Cordell, A., &amp; Thompson, I. (2018). STAGE 3 ANALYSIS. In </a:t>
            </a:r>
            <a:r>
              <a:rPr lang="en-GB" sz="1100" i="1" dirty="0"/>
              <a:t>The Category Management Handbook</a:t>
            </a:r>
            <a:r>
              <a:rPr lang="en-GB" sz="1100" dirty="0"/>
              <a:t> (pp. 60–70). essay, Routledge. </a:t>
            </a:r>
          </a:p>
          <a:p>
            <a:pPr lvl="0"/>
            <a:r>
              <a:rPr lang="en-GB" sz="1100" dirty="0"/>
              <a:t>Costantino, N., &amp; Pellegrino, R. (2010). Choosing between single and multiple sourcing based on supplier default risk: A real options approach. </a:t>
            </a:r>
            <a:r>
              <a:rPr lang="en-GB" sz="1100" i="1" dirty="0"/>
              <a:t>Journal of Purchasing and Supply Management</a:t>
            </a:r>
            <a:r>
              <a:rPr lang="en-GB" sz="1100" dirty="0"/>
              <a:t>, </a:t>
            </a:r>
            <a:r>
              <a:rPr lang="en-GB" sz="1100" i="1" dirty="0"/>
              <a:t>16</a:t>
            </a:r>
            <a:r>
              <a:rPr lang="en-GB" sz="1100" dirty="0"/>
              <a:t>(1), 27-40.</a:t>
            </a:r>
          </a:p>
          <a:p>
            <a:pPr lvl="0"/>
            <a:r>
              <a:rPr lang="en-US" sz="1100" dirty="0"/>
              <a:t>David B. Grant. (2012). </a:t>
            </a:r>
            <a:r>
              <a:rPr lang="en-US" sz="1100" i="1" dirty="0"/>
              <a:t>Logistics Management</a:t>
            </a:r>
            <a:r>
              <a:rPr lang="en-US" sz="1100" dirty="0"/>
              <a:t> (1st ed.). Pearson education.</a:t>
            </a:r>
            <a:endParaRPr lang="en-GB" sz="1100" dirty="0"/>
          </a:p>
          <a:p>
            <a:pPr lvl="0"/>
            <a:r>
              <a:rPr lang="en-US" sz="1100" dirty="0"/>
              <a:t>Guan, W. and </a:t>
            </a:r>
            <a:r>
              <a:rPr lang="en-US" sz="1100" dirty="0" err="1"/>
              <a:t>Rehme</a:t>
            </a:r>
            <a:r>
              <a:rPr lang="en-US" sz="1100" dirty="0"/>
              <a:t>, J. (2012) “Vertical Integration in supply chains: Driving Forces and consequences for a manufacturer's downstream integration,” Supply Chain Management: An International Journal, 17(2), pp. 187–201. Available at: </a:t>
            </a:r>
            <a:r>
              <a:rPr lang="en-US" sz="1100" u="sng" dirty="0">
                <a:hlinkClick r:id="rId3"/>
              </a:rPr>
              <a:t>https://doi.org/10.1108/13598541211212915</a:t>
            </a:r>
            <a:r>
              <a:rPr lang="en-US" sz="1100" dirty="0"/>
              <a:t>. </a:t>
            </a:r>
            <a:endParaRPr lang="en-GB" sz="1100" dirty="0"/>
          </a:p>
          <a:p>
            <a:pPr lvl="0"/>
            <a:r>
              <a:rPr lang="en-GB" sz="1100" dirty="0"/>
              <a:t>Helms, M. M., &amp; Nixon, J. (2010). Exploring SWOT analysis – where are we now? </a:t>
            </a:r>
            <a:r>
              <a:rPr lang="en-GB" sz="1100" i="1" dirty="0"/>
              <a:t>Journal of Strategy and Management</a:t>
            </a:r>
            <a:r>
              <a:rPr lang="en-GB" sz="1100" dirty="0"/>
              <a:t>, </a:t>
            </a:r>
            <a:r>
              <a:rPr lang="en-GB" sz="1100" i="1" dirty="0"/>
              <a:t>3</a:t>
            </a:r>
            <a:r>
              <a:rPr lang="en-GB" sz="1100" dirty="0"/>
              <a:t>(3), 215-251. </a:t>
            </a:r>
          </a:p>
          <a:p>
            <a:pPr lvl="0"/>
            <a:r>
              <a:rPr lang="en-US" sz="1100" dirty="0" err="1"/>
              <a:t>Karolefski</a:t>
            </a:r>
            <a:r>
              <a:rPr lang="en-US" sz="1100" dirty="0"/>
              <a:t>, J. and Heller, A. (2006) in Consumer-centric category management: How to increase profits by managing categories based on consumer needs. Hoboken, NJ: J. Wiley, p. 313. </a:t>
            </a:r>
            <a:endParaRPr lang="en-GB" sz="1100" dirty="0"/>
          </a:p>
          <a:p>
            <a:pPr lvl="0"/>
            <a:r>
              <a:rPr lang="en-US" sz="1100" dirty="0" err="1"/>
              <a:t>Monczka</a:t>
            </a:r>
            <a:r>
              <a:rPr lang="en-US" sz="1100" dirty="0"/>
              <a:t>, R.M. and Trent, R.J. (1995) in Purchasing and sourcing strategy trends and implications. Tempe, </a:t>
            </a:r>
            <a:r>
              <a:rPr lang="en-US" sz="1100" dirty="0" err="1"/>
              <a:t>Ariz</a:t>
            </a:r>
            <a:r>
              <a:rPr lang="en-US" sz="1100" dirty="0"/>
              <a:t>: Center for Advanced Purchasing Studies, pp. 44–54.</a:t>
            </a:r>
          </a:p>
          <a:p>
            <a:pPr lvl="0"/>
            <a:r>
              <a:rPr lang="en-US" sz="1100" dirty="0"/>
              <a:t>Monczka, R.M. and Trent, R.J. (1995) in Purchasing and sourcing strategy trends and implications. Tempe, Ariz: Center for Advanced Purchasing Studies.  </a:t>
            </a:r>
            <a:endParaRPr lang="en-GB" sz="1100" dirty="0"/>
          </a:p>
          <a:p>
            <a:pPr lvl="0"/>
            <a:r>
              <a:rPr lang="en-GB" sz="1100" dirty="0"/>
              <a:t>O'Brien, J. (2014). In </a:t>
            </a:r>
            <a:r>
              <a:rPr lang="en-GB" sz="1100" i="1" dirty="0"/>
              <a:t>Supplier relationship management: Unlocking the hidden value in your supply base</a:t>
            </a:r>
            <a:r>
              <a:rPr lang="en-GB" sz="1100" dirty="0"/>
              <a:t> (pp. 9–11). essay, </a:t>
            </a:r>
            <a:r>
              <a:rPr lang="en-GB" sz="1100" dirty="0" err="1"/>
              <a:t>Kogan</a:t>
            </a:r>
            <a:r>
              <a:rPr lang="en-GB" sz="1100" dirty="0"/>
              <a:t> Page. </a:t>
            </a:r>
          </a:p>
          <a:p>
            <a:pPr lvl="0"/>
            <a:r>
              <a:rPr lang="en-US" sz="1100" dirty="0"/>
              <a:t>Simon Neville. (2013, February 26). Frozen burger sales plunge 43% after horsemeat scandal. </a:t>
            </a:r>
            <a:r>
              <a:rPr lang="en-US" sz="1100" i="1" dirty="0"/>
              <a:t>the Guardian</a:t>
            </a:r>
            <a:r>
              <a:rPr lang="en-US" sz="1100" dirty="0"/>
              <a:t>. </a:t>
            </a:r>
            <a:r>
              <a:rPr lang="en-US" sz="1100" u="sng" dirty="0">
                <a:hlinkClick r:id="rId4"/>
              </a:rPr>
              <a:t>https://www.theguardian.com/uk/2013/feb/26/frozen-burger-sales-fall-horsemeat-scandal</a:t>
            </a:r>
            <a:endParaRPr lang="en-GB" sz="1100" dirty="0"/>
          </a:p>
          <a:p>
            <a:pPr lvl="0"/>
            <a:r>
              <a:rPr lang="en-IN" sz="1100" dirty="0"/>
              <a:t>Smith, R., &amp; </a:t>
            </a:r>
            <a:r>
              <a:rPr lang="en-IN" sz="1100" dirty="0" err="1"/>
              <a:t>McElwee</a:t>
            </a:r>
            <a:r>
              <a:rPr lang="en-IN" sz="1100" dirty="0"/>
              <a:t>, G. (2021). The “horse-meat” scandal: Illegal activity in the food supply chain. </a:t>
            </a:r>
            <a:r>
              <a:rPr lang="en-IN" sz="1100" i="1" dirty="0"/>
              <a:t>Supply Chain Management: An International Journal</a:t>
            </a:r>
            <a:r>
              <a:rPr lang="en-IN" sz="1100" dirty="0"/>
              <a:t>, </a:t>
            </a:r>
            <a:r>
              <a:rPr lang="en-IN" sz="1100" i="1" dirty="0"/>
              <a:t>26</a:t>
            </a:r>
            <a:r>
              <a:rPr lang="en-IN" sz="1100" dirty="0"/>
              <a:t>(5), 565-578. </a:t>
            </a:r>
            <a:r>
              <a:rPr lang="en-IN" sz="1100" u="sng" dirty="0">
                <a:hlinkClick r:id="rId5"/>
              </a:rPr>
              <a:t>https://doi.org/10.1108/scm-08-2019-0292</a:t>
            </a:r>
            <a:endParaRPr lang="en-GB" sz="1100" dirty="0"/>
          </a:p>
          <a:p>
            <a:pPr lvl="0"/>
            <a:r>
              <a:rPr lang="en-GB" sz="1100" dirty="0"/>
              <a:t>Thomas, S., Eastman, J., Shepherd, C. D., &amp; Denton, L. T. (2018). A comparative assessment of win-win and win-lose negotiation strategy use on supply chain relational outcomes. </a:t>
            </a:r>
            <a:r>
              <a:rPr lang="en-GB" sz="1100" i="1" dirty="0"/>
              <a:t>The International Journal of Logistics Management</a:t>
            </a:r>
            <a:r>
              <a:rPr lang="en-GB" sz="1100" dirty="0"/>
              <a:t>, </a:t>
            </a:r>
            <a:r>
              <a:rPr lang="en-GB" sz="1100" i="1" dirty="0"/>
              <a:t>29</a:t>
            </a:r>
            <a:r>
              <a:rPr lang="en-GB" sz="1100" dirty="0"/>
              <a:t>(1), 191–215. https://doi.org/10.1108/ijlm-10-2016-0238 </a:t>
            </a:r>
          </a:p>
          <a:p>
            <a:pPr lvl="0"/>
            <a:r>
              <a:rPr lang="en-GB" sz="1100" dirty="0"/>
              <a:t>Valentin, E. K. (2001). Swot analysis from a resource-based view. </a:t>
            </a:r>
            <a:r>
              <a:rPr lang="en-GB" sz="1100" i="1" dirty="0"/>
              <a:t>Journal of Marketing Theory and Practice</a:t>
            </a:r>
            <a:r>
              <a:rPr lang="en-GB" sz="1100" dirty="0"/>
              <a:t>, </a:t>
            </a:r>
            <a:r>
              <a:rPr lang="en-GB" sz="1100" i="1" dirty="0"/>
              <a:t>9</a:t>
            </a:r>
            <a:r>
              <a:rPr lang="en-GB" sz="1100" dirty="0"/>
              <a:t>(2), 54-69. </a:t>
            </a:r>
          </a:p>
          <a:p>
            <a:pPr lvl="0"/>
            <a:r>
              <a:rPr lang="en-GB" sz="1100" dirty="0"/>
              <a:t>van, W. A. J. (2014). Purchasing and Business Strategy . In </a:t>
            </a:r>
            <a:r>
              <a:rPr lang="en-GB" sz="1100" i="1" dirty="0"/>
              <a:t>Purchasing et supply chain management: Analysis, Strategy, Planning and Practice</a:t>
            </a:r>
            <a:r>
              <a:rPr lang="en-GB" sz="1100" dirty="0"/>
              <a:t> (pp. 169–175). essay, Cengage Learning. </a:t>
            </a:r>
          </a:p>
          <a:p>
            <a:endParaRPr lang="en-GB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2010</Words>
  <Application>Microsoft Office PowerPoint</Application>
  <PresentationFormat>Widescreen</PresentationFormat>
  <Paragraphs>232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Calibri body</vt:lpstr>
      <vt:lpstr>Calibri Light</vt:lpstr>
      <vt:lpstr>Times New Roman</vt:lpstr>
      <vt:lpstr>Wingdings</vt:lpstr>
      <vt:lpstr>Office Theme</vt:lpstr>
      <vt:lpstr>PROCUREMENT MANAGEMENT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aqib vayani</dc:creator>
  <cp:lastModifiedBy>Killedar, Ninad</cp:lastModifiedBy>
  <cp:revision>343</cp:revision>
  <dcterms:created xsi:type="dcterms:W3CDTF">2022-11-10T11:34:00Z</dcterms:created>
  <dcterms:modified xsi:type="dcterms:W3CDTF">2024-03-01T18:19:06Z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93922A76CECF4B5CABC2435CA2078AB4</vt:lpwstr>
  </property>
  <property fmtid="{D5CDD505-2E9C-101B-9397-08002B2CF9AE}" pid="3" name="KSOProductBuildVer">
    <vt:lpwstr>1033-11.2.0.11417</vt:lpwstr>
  </property>
</Properties>
</file>