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479" userDrawn="1">
          <p15:clr>
            <a:srgbClr val="A4A3A4"/>
          </p15:clr>
        </p15:guide>
        <p15:guide id="2" pos="5201"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E11483"/>
    <a:srgbClr val="4877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6" d="100"/>
          <a:sy n="66" d="100"/>
        </p:scale>
        <p:origin x="668" y="280"/>
      </p:cViewPr>
      <p:guideLst>
        <p:guide pos="2479"/>
        <p:guide pos="5201"/>
        <p:guide orient="horz" pos="2160"/>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3C6B3-2BBB-447E-97FA-C366BD9252B9}" type="doc">
      <dgm:prSet loTypeId="urn:microsoft.com/office/officeart/2005/8/layout/equation2" loCatId="process" qsTypeId="urn:microsoft.com/office/officeart/2005/8/quickstyle/simple5" qsCatId="simple" csTypeId="urn:microsoft.com/office/officeart/2005/8/colors/accent6_2" csCatId="accent6" phldr="1"/>
      <dgm:spPr>
        <a:scene3d>
          <a:camera prst="orthographicFront">
            <a:rot lat="0" lon="0" rev="0"/>
          </a:camera>
          <a:lightRig rig="threePt" dir="t"/>
        </a:scene3d>
      </dgm:spPr>
    </dgm:pt>
    <dgm:pt modelId="{16D2F336-317F-46E8-ACBE-AE8D6432715C}">
      <dgm:prSet phldrT="[Text]" custT="1"/>
      <dgm:spPr/>
      <dgm:t>
        <a:bodyPr/>
        <a:lstStyle/>
        <a:p>
          <a:r>
            <a:rPr lang="en-GB" sz="800" dirty="0"/>
            <a:t>Innovative Sustainable Nutrition</a:t>
          </a:r>
        </a:p>
      </dgm:t>
    </dgm:pt>
    <dgm:pt modelId="{8FD3C67E-8F7C-4009-94D1-BCAAC5F87AA6}" type="parTrans" cxnId="{1C0B9F37-2AEA-494C-BC73-5E39AC299288}">
      <dgm:prSet/>
      <dgm:spPr/>
      <dgm:t>
        <a:bodyPr/>
        <a:lstStyle/>
        <a:p>
          <a:endParaRPr lang="en-GB" sz="1000"/>
        </a:p>
      </dgm:t>
    </dgm:pt>
    <dgm:pt modelId="{50C54D60-11A9-4494-9FE2-9AAE545C8734}" type="sibTrans" cxnId="{1C0B9F37-2AEA-494C-BC73-5E39AC299288}">
      <dgm:prSet custT="1"/>
      <dgm:spPr/>
      <dgm:t>
        <a:bodyPr/>
        <a:lstStyle/>
        <a:p>
          <a:endParaRPr lang="en-GB" sz="1000"/>
        </a:p>
      </dgm:t>
    </dgm:pt>
    <dgm:pt modelId="{D7E93BE1-F416-4D62-82A9-7F8C1012E878}">
      <dgm:prSet phldrT="[Text]" custT="1"/>
      <dgm:spPr/>
      <dgm:t>
        <a:bodyPr/>
        <a:lstStyle/>
        <a:p>
          <a:r>
            <a:rPr lang="en-GB" sz="900" dirty="0"/>
            <a:t>Clean Label Solutions</a:t>
          </a:r>
        </a:p>
      </dgm:t>
    </dgm:pt>
    <dgm:pt modelId="{0450CD70-60B9-4229-BE76-2580E8AFD5C2}" type="parTrans" cxnId="{E0E604E9-3359-477D-8215-03DA7A3AF140}">
      <dgm:prSet/>
      <dgm:spPr/>
      <dgm:t>
        <a:bodyPr/>
        <a:lstStyle/>
        <a:p>
          <a:endParaRPr lang="en-GB" sz="1000"/>
        </a:p>
      </dgm:t>
    </dgm:pt>
    <dgm:pt modelId="{62CEE9FC-182B-4205-B25B-DC90CC352EB9}" type="sibTrans" cxnId="{E0E604E9-3359-477D-8215-03DA7A3AF140}">
      <dgm:prSet custT="1"/>
      <dgm:spPr/>
      <dgm:t>
        <a:bodyPr/>
        <a:lstStyle/>
        <a:p>
          <a:endParaRPr lang="en-GB" sz="1000"/>
        </a:p>
      </dgm:t>
    </dgm:pt>
    <dgm:pt modelId="{7565D339-E243-4035-B506-5EDE08076FF4}">
      <dgm:prSet phldrT="[Text]" custT="1"/>
      <dgm:spPr/>
      <dgm:t>
        <a:bodyPr/>
        <a:lstStyle/>
        <a:p>
          <a:r>
            <a:rPr lang="en-GB" sz="900" dirty="0"/>
            <a:t>For the people </a:t>
          </a:r>
        </a:p>
      </dgm:t>
    </dgm:pt>
    <dgm:pt modelId="{F6234F6F-A83A-4F36-8BE7-9D5ED21EB7A1}" type="parTrans" cxnId="{00B7CE18-C6EB-4B70-89A9-0B9FEF453960}">
      <dgm:prSet/>
      <dgm:spPr/>
      <dgm:t>
        <a:bodyPr/>
        <a:lstStyle/>
        <a:p>
          <a:endParaRPr lang="en-GB" sz="1000"/>
        </a:p>
      </dgm:t>
    </dgm:pt>
    <dgm:pt modelId="{26CA78D5-CA35-45A9-90DD-840096176650}" type="sibTrans" cxnId="{00B7CE18-C6EB-4B70-89A9-0B9FEF453960}">
      <dgm:prSet/>
      <dgm:spPr/>
      <dgm:t>
        <a:bodyPr/>
        <a:lstStyle/>
        <a:p>
          <a:endParaRPr lang="en-GB" sz="1000"/>
        </a:p>
      </dgm:t>
    </dgm:pt>
    <dgm:pt modelId="{85879C57-6072-442F-8642-4AC573E9364A}" type="pres">
      <dgm:prSet presAssocID="{8663C6B3-2BBB-447E-97FA-C366BD9252B9}" presName="Name0" presStyleCnt="0">
        <dgm:presLayoutVars>
          <dgm:dir/>
          <dgm:resizeHandles val="exact"/>
        </dgm:presLayoutVars>
      </dgm:prSet>
      <dgm:spPr/>
    </dgm:pt>
    <dgm:pt modelId="{A13A5CF1-D875-4E54-843A-EEF70B9EA57E}" type="pres">
      <dgm:prSet presAssocID="{8663C6B3-2BBB-447E-97FA-C366BD9252B9}" presName="vNodes" presStyleCnt="0"/>
      <dgm:spPr/>
    </dgm:pt>
    <dgm:pt modelId="{7D8E9A7F-6AC7-4AED-9575-CC18598EC549}" type="pres">
      <dgm:prSet presAssocID="{16D2F336-317F-46E8-ACBE-AE8D6432715C}" presName="node" presStyleLbl="node1" presStyleIdx="0" presStyleCnt="3" custScaleX="131698">
        <dgm:presLayoutVars>
          <dgm:bulletEnabled val="1"/>
        </dgm:presLayoutVars>
      </dgm:prSet>
      <dgm:spPr/>
    </dgm:pt>
    <dgm:pt modelId="{8FA82B2C-535E-4168-81E9-CF18433677A2}" type="pres">
      <dgm:prSet presAssocID="{50C54D60-11A9-4494-9FE2-9AAE545C8734}" presName="spacerT" presStyleCnt="0"/>
      <dgm:spPr/>
    </dgm:pt>
    <dgm:pt modelId="{F1F699CF-B84F-4996-9471-6F7C14A7DC3D}" type="pres">
      <dgm:prSet presAssocID="{50C54D60-11A9-4494-9FE2-9AAE545C8734}" presName="sibTrans" presStyleLbl="sibTrans2D1" presStyleIdx="0" presStyleCnt="2"/>
      <dgm:spPr/>
    </dgm:pt>
    <dgm:pt modelId="{AC88DEA2-DC57-49C9-9090-C30343EBD916}" type="pres">
      <dgm:prSet presAssocID="{50C54D60-11A9-4494-9FE2-9AAE545C8734}" presName="spacerB" presStyleCnt="0"/>
      <dgm:spPr/>
    </dgm:pt>
    <dgm:pt modelId="{474288D5-360C-462F-A01C-166A783057BA}" type="pres">
      <dgm:prSet presAssocID="{D7E93BE1-F416-4D62-82A9-7F8C1012E878}" presName="node" presStyleLbl="node1" presStyleIdx="1" presStyleCnt="3" custScaleX="131698">
        <dgm:presLayoutVars>
          <dgm:bulletEnabled val="1"/>
        </dgm:presLayoutVars>
      </dgm:prSet>
      <dgm:spPr/>
    </dgm:pt>
    <dgm:pt modelId="{8D6883BF-A79B-48B8-99A1-852E262B2DC9}" type="pres">
      <dgm:prSet presAssocID="{8663C6B3-2BBB-447E-97FA-C366BD9252B9}" presName="sibTransLast" presStyleLbl="sibTrans2D1" presStyleIdx="1" presStyleCnt="2"/>
      <dgm:spPr/>
    </dgm:pt>
    <dgm:pt modelId="{9B43A8C8-874C-4D50-A365-E0185598836C}" type="pres">
      <dgm:prSet presAssocID="{8663C6B3-2BBB-447E-97FA-C366BD9252B9}" presName="connectorText" presStyleLbl="sibTrans2D1" presStyleIdx="1" presStyleCnt="2"/>
      <dgm:spPr/>
    </dgm:pt>
    <dgm:pt modelId="{2396BB69-2B2D-4398-9649-1997F03AC85D}" type="pres">
      <dgm:prSet presAssocID="{8663C6B3-2BBB-447E-97FA-C366BD9252B9}" presName="lastNode" presStyleLbl="node1" presStyleIdx="2" presStyleCnt="3" custScaleX="70670" custScaleY="66450">
        <dgm:presLayoutVars>
          <dgm:bulletEnabled val="1"/>
        </dgm:presLayoutVars>
      </dgm:prSet>
      <dgm:spPr/>
    </dgm:pt>
  </dgm:ptLst>
  <dgm:cxnLst>
    <dgm:cxn modelId="{15D4A80D-7D1C-49B9-AE20-94F280693709}" type="presOf" srcId="{7565D339-E243-4035-B506-5EDE08076FF4}" destId="{2396BB69-2B2D-4398-9649-1997F03AC85D}" srcOrd="0" destOrd="0" presId="urn:microsoft.com/office/officeart/2005/8/layout/equation2"/>
    <dgm:cxn modelId="{00B7CE18-C6EB-4B70-89A9-0B9FEF453960}" srcId="{8663C6B3-2BBB-447E-97FA-C366BD9252B9}" destId="{7565D339-E243-4035-B506-5EDE08076FF4}" srcOrd="2" destOrd="0" parTransId="{F6234F6F-A83A-4F36-8BE7-9D5ED21EB7A1}" sibTransId="{26CA78D5-CA35-45A9-90DD-840096176650}"/>
    <dgm:cxn modelId="{1C0B9F37-2AEA-494C-BC73-5E39AC299288}" srcId="{8663C6B3-2BBB-447E-97FA-C366BD9252B9}" destId="{16D2F336-317F-46E8-ACBE-AE8D6432715C}" srcOrd="0" destOrd="0" parTransId="{8FD3C67E-8F7C-4009-94D1-BCAAC5F87AA6}" sibTransId="{50C54D60-11A9-4494-9FE2-9AAE545C8734}"/>
    <dgm:cxn modelId="{C7D20F42-A256-4CE9-9B87-0442D6CF58FD}" type="presOf" srcId="{62CEE9FC-182B-4205-B25B-DC90CC352EB9}" destId="{9B43A8C8-874C-4D50-A365-E0185598836C}" srcOrd="1" destOrd="0" presId="urn:microsoft.com/office/officeart/2005/8/layout/equation2"/>
    <dgm:cxn modelId="{C693038D-4A6F-4B06-A683-633D7DEC4523}" type="presOf" srcId="{D7E93BE1-F416-4D62-82A9-7F8C1012E878}" destId="{474288D5-360C-462F-A01C-166A783057BA}" srcOrd="0" destOrd="0" presId="urn:microsoft.com/office/officeart/2005/8/layout/equation2"/>
    <dgm:cxn modelId="{C3C16E8F-9E5E-49F1-8E04-420693704F4E}" type="presOf" srcId="{16D2F336-317F-46E8-ACBE-AE8D6432715C}" destId="{7D8E9A7F-6AC7-4AED-9575-CC18598EC549}" srcOrd="0" destOrd="0" presId="urn:microsoft.com/office/officeart/2005/8/layout/equation2"/>
    <dgm:cxn modelId="{32EE4FB7-3DB3-46E5-B671-C1BD537C94C4}" type="presOf" srcId="{50C54D60-11A9-4494-9FE2-9AAE545C8734}" destId="{F1F699CF-B84F-4996-9471-6F7C14A7DC3D}" srcOrd="0" destOrd="0" presId="urn:microsoft.com/office/officeart/2005/8/layout/equation2"/>
    <dgm:cxn modelId="{A18853BD-8A3D-4D38-BAE7-FA5093467E7E}" type="presOf" srcId="{62CEE9FC-182B-4205-B25B-DC90CC352EB9}" destId="{8D6883BF-A79B-48B8-99A1-852E262B2DC9}" srcOrd="0" destOrd="0" presId="urn:microsoft.com/office/officeart/2005/8/layout/equation2"/>
    <dgm:cxn modelId="{8F967BDF-C810-4790-99AE-8FC45A054B98}" type="presOf" srcId="{8663C6B3-2BBB-447E-97FA-C366BD9252B9}" destId="{85879C57-6072-442F-8642-4AC573E9364A}" srcOrd="0" destOrd="0" presId="urn:microsoft.com/office/officeart/2005/8/layout/equation2"/>
    <dgm:cxn modelId="{E0E604E9-3359-477D-8215-03DA7A3AF140}" srcId="{8663C6B3-2BBB-447E-97FA-C366BD9252B9}" destId="{D7E93BE1-F416-4D62-82A9-7F8C1012E878}" srcOrd="1" destOrd="0" parTransId="{0450CD70-60B9-4229-BE76-2580E8AFD5C2}" sibTransId="{62CEE9FC-182B-4205-B25B-DC90CC352EB9}"/>
    <dgm:cxn modelId="{4DBADA50-0BF8-40CE-BC8D-C10B2D8E6F42}" type="presParOf" srcId="{85879C57-6072-442F-8642-4AC573E9364A}" destId="{A13A5CF1-D875-4E54-843A-EEF70B9EA57E}" srcOrd="0" destOrd="0" presId="urn:microsoft.com/office/officeart/2005/8/layout/equation2"/>
    <dgm:cxn modelId="{9D15008F-3809-429B-921E-6CC4E623274E}" type="presParOf" srcId="{A13A5CF1-D875-4E54-843A-EEF70B9EA57E}" destId="{7D8E9A7F-6AC7-4AED-9575-CC18598EC549}" srcOrd="0" destOrd="0" presId="urn:microsoft.com/office/officeart/2005/8/layout/equation2"/>
    <dgm:cxn modelId="{F8F0FC3F-F445-40E4-ADFB-7844B881C9DA}" type="presParOf" srcId="{A13A5CF1-D875-4E54-843A-EEF70B9EA57E}" destId="{8FA82B2C-535E-4168-81E9-CF18433677A2}" srcOrd="1" destOrd="0" presId="urn:microsoft.com/office/officeart/2005/8/layout/equation2"/>
    <dgm:cxn modelId="{80A3D263-36BB-4E7E-92F4-B6BEC838EFA9}" type="presParOf" srcId="{A13A5CF1-D875-4E54-843A-EEF70B9EA57E}" destId="{F1F699CF-B84F-4996-9471-6F7C14A7DC3D}" srcOrd="2" destOrd="0" presId="urn:microsoft.com/office/officeart/2005/8/layout/equation2"/>
    <dgm:cxn modelId="{76DBAA6B-2DA9-4432-B1BD-216290F419F9}" type="presParOf" srcId="{A13A5CF1-D875-4E54-843A-EEF70B9EA57E}" destId="{AC88DEA2-DC57-49C9-9090-C30343EBD916}" srcOrd="3" destOrd="0" presId="urn:microsoft.com/office/officeart/2005/8/layout/equation2"/>
    <dgm:cxn modelId="{1E33C4CC-C9E4-4E00-BFF0-1ECD2AD819CC}" type="presParOf" srcId="{A13A5CF1-D875-4E54-843A-EEF70B9EA57E}" destId="{474288D5-360C-462F-A01C-166A783057BA}" srcOrd="4" destOrd="0" presId="urn:microsoft.com/office/officeart/2005/8/layout/equation2"/>
    <dgm:cxn modelId="{3613DF73-3EEF-4E8B-9E3E-248E94BA07C5}" type="presParOf" srcId="{85879C57-6072-442F-8642-4AC573E9364A}" destId="{8D6883BF-A79B-48B8-99A1-852E262B2DC9}" srcOrd="1" destOrd="0" presId="urn:microsoft.com/office/officeart/2005/8/layout/equation2"/>
    <dgm:cxn modelId="{F1F70BE1-0FB1-4AF3-A1EC-6B489FDF2C91}" type="presParOf" srcId="{8D6883BF-A79B-48B8-99A1-852E262B2DC9}" destId="{9B43A8C8-874C-4D50-A365-E0185598836C}" srcOrd="0" destOrd="0" presId="urn:microsoft.com/office/officeart/2005/8/layout/equation2"/>
    <dgm:cxn modelId="{14CA6BE4-7D9C-48DD-85F8-6EDF4C8DE14F}" type="presParOf" srcId="{85879C57-6072-442F-8642-4AC573E9364A}" destId="{2396BB69-2B2D-4398-9649-1997F03AC85D}"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E9A7F-6AC7-4AED-9575-CC18598EC549}">
      <dsp:nvSpPr>
        <dsp:cNvPr id="0" name=""/>
        <dsp:cNvSpPr/>
      </dsp:nvSpPr>
      <dsp:spPr>
        <a:xfrm>
          <a:off x="634360" y="796"/>
          <a:ext cx="737614" cy="560080"/>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Innovative Sustainable Nutrition</a:t>
          </a:r>
        </a:p>
      </dsp:txBody>
      <dsp:txXfrm>
        <a:off x="742381" y="82818"/>
        <a:ext cx="521572" cy="396036"/>
      </dsp:txXfrm>
    </dsp:sp>
    <dsp:sp modelId="{F1F699CF-B84F-4996-9471-6F7C14A7DC3D}">
      <dsp:nvSpPr>
        <dsp:cNvPr id="0" name=""/>
        <dsp:cNvSpPr/>
      </dsp:nvSpPr>
      <dsp:spPr>
        <a:xfrm>
          <a:off x="840744" y="606354"/>
          <a:ext cx="324846" cy="324846"/>
        </a:xfrm>
        <a:prstGeom prst="mathPlus">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883802" y="730575"/>
        <a:ext cx="238730" cy="76404"/>
      </dsp:txXfrm>
    </dsp:sp>
    <dsp:sp modelId="{474288D5-360C-462F-A01C-166A783057BA}">
      <dsp:nvSpPr>
        <dsp:cNvPr id="0" name=""/>
        <dsp:cNvSpPr/>
      </dsp:nvSpPr>
      <dsp:spPr>
        <a:xfrm>
          <a:off x="634360" y="976679"/>
          <a:ext cx="737614" cy="560080"/>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dirty="0"/>
            <a:t>Clean Label Solutions</a:t>
          </a:r>
        </a:p>
      </dsp:txBody>
      <dsp:txXfrm>
        <a:off x="742381" y="1058701"/>
        <a:ext cx="521572" cy="396036"/>
      </dsp:txXfrm>
    </dsp:sp>
    <dsp:sp modelId="{8D6883BF-A79B-48B8-99A1-852E262B2DC9}">
      <dsp:nvSpPr>
        <dsp:cNvPr id="0" name=""/>
        <dsp:cNvSpPr/>
      </dsp:nvSpPr>
      <dsp:spPr>
        <a:xfrm>
          <a:off x="1455986" y="664603"/>
          <a:ext cx="178105" cy="208349"/>
        </a:xfrm>
        <a:prstGeom prst="rightArrow">
          <a:avLst>
            <a:gd name="adj1" fmla="val 60000"/>
            <a:gd name="adj2" fmla="val 50000"/>
          </a:avLst>
        </a:prstGeom>
        <a:gradFill rotWithShape="0">
          <a:gsLst>
            <a:gs pos="0">
              <a:schemeClr val="accent6">
                <a:tint val="60000"/>
                <a:hueOff val="0"/>
                <a:satOff val="0"/>
                <a:lumOff val="0"/>
                <a:alphaOff val="0"/>
                <a:satMod val="103000"/>
                <a:lumMod val="102000"/>
                <a:tint val="94000"/>
              </a:schemeClr>
            </a:gs>
            <a:gs pos="50000">
              <a:schemeClr val="accent6">
                <a:tint val="60000"/>
                <a:hueOff val="0"/>
                <a:satOff val="0"/>
                <a:lumOff val="0"/>
                <a:alphaOff val="0"/>
                <a:satMod val="110000"/>
                <a:lumMod val="100000"/>
                <a:shade val="100000"/>
              </a:schemeClr>
            </a:gs>
            <a:gs pos="100000">
              <a:schemeClr val="accent6">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1455986" y="706273"/>
        <a:ext cx="124674" cy="125009"/>
      </dsp:txXfrm>
    </dsp:sp>
    <dsp:sp modelId="{2396BB69-2B2D-4398-9649-1997F03AC85D}">
      <dsp:nvSpPr>
        <dsp:cNvPr id="0" name=""/>
        <dsp:cNvSpPr/>
      </dsp:nvSpPr>
      <dsp:spPr>
        <a:xfrm>
          <a:off x="1708022" y="396604"/>
          <a:ext cx="791617" cy="74434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GB" sz="900" kern="1200" dirty="0"/>
            <a:t>For the people </a:t>
          </a:r>
        </a:p>
      </dsp:txBody>
      <dsp:txXfrm>
        <a:off x="1823952" y="505611"/>
        <a:ext cx="559757" cy="52633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22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6T12:31:21.04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BB36-876E-656E-638D-D3480375D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66752D-445C-08FD-7419-4B01D6C0A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F44557-99B6-EFCF-CBBC-E4037B939E66}"/>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5" name="Footer Placeholder 4">
            <a:extLst>
              <a:ext uri="{FF2B5EF4-FFF2-40B4-BE49-F238E27FC236}">
                <a16:creationId xmlns:a16="http://schemas.microsoft.com/office/drawing/2014/main" id="{6887A27A-88CE-4DB6-8F1D-85B01156A4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915A31-64ED-5F2A-C578-F0EA3DBB66F5}"/>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356559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996F-8B21-DB4F-29F5-3E2C2CEF34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6763DA-E6FF-9730-B1D4-86081DED4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066640-D75E-3A2F-F2B9-0B7E6DFA4A95}"/>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5" name="Footer Placeholder 4">
            <a:extLst>
              <a:ext uri="{FF2B5EF4-FFF2-40B4-BE49-F238E27FC236}">
                <a16:creationId xmlns:a16="http://schemas.microsoft.com/office/drawing/2014/main" id="{C038DD87-1B09-8468-B7B4-80328A504E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BAAA8B-3689-E7F5-89BD-7C0BE177D7BF}"/>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252162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21DE40-F103-C680-2FB6-DE52A6F4C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9C7C77-DA40-21B2-EBF3-5BC821FAF6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459F2F-4926-8869-E1B8-135AFD727FCF}"/>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5" name="Footer Placeholder 4">
            <a:extLst>
              <a:ext uri="{FF2B5EF4-FFF2-40B4-BE49-F238E27FC236}">
                <a16:creationId xmlns:a16="http://schemas.microsoft.com/office/drawing/2014/main" id="{3F1DBD62-3115-713B-134B-0E01FA2AB9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E5A24A-335A-1B22-4AF0-2486DABC025A}"/>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330789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3855-9802-6B0E-2ABA-4AE283A8FD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99FABC-645A-BF11-36A6-7ABF5D7D1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845F35-BACD-8451-801F-9DD3BB1FE66B}"/>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5" name="Footer Placeholder 4">
            <a:extLst>
              <a:ext uri="{FF2B5EF4-FFF2-40B4-BE49-F238E27FC236}">
                <a16:creationId xmlns:a16="http://schemas.microsoft.com/office/drawing/2014/main" id="{0DA431C0-5136-C4F3-25EB-CB1DFD6B18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36E17E-5B70-57CF-0043-85F953311792}"/>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189977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1D3F-C78F-864B-DEFA-293123EB4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736DC3-8F18-8F27-9A2D-B14BBB2F9E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15089-A86A-2401-85AF-B3D711B143B5}"/>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5" name="Footer Placeholder 4">
            <a:extLst>
              <a:ext uri="{FF2B5EF4-FFF2-40B4-BE49-F238E27FC236}">
                <a16:creationId xmlns:a16="http://schemas.microsoft.com/office/drawing/2014/main" id="{7FFE6493-442D-EDBD-40E3-77A0E88805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26118C-1175-E062-7DDA-387C67579507}"/>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73219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D9D8-6A80-EE8F-7668-2ADE9F387B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3BB516-923E-A5FE-C0F0-D8D332584A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026F08-88D6-3FB9-8E1A-BF40C257B1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8CD740-EAC7-667A-7917-6617CA4D166E}"/>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6" name="Footer Placeholder 5">
            <a:extLst>
              <a:ext uri="{FF2B5EF4-FFF2-40B4-BE49-F238E27FC236}">
                <a16:creationId xmlns:a16="http://schemas.microsoft.com/office/drawing/2014/main" id="{ACA5475F-7BB0-92B9-797E-08286BFA9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99E782-17FD-605B-52F2-952EA0FB9CAC}"/>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271652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9B49-F0BD-84AC-391E-DE74F63170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56F4EA-79CD-1E1E-8971-439F6F38A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699120-F331-9E93-72F9-1B014C9B2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447842-21C7-7589-223B-C8E7A974A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EFE187-3ED0-57EA-A2CD-91109B546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1853BC-3A4B-D2DE-AC5D-874A12F01AFF}"/>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8" name="Footer Placeholder 7">
            <a:extLst>
              <a:ext uri="{FF2B5EF4-FFF2-40B4-BE49-F238E27FC236}">
                <a16:creationId xmlns:a16="http://schemas.microsoft.com/office/drawing/2014/main" id="{1FE21853-9347-24C4-26B2-C64F1CF46AC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FFA076-0808-4227-8484-8BA3AA3336A1}"/>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207352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0621-5984-1CEF-7C53-4907F037818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49C3FEF-C7B3-36AD-EFC7-6500CBAB2F92}"/>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4" name="Footer Placeholder 3">
            <a:extLst>
              <a:ext uri="{FF2B5EF4-FFF2-40B4-BE49-F238E27FC236}">
                <a16:creationId xmlns:a16="http://schemas.microsoft.com/office/drawing/2014/main" id="{8804556E-33CE-2275-9D50-EC2F3D999B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D936E9-01D9-4B55-4DD0-68EDF53BD585}"/>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849120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735E3-CBB7-038D-AF2D-2323B2687C9E}"/>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3" name="Footer Placeholder 2">
            <a:extLst>
              <a:ext uri="{FF2B5EF4-FFF2-40B4-BE49-F238E27FC236}">
                <a16:creationId xmlns:a16="http://schemas.microsoft.com/office/drawing/2014/main" id="{0248FDB7-C2B2-AD8D-E738-36699E8C5D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8E94E3-F6D3-F1C3-A687-BDE97510BCAF}"/>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383695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6418-C47C-3DB9-2F03-B9931806F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07616B-5944-0113-D9C6-57B2907B36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C5B8C4-32FE-EA68-4917-2869DE6B7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56498-FC11-391D-33BA-087728366D65}"/>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6" name="Footer Placeholder 5">
            <a:extLst>
              <a:ext uri="{FF2B5EF4-FFF2-40B4-BE49-F238E27FC236}">
                <a16:creationId xmlns:a16="http://schemas.microsoft.com/office/drawing/2014/main" id="{88C871F0-C4E4-1798-2370-44C8D30178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A163E0-44DB-29BF-6C19-512475145654}"/>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281439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4954-B30B-7D04-2FF0-392A5A72C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564A63-4CB8-6786-D2F9-A71EB9BD0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B72169-EA8E-9112-2059-0FB31DA6A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7A61B-A490-D789-26DD-F2C9AF9AA20B}"/>
              </a:ext>
            </a:extLst>
          </p:cNvPr>
          <p:cNvSpPr>
            <a:spLocks noGrp="1"/>
          </p:cNvSpPr>
          <p:nvPr>
            <p:ph type="dt" sz="half" idx="10"/>
          </p:nvPr>
        </p:nvSpPr>
        <p:spPr/>
        <p:txBody>
          <a:bodyPr/>
          <a:lstStyle/>
          <a:p>
            <a:fld id="{F5FDB5F5-F35A-4D73-B869-CDB4A8A5466A}" type="datetimeFigureOut">
              <a:rPr lang="en-GB" smtClean="0"/>
              <a:t>01/03/2024</a:t>
            </a:fld>
            <a:endParaRPr lang="en-GB"/>
          </a:p>
        </p:txBody>
      </p:sp>
      <p:sp>
        <p:nvSpPr>
          <p:cNvPr id="6" name="Footer Placeholder 5">
            <a:extLst>
              <a:ext uri="{FF2B5EF4-FFF2-40B4-BE49-F238E27FC236}">
                <a16:creationId xmlns:a16="http://schemas.microsoft.com/office/drawing/2014/main" id="{1AB4616E-2316-520B-7473-1ABDFE3063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38B5AE-6160-D233-CE12-32C5E8FCB0CA}"/>
              </a:ext>
            </a:extLst>
          </p:cNvPr>
          <p:cNvSpPr>
            <a:spLocks noGrp="1"/>
          </p:cNvSpPr>
          <p:nvPr>
            <p:ph type="sldNum" sz="quarter" idx="12"/>
          </p:nvPr>
        </p:nvSpPr>
        <p:spPr/>
        <p:txBody>
          <a:bodyPr/>
          <a:lstStyle/>
          <a:p>
            <a:fld id="{582686AE-1C09-4A3A-A8EA-FD7C161A2B75}" type="slidenum">
              <a:rPr lang="en-GB" smtClean="0"/>
              <a:t>‹#›</a:t>
            </a:fld>
            <a:endParaRPr lang="en-GB"/>
          </a:p>
        </p:txBody>
      </p:sp>
    </p:spTree>
    <p:extLst>
      <p:ext uri="{BB962C8B-B14F-4D97-AF65-F5344CB8AC3E}">
        <p14:creationId xmlns:p14="http://schemas.microsoft.com/office/powerpoint/2010/main" val="189778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88F66-17BB-8113-06E2-9CC8F402A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03671C-A2C0-3A51-E666-F7B7E3335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420C2F-CF5D-D848-3ADA-290C5FD05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DB5F5-F35A-4D73-B869-CDB4A8A5466A}" type="datetimeFigureOut">
              <a:rPr lang="en-GB" smtClean="0"/>
              <a:t>01/03/2024</a:t>
            </a:fld>
            <a:endParaRPr lang="en-GB"/>
          </a:p>
        </p:txBody>
      </p:sp>
      <p:sp>
        <p:nvSpPr>
          <p:cNvPr id="5" name="Footer Placeholder 4">
            <a:extLst>
              <a:ext uri="{FF2B5EF4-FFF2-40B4-BE49-F238E27FC236}">
                <a16:creationId xmlns:a16="http://schemas.microsoft.com/office/drawing/2014/main" id="{3E905692-3CEE-723F-2474-BD92510D0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A059060-B3DB-F174-09E2-09E95C1A9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686AE-1C09-4A3A-A8EA-FD7C161A2B75}" type="slidenum">
              <a:rPr lang="en-GB" smtClean="0"/>
              <a:t>‹#›</a:t>
            </a:fld>
            <a:endParaRPr lang="en-GB"/>
          </a:p>
        </p:txBody>
      </p:sp>
    </p:spTree>
    <p:extLst>
      <p:ext uri="{BB962C8B-B14F-4D97-AF65-F5344CB8AC3E}">
        <p14:creationId xmlns:p14="http://schemas.microsoft.com/office/powerpoint/2010/main" val="2156898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openxmlformats.org/officeDocument/2006/relationships/image" Target="../media/image3.jpeg" /><Relationship Id="rId13" Type="http://schemas.openxmlformats.org/officeDocument/2006/relationships/image" Target="../media/image8.jpeg" /><Relationship Id="rId3" Type="http://schemas.openxmlformats.org/officeDocument/2006/relationships/diagramLayout" Target="../diagrams/layout1.xml" /><Relationship Id="rId7" Type="http://schemas.openxmlformats.org/officeDocument/2006/relationships/image" Target="../media/image2.png" /><Relationship Id="rId12" Type="http://schemas.openxmlformats.org/officeDocument/2006/relationships/image" Target="../media/image7.png" /><Relationship Id="rId17" Type="http://schemas.openxmlformats.org/officeDocument/2006/relationships/image" Target="../media/image11.png" /><Relationship Id="rId2" Type="http://schemas.openxmlformats.org/officeDocument/2006/relationships/diagramData" Target="../diagrams/data1.xml" /><Relationship Id="rId16" Type="http://schemas.openxmlformats.org/officeDocument/2006/relationships/customXml" Target="../ink/ink1.xml" /><Relationship Id="rId1" Type="http://schemas.openxmlformats.org/officeDocument/2006/relationships/slideLayout" Target="../slideLayouts/slideLayout2.xml" /><Relationship Id="rId6" Type="http://schemas.microsoft.com/office/2007/relationships/diagramDrawing" Target="../diagrams/drawing1.xml" /><Relationship Id="rId11" Type="http://schemas.openxmlformats.org/officeDocument/2006/relationships/image" Target="../media/image6.jpeg" /><Relationship Id="rId5" Type="http://schemas.openxmlformats.org/officeDocument/2006/relationships/diagramColors" Target="../diagrams/colors1.xml" /><Relationship Id="rId15" Type="http://schemas.openxmlformats.org/officeDocument/2006/relationships/image" Target="../media/image10.png" /><Relationship Id="rId10" Type="http://schemas.openxmlformats.org/officeDocument/2006/relationships/image" Target="../media/image5.png" /><Relationship Id="rId4" Type="http://schemas.openxmlformats.org/officeDocument/2006/relationships/diagramQuickStyle" Target="../diagrams/quickStyle1.xml" /><Relationship Id="rId9" Type="http://schemas.openxmlformats.org/officeDocument/2006/relationships/image" Target="../media/image4.png" /><Relationship Id="rId14" Type="http://schemas.openxmlformats.org/officeDocument/2006/relationships/image" Target="../media/image9.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7">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9">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6A265-389B-E6D4-E0A7-6560E8F2DE48}"/>
              </a:ext>
            </a:extLst>
          </p:cNvPr>
          <p:cNvSpPr>
            <a:spLocks noGrp="1"/>
          </p:cNvSpPr>
          <p:nvPr>
            <p:ph type="ctrTitle"/>
          </p:nvPr>
        </p:nvSpPr>
        <p:spPr>
          <a:xfrm>
            <a:off x="1189039" y="4322879"/>
            <a:ext cx="10653777" cy="2086631"/>
          </a:xfrm>
        </p:spPr>
        <p:txBody>
          <a:bodyPr vert="horz" lIns="91440" tIns="45720" rIns="91440" bIns="45720" rtlCol="0" anchor="b">
            <a:normAutofit/>
          </a:bodyPr>
          <a:lstStyle/>
          <a:p>
            <a:pPr algn="r"/>
            <a:br>
              <a:rPr lang="en-US" sz="2200" b="1" kern="1200" dirty="0">
                <a:solidFill>
                  <a:schemeClr val="tx2"/>
                </a:solidFill>
                <a:latin typeface="+mj-lt"/>
                <a:ea typeface="+mj-ea"/>
                <a:cs typeface="+mj-cs"/>
              </a:rPr>
            </a:br>
            <a:br>
              <a:rPr lang="en-US" sz="2200" b="1" kern="1200" dirty="0">
                <a:solidFill>
                  <a:schemeClr val="tx2"/>
                </a:solidFill>
                <a:latin typeface="+mj-lt"/>
                <a:ea typeface="+mj-ea"/>
                <a:cs typeface="+mj-cs"/>
              </a:rPr>
            </a:br>
            <a:r>
              <a:rPr lang="en-US" sz="2200" kern="1200" dirty="0">
                <a:solidFill>
                  <a:schemeClr val="tx2"/>
                </a:solidFill>
                <a:latin typeface="+mj-lt"/>
                <a:ea typeface="+mj-ea"/>
                <a:cs typeface="+mj-cs"/>
              </a:rPr>
              <a:t>– </a:t>
            </a:r>
            <a:r>
              <a:rPr lang="en-US" sz="2200" i="1" kern="1200" dirty="0">
                <a:solidFill>
                  <a:schemeClr val="accent6">
                    <a:lumMod val="60000"/>
                    <a:lumOff val="40000"/>
                  </a:schemeClr>
                </a:solidFill>
                <a:latin typeface="+mj-lt"/>
                <a:ea typeface="+mj-ea"/>
                <a:cs typeface="+mj-cs"/>
              </a:rPr>
              <a:t>“with technology for betterment of </a:t>
            </a:r>
            <a:br>
              <a:rPr lang="en-US" sz="2200" i="1" kern="1200" dirty="0">
                <a:solidFill>
                  <a:schemeClr val="accent6">
                    <a:lumMod val="60000"/>
                    <a:lumOff val="40000"/>
                  </a:schemeClr>
                </a:solidFill>
                <a:latin typeface="+mj-lt"/>
                <a:ea typeface="+mj-ea"/>
                <a:cs typeface="+mj-cs"/>
              </a:rPr>
            </a:br>
            <a:r>
              <a:rPr lang="en-US" sz="2200" i="1" dirty="0">
                <a:solidFill>
                  <a:schemeClr val="accent6">
                    <a:lumMod val="75000"/>
                  </a:schemeClr>
                </a:solidFill>
              </a:rPr>
              <a:t>People, Society</a:t>
            </a:r>
            <a:r>
              <a:rPr lang="en-US" sz="2200" i="1" kern="1200" dirty="0">
                <a:solidFill>
                  <a:schemeClr val="accent6">
                    <a:lumMod val="75000"/>
                  </a:schemeClr>
                </a:solidFill>
                <a:latin typeface="+mj-lt"/>
                <a:ea typeface="+mj-ea"/>
                <a:cs typeface="+mj-cs"/>
              </a:rPr>
              <a:t> and Environment.” </a:t>
            </a:r>
            <a:br>
              <a:rPr lang="en-US" sz="2200" i="1" kern="1200" dirty="0">
                <a:solidFill>
                  <a:schemeClr val="tx2"/>
                </a:solidFill>
                <a:latin typeface="+mj-lt"/>
                <a:ea typeface="+mj-ea"/>
                <a:cs typeface="+mj-cs"/>
              </a:rPr>
            </a:br>
            <a:endParaRPr lang="en-US" sz="2200" kern="1200" dirty="0">
              <a:solidFill>
                <a:schemeClr val="tx2"/>
              </a:solidFill>
              <a:latin typeface="+mj-lt"/>
              <a:ea typeface="+mj-ea"/>
              <a:cs typeface="+mj-cs"/>
            </a:endParaRPr>
          </a:p>
        </p:txBody>
      </p:sp>
      <p:sp>
        <p:nvSpPr>
          <p:cNvPr id="10" name="Subtitle 9">
            <a:extLst>
              <a:ext uri="{FF2B5EF4-FFF2-40B4-BE49-F238E27FC236}">
                <a16:creationId xmlns:a16="http://schemas.microsoft.com/office/drawing/2014/main" id="{C6D4AB4B-DCE0-2AD5-DE00-78CDCA42DD10}"/>
              </a:ext>
            </a:extLst>
          </p:cNvPr>
          <p:cNvSpPr>
            <a:spLocks noGrp="1"/>
          </p:cNvSpPr>
          <p:nvPr>
            <p:ph type="subTitle" idx="1"/>
          </p:nvPr>
        </p:nvSpPr>
        <p:spPr>
          <a:xfrm>
            <a:off x="1514121" y="4171528"/>
            <a:ext cx="9163757" cy="450447"/>
          </a:xfrm>
        </p:spPr>
        <p:txBody>
          <a:bodyPr vert="horz" lIns="91440" tIns="45720" rIns="91440" bIns="45720" rtlCol="0" anchor="ctr">
            <a:normAutofit/>
          </a:bodyPr>
          <a:lstStyle/>
          <a:p>
            <a:r>
              <a:rPr lang="en-US" sz="2000" kern="1200" dirty="0">
                <a:solidFill>
                  <a:schemeClr val="tx2"/>
                </a:solidFill>
                <a:latin typeface="+mn-lt"/>
                <a:ea typeface="+mn-ea"/>
                <a:cs typeface="+mn-cs"/>
              </a:rPr>
              <a:t>   </a:t>
            </a:r>
          </a:p>
        </p:txBody>
      </p:sp>
      <p:grpSp>
        <p:nvGrpSpPr>
          <p:cNvPr id="42" name="Group 41">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3" name="Freeform: Shape 42">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5" name="Freeform: Shape 45">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descr="A picture containing text, clipart&#10;&#10;Description automatically generated">
            <a:extLst>
              <a:ext uri="{FF2B5EF4-FFF2-40B4-BE49-F238E27FC236}">
                <a16:creationId xmlns:a16="http://schemas.microsoft.com/office/drawing/2014/main" id="{0A0D6579-3CCE-7459-03B9-71CB45752ECC}"/>
              </a:ext>
            </a:extLst>
          </p:cNvPr>
          <p:cNvPicPr>
            <a:picLocks noChangeAspect="1"/>
          </p:cNvPicPr>
          <p:nvPr/>
        </p:nvPicPr>
        <p:blipFill rotWithShape="1">
          <a:blip r:embed="rId2">
            <a:extLst>
              <a:ext uri="{28A0092B-C50C-407E-A947-70E740481C1C}">
                <a14:useLocalDpi xmlns:a14="http://schemas.microsoft.com/office/drawing/2010/main" val="0"/>
              </a:ext>
            </a:extLst>
          </a:blip>
          <a:srcRect l="1333" t="8484"/>
          <a:stretch/>
        </p:blipFill>
        <p:spPr>
          <a:xfrm>
            <a:off x="2347746" y="201950"/>
            <a:ext cx="7078670" cy="2595935"/>
          </a:xfrm>
          <a:prstGeom prst="rect">
            <a:avLst/>
          </a:prstGeom>
        </p:spPr>
      </p:pic>
      <p:grpSp>
        <p:nvGrpSpPr>
          <p:cNvPr id="56" name="Group 47">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9" name="Freeform: Shape 48">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49">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8D84887-A687-705A-4B12-AED932EBD4D3}"/>
              </a:ext>
            </a:extLst>
          </p:cNvPr>
          <p:cNvSpPr txBox="1"/>
          <p:nvPr/>
        </p:nvSpPr>
        <p:spPr>
          <a:xfrm>
            <a:off x="1889018" y="1936458"/>
            <a:ext cx="7996126" cy="2123658"/>
          </a:xfrm>
          <a:prstGeom prst="rect">
            <a:avLst/>
          </a:prstGeom>
          <a:noFill/>
        </p:spPr>
        <p:txBody>
          <a:bodyPr wrap="square" rtlCol="0">
            <a:spAutoFit/>
          </a:bodyPr>
          <a:lstStyle/>
          <a:p>
            <a:pPr algn="ctr">
              <a:spcAft>
                <a:spcPts val="600"/>
              </a:spcAft>
            </a:pPr>
            <a:r>
              <a:rPr lang="en-GB" sz="6600" dirty="0">
                <a:solidFill>
                  <a:schemeClr val="accent6">
                    <a:lumMod val="60000"/>
                    <a:lumOff val="40000"/>
                  </a:schemeClr>
                </a:solidFill>
                <a:latin typeface="Bernard MT Condensed" panose="02050806060905020404" pitchFamily="18" charset="0"/>
              </a:rPr>
              <a:t>TRANSFORMING</a:t>
            </a:r>
            <a:r>
              <a:rPr lang="en-GB" sz="6600" dirty="0">
                <a:latin typeface="Bernard MT Condensed" panose="02050806060905020404" pitchFamily="18" charset="0"/>
              </a:rPr>
              <a:t> </a:t>
            </a:r>
            <a:r>
              <a:rPr lang="en-GB" sz="6600" dirty="0">
                <a:solidFill>
                  <a:schemeClr val="accent6">
                    <a:lumMod val="75000"/>
                  </a:schemeClr>
                </a:solidFill>
                <a:latin typeface="Bernard MT Condensed" panose="02050806060905020404" pitchFamily="18" charset="0"/>
              </a:rPr>
              <a:t>HORIZONS</a:t>
            </a:r>
          </a:p>
        </p:txBody>
      </p:sp>
    </p:spTree>
    <p:extLst>
      <p:ext uri="{BB962C8B-B14F-4D97-AF65-F5344CB8AC3E}">
        <p14:creationId xmlns:p14="http://schemas.microsoft.com/office/powerpoint/2010/main" val="205531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0C508A-C661-C9E0-17BF-788D8D2A1605}"/>
              </a:ext>
            </a:extLst>
          </p:cNvPr>
          <p:cNvSpPr txBox="1"/>
          <p:nvPr/>
        </p:nvSpPr>
        <p:spPr>
          <a:xfrm>
            <a:off x="1036320" y="71120"/>
            <a:ext cx="10119360" cy="353943"/>
          </a:xfrm>
          <a:prstGeom prst="rect">
            <a:avLst/>
          </a:prstGeom>
          <a:noFill/>
        </p:spPr>
        <p:txBody>
          <a:bodyPr wrap="square" rtlCol="0">
            <a:spAutoFit/>
          </a:bodyPr>
          <a:lstStyle/>
          <a:p>
            <a:pPr algn="ctr"/>
            <a:r>
              <a:rPr lang="en-GB" sz="1700" b="1" dirty="0"/>
              <a:t>TRANSFORMING HORIZONS </a:t>
            </a:r>
            <a:r>
              <a:rPr lang="en-GB" sz="1700" dirty="0"/>
              <a:t>– </a:t>
            </a:r>
            <a:r>
              <a:rPr lang="en-GB" sz="1700" i="1" dirty="0"/>
              <a:t>“</a:t>
            </a:r>
            <a:r>
              <a:rPr lang="en-GB" sz="1700" i="1" dirty="0">
                <a:solidFill>
                  <a:schemeClr val="accent6">
                    <a:lumMod val="60000"/>
                    <a:lumOff val="40000"/>
                  </a:schemeClr>
                </a:solidFill>
              </a:rPr>
              <a:t>with technology for betterment of </a:t>
            </a:r>
            <a:r>
              <a:rPr lang="en-GB" sz="1700" i="1" dirty="0">
                <a:solidFill>
                  <a:schemeClr val="accent6">
                    <a:lumMod val="75000"/>
                  </a:schemeClr>
                </a:solidFill>
              </a:rPr>
              <a:t>Society, People and Environment</a:t>
            </a:r>
            <a:r>
              <a:rPr lang="en-GB" sz="1700" i="1" dirty="0"/>
              <a:t>.” </a:t>
            </a:r>
          </a:p>
        </p:txBody>
      </p:sp>
      <p:cxnSp>
        <p:nvCxnSpPr>
          <p:cNvPr id="6" name="Straight Connector 5">
            <a:extLst>
              <a:ext uri="{FF2B5EF4-FFF2-40B4-BE49-F238E27FC236}">
                <a16:creationId xmlns:a16="http://schemas.microsoft.com/office/drawing/2014/main" id="{E2521943-088E-35AD-B214-D862176E867E}"/>
              </a:ext>
            </a:extLst>
          </p:cNvPr>
          <p:cNvCxnSpPr/>
          <p:nvPr/>
        </p:nvCxnSpPr>
        <p:spPr>
          <a:xfrm>
            <a:off x="0" y="440452"/>
            <a:ext cx="121920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F550F4A2-8A57-DA6C-D0A4-BBA76B8B1EE5}"/>
              </a:ext>
            </a:extLst>
          </p:cNvPr>
          <p:cNvCxnSpPr/>
          <p:nvPr/>
        </p:nvCxnSpPr>
        <p:spPr>
          <a:xfrm>
            <a:off x="3935413" y="440452"/>
            <a:ext cx="0" cy="6417548"/>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AFE1DAA3-6346-FCCD-9F14-71F37BDFF8E1}"/>
              </a:ext>
            </a:extLst>
          </p:cNvPr>
          <p:cNvCxnSpPr/>
          <p:nvPr/>
        </p:nvCxnSpPr>
        <p:spPr>
          <a:xfrm>
            <a:off x="8256588" y="440452"/>
            <a:ext cx="0" cy="6417548"/>
          </a:xfrm>
          <a:prstGeom prst="line">
            <a:avLst/>
          </a:prstGeom>
        </p:spPr>
        <p:style>
          <a:lnRef idx="3">
            <a:schemeClr val="dk1"/>
          </a:lnRef>
          <a:fillRef idx="0">
            <a:schemeClr val="dk1"/>
          </a:fillRef>
          <a:effectRef idx="2">
            <a:schemeClr val="dk1"/>
          </a:effectRef>
          <a:fontRef idx="minor">
            <a:schemeClr val="tx1"/>
          </a:fontRef>
        </p:style>
      </p:cxnSp>
      <p:graphicFrame>
        <p:nvGraphicFramePr>
          <p:cNvPr id="42" name="Diagram 41">
            <a:extLst>
              <a:ext uri="{FF2B5EF4-FFF2-40B4-BE49-F238E27FC236}">
                <a16:creationId xmlns:a16="http://schemas.microsoft.com/office/drawing/2014/main" id="{D2BFC5E6-E8D4-5BFD-C553-137FE8E0CA09}"/>
              </a:ext>
            </a:extLst>
          </p:cNvPr>
          <p:cNvGraphicFramePr/>
          <p:nvPr>
            <p:extLst>
              <p:ext uri="{D42A27DB-BD31-4B8C-83A1-F6EECF244321}">
                <p14:modId xmlns:p14="http://schemas.microsoft.com/office/powerpoint/2010/main" val="3602649982"/>
              </p:ext>
            </p:extLst>
          </p:nvPr>
        </p:nvGraphicFramePr>
        <p:xfrm>
          <a:off x="-64028" y="608242"/>
          <a:ext cx="3134000" cy="1537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6" name="TextBox 45">
            <a:extLst>
              <a:ext uri="{FF2B5EF4-FFF2-40B4-BE49-F238E27FC236}">
                <a16:creationId xmlns:a16="http://schemas.microsoft.com/office/drawing/2014/main" id="{9024E5F2-001E-1339-475F-95B3A1D9BAD2}"/>
              </a:ext>
            </a:extLst>
          </p:cNvPr>
          <p:cNvSpPr txBox="1"/>
          <p:nvPr/>
        </p:nvSpPr>
        <p:spPr>
          <a:xfrm>
            <a:off x="-43707" y="2184123"/>
            <a:ext cx="3999426" cy="400110"/>
          </a:xfrm>
          <a:prstGeom prst="rect">
            <a:avLst/>
          </a:prstGeom>
          <a:noFill/>
        </p:spPr>
        <p:txBody>
          <a:bodyPr wrap="square" rtlCol="0">
            <a:spAutoFit/>
          </a:bodyPr>
          <a:lstStyle/>
          <a:p>
            <a:r>
              <a:rPr lang="en-GB" sz="1000" b="1" u="sng" dirty="0"/>
              <a:t>The future of 3-D printed nutritional supplements and oral capsules – an approach towards pharma innovation:</a:t>
            </a:r>
          </a:p>
        </p:txBody>
      </p:sp>
      <p:sp>
        <p:nvSpPr>
          <p:cNvPr id="48" name="TextBox 47">
            <a:extLst>
              <a:ext uri="{FF2B5EF4-FFF2-40B4-BE49-F238E27FC236}">
                <a16:creationId xmlns:a16="http://schemas.microsoft.com/office/drawing/2014/main" id="{58E3BB55-768F-1A52-20B0-A2EF56CEAD23}"/>
              </a:ext>
            </a:extLst>
          </p:cNvPr>
          <p:cNvSpPr txBox="1"/>
          <p:nvPr/>
        </p:nvSpPr>
        <p:spPr>
          <a:xfrm>
            <a:off x="6897" y="2583564"/>
            <a:ext cx="3935406" cy="1938992"/>
          </a:xfrm>
          <a:prstGeom prst="rect">
            <a:avLst/>
          </a:prstGeom>
          <a:noFill/>
        </p:spPr>
        <p:txBody>
          <a:bodyPr wrap="square" rtlCol="0">
            <a:spAutoFit/>
          </a:bodyPr>
          <a:lstStyle/>
          <a:p>
            <a:pPr marL="285750" indent="-285750" algn="just">
              <a:buFont typeface="Wingdings" panose="05000000000000000000" pitchFamily="2" charset="2"/>
              <a:buChar char="ü"/>
            </a:pPr>
            <a:r>
              <a:rPr lang="en-GB" sz="1000" dirty="0"/>
              <a:t>Customized taste, flavours and textures to enhance consumer experience. </a:t>
            </a:r>
          </a:p>
          <a:p>
            <a:pPr marL="285750" indent="-285750" algn="just">
              <a:buFont typeface="Wingdings" panose="05000000000000000000" pitchFamily="2" charset="2"/>
              <a:buChar char="ü"/>
            </a:pPr>
            <a:r>
              <a:rPr lang="en-GB" sz="1000" dirty="0"/>
              <a:t>Rapid prototyping to foster innovation.</a:t>
            </a:r>
          </a:p>
          <a:p>
            <a:pPr marL="285750" indent="-285750" algn="just">
              <a:buFont typeface="Wingdings" panose="05000000000000000000" pitchFamily="2" charset="2"/>
              <a:buChar char="ü"/>
            </a:pPr>
            <a:r>
              <a:rPr lang="en-GB" sz="1000" dirty="0"/>
              <a:t>Attain unique shapes and designs making it appealing to children</a:t>
            </a:r>
          </a:p>
          <a:p>
            <a:pPr marL="285750" indent="-285750" algn="just">
              <a:buFont typeface="Wingdings" panose="05000000000000000000" pitchFamily="2" charset="2"/>
              <a:buChar char="ü"/>
            </a:pPr>
            <a:r>
              <a:rPr lang="en-GB" sz="1000" dirty="0"/>
              <a:t>Precise control over dosage.</a:t>
            </a:r>
          </a:p>
          <a:p>
            <a:pPr marL="285750" indent="-285750" algn="just">
              <a:buFont typeface="Wingdings" panose="05000000000000000000" pitchFamily="2" charset="2"/>
              <a:buChar char="ü"/>
            </a:pPr>
            <a:r>
              <a:rPr lang="en-GB" sz="1000" dirty="0"/>
              <a:t>Customized capsule coatings for controlled release, taste masking and improved stability or shelf life.</a:t>
            </a:r>
          </a:p>
          <a:p>
            <a:pPr marL="285750" indent="-285750" algn="just">
              <a:buFont typeface="Wingdings" panose="05000000000000000000" pitchFamily="2" charset="2"/>
              <a:buChar char="ü"/>
            </a:pPr>
            <a:r>
              <a:rPr lang="en-GB" sz="1000" dirty="0"/>
              <a:t>Simplifying supply chain by smoothing on-demand production hence less inventory and major cost savings and customer satisfaction. HENCE, a </a:t>
            </a:r>
            <a:r>
              <a:rPr lang="en-GB" sz="1000" b="1" dirty="0"/>
              <a:t>WIN-WIN</a:t>
            </a:r>
            <a:r>
              <a:rPr lang="en-GB" sz="1000" dirty="0"/>
              <a:t> situation.</a:t>
            </a:r>
          </a:p>
          <a:p>
            <a:pPr marL="285750" indent="-285750" algn="just">
              <a:buFont typeface="Wingdings" panose="05000000000000000000" pitchFamily="2" charset="2"/>
              <a:buChar char="ü"/>
            </a:pPr>
            <a:r>
              <a:rPr lang="en-GB" sz="1000" dirty="0"/>
              <a:t>Reducing waste generated as compared to traditional manufacturing. </a:t>
            </a:r>
          </a:p>
        </p:txBody>
      </p:sp>
      <p:sp>
        <p:nvSpPr>
          <p:cNvPr id="49" name="TextBox 48">
            <a:extLst>
              <a:ext uri="{FF2B5EF4-FFF2-40B4-BE49-F238E27FC236}">
                <a16:creationId xmlns:a16="http://schemas.microsoft.com/office/drawing/2014/main" id="{5734E52D-C2DF-71BB-0802-B8CDF045862B}"/>
              </a:ext>
            </a:extLst>
          </p:cNvPr>
          <p:cNvSpPr txBox="1"/>
          <p:nvPr/>
        </p:nvSpPr>
        <p:spPr>
          <a:xfrm>
            <a:off x="20320" y="4509941"/>
            <a:ext cx="3935399" cy="861774"/>
          </a:xfrm>
          <a:prstGeom prst="rect">
            <a:avLst/>
          </a:prstGeom>
          <a:noFill/>
        </p:spPr>
        <p:txBody>
          <a:bodyPr wrap="square" rtlCol="0">
            <a:spAutoFit/>
          </a:bodyPr>
          <a:lstStyle/>
          <a:p>
            <a:pPr algn="just"/>
            <a:r>
              <a:rPr lang="en-GB" sz="1000" i="1" dirty="0"/>
              <a:t>Satisfies Kerry’s commitment towards </a:t>
            </a:r>
            <a:r>
              <a:rPr lang="en-GB" sz="1000" b="1" i="1" dirty="0"/>
              <a:t>sustainable nutrition solutions and circularity.</a:t>
            </a:r>
          </a:p>
          <a:p>
            <a:pPr algn="just"/>
            <a:r>
              <a:rPr lang="en-GB" sz="1000" i="1" dirty="0"/>
              <a:t>And,</a:t>
            </a:r>
          </a:p>
          <a:p>
            <a:pPr algn="just"/>
            <a:endParaRPr lang="en-GB" sz="1000" i="1" dirty="0"/>
          </a:p>
          <a:p>
            <a:pPr algn="just"/>
            <a:r>
              <a:rPr lang="en-GB" sz="1000" i="1" dirty="0"/>
              <a:t>Contributes to </a:t>
            </a:r>
            <a:r>
              <a:rPr lang="en-GB" sz="1000" b="1" i="1" dirty="0"/>
              <a:t>SDG-3, SDG-9, SDG-12</a:t>
            </a:r>
          </a:p>
        </p:txBody>
      </p:sp>
      <p:pic>
        <p:nvPicPr>
          <p:cNvPr id="51" name="Picture 50" descr="A picture containing icon&#10;&#10;Description automatically generated">
            <a:extLst>
              <a:ext uri="{FF2B5EF4-FFF2-40B4-BE49-F238E27FC236}">
                <a16:creationId xmlns:a16="http://schemas.microsoft.com/office/drawing/2014/main" id="{88C6C826-8682-C9CC-01B8-56A5C6F9E8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9578" y="4879869"/>
            <a:ext cx="409741" cy="409741"/>
          </a:xfrm>
          <a:prstGeom prst="rect">
            <a:avLst/>
          </a:prstGeom>
        </p:spPr>
      </p:pic>
      <p:pic>
        <p:nvPicPr>
          <p:cNvPr id="53" name="Picture 52" descr="A picture containing text&#10;&#10;Description automatically generated">
            <a:extLst>
              <a:ext uri="{FF2B5EF4-FFF2-40B4-BE49-F238E27FC236}">
                <a16:creationId xmlns:a16="http://schemas.microsoft.com/office/drawing/2014/main" id="{DD93D70F-14A2-8237-7225-C559B2CF4E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3902" y="4879870"/>
            <a:ext cx="409740" cy="409740"/>
          </a:xfrm>
          <a:prstGeom prst="rect">
            <a:avLst/>
          </a:prstGeom>
        </p:spPr>
      </p:pic>
      <p:pic>
        <p:nvPicPr>
          <p:cNvPr id="55" name="Picture 54" descr="A picture containing icon">
            <a:extLst>
              <a:ext uri="{FF2B5EF4-FFF2-40B4-BE49-F238E27FC236}">
                <a16:creationId xmlns:a16="http://schemas.microsoft.com/office/drawing/2014/main" id="{2259CE33-072C-5FA2-95D7-20FAD7816B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5255" y="4879870"/>
            <a:ext cx="409741" cy="409741"/>
          </a:xfrm>
          <a:prstGeom prst="rect">
            <a:avLst/>
          </a:prstGeom>
        </p:spPr>
      </p:pic>
      <p:sp>
        <p:nvSpPr>
          <p:cNvPr id="56" name="TextBox 55">
            <a:extLst>
              <a:ext uri="{FF2B5EF4-FFF2-40B4-BE49-F238E27FC236}">
                <a16:creationId xmlns:a16="http://schemas.microsoft.com/office/drawing/2014/main" id="{494F17F7-4319-5E1B-A239-0FE1604FE5BB}"/>
              </a:ext>
            </a:extLst>
          </p:cNvPr>
          <p:cNvSpPr txBox="1"/>
          <p:nvPr/>
        </p:nvSpPr>
        <p:spPr>
          <a:xfrm>
            <a:off x="-30456" y="5423396"/>
            <a:ext cx="3955718" cy="246221"/>
          </a:xfrm>
          <a:prstGeom prst="rect">
            <a:avLst/>
          </a:prstGeom>
          <a:noFill/>
        </p:spPr>
        <p:txBody>
          <a:bodyPr wrap="square" rtlCol="0">
            <a:spAutoFit/>
          </a:bodyPr>
          <a:lstStyle/>
          <a:p>
            <a:r>
              <a:rPr lang="en-GB" sz="1000" b="1" i="1" u="sng" dirty="0"/>
              <a:t>Challenges</a:t>
            </a:r>
            <a:r>
              <a:rPr lang="en-GB" sz="1000" i="1" dirty="0"/>
              <a:t> for company in implementing 3-D printing : </a:t>
            </a:r>
          </a:p>
        </p:txBody>
      </p:sp>
      <p:sp>
        <p:nvSpPr>
          <p:cNvPr id="57" name="TextBox 56">
            <a:extLst>
              <a:ext uri="{FF2B5EF4-FFF2-40B4-BE49-F238E27FC236}">
                <a16:creationId xmlns:a16="http://schemas.microsoft.com/office/drawing/2014/main" id="{AA58C297-CF7F-9751-5151-C798C86B5111}"/>
              </a:ext>
            </a:extLst>
          </p:cNvPr>
          <p:cNvSpPr txBox="1"/>
          <p:nvPr/>
        </p:nvSpPr>
        <p:spPr>
          <a:xfrm>
            <a:off x="-15157" y="5726324"/>
            <a:ext cx="3940416" cy="1169551"/>
          </a:xfrm>
          <a:prstGeom prst="rect">
            <a:avLst/>
          </a:prstGeom>
          <a:noFill/>
        </p:spPr>
        <p:txBody>
          <a:bodyPr wrap="square" rtlCol="0">
            <a:spAutoFit/>
          </a:bodyPr>
          <a:lstStyle/>
          <a:p>
            <a:pPr marL="342900" indent="-342900" algn="just">
              <a:buAutoNum type="arabicParenR"/>
            </a:pPr>
            <a:r>
              <a:rPr lang="en-GB" sz="1000" dirty="0"/>
              <a:t>Excessive cost of adoption </a:t>
            </a:r>
          </a:p>
          <a:p>
            <a:pPr marL="342900" indent="-342900" algn="just">
              <a:buAutoNum type="arabicParenR"/>
            </a:pPr>
            <a:endParaRPr lang="en-GB" sz="1000" dirty="0"/>
          </a:p>
          <a:p>
            <a:pPr marL="342900" indent="-342900" algn="just">
              <a:buAutoNum type="arabicParenR"/>
            </a:pPr>
            <a:r>
              <a:rPr lang="en-GB" sz="1000" dirty="0"/>
              <a:t>Complexity in operation</a:t>
            </a:r>
          </a:p>
          <a:p>
            <a:pPr marL="342900" indent="-342900" algn="just">
              <a:buAutoNum type="arabicParenR"/>
            </a:pPr>
            <a:endParaRPr lang="en-GB" sz="1000" dirty="0"/>
          </a:p>
          <a:p>
            <a:pPr marL="342900" indent="-342900" algn="just">
              <a:buAutoNum type="arabicParenR"/>
            </a:pPr>
            <a:r>
              <a:rPr lang="en-GB" sz="1000" dirty="0"/>
              <a:t>Production/Preparation time</a:t>
            </a:r>
          </a:p>
          <a:p>
            <a:pPr marL="342900" indent="-342900" algn="just">
              <a:buAutoNum type="arabicParenR"/>
            </a:pPr>
            <a:endParaRPr lang="en-GB" sz="1000" dirty="0"/>
          </a:p>
          <a:p>
            <a:pPr marL="342900" indent="-342900" algn="just">
              <a:buAutoNum type="arabicParenR"/>
            </a:pPr>
            <a:r>
              <a:rPr lang="en-GB" sz="1000" dirty="0"/>
              <a:t>Regulation and Government interventions</a:t>
            </a:r>
          </a:p>
        </p:txBody>
      </p:sp>
      <p:sp>
        <p:nvSpPr>
          <p:cNvPr id="58" name="TextBox 57">
            <a:extLst>
              <a:ext uri="{FF2B5EF4-FFF2-40B4-BE49-F238E27FC236}">
                <a16:creationId xmlns:a16="http://schemas.microsoft.com/office/drawing/2014/main" id="{E771C8B8-2927-FD15-5AE4-8B46CED8C78A}"/>
              </a:ext>
            </a:extLst>
          </p:cNvPr>
          <p:cNvSpPr txBox="1"/>
          <p:nvPr/>
        </p:nvSpPr>
        <p:spPr>
          <a:xfrm>
            <a:off x="3925260" y="425063"/>
            <a:ext cx="4331323" cy="255856"/>
          </a:xfrm>
          <a:prstGeom prst="rect">
            <a:avLst/>
          </a:prstGeom>
          <a:noFill/>
        </p:spPr>
        <p:txBody>
          <a:bodyPr wrap="square" rtlCol="0">
            <a:spAutoFit/>
          </a:bodyPr>
          <a:lstStyle/>
          <a:p>
            <a:r>
              <a:rPr lang="en-GB" sz="1000" u="sng" dirty="0"/>
              <a:t>Clean Label Solutions :</a:t>
            </a:r>
          </a:p>
        </p:txBody>
      </p:sp>
      <p:sp>
        <p:nvSpPr>
          <p:cNvPr id="59" name="TextBox 58">
            <a:extLst>
              <a:ext uri="{FF2B5EF4-FFF2-40B4-BE49-F238E27FC236}">
                <a16:creationId xmlns:a16="http://schemas.microsoft.com/office/drawing/2014/main" id="{B470BB34-89EA-F70A-1D33-B686B7868B31}"/>
              </a:ext>
            </a:extLst>
          </p:cNvPr>
          <p:cNvSpPr txBox="1"/>
          <p:nvPr/>
        </p:nvSpPr>
        <p:spPr>
          <a:xfrm>
            <a:off x="3964124" y="643735"/>
            <a:ext cx="5427135" cy="861774"/>
          </a:xfrm>
          <a:prstGeom prst="rect">
            <a:avLst/>
          </a:prstGeom>
          <a:noFill/>
        </p:spPr>
        <p:txBody>
          <a:bodyPr wrap="square" rtlCol="0">
            <a:spAutoFit/>
          </a:bodyPr>
          <a:lstStyle/>
          <a:p>
            <a:pPr marL="285750" indent="-285750" algn="just">
              <a:buFont typeface="Wingdings" panose="05000000000000000000" pitchFamily="2" charset="2"/>
              <a:buChar char="ü"/>
            </a:pPr>
            <a:r>
              <a:rPr lang="en-GB" sz="1000" dirty="0"/>
              <a:t>Investing in R&amp;D along with reformulation of existing products.</a:t>
            </a:r>
          </a:p>
          <a:p>
            <a:pPr marL="285750" indent="-285750" algn="just">
              <a:buFont typeface="Wingdings" panose="05000000000000000000" pitchFamily="2" charset="2"/>
              <a:buChar char="ü"/>
            </a:pPr>
            <a:r>
              <a:rPr lang="en-GB" sz="1000" dirty="0"/>
              <a:t>Partnership with retailers</a:t>
            </a:r>
          </a:p>
          <a:p>
            <a:pPr marL="285750" indent="-285750" algn="just">
              <a:buFont typeface="Wingdings" panose="05000000000000000000" pitchFamily="2" charset="2"/>
              <a:buChar char="ü"/>
            </a:pPr>
            <a:r>
              <a:rPr lang="en-GB" sz="1000" dirty="0"/>
              <a:t>Consumer Education </a:t>
            </a:r>
          </a:p>
          <a:p>
            <a:pPr marL="285750" indent="-285750" algn="just">
              <a:buFont typeface="Wingdings" panose="05000000000000000000" pitchFamily="2" charset="2"/>
              <a:buChar char="ü"/>
            </a:pPr>
            <a:r>
              <a:rPr lang="en-GB" sz="1000" dirty="0"/>
              <a:t>Ensure responsible sourcing </a:t>
            </a:r>
          </a:p>
          <a:p>
            <a:pPr marL="285750" indent="-285750" algn="just">
              <a:buFont typeface="Wingdings" panose="05000000000000000000" pitchFamily="2" charset="2"/>
              <a:buChar char="ü"/>
            </a:pPr>
            <a:endParaRPr lang="en-GB" sz="1000" dirty="0"/>
          </a:p>
        </p:txBody>
      </p:sp>
      <p:sp>
        <p:nvSpPr>
          <p:cNvPr id="60" name="TextBox 59">
            <a:extLst>
              <a:ext uri="{FF2B5EF4-FFF2-40B4-BE49-F238E27FC236}">
                <a16:creationId xmlns:a16="http://schemas.microsoft.com/office/drawing/2014/main" id="{CF2DE539-0EF3-CA27-38A1-32A2ABC36287}"/>
              </a:ext>
            </a:extLst>
          </p:cNvPr>
          <p:cNvSpPr txBox="1"/>
          <p:nvPr/>
        </p:nvSpPr>
        <p:spPr>
          <a:xfrm>
            <a:off x="2690660" y="523964"/>
            <a:ext cx="1937236" cy="261610"/>
          </a:xfrm>
          <a:prstGeom prst="rect">
            <a:avLst/>
          </a:prstGeom>
          <a:noFill/>
        </p:spPr>
        <p:txBody>
          <a:bodyPr wrap="square" rtlCol="0">
            <a:spAutoFit/>
          </a:bodyPr>
          <a:lstStyle/>
          <a:p>
            <a:r>
              <a:rPr lang="en-GB" sz="1100" i="1" u="sng" dirty="0"/>
              <a:t>For people </a:t>
            </a:r>
          </a:p>
        </p:txBody>
      </p:sp>
      <p:pic>
        <p:nvPicPr>
          <p:cNvPr id="62" name="Picture 61" descr="Icon&#10;&#10;Description automatically generated">
            <a:extLst>
              <a:ext uri="{FF2B5EF4-FFF2-40B4-BE49-F238E27FC236}">
                <a16:creationId xmlns:a16="http://schemas.microsoft.com/office/drawing/2014/main" id="{59FB7C7E-0099-9F13-35FA-AA4556AE90C5}"/>
              </a:ext>
            </a:extLst>
          </p:cNvPr>
          <p:cNvPicPr>
            <a:picLocks noChangeAspect="1"/>
          </p:cNvPicPr>
          <p:nvPr/>
        </p:nvPicPr>
        <p:blipFill rotWithShape="1">
          <a:blip r:embed="rId10">
            <a:extLst>
              <a:ext uri="{28A0092B-C50C-407E-A947-70E740481C1C}">
                <a14:useLocalDpi xmlns:a14="http://schemas.microsoft.com/office/drawing/2010/main" val="0"/>
              </a:ext>
            </a:extLst>
          </a:blip>
          <a:srcRect l="6139" t="21187" r="8035" b="25295"/>
          <a:stretch/>
        </p:blipFill>
        <p:spPr>
          <a:xfrm>
            <a:off x="3413646" y="528897"/>
            <a:ext cx="323487" cy="201714"/>
          </a:xfrm>
          <a:prstGeom prst="rect">
            <a:avLst/>
          </a:prstGeom>
        </p:spPr>
      </p:pic>
      <p:cxnSp>
        <p:nvCxnSpPr>
          <p:cNvPr id="64" name="Straight Connector 63">
            <a:extLst>
              <a:ext uri="{FF2B5EF4-FFF2-40B4-BE49-F238E27FC236}">
                <a16:creationId xmlns:a16="http://schemas.microsoft.com/office/drawing/2014/main" id="{CD8F3900-904B-A99D-0DD5-0D507B9703C8}"/>
              </a:ext>
            </a:extLst>
          </p:cNvPr>
          <p:cNvCxnSpPr/>
          <p:nvPr/>
        </p:nvCxnSpPr>
        <p:spPr>
          <a:xfrm>
            <a:off x="3935406" y="1328286"/>
            <a:ext cx="4321177" cy="0"/>
          </a:xfrm>
          <a:prstGeom prst="line">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92724944-5860-5564-A26C-B3A022CDDD81}"/>
              </a:ext>
            </a:extLst>
          </p:cNvPr>
          <p:cNvSpPr txBox="1"/>
          <p:nvPr/>
        </p:nvSpPr>
        <p:spPr>
          <a:xfrm>
            <a:off x="6815107" y="4175165"/>
            <a:ext cx="1304426" cy="246221"/>
          </a:xfrm>
          <a:prstGeom prst="rect">
            <a:avLst/>
          </a:prstGeom>
          <a:noFill/>
        </p:spPr>
        <p:txBody>
          <a:bodyPr wrap="square" rtlCol="0">
            <a:spAutoFit/>
          </a:bodyPr>
          <a:lstStyle/>
          <a:p>
            <a:r>
              <a:rPr lang="en-GB" sz="1000" i="1" u="sng" dirty="0"/>
              <a:t>For Environment </a:t>
            </a:r>
          </a:p>
        </p:txBody>
      </p:sp>
      <p:pic>
        <p:nvPicPr>
          <p:cNvPr id="69" name="Picture 68" descr="Logo">
            <a:extLst>
              <a:ext uri="{FF2B5EF4-FFF2-40B4-BE49-F238E27FC236}">
                <a16:creationId xmlns:a16="http://schemas.microsoft.com/office/drawing/2014/main" id="{CC3E7099-C55A-6CA7-D269-7B26FEFA6D8F}"/>
              </a:ext>
            </a:extLst>
          </p:cNvPr>
          <p:cNvPicPr>
            <a:picLocks noChangeAspect="1"/>
          </p:cNvPicPr>
          <p:nvPr/>
        </p:nvPicPr>
        <p:blipFill rotWithShape="1">
          <a:blip r:embed="rId11">
            <a:extLst>
              <a:ext uri="{28A0092B-C50C-407E-A947-70E740481C1C}">
                <a14:useLocalDpi xmlns:a14="http://schemas.microsoft.com/office/drawing/2010/main" val="0"/>
              </a:ext>
            </a:extLst>
          </a:blip>
          <a:srcRect l="6030" t="3251" r="6088" b="19502"/>
          <a:stretch/>
        </p:blipFill>
        <p:spPr>
          <a:xfrm>
            <a:off x="7813139" y="4226875"/>
            <a:ext cx="430026" cy="329586"/>
          </a:xfrm>
          <a:prstGeom prst="rect">
            <a:avLst/>
          </a:prstGeom>
        </p:spPr>
      </p:pic>
      <p:sp>
        <p:nvSpPr>
          <p:cNvPr id="70" name="TextBox 69">
            <a:extLst>
              <a:ext uri="{FF2B5EF4-FFF2-40B4-BE49-F238E27FC236}">
                <a16:creationId xmlns:a16="http://schemas.microsoft.com/office/drawing/2014/main" id="{A6A40907-BFAA-765B-41C0-E122EDA3FB9D}"/>
              </a:ext>
            </a:extLst>
          </p:cNvPr>
          <p:cNvSpPr txBox="1"/>
          <p:nvPr/>
        </p:nvSpPr>
        <p:spPr>
          <a:xfrm>
            <a:off x="3935834" y="4411107"/>
            <a:ext cx="3999426" cy="246221"/>
          </a:xfrm>
          <a:prstGeom prst="rect">
            <a:avLst/>
          </a:prstGeom>
          <a:noFill/>
        </p:spPr>
        <p:txBody>
          <a:bodyPr wrap="square" rtlCol="0">
            <a:spAutoFit/>
          </a:bodyPr>
          <a:lstStyle/>
          <a:p>
            <a:r>
              <a:rPr lang="en-GB" sz="1000" b="1" u="sng" dirty="0"/>
              <a:t>Industry 4.0 technologies integrated with Green Logistics framework </a:t>
            </a:r>
          </a:p>
        </p:txBody>
      </p:sp>
      <p:pic>
        <p:nvPicPr>
          <p:cNvPr id="71" name="Picture 70">
            <a:extLst>
              <a:ext uri="{FF2B5EF4-FFF2-40B4-BE49-F238E27FC236}">
                <a16:creationId xmlns:a16="http://schemas.microsoft.com/office/drawing/2014/main" id="{259A69E3-D5B8-B529-5E2E-47B0EB27E7AA}"/>
              </a:ext>
            </a:extLst>
          </p:cNvPr>
          <p:cNvPicPr>
            <a:picLocks noChangeAspect="1"/>
          </p:cNvPicPr>
          <p:nvPr/>
        </p:nvPicPr>
        <p:blipFill rotWithShape="1">
          <a:blip r:embed="rId12"/>
          <a:srcRect t="7664" b="4583"/>
          <a:stretch/>
        </p:blipFill>
        <p:spPr>
          <a:xfrm>
            <a:off x="3986561" y="4648942"/>
            <a:ext cx="4225751" cy="1570124"/>
          </a:xfrm>
          <a:prstGeom prst="rect">
            <a:avLst/>
          </a:prstGeom>
        </p:spPr>
      </p:pic>
      <p:sp>
        <p:nvSpPr>
          <p:cNvPr id="73" name="TextBox 72">
            <a:extLst>
              <a:ext uri="{FF2B5EF4-FFF2-40B4-BE49-F238E27FC236}">
                <a16:creationId xmlns:a16="http://schemas.microsoft.com/office/drawing/2014/main" id="{9D6E122D-00AC-D9E2-AFF6-897041D44976}"/>
              </a:ext>
            </a:extLst>
          </p:cNvPr>
          <p:cNvSpPr txBox="1"/>
          <p:nvPr/>
        </p:nvSpPr>
        <p:spPr>
          <a:xfrm>
            <a:off x="3916860" y="6465271"/>
            <a:ext cx="4311024" cy="400110"/>
          </a:xfrm>
          <a:prstGeom prst="rect">
            <a:avLst/>
          </a:prstGeom>
          <a:noFill/>
        </p:spPr>
        <p:txBody>
          <a:bodyPr wrap="square">
            <a:spAutoFit/>
          </a:bodyPr>
          <a:lstStyle/>
          <a:p>
            <a:pPr marL="228600" indent="-228600" algn="just">
              <a:buFont typeface="+mj-lt"/>
              <a:buAutoNum type="alphaUcPeriod"/>
            </a:pPr>
            <a:r>
              <a:rPr lang="en-GB" sz="1000" dirty="0"/>
              <a:t>Smart Containers – </a:t>
            </a:r>
          </a:p>
          <a:p>
            <a:pPr marL="228600" indent="-228600" algn="just">
              <a:buAutoNum type="arabicParenR"/>
            </a:pPr>
            <a:r>
              <a:rPr lang="en-GB" sz="1000" dirty="0"/>
              <a:t>Innovation based on IoT (Internet of Things) technology.</a:t>
            </a:r>
            <a:endParaRPr lang="en-US" sz="1000" b="0" i="0" dirty="0">
              <a:solidFill>
                <a:srgbClr val="000000"/>
              </a:solidFill>
              <a:effectLst/>
              <a:latin typeface="FSBrabo"/>
            </a:endParaRPr>
          </a:p>
        </p:txBody>
      </p:sp>
      <p:sp>
        <p:nvSpPr>
          <p:cNvPr id="75" name="TextBox 74">
            <a:extLst>
              <a:ext uri="{FF2B5EF4-FFF2-40B4-BE49-F238E27FC236}">
                <a16:creationId xmlns:a16="http://schemas.microsoft.com/office/drawing/2014/main" id="{E0E680B4-0E3A-A8F8-9E22-776EC6E24BCF}"/>
              </a:ext>
            </a:extLst>
          </p:cNvPr>
          <p:cNvSpPr txBox="1"/>
          <p:nvPr/>
        </p:nvSpPr>
        <p:spPr>
          <a:xfrm>
            <a:off x="7161719" y="1410013"/>
            <a:ext cx="1042094" cy="261610"/>
          </a:xfrm>
          <a:prstGeom prst="rect">
            <a:avLst/>
          </a:prstGeom>
          <a:noFill/>
        </p:spPr>
        <p:txBody>
          <a:bodyPr wrap="square">
            <a:spAutoFit/>
          </a:bodyPr>
          <a:lstStyle/>
          <a:p>
            <a:r>
              <a:rPr lang="en-GB" sz="1100" i="1" u="sng" dirty="0"/>
              <a:t>For society </a:t>
            </a:r>
          </a:p>
        </p:txBody>
      </p:sp>
      <p:pic>
        <p:nvPicPr>
          <p:cNvPr id="76" name="Picture 75" descr="Icon&#10;&#10;Description automatically generated">
            <a:extLst>
              <a:ext uri="{FF2B5EF4-FFF2-40B4-BE49-F238E27FC236}">
                <a16:creationId xmlns:a16="http://schemas.microsoft.com/office/drawing/2014/main" id="{B11BE811-2191-5AE2-D1D0-0AF549E334E5}"/>
              </a:ext>
            </a:extLst>
          </p:cNvPr>
          <p:cNvPicPr>
            <a:picLocks noChangeAspect="1"/>
          </p:cNvPicPr>
          <p:nvPr/>
        </p:nvPicPr>
        <p:blipFill rotWithShape="1">
          <a:blip r:embed="rId10">
            <a:extLst>
              <a:ext uri="{28A0092B-C50C-407E-A947-70E740481C1C}">
                <a14:useLocalDpi xmlns:a14="http://schemas.microsoft.com/office/drawing/2010/main" val="0"/>
              </a:ext>
            </a:extLst>
          </a:blip>
          <a:srcRect l="6139" t="21187" r="8035" b="25295"/>
          <a:stretch/>
        </p:blipFill>
        <p:spPr>
          <a:xfrm>
            <a:off x="7894270" y="1404652"/>
            <a:ext cx="323487" cy="201714"/>
          </a:xfrm>
          <a:prstGeom prst="rect">
            <a:avLst/>
          </a:prstGeom>
        </p:spPr>
      </p:pic>
      <p:sp>
        <p:nvSpPr>
          <p:cNvPr id="77" name="TextBox 76">
            <a:extLst>
              <a:ext uri="{FF2B5EF4-FFF2-40B4-BE49-F238E27FC236}">
                <a16:creationId xmlns:a16="http://schemas.microsoft.com/office/drawing/2014/main" id="{F86603DB-AA51-18DD-55BB-A7C7B7A106D3}"/>
              </a:ext>
            </a:extLst>
          </p:cNvPr>
          <p:cNvSpPr txBox="1"/>
          <p:nvPr/>
        </p:nvSpPr>
        <p:spPr>
          <a:xfrm>
            <a:off x="3926775" y="1418299"/>
            <a:ext cx="4129238" cy="246221"/>
          </a:xfrm>
          <a:prstGeom prst="rect">
            <a:avLst/>
          </a:prstGeom>
          <a:noFill/>
        </p:spPr>
        <p:txBody>
          <a:bodyPr wrap="square" rtlCol="0">
            <a:spAutoFit/>
          </a:bodyPr>
          <a:lstStyle/>
          <a:p>
            <a:pPr algn="just"/>
            <a:r>
              <a:rPr lang="en-GB" sz="1000" b="1" u="sng" dirty="0"/>
              <a:t>Diversity, Inclusiveness and Belonging</a:t>
            </a:r>
          </a:p>
        </p:txBody>
      </p:sp>
      <p:sp>
        <p:nvSpPr>
          <p:cNvPr id="78" name="TextBox 77">
            <a:extLst>
              <a:ext uri="{FF2B5EF4-FFF2-40B4-BE49-F238E27FC236}">
                <a16:creationId xmlns:a16="http://schemas.microsoft.com/office/drawing/2014/main" id="{66CB86AC-2642-FE15-3CC2-D82C1E7823EE}"/>
              </a:ext>
            </a:extLst>
          </p:cNvPr>
          <p:cNvSpPr txBox="1"/>
          <p:nvPr/>
        </p:nvSpPr>
        <p:spPr>
          <a:xfrm>
            <a:off x="4036022" y="1665289"/>
            <a:ext cx="3025087" cy="246221"/>
          </a:xfrm>
          <a:prstGeom prst="rect">
            <a:avLst/>
          </a:prstGeom>
          <a:noFill/>
        </p:spPr>
        <p:txBody>
          <a:bodyPr wrap="square" rtlCol="0">
            <a:spAutoFit/>
          </a:bodyPr>
          <a:lstStyle/>
          <a:p>
            <a:pPr marL="342900" indent="-342900" algn="just">
              <a:buAutoNum type="arabicParenR"/>
            </a:pPr>
            <a:r>
              <a:rPr lang="en-GB" sz="1000" i="1" dirty="0"/>
              <a:t>Unconscious Bias Training Sessions</a:t>
            </a:r>
          </a:p>
        </p:txBody>
      </p:sp>
      <p:sp>
        <p:nvSpPr>
          <p:cNvPr id="79" name="TextBox 78">
            <a:extLst>
              <a:ext uri="{FF2B5EF4-FFF2-40B4-BE49-F238E27FC236}">
                <a16:creationId xmlns:a16="http://schemas.microsoft.com/office/drawing/2014/main" id="{3B4E6374-A380-B8B2-9FF1-FF90F9FADDCE}"/>
              </a:ext>
            </a:extLst>
          </p:cNvPr>
          <p:cNvSpPr txBox="1"/>
          <p:nvPr/>
        </p:nvSpPr>
        <p:spPr>
          <a:xfrm>
            <a:off x="4051823" y="1911510"/>
            <a:ext cx="4196357" cy="707886"/>
          </a:xfrm>
          <a:prstGeom prst="rect">
            <a:avLst/>
          </a:prstGeom>
          <a:noFill/>
        </p:spPr>
        <p:txBody>
          <a:bodyPr wrap="square" rtlCol="0">
            <a:spAutoFit/>
          </a:bodyPr>
          <a:lstStyle/>
          <a:p>
            <a:pPr marL="342900" indent="-342900" algn="just">
              <a:buFont typeface="Wingdings" panose="05000000000000000000" pitchFamily="2" charset="2"/>
              <a:buChar char="Ø"/>
            </a:pPr>
            <a:r>
              <a:rPr lang="en-GB" sz="1000" dirty="0"/>
              <a:t>Helps in creating sense of empathy towards every person.</a:t>
            </a:r>
          </a:p>
          <a:p>
            <a:pPr marL="342900" indent="-342900" algn="just">
              <a:buFont typeface="Wingdings" panose="05000000000000000000" pitchFamily="2" charset="2"/>
              <a:buChar char="Ø"/>
            </a:pPr>
            <a:r>
              <a:rPr lang="en-GB" sz="1000" dirty="0"/>
              <a:t>Encourage interactions among people from different groups.</a:t>
            </a:r>
          </a:p>
          <a:p>
            <a:pPr marL="342900" indent="-342900" algn="just">
              <a:buFont typeface="Wingdings" panose="05000000000000000000" pitchFamily="2" charset="2"/>
              <a:buChar char="Ø"/>
            </a:pPr>
            <a:r>
              <a:rPr lang="en-GB" sz="1000" dirty="0"/>
              <a:t>Increase cultural competency.</a:t>
            </a:r>
          </a:p>
          <a:p>
            <a:pPr marL="342900" indent="-342900" algn="just">
              <a:buFont typeface="Wingdings" panose="05000000000000000000" pitchFamily="2" charset="2"/>
              <a:buChar char="Ø"/>
            </a:pPr>
            <a:endParaRPr lang="en-GB" sz="1000" dirty="0"/>
          </a:p>
        </p:txBody>
      </p:sp>
      <p:sp>
        <p:nvSpPr>
          <p:cNvPr id="81" name="TextBox 80">
            <a:extLst>
              <a:ext uri="{FF2B5EF4-FFF2-40B4-BE49-F238E27FC236}">
                <a16:creationId xmlns:a16="http://schemas.microsoft.com/office/drawing/2014/main" id="{18518A22-AADB-DA49-26D3-093B857A0971}"/>
              </a:ext>
            </a:extLst>
          </p:cNvPr>
          <p:cNvSpPr txBox="1"/>
          <p:nvPr/>
        </p:nvSpPr>
        <p:spPr>
          <a:xfrm>
            <a:off x="4036022" y="2444563"/>
            <a:ext cx="4212157" cy="246221"/>
          </a:xfrm>
          <a:prstGeom prst="rect">
            <a:avLst/>
          </a:prstGeom>
          <a:noFill/>
        </p:spPr>
        <p:txBody>
          <a:bodyPr wrap="square" rtlCol="0">
            <a:spAutoFit/>
          </a:bodyPr>
          <a:lstStyle/>
          <a:p>
            <a:pPr algn="just"/>
            <a:r>
              <a:rPr lang="en-GB" sz="1000" i="1" dirty="0"/>
              <a:t>2)         Diversity, Equity and Inclusion (DEI) Metric</a:t>
            </a:r>
            <a:r>
              <a:rPr lang="en-GB" sz="1000" dirty="0"/>
              <a:t>s</a:t>
            </a:r>
          </a:p>
        </p:txBody>
      </p:sp>
      <p:sp>
        <p:nvSpPr>
          <p:cNvPr id="82" name="TextBox 81">
            <a:extLst>
              <a:ext uri="{FF2B5EF4-FFF2-40B4-BE49-F238E27FC236}">
                <a16:creationId xmlns:a16="http://schemas.microsoft.com/office/drawing/2014/main" id="{4C2959BC-6C2F-1FD9-D281-7AFC6CB5DDC1}"/>
              </a:ext>
            </a:extLst>
          </p:cNvPr>
          <p:cNvSpPr txBox="1"/>
          <p:nvPr/>
        </p:nvSpPr>
        <p:spPr>
          <a:xfrm>
            <a:off x="4051823" y="2670507"/>
            <a:ext cx="4191342" cy="707886"/>
          </a:xfrm>
          <a:prstGeom prst="rect">
            <a:avLst/>
          </a:prstGeom>
          <a:noFill/>
        </p:spPr>
        <p:txBody>
          <a:bodyPr wrap="square" rtlCol="0">
            <a:spAutoFit/>
          </a:bodyPr>
          <a:lstStyle/>
          <a:p>
            <a:pPr marL="342900" indent="-342900" algn="just">
              <a:buFont typeface="Wingdings" panose="05000000000000000000" pitchFamily="2" charset="2"/>
              <a:buChar char="Ø"/>
            </a:pPr>
            <a:r>
              <a:rPr lang="en-GB" sz="1000" dirty="0"/>
              <a:t>Retention rate and employee turnover rate based on gender, race or religion.</a:t>
            </a:r>
          </a:p>
          <a:p>
            <a:pPr marL="342900" indent="-342900" algn="just">
              <a:buFont typeface="Wingdings" panose="05000000000000000000" pitchFamily="2" charset="2"/>
              <a:buChar char="Ø"/>
            </a:pPr>
            <a:r>
              <a:rPr lang="en-GB" sz="1000" dirty="0"/>
              <a:t>Employee advancement/proportion rate  </a:t>
            </a:r>
          </a:p>
          <a:p>
            <a:pPr marL="342900" indent="-342900" algn="just">
              <a:buFont typeface="Wingdings" panose="05000000000000000000" pitchFamily="2" charset="2"/>
              <a:buChar char="Ø"/>
            </a:pPr>
            <a:r>
              <a:rPr lang="en-GB" sz="1000" dirty="0"/>
              <a:t>Equal pay</a:t>
            </a:r>
          </a:p>
        </p:txBody>
      </p:sp>
      <p:cxnSp>
        <p:nvCxnSpPr>
          <p:cNvPr id="83" name="Straight Connector 82">
            <a:extLst>
              <a:ext uri="{FF2B5EF4-FFF2-40B4-BE49-F238E27FC236}">
                <a16:creationId xmlns:a16="http://schemas.microsoft.com/office/drawing/2014/main" id="{CA8E0CF8-DF38-52EF-FF21-F72B6308EAB0}"/>
              </a:ext>
            </a:extLst>
          </p:cNvPr>
          <p:cNvCxnSpPr/>
          <p:nvPr/>
        </p:nvCxnSpPr>
        <p:spPr>
          <a:xfrm>
            <a:off x="3926933" y="4212038"/>
            <a:ext cx="4321177" cy="0"/>
          </a:xfrm>
          <a:prstGeom prst="line">
            <a:avLst/>
          </a:prstGeom>
        </p:spPr>
        <p:style>
          <a:lnRef idx="3">
            <a:schemeClr val="dk1"/>
          </a:lnRef>
          <a:fillRef idx="0">
            <a:schemeClr val="dk1"/>
          </a:fillRef>
          <a:effectRef idx="2">
            <a:schemeClr val="dk1"/>
          </a:effectRef>
          <a:fontRef idx="minor">
            <a:schemeClr val="tx1"/>
          </a:fontRef>
        </p:style>
      </p:cxnSp>
      <p:sp>
        <p:nvSpPr>
          <p:cNvPr id="87" name="TextBox 86">
            <a:extLst>
              <a:ext uri="{FF2B5EF4-FFF2-40B4-BE49-F238E27FC236}">
                <a16:creationId xmlns:a16="http://schemas.microsoft.com/office/drawing/2014/main" id="{4F58508F-B8CB-21CE-5AEB-580C0A2476BD}"/>
              </a:ext>
            </a:extLst>
          </p:cNvPr>
          <p:cNvSpPr txBox="1"/>
          <p:nvPr/>
        </p:nvSpPr>
        <p:spPr>
          <a:xfrm>
            <a:off x="8285293" y="459717"/>
            <a:ext cx="3906707" cy="861774"/>
          </a:xfrm>
          <a:prstGeom prst="rect">
            <a:avLst/>
          </a:prstGeom>
          <a:noFill/>
        </p:spPr>
        <p:txBody>
          <a:bodyPr wrap="square">
            <a:spAutoFit/>
          </a:bodyPr>
          <a:lstStyle/>
          <a:p>
            <a:pPr algn="just"/>
            <a:r>
              <a:rPr lang="en-US" sz="1000" dirty="0"/>
              <a:t>2)  Assists in the transparency in logistics of a supply chain by geofencing, monitoring delays, providing geolocation and r</a:t>
            </a:r>
            <a:r>
              <a:rPr lang="en-US" sz="1000" b="0" i="0" dirty="0">
                <a:solidFill>
                  <a:srgbClr val="000000"/>
                </a:solidFill>
                <a:effectLst/>
              </a:rPr>
              <a:t>adio frequency identification (RFID) technology. </a:t>
            </a:r>
          </a:p>
          <a:p>
            <a:pPr algn="just"/>
            <a:endParaRPr lang="en-GB" sz="1000" b="1" dirty="0"/>
          </a:p>
          <a:p>
            <a:pPr algn="just"/>
            <a:r>
              <a:rPr lang="en-GB" sz="1000" i="1" dirty="0"/>
              <a:t> B.   Transport Fleet and Route Optimization</a:t>
            </a:r>
            <a:r>
              <a:rPr lang="en-GB" sz="1000" b="1" dirty="0"/>
              <a:t> </a:t>
            </a:r>
          </a:p>
        </p:txBody>
      </p:sp>
      <p:sp>
        <p:nvSpPr>
          <p:cNvPr id="88" name="TextBox 87">
            <a:extLst>
              <a:ext uri="{FF2B5EF4-FFF2-40B4-BE49-F238E27FC236}">
                <a16:creationId xmlns:a16="http://schemas.microsoft.com/office/drawing/2014/main" id="{1FB7B055-F968-6ADE-7DC1-C3A990E4719C}"/>
              </a:ext>
            </a:extLst>
          </p:cNvPr>
          <p:cNvSpPr txBox="1"/>
          <p:nvPr/>
        </p:nvSpPr>
        <p:spPr>
          <a:xfrm>
            <a:off x="8276893" y="1317301"/>
            <a:ext cx="3915107" cy="1169551"/>
          </a:xfrm>
          <a:prstGeom prst="rect">
            <a:avLst/>
          </a:prstGeom>
          <a:noFill/>
        </p:spPr>
        <p:txBody>
          <a:bodyPr wrap="square" rtlCol="0">
            <a:spAutoFit/>
          </a:bodyPr>
          <a:lstStyle/>
          <a:p>
            <a:pPr algn="just"/>
            <a:r>
              <a:rPr lang="en-GB" sz="1000" dirty="0"/>
              <a:t>1) Using alternative fuels such as CNG or electrification of distribution vehicles.</a:t>
            </a:r>
          </a:p>
          <a:p>
            <a:pPr algn="just"/>
            <a:r>
              <a:rPr lang="en-GB" sz="1000" dirty="0"/>
              <a:t>2) </a:t>
            </a:r>
            <a:r>
              <a:rPr lang="en-US" sz="1000" b="0" i="0" dirty="0">
                <a:solidFill>
                  <a:srgbClr val="000000"/>
                </a:solidFill>
                <a:effectLst/>
              </a:rPr>
              <a:t>Using optimization algorithms  and </a:t>
            </a:r>
            <a:r>
              <a:rPr lang="en-GB" sz="1000" b="0" i="0" dirty="0">
                <a:solidFill>
                  <a:srgbClr val="000000"/>
                </a:solidFill>
                <a:effectLst/>
              </a:rPr>
              <a:t> to create the shortest route possible to avoid traffic congestion. </a:t>
            </a:r>
          </a:p>
          <a:p>
            <a:pPr algn="just"/>
            <a:r>
              <a:rPr lang="en-GB" sz="1000" dirty="0">
                <a:solidFill>
                  <a:srgbClr val="000000"/>
                </a:solidFill>
              </a:rPr>
              <a:t>3) </a:t>
            </a:r>
            <a:r>
              <a:rPr lang="en-GB" sz="1000" b="0" i="0" dirty="0">
                <a:solidFill>
                  <a:srgbClr val="000000"/>
                </a:solidFill>
                <a:effectLst/>
              </a:rPr>
              <a:t>Optimizes capacity of delivery fleet to reduce travel times.</a:t>
            </a:r>
          </a:p>
          <a:p>
            <a:pPr algn="just"/>
            <a:r>
              <a:rPr lang="en-GB" sz="1000" b="0" i="0" dirty="0">
                <a:solidFill>
                  <a:srgbClr val="000000"/>
                </a:solidFill>
                <a:effectLst/>
              </a:rPr>
              <a:t>4) Forecasts estimated travel time.</a:t>
            </a:r>
          </a:p>
          <a:p>
            <a:pPr algn="just"/>
            <a:endParaRPr lang="en-GB" sz="1000" dirty="0"/>
          </a:p>
        </p:txBody>
      </p:sp>
      <p:sp>
        <p:nvSpPr>
          <p:cNvPr id="89" name="TextBox 88">
            <a:extLst>
              <a:ext uri="{FF2B5EF4-FFF2-40B4-BE49-F238E27FC236}">
                <a16:creationId xmlns:a16="http://schemas.microsoft.com/office/drawing/2014/main" id="{323D8386-917F-FEE2-88C9-E647C109127F}"/>
              </a:ext>
            </a:extLst>
          </p:cNvPr>
          <p:cNvSpPr txBox="1"/>
          <p:nvPr/>
        </p:nvSpPr>
        <p:spPr>
          <a:xfrm>
            <a:off x="8268482" y="2345062"/>
            <a:ext cx="3923517" cy="861774"/>
          </a:xfrm>
          <a:prstGeom prst="rect">
            <a:avLst/>
          </a:prstGeom>
          <a:noFill/>
        </p:spPr>
        <p:txBody>
          <a:bodyPr wrap="square" rtlCol="0">
            <a:spAutoFit/>
          </a:bodyPr>
          <a:lstStyle/>
          <a:p>
            <a:pPr algn="just"/>
            <a:r>
              <a:rPr lang="en-GB" sz="1000" i="1" dirty="0"/>
              <a:t>Satisfies Kerry’s commitment towards </a:t>
            </a:r>
            <a:r>
              <a:rPr lang="en-GB" sz="1000" b="1" i="1" dirty="0"/>
              <a:t>Climate </a:t>
            </a:r>
            <a:r>
              <a:rPr lang="en-GB" sz="1000" i="1" dirty="0"/>
              <a:t>by reducing carbon emissions. </a:t>
            </a:r>
          </a:p>
          <a:p>
            <a:pPr algn="just"/>
            <a:r>
              <a:rPr lang="en-GB" sz="1000" i="1" dirty="0"/>
              <a:t>And,</a:t>
            </a:r>
          </a:p>
          <a:p>
            <a:pPr algn="just"/>
            <a:endParaRPr lang="en-GB" sz="1000" i="1" dirty="0"/>
          </a:p>
          <a:p>
            <a:pPr algn="just"/>
            <a:r>
              <a:rPr lang="en-GB" sz="1000" i="1" dirty="0"/>
              <a:t>Contributes to </a:t>
            </a:r>
            <a:r>
              <a:rPr lang="en-GB" sz="1000" b="1" i="1" dirty="0"/>
              <a:t>SDG-13 and SDG-7</a:t>
            </a:r>
          </a:p>
        </p:txBody>
      </p:sp>
      <p:sp>
        <p:nvSpPr>
          <p:cNvPr id="92" name="TextBox 91">
            <a:extLst>
              <a:ext uri="{FF2B5EF4-FFF2-40B4-BE49-F238E27FC236}">
                <a16:creationId xmlns:a16="http://schemas.microsoft.com/office/drawing/2014/main" id="{0B638A03-FC9D-A00F-8FC1-B1753DFC2D4B}"/>
              </a:ext>
            </a:extLst>
          </p:cNvPr>
          <p:cNvSpPr txBox="1"/>
          <p:nvPr/>
        </p:nvSpPr>
        <p:spPr>
          <a:xfrm>
            <a:off x="3943814" y="3393155"/>
            <a:ext cx="4312766" cy="707886"/>
          </a:xfrm>
          <a:prstGeom prst="rect">
            <a:avLst/>
          </a:prstGeom>
          <a:noFill/>
        </p:spPr>
        <p:txBody>
          <a:bodyPr wrap="square" rtlCol="0">
            <a:spAutoFit/>
          </a:bodyPr>
          <a:lstStyle/>
          <a:p>
            <a:pPr algn="just"/>
            <a:r>
              <a:rPr lang="en-GB" sz="1000" i="1" dirty="0"/>
              <a:t>Satisfies Kerry’s commitment towards </a:t>
            </a:r>
            <a:r>
              <a:rPr lang="en-GB" sz="1000" b="1" i="1" dirty="0"/>
              <a:t>Society.</a:t>
            </a:r>
          </a:p>
          <a:p>
            <a:pPr algn="just"/>
            <a:r>
              <a:rPr lang="en-GB" sz="1000" i="1" dirty="0"/>
              <a:t>And,</a:t>
            </a:r>
          </a:p>
          <a:p>
            <a:pPr algn="just"/>
            <a:endParaRPr lang="en-GB" sz="1000" i="1" dirty="0"/>
          </a:p>
          <a:p>
            <a:pPr algn="just"/>
            <a:r>
              <a:rPr lang="en-GB" sz="1000" i="1" dirty="0"/>
              <a:t>Contributes to </a:t>
            </a:r>
            <a:r>
              <a:rPr lang="en-GB" sz="1000" b="1" i="1" dirty="0"/>
              <a:t>SDG-10</a:t>
            </a:r>
          </a:p>
        </p:txBody>
      </p:sp>
      <p:pic>
        <p:nvPicPr>
          <p:cNvPr id="94" name="Picture 93" descr="Icon">
            <a:extLst>
              <a:ext uri="{FF2B5EF4-FFF2-40B4-BE49-F238E27FC236}">
                <a16:creationId xmlns:a16="http://schemas.microsoft.com/office/drawing/2014/main" id="{7222EAA1-F700-51D5-0CAC-475135F50DA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45118" y="3719162"/>
            <a:ext cx="414810" cy="414810"/>
          </a:xfrm>
          <a:prstGeom prst="rect">
            <a:avLst/>
          </a:prstGeom>
        </p:spPr>
      </p:pic>
      <p:pic>
        <p:nvPicPr>
          <p:cNvPr id="96" name="Picture 95" descr="A picture containing icon">
            <a:extLst>
              <a:ext uri="{FF2B5EF4-FFF2-40B4-BE49-F238E27FC236}">
                <a16:creationId xmlns:a16="http://schemas.microsoft.com/office/drawing/2014/main" id="{29E86120-C9BA-9A95-8F63-7184F15200E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26337" y="2743128"/>
            <a:ext cx="413806" cy="413806"/>
          </a:xfrm>
          <a:prstGeom prst="rect">
            <a:avLst/>
          </a:prstGeom>
        </p:spPr>
      </p:pic>
      <p:cxnSp>
        <p:nvCxnSpPr>
          <p:cNvPr id="98" name="Straight Arrow Connector 97">
            <a:extLst>
              <a:ext uri="{FF2B5EF4-FFF2-40B4-BE49-F238E27FC236}">
                <a16:creationId xmlns:a16="http://schemas.microsoft.com/office/drawing/2014/main" id="{7697771C-F9EF-CC20-4B77-5E4894BCEAB9}"/>
              </a:ext>
            </a:extLst>
          </p:cNvPr>
          <p:cNvCxnSpPr/>
          <p:nvPr/>
        </p:nvCxnSpPr>
        <p:spPr>
          <a:xfrm>
            <a:off x="5232400" y="3975100"/>
            <a:ext cx="2450366" cy="0"/>
          </a:xfrm>
          <a:prstGeom prst="straightConnector1">
            <a:avLst/>
          </a:prstGeom>
          <a:ln w="12700">
            <a:solidFill>
              <a:srgbClr val="E1148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044F0AF-E5DC-91F4-46DE-99A52E01ABC7}"/>
              </a:ext>
            </a:extLst>
          </p:cNvPr>
          <p:cNvCxnSpPr>
            <a:cxnSpLocks/>
          </p:cNvCxnSpPr>
          <p:nvPr/>
        </p:nvCxnSpPr>
        <p:spPr>
          <a:xfrm>
            <a:off x="10134600" y="3077367"/>
            <a:ext cx="771525" cy="0"/>
          </a:xfrm>
          <a:prstGeom prst="straightConnector1">
            <a:avLst/>
          </a:prstGeom>
          <a:ln w="12700">
            <a:solidFill>
              <a:srgbClr val="48773E"/>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picture containing schematic">
            <a:extLst>
              <a:ext uri="{FF2B5EF4-FFF2-40B4-BE49-F238E27FC236}">
                <a16:creationId xmlns:a16="http://schemas.microsoft.com/office/drawing/2014/main" id="{E234E386-F6F5-A733-D9E7-85D927F88CD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652992" y="2747194"/>
            <a:ext cx="409740" cy="409740"/>
          </a:xfrm>
          <a:prstGeom prst="rect">
            <a:avLst/>
          </a:prstGeom>
        </p:spPr>
      </p:pic>
      <p:sp>
        <p:nvSpPr>
          <p:cNvPr id="13" name="TextBox 12">
            <a:extLst>
              <a:ext uri="{FF2B5EF4-FFF2-40B4-BE49-F238E27FC236}">
                <a16:creationId xmlns:a16="http://schemas.microsoft.com/office/drawing/2014/main" id="{06DD64DA-B10E-1226-AD07-956BB57D37AB}"/>
              </a:ext>
            </a:extLst>
          </p:cNvPr>
          <p:cNvSpPr txBox="1"/>
          <p:nvPr/>
        </p:nvSpPr>
        <p:spPr>
          <a:xfrm>
            <a:off x="3927913" y="6275172"/>
            <a:ext cx="2811549" cy="246221"/>
          </a:xfrm>
          <a:prstGeom prst="rect">
            <a:avLst/>
          </a:prstGeom>
          <a:noFill/>
        </p:spPr>
        <p:txBody>
          <a:bodyPr wrap="square">
            <a:spAutoFit/>
          </a:bodyPr>
          <a:lstStyle/>
          <a:p>
            <a:pPr algn="just"/>
            <a:r>
              <a:rPr lang="en-GB" sz="1000" b="1" dirty="0"/>
              <a:t>IoT integrated logistics for green transportation –</a:t>
            </a:r>
          </a:p>
        </p:txBody>
      </p:sp>
      <p:sp>
        <p:nvSpPr>
          <p:cNvPr id="15" name="TextBox 14">
            <a:extLst>
              <a:ext uri="{FF2B5EF4-FFF2-40B4-BE49-F238E27FC236}">
                <a16:creationId xmlns:a16="http://schemas.microsoft.com/office/drawing/2014/main" id="{F7FB043A-C382-53FD-B7C6-6251073941C1}"/>
              </a:ext>
            </a:extLst>
          </p:cNvPr>
          <p:cNvSpPr txBox="1"/>
          <p:nvPr/>
        </p:nvSpPr>
        <p:spPr>
          <a:xfrm>
            <a:off x="8227884" y="3275948"/>
            <a:ext cx="6134100" cy="261610"/>
          </a:xfrm>
          <a:prstGeom prst="rect">
            <a:avLst/>
          </a:prstGeom>
          <a:noFill/>
        </p:spPr>
        <p:txBody>
          <a:bodyPr wrap="square">
            <a:spAutoFit/>
          </a:bodyPr>
          <a:lstStyle/>
          <a:p>
            <a:r>
              <a:rPr lang="en-GB" sz="1050" b="1" u="sng" dirty="0"/>
              <a:t>Adopting AI for Green Packaging  </a:t>
            </a:r>
          </a:p>
        </p:txBody>
      </p:sp>
      <p:sp>
        <p:nvSpPr>
          <p:cNvPr id="17" name="TextBox 16">
            <a:extLst>
              <a:ext uri="{FF2B5EF4-FFF2-40B4-BE49-F238E27FC236}">
                <a16:creationId xmlns:a16="http://schemas.microsoft.com/office/drawing/2014/main" id="{E210A13A-79B9-AFCB-F126-A6CE227DEA45}"/>
              </a:ext>
            </a:extLst>
          </p:cNvPr>
          <p:cNvSpPr txBox="1"/>
          <p:nvPr/>
        </p:nvSpPr>
        <p:spPr>
          <a:xfrm>
            <a:off x="8211484" y="3467178"/>
            <a:ext cx="3964124" cy="2862322"/>
          </a:xfrm>
          <a:prstGeom prst="rect">
            <a:avLst/>
          </a:prstGeom>
          <a:noFill/>
        </p:spPr>
        <p:txBody>
          <a:bodyPr wrap="square">
            <a:spAutoFit/>
          </a:bodyPr>
          <a:lstStyle/>
          <a:p>
            <a:pPr marL="285750" indent="-285750" algn="just">
              <a:buFont typeface="Wingdings" panose="05000000000000000000" pitchFamily="2" charset="2"/>
              <a:buChar char="ü"/>
            </a:pPr>
            <a:r>
              <a:rPr lang="en-GB" sz="1000" b="0" i="0" dirty="0">
                <a:solidFill>
                  <a:srgbClr val="374151"/>
                </a:solidFill>
                <a:effectLst/>
                <a:latin typeface="Söhne"/>
              </a:rPr>
              <a:t>Packaging Design Optimization – able to </a:t>
            </a:r>
            <a:r>
              <a:rPr lang="en-US" sz="1000" b="0" i="0" dirty="0">
                <a:solidFill>
                  <a:srgbClr val="374151"/>
                </a:solidFill>
                <a:effectLst/>
                <a:latin typeface="Söhne"/>
              </a:rPr>
              <a:t>analyze product dimensions and recommend the most efficient packaging design to reduce material usage and transportation costs.</a:t>
            </a:r>
          </a:p>
          <a:p>
            <a:pPr marL="285750" indent="-285750" algn="just">
              <a:buFont typeface="Wingdings" panose="05000000000000000000" pitchFamily="2" charset="2"/>
              <a:buChar char="ü"/>
            </a:pPr>
            <a:endParaRPr lang="en-GB" sz="1000" b="0" i="0" dirty="0">
              <a:solidFill>
                <a:srgbClr val="374151"/>
              </a:solidFill>
              <a:effectLst/>
              <a:latin typeface="Söhne"/>
            </a:endParaRPr>
          </a:p>
          <a:p>
            <a:pPr marL="285750" indent="-285750" algn="just">
              <a:buFont typeface="Wingdings" panose="05000000000000000000" pitchFamily="2" charset="2"/>
              <a:buChar char="ü"/>
            </a:pPr>
            <a:r>
              <a:rPr lang="en-GB" sz="1000" b="0" i="0" dirty="0">
                <a:solidFill>
                  <a:srgbClr val="374151"/>
                </a:solidFill>
                <a:effectLst/>
                <a:latin typeface="Söhne"/>
              </a:rPr>
              <a:t>Real-time Quality Control - </a:t>
            </a:r>
            <a:r>
              <a:rPr lang="en-US" sz="1000" b="0" i="0" dirty="0">
                <a:solidFill>
                  <a:srgbClr val="374151"/>
                </a:solidFill>
                <a:effectLst/>
                <a:latin typeface="Söhne"/>
              </a:rPr>
              <a:t>monitor the quality of packaging in real-time and identify any defects that may lead to waste or environmental impact.</a:t>
            </a:r>
          </a:p>
          <a:p>
            <a:pPr marL="285750" indent="-285750" algn="just">
              <a:buFont typeface="Wingdings" panose="05000000000000000000" pitchFamily="2" charset="2"/>
              <a:buChar char="ü"/>
            </a:pPr>
            <a:endParaRPr lang="en-GB" sz="1000" dirty="0">
              <a:solidFill>
                <a:srgbClr val="374151"/>
              </a:solidFill>
              <a:latin typeface="Söhne"/>
            </a:endParaRPr>
          </a:p>
          <a:p>
            <a:pPr marL="285750" indent="-285750" algn="just">
              <a:buFont typeface="Wingdings" panose="05000000000000000000" pitchFamily="2" charset="2"/>
              <a:buChar char="ü"/>
            </a:pPr>
            <a:r>
              <a:rPr lang="en-GB" sz="1000" b="0" i="0" dirty="0">
                <a:solidFill>
                  <a:srgbClr val="374151"/>
                </a:solidFill>
                <a:effectLst/>
                <a:latin typeface="Söhne"/>
              </a:rPr>
              <a:t>Eco-Friendly Material Selection - </a:t>
            </a:r>
            <a:r>
              <a:rPr lang="en-US" sz="1000" b="0" i="0" dirty="0">
                <a:solidFill>
                  <a:srgbClr val="374151"/>
                </a:solidFill>
                <a:effectLst/>
                <a:latin typeface="Söhne"/>
              </a:rPr>
              <a:t>AI can help Kerry choose eco-friendly materials for packaging by analyzing and comparing the environmental impact of different packaging materials .</a:t>
            </a:r>
          </a:p>
          <a:p>
            <a:pPr marL="285750" indent="-285750" algn="just">
              <a:buFont typeface="Wingdings" panose="05000000000000000000" pitchFamily="2" charset="2"/>
              <a:buChar char="ü"/>
            </a:pPr>
            <a:endParaRPr lang="en-GB" sz="1000" b="0" i="0" dirty="0">
              <a:solidFill>
                <a:srgbClr val="374151"/>
              </a:solidFill>
              <a:effectLst/>
              <a:latin typeface="Söhne"/>
            </a:endParaRPr>
          </a:p>
          <a:p>
            <a:pPr marL="285750" indent="-285750" algn="just">
              <a:buFont typeface="Wingdings" panose="05000000000000000000" pitchFamily="2" charset="2"/>
              <a:buChar char="ü"/>
            </a:pPr>
            <a:r>
              <a:rPr lang="en-GB" sz="1000" dirty="0">
                <a:solidFill>
                  <a:srgbClr val="374151"/>
                </a:solidFill>
                <a:latin typeface="Söhne"/>
              </a:rPr>
              <a:t>SMART Packaging - </a:t>
            </a:r>
            <a:r>
              <a:rPr lang="en-US" sz="1000" b="0" i="0" dirty="0">
                <a:solidFill>
                  <a:srgbClr val="374151"/>
                </a:solidFill>
                <a:effectLst/>
                <a:latin typeface="Söhne"/>
              </a:rPr>
              <a:t>AI can be used to create smart packaging solutions that can detect when food is going bad or when it has been contaminated.</a:t>
            </a:r>
            <a:endParaRPr lang="en-GB" sz="1000" dirty="0">
              <a:solidFill>
                <a:srgbClr val="374151"/>
              </a:solidFill>
              <a:latin typeface="Söhne"/>
            </a:endParaRPr>
          </a:p>
          <a:p>
            <a:pPr marL="285750" indent="-285750" algn="just">
              <a:buFont typeface="Wingdings" panose="05000000000000000000" pitchFamily="2" charset="2"/>
              <a:buChar char="ü"/>
            </a:pPr>
            <a:endParaRPr lang="en-GB" sz="1000" dirty="0">
              <a:solidFill>
                <a:srgbClr val="374151"/>
              </a:solidFill>
              <a:latin typeface="Söhne"/>
            </a:endParaRPr>
          </a:p>
          <a:p>
            <a:pPr marL="285750" indent="-285750" algn="just">
              <a:buFont typeface="Wingdings" panose="05000000000000000000" pitchFamily="2" charset="2"/>
              <a:buChar char="ü"/>
            </a:pPr>
            <a:r>
              <a:rPr lang="en-GB" sz="1000" b="0" i="0" dirty="0">
                <a:solidFill>
                  <a:srgbClr val="374151"/>
                </a:solidFill>
                <a:effectLst/>
                <a:latin typeface="Söhne"/>
              </a:rPr>
              <a:t>Recycling Optimization -</a:t>
            </a:r>
            <a:r>
              <a:rPr lang="en-US" sz="1000" b="0" i="0" dirty="0">
                <a:solidFill>
                  <a:srgbClr val="374151"/>
                </a:solidFill>
                <a:effectLst/>
                <a:latin typeface="Söhne"/>
              </a:rPr>
              <a:t>AI can be used to optimize the recycling process by </a:t>
            </a:r>
            <a:r>
              <a:rPr lang="en-GB" sz="1000" b="0" i="0" dirty="0">
                <a:solidFill>
                  <a:srgbClr val="374151"/>
                </a:solidFill>
                <a:effectLst/>
                <a:latin typeface="Söhne"/>
              </a:rPr>
              <a:t>identifying recyclable materials </a:t>
            </a:r>
            <a:r>
              <a:rPr lang="en-US" sz="1000" b="0" i="0" dirty="0">
                <a:solidFill>
                  <a:srgbClr val="374151"/>
                </a:solidFill>
                <a:effectLst/>
                <a:latin typeface="Söhne"/>
              </a:rPr>
              <a:t>and reduce waste.</a:t>
            </a:r>
            <a:endParaRPr lang="en-GB" sz="1000" b="0" i="0" dirty="0">
              <a:solidFill>
                <a:srgbClr val="374151"/>
              </a:solidFill>
              <a:effectLst/>
              <a:latin typeface="Söhne"/>
            </a:endParaRPr>
          </a:p>
        </p:txBody>
      </p:sp>
      <p:pic>
        <p:nvPicPr>
          <p:cNvPr id="18" name="Picture 17" descr="A picture containing text&#10;&#10;Description automatically generated">
            <a:extLst>
              <a:ext uri="{FF2B5EF4-FFF2-40B4-BE49-F238E27FC236}">
                <a16:creationId xmlns:a16="http://schemas.microsoft.com/office/drawing/2014/main" id="{2E9C2B93-C607-3EA7-D19B-9659148A27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21754" y="6417548"/>
            <a:ext cx="409740" cy="409740"/>
          </a:xfrm>
          <a:prstGeom prst="rect">
            <a:avLst/>
          </a:prstGeom>
        </p:spPr>
      </p:pic>
      <p:sp>
        <p:nvSpPr>
          <p:cNvPr id="20" name="TextBox 19">
            <a:extLst>
              <a:ext uri="{FF2B5EF4-FFF2-40B4-BE49-F238E27FC236}">
                <a16:creationId xmlns:a16="http://schemas.microsoft.com/office/drawing/2014/main" id="{7DBF496E-F5FB-028A-9ED5-06751EA21C99}"/>
              </a:ext>
            </a:extLst>
          </p:cNvPr>
          <p:cNvSpPr txBox="1"/>
          <p:nvPr/>
        </p:nvSpPr>
        <p:spPr>
          <a:xfrm>
            <a:off x="8227884" y="6329500"/>
            <a:ext cx="2811546" cy="553998"/>
          </a:xfrm>
          <a:prstGeom prst="rect">
            <a:avLst/>
          </a:prstGeom>
          <a:noFill/>
        </p:spPr>
        <p:txBody>
          <a:bodyPr wrap="square">
            <a:spAutoFit/>
          </a:bodyPr>
          <a:lstStyle/>
          <a:p>
            <a:pPr algn="just"/>
            <a:r>
              <a:rPr lang="en-GB" sz="1000" i="1" dirty="0"/>
              <a:t>Satisfies Kerry’s commitment towards </a:t>
            </a:r>
            <a:r>
              <a:rPr lang="en-GB" sz="1000" b="1" i="1" dirty="0"/>
              <a:t>Circularity. </a:t>
            </a:r>
          </a:p>
          <a:p>
            <a:pPr algn="just"/>
            <a:r>
              <a:rPr lang="en-GB" sz="1000" i="1" dirty="0"/>
              <a:t>And,</a:t>
            </a:r>
          </a:p>
          <a:p>
            <a:pPr algn="just"/>
            <a:r>
              <a:rPr lang="en-GB" sz="1000" i="1" dirty="0"/>
              <a:t>Contributes to </a:t>
            </a:r>
            <a:r>
              <a:rPr lang="en-GB" sz="1000" b="1" i="1" dirty="0"/>
              <a:t>SDG-9, SDG-12 and SDG-13</a:t>
            </a:r>
          </a:p>
        </p:txBody>
      </p:sp>
      <p:pic>
        <p:nvPicPr>
          <p:cNvPr id="21" name="Picture 20" descr="A picture containing icon&#10;&#10;Description automatically generated">
            <a:extLst>
              <a:ext uri="{FF2B5EF4-FFF2-40B4-BE49-F238E27FC236}">
                <a16:creationId xmlns:a16="http://schemas.microsoft.com/office/drawing/2014/main" id="{B78422F4-513D-D9D4-017D-9D9B7CDD7A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85193" y="6417548"/>
            <a:ext cx="409741" cy="409741"/>
          </a:xfrm>
          <a:prstGeom prst="rect">
            <a:avLst/>
          </a:prstGeom>
        </p:spPr>
      </p:pic>
      <p:pic>
        <p:nvPicPr>
          <p:cNvPr id="22" name="Picture 21" descr="A picture containing icon">
            <a:extLst>
              <a:ext uri="{FF2B5EF4-FFF2-40B4-BE49-F238E27FC236}">
                <a16:creationId xmlns:a16="http://schemas.microsoft.com/office/drawing/2014/main" id="{E865A049-6C0C-8D79-B5C5-B861BFD912B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756380" y="6413482"/>
            <a:ext cx="413806" cy="413806"/>
          </a:xfrm>
          <a:prstGeom prst="rect">
            <a:avLst/>
          </a:prstGeom>
        </p:spPr>
      </p:pic>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B932BB59-4D8C-1946-8580-652A7EB21A8E}"/>
                  </a:ext>
                </a:extLst>
              </p14:cNvPr>
              <p14:cNvContentPartPr/>
              <p14:nvPr/>
            </p14:nvContentPartPr>
            <p14:xfrm>
              <a:off x="13017097" y="4511350"/>
              <a:ext cx="360" cy="360"/>
            </p14:xfrm>
          </p:contentPart>
        </mc:Choice>
        <mc:Fallback xmlns="">
          <p:pic>
            <p:nvPicPr>
              <p:cNvPr id="9" name="Ink 8">
                <a:extLst>
                  <a:ext uri="{FF2B5EF4-FFF2-40B4-BE49-F238E27FC236}">
                    <a16:creationId xmlns:a16="http://schemas.microsoft.com/office/drawing/2014/main" id="{B932BB59-4D8C-1946-8580-652A7EB21A8E}"/>
                  </a:ext>
                </a:extLst>
              </p:cNvPr>
              <p:cNvPicPr/>
              <p:nvPr/>
            </p:nvPicPr>
            <p:blipFill>
              <a:blip r:embed="rId17"/>
              <a:stretch>
                <a:fillRect/>
              </a:stretch>
            </p:blipFill>
            <p:spPr>
              <a:xfrm>
                <a:off x="13008457" y="4502710"/>
                <a:ext cx="18000" cy="18000"/>
              </a:xfrm>
              <a:prstGeom prst="rect">
                <a:avLst/>
              </a:prstGeom>
            </p:spPr>
          </p:pic>
        </mc:Fallback>
      </mc:AlternateContent>
      <p:cxnSp>
        <p:nvCxnSpPr>
          <p:cNvPr id="19" name="Connector: Elbow 18">
            <a:extLst>
              <a:ext uri="{FF2B5EF4-FFF2-40B4-BE49-F238E27FC236}">
                <a16:creationId xmlns:a16="http://schemas.microsoft.com/office/drawing/2014/main" id="{EE56D639-6BC2-5CCA-CEC5-95636EE09BEE}"/>
              </a:ext>
            </a:extLst>
          </p:cNvPr>
          <p:cNvCxnSpPr>
            <a:cxnSpLocks/>
          </p:cNvCxnSpPr>
          <p:nvPr/>
        </p:nvCxnSpPr>
        <p:spPr>
          <a:xfrm>
            <a:off x="1819996" y="5862148"/>
            <a:ext cx="673038" cy="246221"/>
          </a:xfrm>
          <a:prstGeom prst="bentConnector3">
            <a:avLst>
              <a:gd name="adj1" fmla="val 50000"/>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DF3F7E-EA5A-E72A-AF71-4BD6C8476FE5}"/>
              </a:ext>
            </a:extLst>
          </p:cNvPr>
          <p:cNvSpPr txBox="1"/>
          <p:nvPr/>
        </p:nvSpPr>
        <p:spPr>
          <a:xfrm>
            <a:off x="2544181" y="5968044"/>
            <a:ext cx="1340085" cy="246221"/>
          </a:xfrm>
          <a:prstGeom prst="rect">
            <a:avLst/>
          </a:prstGeom>
          <a:noFill/>
          <a:ln w="12700">
            <a:solidFill>
              <a:schemeClr val="tx1">
                <a:lumMod val="95000"/>
                <a:lumOff val="5000"/>
              </a:schemeClr>
            </a:solidFill>
          </a:ln>
        </p:spPr>
        <p:txBody>
          <a:bodyPr wrap="square" rtlCol="0">
            <a:spAutoFit/>
          </a:bodyPr>
          <a:lstStyle/>
          <a:p>
            <a:r>
              <a:rPr lang="en-GB" sz="1000" b="1" dirty="0">
                <a:solidFill>
                  <a:srgbClr val="C00000"/>
                </a:solidFill>
              </a:rPr>
              <a:t>Cost-Benefit Analysis</a:t>
            </a:r>
          </a:p>
        </p:txBody>
      </p:sp>
    </p:spTree>
    <p:extLst>
      <p:ext uri="{BB962C8B-B14F-4D97-AF65-F5344CB8AC3E}">
        <p14:creationId xmlns:p14="http://schemas.microsoft.com/office/powerpoint/2010/main" val="13545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B8DBF45F-BD91-5DAD-A88F-0795A5B9872A}"/>
              </a:ext>
            </a:extLst>
          </p:cNvPr>
          <p:cNvCxnSpPr/>
          <p:nvPr/>
        </p:nvCxnSpPr>
        <p:spPr>
          <a:xfrm>
            <a:off x="3935413" y="0"/>
            <a:ext cx="0" cy="6858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716F6277-017B-488B-3D8D-02EBD877DC3B}"/>
              </a:ext>
            </a:extLst>
          </p:cNvPr>
          <p:cNvCxnSpPr/>
          <p:nvPr/>
        </p:nvCxnSpPr>
        <p:spPr>
          <a:xfrm>
            <a:off x="8256588" y="0"/>
            <a:ext cx="0" cy="685800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07E9134C-1EE1-FED6-AE3A-BF12721C58FA}"/>
              </a:ext>
            </a:extLst>
          </p:cNvPr>
          <p:cNvSpPr txBox="1"/>
          <p:nvPr/>
        </p:nvSpPr>
        <p:spPr>
          <a:xfrm>
            <a:off x="5657886" y="85828"/>
            <a:ext cx="1049864"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GB" sz="1200" dirty="0"/>
              <a:t>Kerry’s other Supply chain Challenges.</a:t>
            </a:r>
          </a:p>
        </p:txBody>
      </p:sp>
      <p:cxnSp>
        <p:nvCxnSpPr>
          <p:cNvPr id="18" name="Straight Connector 17">
            <a:extLst>
              <a:ext uri="{FF2B5EF4-FFF2-40B4-BE49-F238E27FC236}">
                <a16:creationId xmlns:a16="http://schemas.microsoft.com/office/drawing/2014/main" id="{6178675D-D643-F5C8-9E4E-658E290168B7}"/>
              </a:ext>
            </a:extLst>
          </p:cNvPr>
          <p:cNvCxnSpPr>
            <a:cxnSpLocks/>
          </p:cNvCxnSpPr>
          <p:nvPr/>
        </p:nvCxnSpPr>
        <p:spPr>
          <a:xfrm flipV="1">
            <a:off x="6707750" y="408993"/>
            <a:ext cx="1052004" cy="1"/>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241F0F13-8087-56A6-DBCB-CFDC3C9242DA}"/>
              </a:ext>
            </a:extLst>
          </p:cNvPr>
          <p:cNvCxnSpPr>
            <a:cxnSpLocks/>
          </p:cNvCxnSpPr>
          <p:nvPr/>
        </p:nvCxnSpPr>
        <p:spPr>
          <a:xfrm flipV="1">
            <a:off x="4518270" y="408993"/>
            <a:ext cx="1139616" cy="703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B3F361B-A0BC-CBC1-1713-E4ED08A7B7BB}"/>
              </a:ext>
            </a:extLst>
          </p:cNvPr>
          <p:cNvCxnSpPr/>
          <p:nvPr/>
        </p:nvCxnSpPr>
        <p:spPr>
          <a:xfrm>
            <a:off x="4525468" y="408993"/>
            <a:ext cx="0" cy="7029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1FB51CD-8E7C-04E9-DA2A-E9DD4DC3F34C}"/>
              </a:ext>
            </a:extLst>
          </p:cNvPr>
          <p:cNvCxnSpPr/>
          <p:nvPr/>
        </p:nvCxnSpPr>
        <p:spPr>
          <a:xfrm>
            <a:off x="7759754" y="408993"/>
            <a:ext cx="0" cy="7029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448E666F-58BC-7702-2C05-829F7DC46165}"/>
              </a:ext>
            </a:extLst>
          </p:cNvPr>
          <p:cNvCxnSpPr>
            <a:cxnSpLocks/>
          </p:cNvCxnSpPr>
          <p:nvPr/>
        </p:nvCxnSpPr>
        <p:spPr>
          <a:xfrm>
            <a:off x="5789118" y="732159"/>
            <a:ext cx="6776" cy="3889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4AC11D29-38E6-2F88-3D47-6BC1C48F63BA}"/>
              </a:ext>
            </a:extLst>
          </p:cNvPr>
          <p:cNvSpPr txBox="1"/>
          <p:nvPr/>
        </p:nvSpPr>
        <p:spPr>
          <a:xfrm>
            <a:off x="4019907" y="1088692"/>
            <a:ext cx="1112872" cy="430887"/>
          </a:xfrm>
          <a:prstGeom prst="rect">
            <a:avLst/>
          </a:prstGeom>
          <a:noFill/>
        </p:spPr>
        <p:txBody>
          <a:bodyPr wrap="square" rtlCol="0">
            <a:spAutoFit/>
          </a:bodyPr>
          <a:lstStyle/>
          <a:p>
            <a:pPr algn="ctr"/>
            <a:r>
              <a:rPr lang="en-GB" sz="1100" dirty="0"/>
              <a:t>Geopolitical risks</a:t>
            </a:r>
          </a:p>
        </p:txBody>
      </p:sp>
      <p:sp>
        <p:nvSpPr>
          <p:cNvPr id="35" name="TextBox 34">
            <a:extLst>
              <a:ext uri="{FF2B5EF4-FFF2-40B4-BE49-F238E27FC236}">
                <a16:creationId xmlns:a16="http://schemas.microsoft.com/office/drawing/2014/main" id="{FA0137C3-A2C2-8436-496A-6B5A4FF87618}"/>
              </a:ext>
            </a:extLst>
          </p:cNvPr>
          <p:cNvSpPr txBox="1"/>
          <p:nvPr/>
        </p:nvSpPr>
        <p:spPr>
          <a:xfrm>
            <a:off x="5200440" y="1088691"/>
            <a:ext cx="1195280" cy="430887"/>
          </a:xfrm>
          <a:prstGeom prst="rect">
            <a:avLst/>
          </a:prstGeom>
          <a:noFill/>
        </p:spPr>
        <p:txBody>
          <a:bodyPr wrap="square" rtlCol="0">
            <a:spAutoFit/>
          </a:bodyPr>
          <a:lstStyle/>
          <a:p>
            <a:pPr algn="ctr"/>
            <a:r>
              <a:rPr lang="en-GB" sz="1100" dirty="0"/>
              <a:t>Inflationary Pressures</a:t>
            </a:r>
          </a:p>
        </p:txBody>
      </p:sp>
      <p:sp>
        <p:nvSpPr>
          <p:cNvPr id="37" name="TextBox 36">
            <a:extLst>
              <a:ext uri="{FF2B5EF4-FFF2-40B4-BE49-F238E27FC236}">
                <a16:creationId xmlns:a16="http://schemas.microsoft.com/office/drawing/2014/main" id="{856DE438-E7EB-4BD6-AD41-C89F79BB1AB5}"/>
              </a:ext>
            </a:extLst>
          </p:cNvPr>
          <p:cNvSpPr txBox="1"/>
          <p:nvPr/>
        </p:nvSpPr>
        <p:spPr>
          <a:xfrm>
            <a:off x="6175020" y="1078408"/>
            <a:ext cx="927096" cy="600164"/>
          </a:xfrm>
          <a:prstGeom prst="rect">
            <a:avLst/>
          </a:prstGeom>
          <a:noFill/>
        </p:spPr>
        <p:txBody>
          <a:bodyPr wrap="square" rtlCol="0">
            <a:spAutoFit/>
          </a:bodyPr>
          <a:lstStyle/>
          <a:p>
            <a:pPr algn="ctr"/>
            <a:r>
              <a:rPr lang="en-GB" sz="1100" dirty="0"/>
              <a:t>Changing consumer preferences</a:t>
            </a:r>
          </a:p>
        </p:txBody>
      </p:sp>
      <p:cxnSp>
        <p:nvCxnSpPr>
          <p:cNvPr id="38" name="Straight Arrow Connector 37">
            <a:extLst>
              <a:ext uri="{FF2B5EF4-FFF2-40B4-BE49-F238E27FC236}">
                <a16:creationId xmlns:a16="http://schemas.microsoft.com/office/drawing/2014/main" id="{8E00BE8E-FAC0-2654-EBB1-0198EF2A8F2B}"/>
              </a:ext>
            </a:extLst>
          </p:cNvPr>
          <p:cNvCxnSpPr>
            <a:cxnSpLocks/>
          </p:cNvCxnSpPr>
          <p:nvPr/>
        </p:nvCxnSpPr>
        <p:spPr>
          <a:xfrm>
            <a:off x="6564663" y="732159"/>
            <a:ext cx="6776" cy="3889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56717EE0-8639-7789-7484-D17D840ECDEE}"/>
              </a:ext>
            </a:extLst>
          </p:cNvPr>
          <p:cNvSpPr txBox="1"/>
          <p:nvPr/>
        </p:nvSpPr>
        <p:spPr>
          <a:xfrm>
            <a:off x="7245878" y="1088692"/>
            <a:ext cx="927095" cy="600164"/>
          </a:xfrm>
          <a:prstGeom prst="rect">
            <a:avLst/>
          </a:prstGeom>
          <a:noFill/>
        </p:spPr>
        <p:txBody>
          <a:bodyPr wrap="square" rtlCol="0">
            <a:spAutoFit/>
          </a:bodyPr>
          <a:lstStyle/>
          <a:p>
            <a:pPr algn="ctr"/>
            <a:r>
              <a:rPr lang="en-GB" sz="1100" dirty="0"/>
              <a:t>Volatility in commodity prices</a:t>
            </a:r>
          </a:p>
        </p:txBody>
      </p:sp>
      <p:sp>
        <p:nvSpPr>
          <p:cNvPr id="46" name="TextBox 45">
            <a:extLst>
              <a:ext uri="{FF2B5EF4-FFF2-40B4-BE49-F238E27FC236}">
                <a16:creationId xmlns:a16="http://schemas.microsoft.com/office/drawing/2014/main" id="{66899911-F506-EF10-719B-32955C638C76}"/>
              </a:ext>
            </a:extLst>
          </p:cNvPr>
          <p:cNvSpPr txBox="1"/>
          <p:nvPr/>
        </p:nvSpPr>
        <p:spPr>
          <a:xfrm>
            <a:off x="6761274" y="2192240"/>
            <a:ext cx="1223477" cy="461665"/>
          </a:xfrm>
          <a:prstGeom prst="rect">
            <a:avLst/>
          </a:prstGeom>
          <a:noFill/>
          <a:ln w="28575">
            <a:solidFill>
              <a:srgbClr val="E11483"/>
            </a:solidFill>
          </a:ln>
        </p:spPr>
        <p:txBody>
          <a:bodyPr wrap="square" rtlCol="0">
            <a:spAutoFit/>
          </a:bodyPr>
          <a:lstStyle/>
          <a:p>
            <a:r>
              <a:rPr lang="en-GB" sz="1200" dirty="0"/>
              <a:t>Predictive Analytics </a:t>
            </a:r>
          </a:p>
        </p:txBody>
      </p:sp>
      <p:sp>
        <p:nvSpPr>
          <p:cNvPr id="47" name="TextBox 46">
            <a:extLst>
              <a:ext uri="{FF2B5EF4-FFF2-40B4-BE49-F238E27FC236}">
                <a16:creationId xmlns:a16="http://schemas.microsoft.com/office/drawing/2014/main" id="{45F2AD98-A902-6D26-EA0D-7B7C65AA1A49}"/>
              </a:ext>
            </a:extLst>
          </p:cNvPr>
          <p:cNvSpPr txBox="1"/>
          <p:nvPr/>
        </p:nvSpPr>
        <p:spPr>
          <a:xfrm>
            <a:off x="4471164" y="2188930"/>
            <a:ext cx="1624836" cy="461665"/>
          </a:xfrm>
          <a:prstGeom prst="rect">
            <a:avLst/>
          </a:prstGeom>
          <a:noFill/>
          <a:ln w="28575">
            <a:solidFill>
              <a:srgbClr val="E11483"/>
            </a:solidFill>
          </a:ln>
        </p:spPr>
        <p:txBody>
          <a:bodyPr wrap="square" rtlCol="0">
            <a:spAutoFit/>
          </a:bodyPr>
          <a:lstStyle/>
          <a:p>
            <a:r>
              <a:rPr lang="en-GB" sz="1200" dirty="0"/>
              <a:t>Scenario-based Planning </a:t>
            </a:r>
          </a:p>
        </p:txBody>
      </p:sp>
      <p:sp>
        <p:nvSpPr>
          <p:cNvPr id="48" name="TextBox 47">
            <a:extLst>
              <a:ext uri="{FF2B5EF4-FFF2-40B4-BE49-F238E27FC236}">
                <a16:creationId xmlns:a16="http://schemas.microsoft.com/office/drawing/2014/main" id="{0CB09C9C-DEAE-79EC-BA27-A1613517A120}"/>
              </a:ext>
            </a:extLst>
          </p:cNvPr>
          <p:cNvSpPr txBox="1"/>
          <p:nvPr/>
        </p:nvSpPr>
        <p:spPr>
          <a:xfrm>
            <a:off x="8256588" y="85828"/>
            <a:ext cx="3935412" cy="461665"/>
          </a:xfrm>
          <a:prstGeom prst="rect">
            <a:avLst/>
          </a:prstGeom>
          <a:noFill/>
        </p:spPr>
        <p:txBody>
          <a:bodyPr wrap="square" rtlCol="0">
            <a:spAutoFit/>
          </a:bodyPr>
          <a:lstStyle/>
          <a:p>
            <a:r>
              <a:rPr lang="en-GB" sz="1200" b="1" u="sng" dirty="0"/>
              <a:t>Scenario-based Planning integrated with Agile supply chain framework for uncertainties. </a:t>
            </a:r>
          </a:p>
        </p:txBody>
      </p:sp>
      <p:cxnSp>
        <p:nvCxnSpPr>
          <p:cNvPr id="50" name="Straight Arrow Connector 49">
            <a:extLst>
              <a:ext uri="{FF2B5EF4-FFF2-40B4-BE49-F238E27FC236}">
                <a16:creationId xmlns:a16="http://schemas.microsoft.com/office/drawing/2014/main" id="{330C6C77-8CF8-783B-5312-2A4CA265B32F}"/>
              </a:ext>
            </a:extLst>
          </p:cNvPr>
          <p:cNvCxnSpPr>
            <a:stCxn id="47" idx="0"/>
            <a:endCxn id="34" idx="2"/>
          </p:cNvCxnSpPr>
          <p:nvPr/>
        </p:nvCxnSpPr>
        <p:spPr>
          <a:xfrm flipH="1" flipV="1">
            <a:off x="4576343" y="1519579"/>
            <a:ext cx="707239" cy="669351"/>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1BC400A-A752-5530-8548-078F6AAC6925}"/>
              </a:ext>
            </a:extLst>
          </p:cNvPr>
          <p:cNvCxnSpPr>
            <a:cxnSpLocks/>
            <a:endCxn id="35" idx="2"/>
          </p:cNvCxnSpPr>
          <p:nvPr/>
        </p:nvCxnSpPr>
        <p:spPr>
          <a:xfrm flipV="1">
            <a:off x="5243787" y="1519578"/>
            <a:ext cx="554293" cy="672661"/>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03D22EA-3ABB-B890-38B0-BFF676E358F5}"/>
              </a:ext>
            </a:extLst>
          </p:cNvPr>
          <p:cNvCxnSpPr>
            <a:cxnSpLocks/>
          </p:cNvCxnSpPr>
          <p:nvPr/>
        </p:nvCxnSpPr>
        <p:spPr>
          <a:xfrm flipV="1">
            <a:off x="5253221" y="1674985"/>
            <a:ext cx="1396198" cy="506971"/>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48C3FC9-F56F-741A-D379-70DB39F55AA9}"/>
              </a:ext>
            </a:extLst>
          </p:cNvPr>
          <p:cNvCxnSpPr>
            <a:cxnSpLocks/>
            <a:endCxn id="41" idx="2"/>
          </p:cNvCxnSpPr>
          <p:nvPr/>
        </p:nvCxnSpPr>
        <p:spPr>
          <a:xfrm flipV="1">
            <a:off x="7707286" y="1688856"/>
            <a:ext cx="2140" cy="491657"/>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67" name="Table 9">
            <a:extLst>
              <a:ext uri="{FF2B5EF4-FFF2-40B4-BE49-F238E27FC236}">
                <a16:creationId xmlns:a16="http://schemas.microsoft.com/office/drawing/2014/main" id="{3C7C5001-D480-A321-7A8D-8D61D17D60B0}"/>
              </a:ext>
            </a:extLst>
          </p:cNvPr>
          <p:cNvGraphicFramePr>
            <a:graphicFrameLocks noGrp="1"/>
          </p:cNvGraphicFramePr>
          <p:nvPr>
            <p:extLst>
              <p:ext uri="{D42A27DB-BD31-4B8C-83A1-F6EECF244321}">
                <p14:modId xmlns:p14="http://schemas.microsoft.com/office/powerpoint/2010/main" val="3456373750"/>
              </p:ext>
            </p:extLst>
          </p:nvPr>
        </p:nvGraphicFramePr>
        <p:xfrm>
          <a:off x="1960359" y="2480462"/>
          <a:ext cx="1884748" cy="4251960"/>
        </p:xfrm>
        <a:graphic>
          <a:graphicData uri="http://schemas.openxmlformats.org/drawingml/2006/table">
            <a:tbl>
              <a:tblPr firstRow="1" bandRow="1">
                <a:tableStyleId>{5FD0F851-EC5A-4D38-B0AD-8093EC10F338}</a:tableStyleId>
              </a:tblPr>
              <a:tblGrid>
                <a:gridCol w="1884748">
                  <a:extLst>
                    <a:ext uri="{9D8B030D-6E8A-4147-A177-3AD203B41FA5}">
                      <a16:colId xmlns:a16="http://schemas.microsoft.com/office/drawing/2014/main" val="2283640662"/>
                    </a:ext>
                  </a:extLst>
                </a:gridCol>
              </a:tblGrid>
              <a:tr h="0">
                <a:tc>
                  <a:txBody>
                    <a:bodyPr/>
                    <a:lstStyle/>
                    <a:p>
                      <a:pPr algn="ctr"/>
                      <a:r>
                        <a:rPr lang="en-GB" sz="900" dirty="0"/>
                        <a:t>Criteria of compliance for suppliers</a:t>
                      </a:r>
                    </a:p>
                  </a:txBody>
                  <a:tcPr/>
                </a:tc>
                <a:extLst>
                  <a:ext uri="{0D108BD9-81ED-4DB2-BD59-A6C34878D82A}">
                    <a16:rowId xmlns:a16="http://schemas.microsoft.com/office/drawing/2014/main" val="139922229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Responsible Business Practices </a:t>
                      </a:r>
                      <a:r>
                        <a:rPr lang="en-GB" sz="900" b="1" dirty="0"/>
                        <a:t>(BHP, 2022)</a:t>
                      </a:r>
                      <a:endParaRPr lang="en-GB" sz="900" dirty="0"/>
                    </a:p>
                  </a:txBody>
                  <a:tcPr/>
                </a:tc>
                <a:extLst>
                  <a:ext uri="{0D108BD9-81ED-4DB2-BD59-A6C34878D82A}">
                    <a16:rowId xmlns:a16="http://schemas.microsoft.com/office/drawing/2014/main" val="159301954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Environmental Responsibility </a:t>
                      </a:r>
                      <a:r>
                        <a:rPr lang="en-GB" sz="900" b="1" dirty="0"/>
                        <a:t>(BHP, 2022)</a:t>
                      </a:r>
                      <a:endParaRPr lang="en-GB" sz="900" dirty="0"/>
                    </a:p>
                  </a:txBody>
                  <a:tcPr/>
                </a:tc>
                <a:extLst>
                  <a:ext uri="{0D108BD9-81ED-4DB2-BD59-A6C34878D82A}">
                    <a16:rowId xmlns:a16="http://schemas.microsoft.com/office/drawing/2014/main" val="15120251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a:t>Handling hazardous materials and waste </a:t>
                      </a:r>
                      <a:r>
                        <a:rPr lang="en-GB" sz="900" b="1" dirty="0"/>
                        <a:t>(BHP, 2022)</a:t>
                      </a:r>
                      <a:endParaRPr lang="en-GB" sz="900" dirty="0"/>
                    </a:p>
                  </a:txBody>
                  <a:tcPr/>
                </a:tc>
                <a:extLst>
                  <a:ext uri="{0D108BD9-81ED-4DB2-BD59-A6C34878D82A}">
                    <a16:rowId xmlns:a16="http://schemas.microsoft.com/office/drawing/2014/main" val="3298005640"/>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Community Interaction </a:t>
                      </a:r>
                      <a:r>
                        <a:rPr lang="en-GB" sz="900" b="1" dirty="0"/>
                        <a:t>(BHP, 2022)</a:t>
                      </a:r>
                      <a:endParaRPr lang="en-GB" sz="900" dirty="0"/>
                    </a:p>
                  </a:txBody>
                  <a:tcPr/>
                </a:tc>
                <a:extLst>
                  <a:ext uri="{0D108BD9-81ED-4DB2-BD59-A6C34878D82A}">
                    <a16:rowId xmlns:a16="http://schemas.microsoft.com/office/drawing/2014/main" val="354493048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Prohibition of child labour </a:t>
                      </a:r>
                      <a:r>
                        <a:rPr lang="en-GB" sz="900" b="1" dirty="0"/>
                        <a:t>(BHP, 2022)</a:t>
                      </a:r>
                      <a:endParaRPr lang="en-GB" sz="900" dirty="0"/>
                    </a:p>
                  </a:txBody>
                  <a:tcPr/>
                </a:tc>
                <a:extLst>
                  <a:ext uri="{0D108BD9-81ED-4DB2-BD59-A6C34878D82A}">
                    <a16:rowId xmlns:a16="http://schemas.microsoft.com/office/drawing/2014/main" val="385555796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Prohibition of forced labour and slavery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1" dirty="0"/>
                        <a:t>(BHP, 2022)</a:t>
                      </a:r>
                      <a:endParaRPr lang="en-GB" sz="900" dirty="0"/>
                    </a:p>
                  </a:txBody>
                  <a:tcPr/>
                </a:tc>
                <a:extLst>
                  <a:ext uri="{0D108BD9-81ED-4DB2-BD59-A6C34878D82A}">
                    <a16:rowId xmlns:a16="http://schemas.microsoft.com/office/drawing/2014/main" val="232448000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a:t>Non-discrimination and diversity</a:t>
                      </a:r>
                      <a:r>
                        <a:rPr lang="en-GB" sz="900" b="1" dirty="0"/>
                        <a:t>(BHP, 2022)</a:t>
                      </a:r>
                      <a:endParaRPr lang="en-GB" sz="900" dirty="0"/>
                    </a:p>
                  </a:txBody>
                  <a:tcPr/>
                </a:tc>
                <a:extLst>
                  <a:ext uri="{0D108BD9-81ED-4DB2-BD59-A6C34878D82A}">
                    <a16:rowId xmlns:a16="http://schemas.microsoft.com/office/drawing/2014/main" val="42444268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0" dirty="0"/>
                        <a:t>Right to health and safety in the workplace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1" dirty="0"/>
                        <a:t>(BHP, 2022)</a:t>
                      </a:r>
                      <a:endParaRPr lang="en-GB" sz="900" dirty="0"/>
                    </a:p>
                  </a:txBody>
                  <a:tcPr/>
                </a:tc>
                <a:extLst>
                  <a:ext uri="{0D108BD9-81ED-4DB2-BD59-A6C34878D82A}">
                    <a16:rowId xmlns:a16="http://schemas.microsoft.com/office/drawing/2014/main" val="87267604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Wages, Penalties and working hours </a:t>
                      </a:r>
                      <a:r>
                        <a:rPr lang="en-GB" sz="900" b="1" dirty="0"/>
                        <a:t>(BHP, 2022)</a:t>
                      </a:r>
                      <a:endParaRPr lang="en-GB" sz="900" dirty="0"/>
                    </a:p>
                  </a:txBody>
                  <a:tcPr/>
                </a:tc>
                <a:extLst>
                  <a:ext uri="{0D108BD9-81ED-4DB2-BD59-A6C34878D82A}">
                    <a16:rowId xmlns:a16="http://schemas.microsoft.com/office/drawing/2014/main" val="33586119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Human Trafficking </a:t>
                      </a:r>
                      <a:r>
                        <a:rPr lang="en-GB" sz="900" b="1" dirty="0"/>
                        <a:t>(BHP, 2022)</a:t>
                      </a:r>
                      <a:endParaRPr lang="en-GB" sz="900" dirty="0"/>
                    </a:p>
                  </a:txBody>
                  <a:tcPr/>
                </a:tc>
                <a:extLst>
                  <a:ext uri="{0D108BD9-81ED-4DB2-BD59-A6C34878D82A}">
                    <a16:rowId xmlns:a16="http://schemas.microsoft.com/office/drawing/2014/main" val="24606903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dirty="0"/>
                        <a:t>Corruptions, Bribery and Extortion </a:t>
                      </a:r>
                      <a:r>
                        <a:rPr lang="en-GB" sz="900" b="1" dirty="0"/>
                        <a:t>(BHP, 2022)</a:t>
                      </a:r>
                      <a:endParaRPr lang="en-GB" sz="900" dirty="0"/>
                    </a:p>
                  </a:txBody>
                  <a:tcPr/>
                </a:tc>
                <a:extLst>
                  <a:ext uri="{0D108BD9-81ED-4DB2-BD59-A6C34878D82A}">
                    <a16:rowId xmlns:a16="http://schemas.microsoft.com/office/drawing/2014/main" val="541804556"/>
                  </a:ext>
                </a:extLst>
              </a:tr>
            </a:tbl>
          </a:graphicData>
        </a:graphic>
      </p:graphicFrame>
      <p:sp>
        <p:nvSpPr>
          <p:cNvPr id="68" name="Callout: Down Arrow 67">
            <a:extLst>
              <a:ext uri="{FF2B5EF4-FFF2-40B4-BE49-F238E27FC236}">
                <a16:creationId xmlns:a16="http://schemas.microsoft.com/office/drawing/2014/main" id="{F4C6F244-6B39-EDAD-FD76-084813C09ECD}"/>
              </a:ext>
            </a:extLst>
          </p:cNvPr>
          <p:cNvSpPr/>
          <p:nvPr/>
        </p:nvSpPr>
        <p:spPr>
          <a:xfrm>
            <a:off x="2012656" y="1418457"/>
            <a:ext cx="1767042" cy="1020026"/>
          </a:xfrm>
          <a:prstGeom prst="downArrowCallou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SUPPLIER RISK MITIGATION STRATEGY- </a:t>
            </a:r>
          </a:p>
          <a:p>
            <a:pPr algn="ctr"/>
            <a:r>
              <a:rPr lang="en-US" sz="800" dirty="0">
                <a:solidFill>
                  <a:schemeClr val="tx1"/>
                </a:solidFill>
              </a:rPr>
              <a:t>Performing Corporate Due Diligence in the supplier selection processes</a:t>
            </a:r>
            <a:endParaRPr lang="en-GB" sz="800" dirty="0">
              <a:solidFill>
                <a:schemeClr val="tx1"/>
              </a:solidFill>
            </a:endParaRPr>
          </a:p>
        </p:txBody>
      </p:sp>
      <p:sp>
        <p:nvSpPr>
          <p:cNvPr id="69" name="TextBox 68">
            <a:extLst>
              <a:ext uri="{FF2B5EF4-FFF2-40B4-BE49-F238E27FC236}">
                <a16:creationId xmlns:a16="http://schemas.microsoft.com/office/drawing/2014/main" id="{72EA311F-40BE-4A15-C6A2-2A7FD5B29085}"/>
              </a:ext>
            </a:extLst>
          </p:cNvPr>
          <p:cNvSpPr txBox="1"/>
          <p:nvPr/>
        </p:nvSpPr>
        <p:spPr>
          <a:xfrm>
            <a:off x="73815" y="2017811"/>
            <a:ext cx="1665260" cy="4708981"/>
          </a:xfrm>
          <a:prstGeom prst="rect">
            <a:avLst/>
          </a:prstGeom>
          <a:noFill/>
          <a:ln w="28575">
            <a:solidFill>
              <a:srgbClr val="2E75B6"/>
            </a:solidFill>
            <a:prstDash val="dash"/>
          </a:ln>
        </p:spPr>
        <p:txBody>
          <a:bodyPr wrap="square" rtlCol="0">
            <a:spAutoFit/>
          </a:bodyPr>
          <a:lstStyle/>
          <a:p>
            <a:pPr algn="ctr"/>
            <a:r>
              <a:rPr lang="en-GB" sz="1200" b="1" dirty="0"/>
              <a:t>Changes to Supplier Selection Process: </a:t>
            </a:r>
          </a:p>
          <a:p>
            <a:pPr algn="ctr"/>
            <a:endParaRPr lang="en-GB" sz="1200" b="1" dirty="0"/>
          </a:p>
          <a:p>
            <a:pPr algn="ctr"/>
            <a:endParaRPr lang="en-GB" sz="1200" dirty="0"/>
          </a:p>
          <a:p>
            <a:pPr algn="ctr"/>
            <a:r>
              <a:rPr lang="en-GB" sz="1200" dirty="0"/>
              <a:t>1) Sustainability pre-qualification Questionnaire</a:t>
            </a:r>
          </a:p>
          <a:p>
            <a:pPr algn="ctr"/>
            <a:r>
              <a:rPr lang="en-GB" sz="1200" dirty="0"/>
              <a:t> </a:t>
            </a:r>
          </a:p>
          <a:p>
            <a:pPr algn="ctr"/>
            <a:r>
              <a:rPr lang="en-GB" sz="1200" dirty="0"/>
              <a:t>2)</a:t>
            </a:r>
            <a:r>
              <a:rPr lang="en-GB" sz="1200" b="0" i="0" dirty="0"/>
              <a:t>Environmental certifications - ISO 14000</a:t>
            </a:r>
          </a:p>
          <a:p>
            <a:pPr algn="ctr"/>
            <a:endParaRPr lang="en-GB" sz="1200" dirty="0"/>
          </a:p>
          <a:p>
            <a:pPr algn="ctr"/>
            <a:r>
              <a:rPr lang="en-GB" sz="1200" b="0" i="0" dirty="0"/>
              <a:t>3) Conducting Supplier Assessments based on labour practices, social responsibility, quality standards, surge capacity availability along with financial checks, on-site audits.</a:t>
            </a:r>
          </a:p>
          <a:p>
            <a:pPr algn="ctr"/>
            <a:endParaRPr lang="en-GB" sz="1200" dirty="0"/>
          </a:p>
          <a:p>
            <a:pPr algn="ctr"/>
            <a:r>
              <a:rPr lang="en-GB" sz="1200" b="0" i="0" dirty="0"/>
              <a:t>4) Payment terms – ‘Letter of Credit’ while working </a:t>
            </a:r>
            <a:r>
              <a:rPr lang="en-GB" sz="1200" dirty="0"/>
              <a:t>with high risk/new supplier.</a:t>
            </a:r>
          </a:p>
        </p:txBody>
      </p:sp>
      <p:sp>
        <p:nvSpPr>
          <p:cNvPr id="3" name="Oval 2">
            <a:extLst>
              <a:ext uri="{FF2B5EF4-FFF2-40B4-BE49-F238E27FC236}">
                <a16:creationId xmlns:a16="http://schemas.microsoft.com/office/drawing/2014/main" id="{2FABB33F-6799-6FC5-0474-BBC1FC2833C3}"/>
              </a:ext>
            </a:extLst>
          </p:cNvPr>
          <p:cNvSpPr/>
          <p:nvPr/>
        </p:nvSpPr>
        <p:spPr>
          <a:xfrm>
            <a:off x="47853" y="114558"/>
            <a:ext cx="1402308" cy="13359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Responsible Sourcing and food security </a:t>
            </a:r>
          </a:p>
        </p:txBody>
      </p:sp>
      <p:sp>
        <p:nvSpPr>
          <p:cNvPr id="4" name="TextBox 3">
            <a:extLst>
              <a:ext uri="{FF2B5EF4-FFF2-40B4-BE49-F238E27FC236}">
                <a16:creationId xmlns:a16="http://schemas.microsoft.com/office/drawing/2014/main" id="{9EAED680-995A-4036-214A-E3F37F2B9A5F}"/>
              </a:ext>
            </a:extLst>
          </p:cNvPr>
          <p:cNvSpPr txBox="1"/>
          <p:nvPr/>
        </p:nvSpPr>
        <p:spPr>
          <a:xfrm>
            <a:off x="1989999" y="54544"/>
            <a:ext cx="1789806" cy="1107996"/>
          </a:xfrm>
          <a:prstGeom prst="rect">
            <a:avLst/>
          </a:prstGeom>
          <a:noFill/>
          <a:ln w="28575">
            <a:solidFill>
              <a:srgbClr val="2E75B6"/>
            </a:solidFill>
            <a:prstDash val="dash"/>
          </a:ln>
        </p:spPr>
        <p:txBody>
          <a:bodyPr wrap="square" rtlCol="0">
            <a:spAutoFit/>
          </a:bodyPr>
          <a:lstStyle/>
          <a:p>
            <a:pPr algn="just"/>
            <a:r>
              <a:rPr lang="en-GB" sz="1100" dirty="0"/>
              <a:t>Engaging closely with suppliers to foster collaboration and encourage continuous improvement in sustainability performance.</a:t>
            </a:r>
          </a:p>
        </p:txBody>
      </p:sp>
      <p:cxnSp>
        <p:nvCxnSpPr>
          <p:cNvPr id="6" name="Straight Arrow Connector 5">
            <a:extLst>
              <a:ext uri="{FF2B5EF4-FFF2-40B4-BE49-F238E27FC236}">
                <a16:creationId xmlns:a16="http://schemas.microsoft.com/office/drawing/2014/main" id="{51EE6B74-0F59-1E38-AEAA-8AE7192FBC70}"/>
              </a:ext>
            </a:extLst>
          </p:cNvPr>
          <p:cNvCxnSpPr>
            <a:cxnSpLocks/>
            <a:stCxn id="3" idx="4"/>
          </p:cNvCxnSpPr>
          <p:nvPr/>
        </p:nvCxnSpPr>
        <p:spPr>
          <a:xfrm>
            <a:off x="749007" y="1450550"/>
            <a:ext cx="118843" cy="47792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503E102-D860-AD4A-2B5B-1BE995D5AF09}"/>
              </a:ext>
            </a:extLst>
          </p:cNvPr>
          <p:cNvCxnSpPr>
            <a:cxnSpLocks/>
          </p:cNvCxnSpPr>
          <p:nvPr/>
        </p:nvCxnSpPr>
        <p:spPr>
          <a:xfrm>
            <a:off x="1331276" y="1109918"/>
            <a:ext cx="596887" cy="40790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B36BD2-7511-0853-BF32-7991BD9C71FF}"/>
              </a:ext>
            </a:extLst>
          </p:cNvPr>
          <p:cNvCxnSpPr/>
          <p:nvPr/>
        </p:nvCxnSpPr>
        <p:spPr>
          <a:xfrm flipV="1">
            <a:off x="1366656" y="278339"/>
            <a:ext cx="539838" cy="174012"/>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1AE06EC-5D67-68CB-A6ED-3F4A6E5A7673}"/>
              </a:ext>
            </a:extLst>
          </p:cNvPr>
          <p:cNvSpPr txBox="1"/>
          <p:nvPr/>
        </p:nvSpPr>
        <p:spPr>
          <a:xfrm>
            <a:off x="8254489" y="586650"/>
            <a:ext cx="3950709" cy="2554545"/>
          </a:xfrm>
          <a:prstGeom prst="rect">
            <a:avLst/>
          </a:prstGeom>
          <a:noFill/>
        </p:spPr>
        <p:txBody>
          <a:bodyPr wrap="square" rtlCol="0">
            <a:spAutoFit/>
          </a:bodyPr>
          <a:lstStyle/>
          <a:p>
            <a:pPr algn="just"/>
            <a:r>
              <a:rPr lang="en-GB" sz="1000" b="1" dirty="0"/>
              <a:t>Scenario-1</a:t>
            </a:r>
          </a:p>
          <a:p>
            <a:pPr algn="just"/>
            <a:r>
              <a:rPr lang="en-GB" sz="1000" dirty="0"/>
              <a:t>Demand for natural foods experiences a sudden surge in popularity, driven by a major health crisis.</a:t>
            </a:r>
          </a:p>
          <a:p>
            <a:pPr algn="just"/>
            <a:r>
              <a:rPr lang="en-GB" sz="1000" b="1" dirty="0"/>
              <a:t>Planning Strategy</a:t>
            </a:r>
          </a:p>
          <a:p>
            <a:pPr algn="just"/>
            <a:r>
              <a:rPr lang="en-GB" sz="1000" dirty="0"/>
              <a:t>Kerry group could quickly pivot to meet the sudden surge in demand by partnering with local farmers or suppliers to increase their supply of natural ingredients by ramping up production of relevant products. </a:t>
            </a:r>
          </a:p>
          <a:p>
            <a:pPr algn="just"/>
            <a:endParaRPr lang="en-GB" sz="1000" dirty="0"/>
          </a:p>
          <a:p>
            <a:pPr algn="just"/>
            <a:r>
              <a:rPr lang="en-GB" sz="1000" b="1" dirty="0"/>
              <a:t>Scenario-2</a:t>
            </a:r>
          </a:p>
          <a:p>
            <a:pPr algn="just"/>
            <a:r>
              <a:rPr lang="en-GB" sz="1000" dirty="0"/>
              <a:t>Increased demand for sustainable and environmental friendly products driven by growing consumer awareness or major environmental crisis.</a:t>
            </a:r>
          </a:p>
          <a:p>
            <a:pPr algn="just"/>
            <a:r>
              <a:rPr lang="en-GB" sz="1000" b="1" dirty="0"/>
              <a:t>Planning Strategy</a:t>
            </a:r>
          </a:p>
          <a:p>
            <a:pPr algn="just"/>
            <a:r>
              <a:rPr lang="en-GB" sz="1000" dirty="0"/>
              <a:t>Kerry could develop new product lines such as eco-friendly packaging or partnering with new suppliers to source more sustainable ingredients  or consider rebranding existing products to emphasize their environmentally-friendly features.</a:t>
            </a:r>
          </a:p>
        </p:txBody>
      </p:sp>
      <p:cxnSp>
        <p:nvCxnSpPr>
          <p:cNvPr id="30" name="Straight Connector 29">
            <a:extLst>
              <a:ext uri="{FF2B5EF4-FFF2-40B4-BE49-F238E27FC236}">
                <a16:creationId xmlns:a16="http://schemas.microsoft.com/office/drawing/2014/main" id="{555A39D5-1E1B-E55B-6B38-825195E77D44}"/>
              </a:ext>
            </a:extLst>
          </p:cNvPr>
          <p:cNvCxnSpPr>
            <a:cxnSpLocks/>
          </p:cNvCxnSpPr>
          <p:nvPr/>
        </p:nvCxnSpPr>
        <p:spPr>
          <a:xfrm>
            <a:off x="8311789" y="3180352"/>
            <a:ext cx="3806396"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668EBC22-4B9B-451A-CB8C-8E727CB73F42}"/>
              </a:ext>
            </a:extLst>
          </p:cNvPr>
          <p:cNvCxnSpPr>
            <a:cxnSpLocks/>
          </p:cNvCxnSpPr>
          <p:nvPr/>
        </p:nvCxnSpPr>
        <p:spPr>
          <a:xfrm flipV="1">
            <a:off x="12118185" y="2921000"/>
            <a:ext cx="0" cy="25935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0B5669DA-2A1E-C3DD-F3A5-026277F9D517}"/>
              </a:ext>
            </a:extLst>
          </p:cNvPr>
          <p:cNvCxnSpPr>
            <a:cxnSpLocks/>
          </p:cNvCxnSpPr>
          <p:nvPr/>
        </p:nvCxnSpPr>
        <p:spPr>
          <a:xfrm flipV="1">
            <a:off x="8311789" y="2921000"/>
            <a:ext cx="0" cy="25935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45" name="Arrow: Down 44">
            <a:extLst>
              <a:ext uri="{FF2B5EF4-FFF2-40B4-BE49-F238E27FC236}">
                <a16:creationId xmlns:a16="http://schemas.microsoft.com/office/drawing/2014/main" id="{7D7D364C-D3F2-15B5-F554-A9664555E27F}"/>
              </a:ext>
            </a:extLst>
          </p:cNvPr>
          <p:cNvSpPr/>
          <p:nvPr/>
        </p:nvSpPr>
        <p:spPr>
          <a:xfrm>
            <a:off x="8881409" y="3192586"/>
            <a:ext cx="2685769" cy="934669"/>
          </a:xfrm>
          <a:prstGeom prst="down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b="1" dirty="0">
              <a:solidFill>
                <a:schemeClr val="tx1"/>
              </a:solidFill>
            </a:endParaRPr>
          </a:p>
          <a:p>
            <a:pPr algn="ctr"/>
            <a:r>
              <a:rPr lang="en-GB" sz="800" b="1" dirty="0">
                <a:solidFill>
                  <a:schemeClr val="tx1"/>
                </a:solidFill>
              </a:rPr>
              <a:t>Agile Supply chain</a:t>
            </a:r>
          </a:p>
          <a:p>
            <a:pPr algn="ctr"/>
            <a:endParaRPr lang="en-GB" sz="800" b="1" dirty="0">
              <a:solidFill>
                <a:schemeClr val="tx1"/>
              </a:solidFill>
            </a:endParaRPr>
          </a:p>
          <a:p>
            <a:pPr marL="171450" indent="-171450" algn="ctr">
              <a:buFont typeface="Wingdings" panose="05000000000000000000" pitchFamily="2" charset="2"/>
              <a:buChar char="Ø"/>
            </a:pPr>
            <a:r>
              <a:rPr lang="en-GB" sz="800" dirty="0">
                <a:solidFill>
                  <a:schemeClr val="tx1"/>
                </a:solidFill>
              </a:rPr>
              <a:t>Redundancy</a:t>
            </a:r>
          </a:p>
          <a:p>
            <a:pPr marL="171450" indent="-171450" algn="ctr">
              <a:buFont typeface="Wingdings" panose="05000000000000000000" pitchFamily="2" charset="2"/>
              <a:buChar char="Ø"/>
            </a:pPr>
            <a:r>
              <a:rPr lang="en-GB" sz="800" dirty="0">
                <a:solidFill>
                  <a:schemeClr val="tx1"/>
                </a:solidFill>
              </a:rPr>
              <a:t>Flexible Manufacturing</a:t>
            </a:r>
          </a:p>
          <a:p>
            <a:pPr marL="171450" indent="-171450" algn="ctr">
              <a:buFont typeface="Wingdings" panose="05000000000000000000" pitchFamily="2" charset="2"/>
              <a:buChar char="Ø"/>
            </a:pPr>
            <a:r>
              <a:rPr lang="en-GB" sz="800" dirty="0">
                <a:solidFill>
                  <a:schemeClr val="tx1"/>
                </a:solidFill>
              </a:rPr>
              <a:t>Faster response time</a:t>
            </a:r>
          </a:p>
          <a:p>
            <a:pPr marL="171450" indent="-171450" algn="ctr">
              <a:buFont typeface="Wingdings" panose="05000000000000000000" pitchFamily="2" charset="2"/>
              <a:buChar char="§"/>
            </a:pPr>
            <a:endParaRPr lang="en-GB" sz="800" dirty="0">
              <a:solidFill>
                <a:schemeClr val="tx1"/>
              </a:solidFill>
            </a:endParaRPr>
          </a:p>
        </p:txBody>
      </p:sp>
      <p:sp>
        <p:nvSpPr>
          <p:cNvPr id="49" name="TextBox 48">
            <a:extLst>
              <a:ext uri="{FF2B5EF4-FFF2-40B4-BE49-F238E27FC236}">
                <a16:creationId xmlns:a16="http://schemas.microsoft.com/office/drawing/2014/main" id="{EBEFEDC8-7C1D-6D26-4E4D-C53E2D84D0F3}"/>
              </a:ext>
            </a:extLst>
          </p:cNvPr>
          <p:cNvSpPr txBox="1"/>
          <p:nvPr/>
        </p:nvSpPr>
        <p:spPr>
          <a:xfrm>
            <a:off x="8993457" y="4114439"/>
            <a:ext cx="2476368" cy="276999"/>
          </a:xfrm>
          <a:prstGeom prst="rect">
            <a:avLst/>
          </a:prstGeom>
          <a:noFill/>
        </p:spPr>
        <p:txBody>
          <a:bodyPr wrap="square" rtlCol="0">
            <a:spAutoFit/>
          </a:bodyPr>
          <a:lstStyle/>
          <a:p>
            <a:r>
              <a:rPr lang="en-GB" sz="1200" b="1" u="sng" dirty="0"/>
              <a:t>Modular Manufacturing Processes</a:t>
            </a:r>
          </a:p>
        </p:txBody>
      </p:sp>
      <p:sp>
        <p:nvSpPr>
          <p:cNvPr id="51" name="TextBox 50">
            <a:extLst>
              <a:ext uri="{FF2B5EF4-FFF2-40B4-BE49-F238E27FC236}">
                <a16:creationId xmlns:a16="http://schemas.microsoft.com/office/drawing/2014/main" id="{503FFCA2-F95D-7DB7-6DC2-232C6B2C645B}"/>
              </a:ext>
            </a:extLst>
          </p:cNvPr>
          <p:cNvSpPr txBox="1"/>
          <p:nvPr/>
        </p:nvSpPr>
        <p:spPr>
          <a:xfrm>
            <a:off x="8261447" y="4372301"/>
            <a:ext cx="3893405" cy="2554545"/>
          </a:xfrm>
          <a:prstGeom prst="rect">
            <a:avLst/>
          </a:prstGeom>
          <a:noFill/>
        </p:spPr>
        <p:txBody>
          <a:bodyPr wrap="square" rtlCol="0">
            <a:spAutoFit/>
          </a:bodyPr>
          <a:lstStyle/>
          <a:p>
            <a:pPr marL="285750" indent="-285750">
              <a:buFont typeface="Wingdings" panose="05000000000000000000" pitchFamily="2" charset="2"/>
              <a:buChar char="ü"/>
            </a:pPr>
            <a:r>
              <a:rPr lang="en-GB" sz="1000" dirty="0"/>
              <a:t>Innovation –  it will allow Kerry to experiment with new products or processes to bring out new flavours or taste without incurring significant costs.</a:t>
            </a:r>
          </a:p>
          <a:p>
            <a:pPr marL="285750" indent="-285750">
              <a:buFont typeface="Wingdings" panose="05000000000000000000" pitchFamily="2" charset="2"/>
              <a:buChar char="ü"/>
            </a:pPr>
            <a:r>
              <a:rPr lang="en-GB" sz="1000" dirty="0"/>
              <a:t>Sustainability – it will enable Kerry to use modular units that are designed to be energy efficient and reduce waste hence reducing the carbon footprint.</a:t>
            </a:r>
          </a:p>
          <a:p>
            <a:pPr marL="285750" indent="-285750">
              <a:buFont typeface="Wingdings" panose="05000000000000000000" pitchFamily="2" charset="2"/>
              <a:buChar char="ü"/>
            </a:pPr>
            <a:r>
              <a:rPr lang="en-GB" sz="1000" dirty="0"/>
              <a:t>Flexibility – it will allow Kerry  to easily adapt to market changes  and changing consumer preferences by quickly ramping up production by adding more modules.</a:t>
            </a:r>
          </a:p>
          <a:p>
            <a:pPr marL="285750" indent="-285750">
              <a:buFont typeface="Wingdings" panose="05000000000000000000" pitchFamily="2" charset="2"/>
              <a:buChar char="ü"/>
            </a:pPr>
            <a:r>
              <a:rPr lang="en-GB" sz="1000" dirty="0"/>
              <a:t>Faster time to market - it will facilitate in bringing new products to market more quickly by simply adding new modules to existing manufacturing process.</a:t>
            </a:r>
          </a:p>
          <a:p>
            <a:pPr marL="285750" indent="-285750">
              <a:buFont typeface="Wingdings" panose="05000000000000000000" pitchFamily="2" charset="2"/>
              <a:buChar char="ü"/>
            </a:pPr>
            <a:r>
              <a:rPr lang="en-GB" sz="1000" dirty="0"/>
              <a:t>Improved Quality – it will allow Kerry to isolate and address specific issues in manufacturing processes and improve quality.</a:t>
            </a:r>
          </a:p>
          <a:p>
            <a:pPr marL="285750" indent="-285750">
              <a:buFont typeface="Wingdings" panose="05000000000000000000" pitchFamily="2" charset="2"/>
              <a:buChar char="ü"/>
            </a:pPr>
            <a:r>
              <a:rPr lang="en-GB" sz="1000" dirty="0"/>
              <a:t>Lower Inventory Level -  which could be done by production of smaller customized batches in response to changing demand.</a:t>
            </a:r>
          </a:p>
        </p:txBody>
      </p:sp>
      <p:sp>
        <p:nvSpPr>
          <p:cNvPr id="52" name="TextBox 51">
            <a:extLst>
              <a:ext uri="{FF2B5EF4-FFF2-40B4-BE49-F238E27FC236}">
                <a16:creationId xmlns:a16="http://schemas.microsoft.com/office/drawing/2014/main" id="{E8658AD8-14A7-6DCE-4F42-FD6AAAA5314B}"/>
              </a:ext>
            </a:extLst>
          </p:cNvPr>
          <p:cNvSpPr txBox="1"/>
          <p:nvPr/>
        </p:nvSpPr>
        <p:spPr>
          <a:xfrm>
            <a:off x="3960173" y="2733137"/>
            <a:ext cx="4298515" cy="2246769"/>
          </a:xfrm>
          <a:prstGeom prst="rect">
            <a:avLst/>
          </a:prstGeom>
          <a:noFill/>
        </p:spPr>
        <p:txBody>
          <a:bodyPr wrap="square" rtlCol="0">
            <a:spAutoFit/>
          </a:bodyPr>
          <a:lstStyle/>
          <a:p>
            <a:pPr algn="just"/>
            <a:r>
              <a:rPr lang="en-GB" sz="1000" b="1" dirty="0"/>
              <a:t>Scenario - Geopolitical risk</a:t>
            </a:r>
          </a:p>
          <a:p>
            <a:pPr algn="just"/>
            <a:r>
              <a:rPr lang="en-GB" sz="1000" b="1" dirty="0"/>
              <a:t>Mitigation - </a:t>
            </a:r>
            <a:r>
              <a:rPr lang="en-US" sz="1000" dirty="0"/>
              <a:t>Kerry sources a significant amount of its raw materials from China. However, due to rising tensions between China and the US, there is a possibility of increased tariffs and trade barriers that could disrupt the supply chain and increase costs .Kerry could consider factors such as the impact on raw material sourcing, manufacturing, and logistics costs, as well as potential changes in consumer behavior and demand. Kerry could develop strategies to mitigate risks and take advantage of opportunities. For example, they could explore alternative sourcing options for raw materials or invest in developing new supply chain partnerships. They could also examine ways to increase efficiency and reduce costs in their operations.</a:t>
            </a:r>
          </a:p>
          <a:p>
            <a:pPr algn="just"/>
            <a:endParaRPr lang="en-US" sz="1000" dirty="0"/>
          </a:p>
          <a:p>
            <a:pPr algn="just"/>
            <a:r>
              <a:rPr lang="en-US" sz="1000" i="1" dirty="0">
                <a:solidFill>
                  <a:srgbClr val="0070C0"/>
                </a:solidFill>
              </a:rPr>
              <a:t>Same can be done with Inflationary pressures and changing consumer preferences which is a part of geopolitical risks.</a:t>
            </a:r>
          </a:p>
        </p:txBody>
      </p:sp>
      <p:sp>
        <p:nvSpPr>
          <p:cNvPr id="54" name="TextBox 53">
            <a:extLst>
              <a:ext uri="{FF2B5EF4-FFF2-40B4-BE49-F238E27FC236}">
                <a16:creationId xmlns:a16="http://schemas.microsoft.com/office/drawing/2014/main" id="{8AC5FC5D-98A4-235E-29E8-BEF1F5041737}"/>
              </a:ext>
            </a:extLst>
          </p:cNvPr>
          <p:cNvSpPr txBox="1"/>
          <p:nvPr/>
        </p:nvSpPr>
        <p:spPr>
          <a:xfrm>
            <a:off x="3932344" y="4962703"/>
            <a:ext cx="4354171" cy="1938992"/>
          </a:xfrm>
          <a:prstGeom prst="rect">
            <a:avLst/>
          </a:prstGeom>
          <a:noFill/>
        </p:spPr>
        <p:txBody>
          <a:bodyPr wrap="square" rtlCol="0">
            <a:spAutoFit/>
          </a:bodyPr>
          <a:lstStyle/>
          <a:p>
            <a:pPr algn="just"/>
            <a:r>
              <a:rPr lang="en-GB" sz="1000" b="1" dirty="0">
                <a:solidFill>
                  <a:srgbClr val="FF0000"/>
                </a:solidFill>
              </a:rPr>
              <a:t>Risk - </a:t>
            </a:r>
            <a:r>
              <a:rPr lang="en-GB" sz="1000" dirty="0"/>
              <a:t>Volatile commodity prices</a:t>
            </a:r>
          </a:p>
          <a:p>
            <a:pPr algn="just"/>
            <a:r>
              <a:rPr lang="en-GB" sz="1000" b="1" dirty="0"/>
              <a:t>Mitigation- </a:t>
            </a:r>
            <a:r>
              <a:rPr lang="en-US" sz="1000" dirty="0"/>
              <a:t>Kerry uses a significant amount of cocoa in its chocolate products. The price of cocoa can be highly volatile, and fluctuations in price can significantly impact the company's profitability. Kerry can use predictive analytics which takes in consideration weather conditions, geopolitical factors etc. to forecast the price of cocoa and develop strategies to manage their exposure. Predictive Analysis can collect historical data on cocoa prices and use machine learning algorithms to identify patterns and forecast future price movements. For example, if the forecast indicates that cocoa prices are likely to increase, Kerry could consider developing alternative products that use less cocoa or using cocoa substitutes to reduce the amount of cocoa used in their products.</a:t>
            </a:r>
            <a:endParaRPr lang="en-GB" sz="1000" dirty="0"/>
          </a:p>
        </p:txBody>
      </p:sp>
    </p:spTree>
    <p:extLst>
      <p:ext uri="{BB962C8B-B14F-4D97-AF65-F5344CB8AC3E}">
        <p14:creationId xmlns:p14="http://schemas.microsoft.com/office/powerpoint/2010/main" val="75025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68CC12F-A708-6354-D3A2-63CE59A2B72D}"/>
              </a:ext>
            </a:extLst>
          </p:cNvPr>
          <p:cNvSpPr txBox="1"/>
          <p:nvPr/>
        </p:nvSpPr>
        <p:spPr>
          <a:xfrm>
            <a:off x="192504" y="-187375"/>
            <a:ext cx="8345103" cy="7232749"/>
          </a:xfrm>
          <a:prstGeom prst="rect">
            <a:avLst/>
          </a:prstGeom>
          <a:noFill/>
        </p:spPr>
        <p:txBody>
          <a:bodyPr wrap="square" rtlCol="0">
            <a:spAutoFit/>
          </a:bodyPr>
          <a:lstStyle/>
          <a:p>
            <a:r>
              <a:rPr lang="en-GB" sz="8000" dirty="0">
                <a:solidFill>
                  <a:schemeClr val="bg1">
                    <a:lumMod val="95000"/>
                  </a:schemeClr>
                </a:solidFill>
              </a:rPr>
              <a:t>T H A N K</a:t>
            </a:r>
            <a:r>
              <a:rPr lang="en-GB" sz="5400" dirty="0">
                <a:solidFill>
                  <a:schemeClr val="bg1">
                    <a:lumMod val="95000"/>
                  </a:schemeClr>
                </a:solidFill>
              </a:rPr>
              <a:t> </a:t>
            </a:r>
          </a:p>
          <a:p>
            <a:r>
              <a:rPr lang="en-GB" sz="7200" dirty="0">
                <a:solidFill>
                  <a:schemeClr val="bg1">
                    <a:lumMod val="95000"/>
                  </a:schemeClr>
                </a:solidFill>
              </a:rPr>
              <a:t>Y O U </a:t>
            </a:r>
          </a:p>
          <a:p>
            <a:r>
              <a:rPr lang="en-GB" sz="6000" dirty="0">
                <a:solidFill>
                  <a:schemeClr val="bg1">
                    <a:lumMod val="95000"/>
                  </a:schemeClr>
                </a:solidFill>
              </a:rPr>
              <a:t>A N D </a:t>
            </a:r>
          </a:p>
          <a:p>
            <a:r>
              <a:rPr lang="en-GB" sz="4000" dirty="0">
                <a:solidFill>
                  <a:schemeClr val="bg1">
                    <a:lumMod val="95000"/>
                  </a:schemeClr>
                </a:solidFill>
              </a:rPr>
              <a:t>H A V E </a:t>
            </a:r>
          </a:p>
          <a:p>
            <a:r>
              <a:rPr lang="en-GB" sz="6000" dirty="0">
                <a:solidFill>
                  <a:schemeClr val="bg1">
                    <a:lumMod val="95000"/>
                  </a:schemeClr>
                </a:solidFill>
              </a:rPr>
              <a:t>A N </a:t>
            </a:r>
          </a:p>
          <a:p>
            <a:r>
              <a:rPr lang="en-GB" sz="7200" dirty="0">
                <a:solidFill>
                  <a:schemeClr val="bg1">
                    <a:lumMod val="95000"/>
                  </a:schemeClr>
                </a:solidFill>
              </a:rPr>
              <a:t>I N N O V A T I VE </a:t>
            </a:r>
            <a:r>
              <a:rPr lang="en-GB" dirty="0">
                <a:solidFill>
                  <a:schemeClr val="bg1">
                    <a:lumMod val="95000"/>
                  </a:schemeClr>
                </a:solidFill>
              </a:rPr>
              <a:t> </a:t>
            </a:r>
          </a:p>
          <a:p>
            <a:r>
              <a:rPr lang="en-GB" sz="8000" dirty="0">
                <a:solidFill>
                  <a:schemeClr val="bg1">
                    <a:lumMod val="95000"/>
                  </a:schemeClr>
                </a:solidFill>
              </a:rPr>
              <a:t>D A Y</a:t>
            </a:r>
          </a:p>
        </p:txBody>
      </p:sp>
    </p:spTree>
    <p:extLst>
      <p:ext uri="{BB962C8B-B14F-4D97-AF65-F5344CB8AC3E}">
        <p14:creationId xmlns:p14="http://schemas.microsoft.com/office/powerpoint/2010/main" val="4221552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1369</Words>
  <Application>Microsoft Office PowerPoint</Application>
  <PresentationFormat>Widescreen</PresentationFormat>
  <Paragraphs>148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 “with technology for betterment of  People, Society and Environment.”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 Godhania</dc:creator>
  <cp:lastModifiedBy>Ninad Killedar</cp:lastModifiedBy>
  <cp:revision>3</cp:revision>
  <dcterms:created xsi:type="dcterms:W3CDTF">2023-03-14T14:08:51Z</dcterms:created>
  <dcterms:modified xsi:type="dcterms:W3CDTF">2024-03-01T18:05:06Z</dcterms:modified>
</cp:coreProperties>
</file>