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8" r:id="rId3"/>
    <p:sldId id="259" r:id="rId4"/>
    <p:sldId id="262" r:id="rId5"/>
    <p:sldId id="264" r:id="rId6"/>
    <p:sldId id="273" r:id="rId7"/>
    <p:sldId id="267" r:id="rId8"/>
    <p:sldId id="271" r:id="rId9"/>
    <p:sldId id="268" r:id="rId10"/>
    <p:sldId id="260" r:id="rId11"/>
    <p:sldId id="263" r:id="rId12"/>
    <p:sldId id="257" r:id="rId13"/>
    <p:sldId id="269" r:id="rId14"/>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3B00"/>
    <a:srgbClr val="FFA7C6"/>
    <a:srgbClr val="FF40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29"/>
    <p:restoredTop sz="95909"/>
  </p:normalViewPr>
  <p:slideViewPr>
    <p:cSldViewPr snapToGrid="0" snapToObjects="1">
      <p:cViewPr varScale="1">
        <p:scale>
          <a:sx n="67" d="100"/>
          <a:sy n="67" d="100"/>
        </p:scale>
        <p:origin x="48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lledar, Ninad" userId="9b2def35-6fa1-43d0-9a3a-93a404f5f77c" providerId="ADAL" clId="{60F4F610-C3AE-4C3F-9012-6A715F7F8A4B}"/>
    <pc:docChg chg="modSld">
      <pc:chgData name="Killedar, Ninad" userId="9b2def35-6fa1-43d0-9a3a-93a404f5f77c" providerId="ADAL" clId="{60F4F610-C3AE-4C3F-9012-6A715F7F8A4B}" dt="2024-03-01T19:04:26.254" v="20" actId="255"/>
      <pc:docMkLst>
        <pc:docMk/>
      </pc:docMkLst>
      <pc:sldChg chg="modSp mod">
        <pc:chgData name="Killedar, Ninad" userId="9b2def35-6fa1-43d0-9a3a-93a404f5f77c" providerId="ADAL" clId="{60F4F610-C3AE-4C3F-9012-6A715F7F8A4B}" dt="2024-03-01T19:04:26.254" v="20" actId="255"/>
        <pc:sldMkLst>
          <pc:docMk/>
          <pc:sldMk cId="3875304134" sldId="256"/>
        </pc:sldMkLst>
        <pc:spChg chg="mod">
          <ac:chgData name="Killedar, Ninad" userId="9b2def35-6fa1-43d0-9a3a-93a404f5f77c" providerId="ADAL" clId="{60F4F610-C3AE-4C3F-9012-6A715F7F8A4B}" dt="2024-03-01T19:04:26.254" v="20" actId="255"/>
          <ac:spMkLst>
            <pc:docMk/>
            <pc:sldMk cId="3875304134" sldId="256"/>
            <ac:spMk id="2" creationId="{DB232CA6-DAF9-C749-9559-750B10920CE0}"/>
          </ac:spMkLst>
        </pc:spChg>
        <pc:spChg chg="mod">
          <ac:chgData name="Killedar, Ninad" userId="9b2def35-6fa1-43d0-9a3a-93a404f5f77c" providerId="ADAL" clId="{60F4F610-C3AE-4C3F-9012-6A715F7F8A4B}" dt="2024-03-01T19:03:51.014" v="5" actId="14100"/>
          <ac:spMkLst>
            <pc:docMk/>
            <pc:sldMk cId="3875304134" sldId="256"/>
            <ac:spMk id="3" creationId="{80C5830B-1A33-EB46-A50A-42520296F685}"/>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1#2">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62BC18-0484-4B37-A7DB-3514472B7537}" type="doc">
      <dgm:prSet loTypeId="urn:microsoft.com/office/officeart/2005/8/layout/radial5" loCatId="relationship" qsTypeId="urn:microsoft.com/office/officeart/2005/8/quickstyle/simple5#2" qsCatId="simple" csTypeId="urn:microsoft.com/office/officeart/2005/8/colors/accent0_1#2" csCatId="mainScheme" phldr="1"/>
      <dgm:spPr/>
      <dgm:t>
        <a:bodyPr/>
        <a:lstStyle/>
        <a:p>
          <a:endParaRPr lang="en-US"/>
        </a:p>
      </dgm:t>
    </dgm:pt>
    <dgm:pt modelId="{6CF53F21-203E-4A58-9287-EA5DB207E88E}">
      <dgm:prSet phldrT="[Text]" custT="1"/>
      <dgm:spPr/>
      <dgm:t>
        <a:bodyPr/>
        <a:lstStyle/>
        <a:p>
          <a:r>
            <a:rPr lang="en-US" sz="900" dirty="0"/>
            <a:t>EARLY INVOLVEMENT OF NISSAN SUPPLIERS</a:t>
          </a:r>
        </a:p>
      </dgm:t>
    </dgm:pt>
    <dgm:pt modelId="{8D6DB557-E413-4531-BFE2-274DAE486053}" type="parTrans" cxnId="{24D9E863-28EA-4805-A299-2F19D4390919}">
      <dgm:prSet/>
      <dgm:spPr/>
      <dgm:t>
        <a:bodyPr/>
        <a:lstStyle/>
        <a:p>
          <a:endParaRPr lang="en-US"/>
        </a:p>
      </dgm:t>
    </dgm:pt>
    <dgm:pt modelId="{2744B55F-2464-44EA-849E-3ED44907EEA8}" type="sibTrans" cxnId="{24D9E863-28EA-4805-A299-2F19D4390919}">
      <dgm:prSet/>
      <dgm:spPr/>
      <dgm:t>
        <a:bodyPr/>
        <a:lstStyle/>
        <a:p>
          <a:endParaRPr lang="en-US"/>
        </a:p>
      </dgm:t>
    </dgm:pt>
    <dgm:pt modelId="{65F8D394-B1ED-490A-8B7D-B8538C6B1F90}">
      <dgm:prSet phldrT="[Text]" phldr="0" custT="1"/>
      <dgm:spPr/>
      <dgm:t>
        <a:bodyPr vert="horz" wrap="square"/>
        <a:lstStyle/>
        <a:p>
          <a:pPr>
            <a:lnSpc>
              <a:spcPct val="100000"/>
            </a:lnSpc>
            <a:spcBef>
              <a:spcPct val="0"/>
            </a:spcBef>
            <a:spcAft>
              <a:spcPct val="35000"/>
            </a:spcAft>
          </a:pPr>
          <a:r>
            <a:rPr lang="en-US" sz="1000" dirty="0"/>
            <a:t>With Nissan engineers &amp; NETC</a:t>
          </a:r>
        </a:p>
      </dgm:t>
    </dgm:pt>
    <dgm:pt modelId="{54F2BEBE-7C12-4C54-A7B2-7B9B1D085C4F}" type="parTrans" cxnId="{0E38B9FC-C228-4289-A852-52FA0ECA39A2}">
      <dgm:prSet/>
      <dgm:spPr/>
      <dgm:t>
        <a:bodyPr/>
        <a:lstStyle/>
        <a:p>
          <a:endParaRPr lang="en-US"/>
        </a:p>
      </dgm:t>
    </dgm:pt>
    <dgm:pt modelId="{219A59A9-A63B-463F-BA8D-CAEAF64A0C8B}" type="sibTrans" cxnId="{0E38B9FC-C228-4289-A852-52FA0ECA39A2}">
      <dgm:prSet/>
      <dgm:spPr/>
      <dgm:t>
        <a:bodyPr/>
        <a:lstStyle/>
        <a:p>
          <a:endParaRPr lang="en-US"/>
        </a:p>
      </dgm:t>
    </dgm:pt>
    <dgm:pt modelId="{F7ECA799-E998-423F-AE33-437143D56939}">
      <dgm:prSet phldrT="[Text]" custT="1"/>
      <dgm:spPr/>
      <dgm:t>
        <a:bodyPr/>
        <a:lstStyle/>
        <a:p>
          <a:r>
            <a:rPr lang="en-US" sz="1000" dirty="0"/>
            <a:t>Supplier optimization </a:t>
          </a:r>
        </a:p>
      </dgm:t>
    </dgm:pt>
    <dgm:pt modelId="{C63CCD00-D192-427F-B1F5-5761FFBEE911}" type="parTrans" cxnId="{92385E29-8658-4668-A711-3F48DE348E0C}">
      <dgm:prSet/>
      <dgm:spPr/>
      <dgm:t>
        <a:bodyPr/>
        <a:lstStyle/>
        <a:p>
          <a:endParaRPr lang="en-US"/>
        </a:p>
      </dgm:t>
    </dgm:pt>
    <dgm:pt modelId="{435032FA-88D9-4611-8F51-41273DB45C23}" type="sibTrans" cxnId="{92385E29-8658-4668-A711-3F48DE348E0C}">
      <dgm:prSet/>
      <dgm:spPr/>
      <dgm:t>
        <a:bodyPr/>
        <a:lstStyle/>
        <a:p>
          <a:endParaRPr lang="en-US"/>
        </a:p>
      </dgm:t>
    </dgm:pt>
    <dgm:pt modelId="{39F6B019-7B51-4961-A9C4-1BF016A0A8BA}">
      <dgm:prSet phldrT="[Text]" custT="1"/>
      <dgm:spPr/>
      <dgm:t>
        <a:bodyPr/>
        <a:lstStyle/>
        <a:p>
          <a:r>
            <a:rPr lang="en-US" sz="950" dirty="0"/>
            <a:t>Led to Supplier Performance evaluation system/model</a:t>
          </a:r>
        </a:p>
      </dgm:t>
    </dgm:pt>
    <dgm:pt modelId="{BC809FC4-A95A-4C87-A0D8-CDEB74C366F9}" type="parTrans" cxnId="{2E6B7A11-99C3-4EA8-986D-B88495E59DB0}">
      <dgm:prSet/>
      <dgm:spPr/>
      <dgm:t>
        <a:bodyPr/>
        <a:lstStyle/>
        <a:p>
          <a:endParaRPr lang="en-US"/>
        </a:p>
      </dgm:t>
    </dgm:pt>
    <dgm:pt modelId="{155A4051-DFDA-4335-AF13-8BC57164709F}" type="sibTrans" cxnId="{2E6B7A11-99C3-4EA8-986D-B88495E59DB0}">
      <dgm:prSet/>
      <dgm:spPr/>
      <dgm:t>
        <a:bodyPr/>
        <a:lstStyle/>
        <a:p>
          <a:endParaRPr lang="en-US"/>
        </a:p>
      </dgm:t>
    </dgm:pt>
    <dgm:pt modelId="{47E30C17-15F9-49BB-AA16-9682763D0AD2}">
      <dgm:prSet phldrT="[Text]" custT="1"/>
      <dgm:spPr/>
      <dgm:t>
        <a:bodyPr/>
        <a:lstStyle/>
        <a:p>
          <a:r>
            <a:rPr lang="en-US" sz="900" dirty="0"/>
            <a:t>With Cranfield University</a:t>
          </a:r>
        </a:p>
      </dgm:t>
    </dgm:pt>
    <dgm:pt modelId="{E99B7427-6677-4780-B295-DF6E07E75B06}" type="parTrans" cxnId="{8569DCCB-86EF-4F67-A15C-39E3FABB6A68}">
      <dgm:prSet/>
      <dgm:spPr/>
      <dgm:t>
        <a:bodyPr/>
        <a:lstStyle/>
        <a:p>
          <a:endParaRPr lang="en-US" dirty="0"/>
        </a:p>
      </dgm:t>
    </dgm:pt>
    <dgm:pt modelId="{41F75711-CBB4-435D-98FC-993DA3FEEA56}" type="sibTrans" cxnId="{8569DCCB-86EF-4F67-A15C-39E3FABB6A68}">
      <dgm:prSet/>
      <dgm:spPr/>
      <dgm:t>
        <a:bodyPr/>
        <a:lstStyle/>
        <a:p>
          <a:endParaRPr lang="en-US"/>
        </a:p>
      </dgm:t>
    </dgm:pt>
    <dgm:pt modelId="{0763A03D-2C5D-4FA8-A4EB-FC0C2306C7D6}">
      <dgm:prSet/>
      <dgm:spPr/>
      <dgm:t>
        <a:bodyPr/>
        <a:lstStyle/>
        <a:p>
          <a:endParaRPr lang="en-US"/>
        </a:p>
      </dgm:t>
    </dgm:pt>
    <dgm:pt modelId="{9DA84AE2-9FD7-4DC2-8F4A-9C6688C992FB}" type="parTrans" cxnId="{E872F07A-4C04-4F2D-BE19-5DD7E237CAB3}">
      <dgm:prSet/>
      <dgm:spPr/>
      <dgm:t>
        <a:bodyPr/>
        <a:lstStyle/>
        <a:p>
          <a:endParaRPr lang="en-US"/>
        </a:p>
      </dgm:t>
    </dgm:pt>
    <dgm:pt modelId="{5BDE836C-3BC4-4C96-AF30-8796A9FBDBF2}" type="sibTrans" cxnId="{E872F07A-4C04-4F2D-BE19-5DD7E237CAB3}">
      <dgm:prSet/>
      <dgm:spPr/>
      <dgm:t>
        <a:bodyPr/>
        <a:lstStyle/>
        <a:p>
          <a:endParaRPr lang="en-US"/>
        </a:p>
      </dgm:t>
    </dgm:pt>
    <dgm:pt modelId="{8DDA055C-0AFB-4B8A-84E0-063B181AFEE0}" type="pres">
      <dgm:prSet presAssocID="{B862BC18-0484-4B37-A7DB-3514472B7537}" presName="Name0" presStyleCnt="0">
        <dgm:presLayoutVars>
          <dgm:chMax val="1"/>
          <dgm:dir/>
          <dgm:animLvl val="ctr"/>
          <dgm:resizeHandles val="exact"/>
        </dgm:presLayoutVars>
      </dgm:prSet>
      <dgm:spPr/>
    </dgm:pt>
    <dgm:pt modelId="{CB2A9326-7475-494D-A9C4-DA07031A0D53}" type="pres">
      <dgm:prSet presAssocID="{6CF53F21-203E-4A58-9287-EA5DB207E88E}" presName="centerShape" presStyleLbl="node0" presStyleIdx="0" presStyleCnt="1"/>
      <dgm:spPr/>
    </dgm:pt>
    <dgm:pt modelId="{28054404-EDD1-441A-8B68-E3C409F064FD}" type="pres">
      <dgm:prSet presAssocID="{54F2BEBE-7C12-4C54-A7B2-7B9B1D085C4F}" presName="parTrans" presStyleLbl="sibTrans2D1" presStyleIdx="0" presStyleCnt="4"/>
      <dgm:spPr/>
    </dgm:pt>
    <dgm:pt modelId="{4909FB98-3BB0-4264-A03A-83DFEDC8847C}" type="pres">
      <dgm:prSet presAssocID="{54F2BEBE-7C12-4C54-A7B2-7B9B1D085C4F}" presName="connectorText" presStyleLbl="sibTrans2D1" presStyleIdx="0" presStyleCnt="4"/>
      <dgm:spPr/>
    </dgm:pt>
    <dgm:pt modelId="{CF563BB4-1DB7-43DD-91FB-32210BDEC383}" type="pres">
      <dgm:prSet presAssocID="{65F8D394-B1ED-490A-8B7D-B8538C6B1F90}" presName="node" presStyleLbl="node1" presStyleIdx="0" presStyleCnt="4">
        <dgm:presLayoutVars>
          <dgm:bulletEnabled val="1"/>
        </dgm:presLayoutVars>
      </dgm:prSet>
      <dgm:spPr/>
    </dgm:pt>
    <dgm:pt modelId="{4B367B80-F57D-4C25-9CEB-F9E6B48FA9A0}" type="pres">
      <dgm:prSet presAssocID="{C63CCD00-D192-427F-B1F5-5761FFBEE911}" presName="parTrans" presStyleLbl="sibTrans2D1" presStyleIdx="1" presStyleCnt="4"/>
      <dgm:spPr/>
    </dgm:pt>
    <dgm:pt modelId="{003D368D-B8A3-4F3D-B661-28875C020D48}" type="pres">
      <dgm:prSet presAssocID="{C63CCD00-D192-427F-B1F5-5761FFBEE911}" presName="connectorText" presStyleLbl="sibTrans2D1" presStyleIdx="1" presStyleCnt="4"/>
      <dgm:spPr/>
    </dgm:pt>
    <dgm:pt modelId="{EBCBDDA8-2BD9-4387-A1D8-957CE4AAF797}" type="pres">
      <dgm:prSet presAssocID="{F7ECA799-E998-423F-AE33-437143D56939}" presName="node" presStyleLbl="node1" presStyleIdx="1" presStyleCnt="4">
        <dgm:presLayoutVars>
          <dgm:bulletEnabled val="1"/>
        </dgm:presLayoutVars>
      </dgm:prSet>
      <dgm:spPr/>
    </dgm:pt>
    <dgm:pt modelId="{D2B286CC-F757-4BDA-937A-0988A7A4CD43}" type="pres">
      <dgm:prSet presAssocID="{BC809FC4-A95A-4C87-A0D8-CDEB74C366F9}" presName="parTrans" presStyleLbl="sibTrans2D1" presStyleIdx="2" presStyleCnt="4"/>
      <dgm:spPr/>
    </dgm:pt>
    <dgm:pt modelId="{3C001C87-4F3B-4330-BB2D-ED085729FC5F}" type="pres">
      <dgm:prSet presAssocID="{BC809FC4-A95A-4C87-A0D8-CDEB74C366F9}" presName="connectorText" presStyleLbl="sibTrans2D1" presStyleIdx="2" presStyleCnt="4"/>
      <dgm:spPr/>
    </dgm:pt>
    <dgm:pt modelId="{71151381-3DAE-4B7A-8255-EDA96DFE38A1}" type="pres">
      <dgm:prSet presAssocID="{39F6B019-7B51-4961-A9C4-1BF016A0A8BA}" presName="node" presStyleLbl="node1" presStyleIdx="2" presStyleCnt="4">
        <dgm:presLayoutVars>
          <dgm:bulletEnabled val="1"/>
        </dgm:presLayoutVars>
      </dgm:prSet>
      <dgm:spPr/>
    </dgm:pt>
    <dgm:pt modelId="{D1A1F1F7-E263-4D53-AC63-B850DA1DFA94}" type="pres">
      <dgm:prSet presAssocID="{E99B7427-6677-4780-B295-DF6E07E75B06}" presName="parTrans" presStyleLbl="sibTrans2D1" presStyleIdx="3" presStyleCnt="4"/>
      <dgm:spPr/>
    </dgm:pt>
    <dgm:pt modelId="{8CD368ED-2EE7-41DD-89A9-55C83D0B0B0D}" type="pres">
      <dgm:prSet presAssocID="{E99B7427-6677-4780-B295-DF6E07E75B06}" presName="connectorText" presStyleLbl="sibTrans2D1" presStyleIdx="3" presStyleCnt="4"/>
      <dgm:spPr/>
    </dgm:pt>
    <dgm:pt modelId="{4660856D-F536-4693-9786-04C03947D9F4}" type="pres">
      <dgm:prSet presAssocID="{47E30C17-15F9-49BB-AA16-9682763D0AD2}" presName="node" presStyleLbl="node1" presStyleIdx="3" presStyleCnt="4">
        <dgm:presLayoutVars>
          <dgm:bulletEnabled val="1"/>
        </dgm:presLayoutVars>
      </dgm:prSet>
      <dgm:spPr/>
    </dgm:pt>
  </dgm:ptLst>
  <dgm:cxnLst>
    <dgm:cxn modelId="{2E6B7A11-99C3-4EA8-986D-B88495E59DB0}" srcId="{6CF53F21-203E-4A58-9287-EA5DB207E88E}" destId="{39F6B019-7B51-4961-A9C4-1BF016A0A8BA}" srcOrd="2" destOrd="0" parTransId="{BC809FC4-A95A-4C87-A0D8-CDEB74C366F9}" sibTransId="{155A4051-DFDA-4335-AF13-8BC57164709F}"/>
    <dgm:cxn modelId="{941D5417-37BF-4BD4-BCF6-85EBB1419EDC}" type="presOf" srcId="{6CF53F21-203E-4A58-9287-EA5DB207E88E}" destId="{CB2A9326-7475-494D-A9C4-DA07031A0D53}" srcOrd="0" destOrd="0" presId="urn:microsoft.com/office/officeart/2005/8/layout/radial5"/>
    <dgm:cxn modelId="{92385E29-8658-4668-A711-3F48DE348E0C}" srcId="{6CF53F21-203E-4A58-9287-EA5DB207E88E}" destId="{F7ECA799-E998-423F-AE33-437143D56939}" srcOrd="1" destOrd="0" parTransId="{C63CCD00-D192-427F-B1F5-5761FFBEE911}" sibTransId="{435032FA-88D9-4611-8F51-41273DB45C23}"/>
    <dgm:cxn modelId="{8C62432B-F4C5-47BF-A70C-1EF917896F0E}" type="presOf" srcId="{BC809FC4-A95A-4C87-A0D8-CDEB74C366F9}" destId="{D2B286CC-F757-4BDA-937A-0988A7A4CD43}" srcOrd="0" destOrd="0" presId="urn:microsoft.com/office/officeart/2005/8/layout/radial5"/>
    <dgm:cxn modelId="{24D9E863-28EA-4805-A299-2F19D4390919}" srcId="{B862BC18-0484-4B37-A7DB-3514472B7537}" destId="{6CF53F21-203E-4A58-9287-EA5DB207E88E}" srcOrd="0" destOrd="0" parTransId="{8D6DB557-E413-4531-BFE2-274DAE486053}" sibTransId="{2744B55F-2464-44EA-849E-3ED44907EEA8}"/>
    <dgm:cxn modelId="{38BDAA65-6BA7-48E1-8C17-ED977912B438}" type="presOf" srcId="{E99B7427-6677-4780-B295-DF6E07E75B06}" destId="{D1A1F1F7-E263-4D53-AC63-B850DA1DFA94}" srcOrd="0" destOrd="0" presId="urn:microsoft.com/office/officeart/2005/8/layout/radial5"/>
    <dgm:cxn modelId="{27B00569-3807-4C07-8105-A6431B9F77B8}" type="presOf" srcId="{54F2BEBE-7C12-4C54-A7B2-7B9B1D085C4F}" destId="{4909FB98-3BB0-4264-A03A-83DFEDC8847C}" srcOrd="1" destOrd="0" presId="urn:microsoft.com/office/officeart/2005/8/layout/radial5"/>
    <dgm:cxn modelId="{6E8CDB4D-6209-4896-8297-6EBDB5842CF5}" type="presOf" srcId="{65F8D394-B1ED-490A-8B7D-B8538C6B1F90}" destId="{CF563BB4-1DB7-43DD-91FB-32210BDEC383}" srcOrd="0" destOrd="0" presId="urn:microsoft.com/office/officeart/2005/8/layout/radial5"/>
    <dgm:cxn modelId="{CDCCE674-D199-481A-9E41-AD4A75B99556}" type="presOf" srcId="{E99B7427-6677-4780-B295-DF6E07E75B06}" destId="{8CD368ED-2EE7-41DD-89A9-55C83D0B0B0D}" srcOrd="1" destOrd="0" presId="urn:microsoft.com/office/officeart/2005/8/layout/radial5"/>
    <dgm:cxn modelId="{2CDE2B57-535F-4E57-8262-D858BC5D672B}" type="presOf" srcId="{39F6B019-7B51-4961-A9C4-1BF016A0A8BA}" destId="{71151381-3DAE-4B7A-8255-EDA96DFE38A1}" srcOrd="0" destOrd="0" presId="urn:microsoft.com/office/officeart/2005/8/layout/radial5"/>
    <dgm:cxn modelId="{E872F07A-4C04-4F2D-BE19-5DD7E237CAB3}" srcId="{B862BC18-0484-4B37-A7DB-3514472B7537}" destId="{0763A03D-2C5D-4FA8-A4EB-FC0C2306C7D6}" srcOrd="1" destOrd="0" parTransId="{9DA84AE2-9FD7-4DC2-8F4A-9C6688C992FB}" sibTransId="{5BDE836C-3BC4-4C96-AF30-8796A9FBDBF2}"/>
    <dgm:cxn modelId="{8ABCE09C-DC05-4DB5-BE8B-F4239955A2D7}" type="presOf" srcId="{BC809FC4-A95A-4C87-A0D8-CDEB74C366F9}" destId="{3C001C87-4F3B-4330-BB2D-ED085729FC5F}" srcOrd="1" destOrd="0" presId="urn:microsoft.com/office/officeart/2005/8/layout/radial5"/>
    <dgm:cxn modelId="{420A0FA8-96E5-4153-8535-040832B90176}" type="presOf" srcId="{C63CCD00-D192-427F-B1F5-5761FFBEE911}" destId="{003D368D-B8A3-4F3D-B661-28875C020D48}" srcOrd="1" destOrd="0" presId="urn:microsoft.com/office/officeart/2005/8/layout/radial5"/>
    <dgm:cxn modelId="{A9BFE0A8-0A29-4C9A-86A1-B2A0330A7361}" type="presOf" srcId="{47E30C17-15F9-49BB-AA16-9682763D0AD2}" destId="{4660856D-F536-4693-9786-04C03947D9F4}" srcOrd="0" destOrd="0" presId="urn:microsoft.com/office/officeart/2005/8/layout/radial5"/>
    <dgm:cxn modelId="{B38181B9-42E9-4D1F-8D08-80DC19F36A6B}" type="presOf" srcId="{F7ECA799-E998-423F-AE33-437143D56939}" destId="{EBCBDDA8-2BD9-4387-A1D8-957CE4AAF797}" srcOrd="0" destOrd="0" presId="urn:microsoft.com/office/officeart/2005/8/layout/radial5"/>
    <dgm:cxn modelId="{8569DCCB-86EF-4F67-A15C-39E3FABB6A68}" srcId="{6CF53F21-203E-4A58-9287-EA5DB207E88E}" destId="{47E30C17-15F9-49BB-AA16-9682763D0AD2}" srcOrd="3" destOrd="0" parTransId="{E99B7427-6677-4780-B295-DF6E07E75B06}" sibTransId="{41F75711-CBB4-435D-98FC-993DA3FEEA56}"/>
    <dgm:cxn modelId="{9CD84BCD-EEAE-4D8E-B01A-468BC0C80F3C}" type="presOf" srcId="{54F2BEBE-7C12-4C54-A7B2-7B9B1D085C4F}" destId="{28054404-EDD1-441A-8B68-E3C409F064FD}" srcOrd="0" destOrd="0" presId="urn:microsoft.com/office/officeart/2005/8/layout/radial5"/>
    <dgm:cxn modelId="{AEC9AFD2-DB6F-403A-9FCA-42AC495FE27B}" type="presOf" srcId="{B862BC18-0484-4B37-A7DB-3514472B7537}" destId="{8DDA055C-0AFB-4B8A-84E0-063B181AFEE0}" srcOrd="0" destOrd="0" presId="urn:microsoft.com/office/officeart/2005/8/layout/radial5"/>
    <dgm:cxn modelId="{DEEA0EE6-15B7-4EFF-8983-2DB0D5F33AD7}" type="presOf" srcId="{C63CCD00-D192-427F-B1F5-5761FFBEE911}" destId="{4B367B80-F57D-4C25-9CEB-F9E6B48FA9A0}" srcOrd="0" destOrd="0" presId="urn:microsoft.com/office/officeart/2005/8/layout/radial5"/>
    <dgm:cxn modelId="{0E38B9FC-C228-4289-A852-52FA0ECA39A2}" srcId="{6CF53F21-203E-4A58-9287-EA5DB207E88E}" destId="{65F8D394-B1ED-490A-8B7D-B8538C6B1F90}" srcOrd="0" destOrd="0" parTransId="{54F2BEBE-7C12-4C54-A7B2-7B9B1D085C4F}" sibTransId="{219A59A9-A63B-463F-BA8D-CAEAF64A0C8B}"/>
    <dgm:cxn modelId="{C1547C4C-CAC6-478F-954F-624B6352C0D2}" type="presParOf" srcId="{8DDA055C-0AFB-4B8A-84E0-063B181AFEE0}" destId="{CB2A9326-7475-494D-A9C4-DA07031A0D53}" srcOrd="0" destOrd="0" presId="urn:microsoft.com/office/officeart/2005/8/layout/radial5"/>
    <dgm:cxn modelId="{931C331E-50CD-4758-8A24-51DF7B9B4C80}" type="presParOf" srcId="{8DDA055C-0AFB-4B8A-84E0-063B181AFEE0}" destId="{28054404-EDD1-441A-8B68-E3C409F064FD}" srcOrd="1" destOrd="0" presId="urn:microsoft.com/office/officeart/2005/8/layout/radial5"/>
    <dgm:cxn modelId="{407E0CCE-27BA-4417-9DB9-857C47023DA5}" type="presParOf" srcId="{28054404-EDD1-441A-8B68-E3C409F064FD}" destId="{4909FB98-3BB0-4264-A03A-83DFEDC8847C}" srcOrd="0" destOrd="0" presId="urn:microsoft.com/office/officeart/2005/8/layout/radial5"/>
    <dgm:cxn modelId="{158B1504-5C44-497B-8F1F-2A2833116BA4}" type="presParOf" srcId="{8DDA055C-0AFB-4B8A-84E0-063B181AFEE0}" destId="{CF563BB4-1DB7-43DD-91FB-32210BDEC383}" srcOrd="2" destOrd="0" presId="urn:microsoft.com/office/officeart/2005/8/layout/radial5"/>
    <dgm:cxn modelId="{63DBB64D-2916-48F3-AB61-C9E1EDA16747}" type="presParOf" srcId="{8DDA055C-0AFB-4B8A-84E0-063B181AFEE0}" destId="{4B367B80-F57D-4C25-9CEB-F9E6B48FA9A0}" srcOrd="3" destOrd="0" presId="urn:microsoft.com/office/officeart/2005/8/layout/radial5"/>
    <dgm:cxn modelId="{459D0614-E543-4B05-873B-23818FC3B7DA}" type="presParOf" srcId="{4B367B80-F57D-4C25-9CEB-F9E6B48FA9A0}" destId="{003D368D-B8A3-4F3D-B661-28875C020D48}" srcOrd="0" destOrd="0" presId="urn:microsoft.com/office/officeart/2005/8/layout/radial5"/>
    <dgm:cxn modelId="{D9697F39-B595-4DF4-9AF9-4A47DD8A2AB8}" type="presParOf" srcId="{8DDA055C-0AFB-4B8A-84E0-063B181AFEE0}" destId="{EBCBDDA8-2BD9-4387-A1D8-957CE4AAF797}" srcOrd="4" destOrd="0" presId="urn:microsoft.com/office/officeart/2005/8/layout/radial5"/>
    <dgm:cxn modelId="{C0E263EE-9B2D-4EC3-AE67-123C2E7D1D77}" type="presParOf" srcId="{8DDA055C-0AFB-4B8A-84E0-063B181AFEE0}" destId="{D2B286CC-F757-4BDA-937A-0988A7A4CD43}" srcOrd="5" destOrd="0" presId="urn:microsoft.com/office/officeart/2005/8/layout/radial5"/>
    <dgm:cxn modelId="{1E34C533-7215-466A-BACB-E75B273D5D01}" type="presParOf" srcId="{D2B286CC-F757-4BDA-937A-0988A7A4CD43}" destId="{3C001C87-4F3B-4330-BB2D-ED085729FC5F}" srcOrd="0" destOrd="0" presId="urn:microsoft.com/office/officeart/2005/8/layout/radial5"/>
    <dgm:cxn modelId="{70240AA0-2CA6-475F-BF6D-9B5CE7C0346F}" type="presParOf" srcId="{8DDA055C-0AFB-4B8A-84E0-063B181AFEE0}" destId="{71151381-3DAE-4B7A-8255-EDA96DFE38A1}" srcOrd="6" destOrd="0" presId="urn:microsoft.com/office/officeart/2005/8/layout/radial5"/>
    <dgm:cxn modelId="{7769D075-B200-40C7-B2AD-3A57F233749F}" type="presParOf" srcId="{8DDA055C-0AFB-4B8A-84E0-063B181AFEE0}" destId="{D1A1F1F7-E263-4D53-AC63-B850DA1DFA94}" srcOrd="7" destOrd="0" presId="urn:microsoft.com/office/officeart/2005/8/layout/radial5"/>
    <dgm:cxn modelId="{B648C1B9-8765-4F2F-9032-DABB446B61AE}" type="presParOf" srcId="{D1A1F1F7-E263-4D53-AC63-B850DA1DFA94}" destId="{8CD368ED-2EE7-41DD-89A9-55C83D0B0B0D}" srcOrd="0" destOrd="0" presId="urn:microsoft.com/office/officeart/2005/8/layout/radial5"/>
    <dgm:cxn modelId="{1D9A358A-7FB5-4C4F-B7D2-B241F9AF6E19}" type="presParOf" srcId="{8DDA055C-0AFB-4B8A-84E0-063B181AFEE0}" destId="{4660856D-F536-4693-9786-04C03947D9F4}" srcOrd="8"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D511BA-2049-45F1-A6A9-CD977A5F982F}" type="doc">
      <dgm:prSet loTypeId="urn:microsoft.com/office/officeart/2005/8/layout/radial6" loCatId="relationship" qsTypeId="urn:microsoft.com/office/officeart/2005/8/quickstyle/3d5" qsCatId="3D" csTypeId="urn:microsoft.com/office/officeart/2005/8/colors/accent1_2" csCatId="accent1" phldr="1"/>
      <dgm:spPr/>
      <dgm:t>
        <a:bodyPr/>
        <a:lstStyle/>
        <a:p>
          <a:endParaRPr lang="en-US"/>
        </a:p>
      </dgm:t>
    </dgm:pt>
    <dgm:pt modelId="{6E3AEDF9-4D54-426A-9CBE-6240593922F9}">
      <dgm:prSet phldrT="[Text]" custT="1"/>
      <dgm:spPr>
        <a:solidFill>
          <a:srgbClr val="FF0000"/>
        </a:solidFill>
      </dgm:spPr>
      <dgm:t>
        <a:bodyPr/>
        <a:lstStyle/>
        <a:p>
          <a:r>
            <a:rPr lang="en-GB"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NISSAN</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505D1A18-AF88-457D-AFAB-4CEEADD55BE8}" type="sibTrans" cxnId="{75BA863A-D42E-4703-9AD4-8E12F2AE810F}">
      <dgm:prSet/>
      <dgm:spPr/>
      <dgm:t>
        <a:bodyPr/>
        <a:lstStyle/>
        <a:p>
          <a:endParaRPr lang="en-US"/>
        </a:p>
      </dgm:t>
    </dgm:pt>
    <dgm:pt modelId="{76B29ACC-5450-4947-B956-8028E9224320}" type="parTrans" cxnId="{75BA863A-D42E-4703-9AD4-8E12F2AE810F}">
      <dgm:prSet/>
      <dgm:spPr/>
      <dgm:t>
        <a:bodyPr/>
        <a:lstStyle/>
        <a:p>
          <a:endParaRPr lang="en-US"/>
        </a:p>
      </dgm:t>
    </dgm:pt>
    <dgm:pt modelId="{403A1789-0EF0-4FB8-94E1-57E3A219C079}">
      <dgm:prSet phldrT="[Text]" custT="1"/>
      <dgm:spPr>
        <a:solidFill>
          <a:schemeClr val="accent6"/>
        </a:solidFill>
      </dgm:spPr>
      <dgm:t>
        <a:bodyPr/>
        <a:lstStyle/>
        <a:p>
          <a:r>
            <a:rPr lang="en-GB" sz="1400" dirty="0">
              <a:latin typeface="Times New Roman" panose="02020603050405020304" pitchFamily="18" charset="0"/>
              <a:cs typeface="Times New Roman" panose="02020603050405020304" pitchFamily="18" charset="0"/>
            </a:rPr>
            <a:t>Supplier Trust/dependency</a:t>
          </a:r>
          <a:endParaRPr lang="en-US" sz="1400" dirty="0">
            <a:latin typeface="Times New Roman" panose="02020603050405020304" pitchFamily="18" charset="0"/>
            <a:cs typeface="Times New Roman" panose="02020603050405020304" pitchFamily="18" charset="0"/>
          </a:endParaRPr>
        </a:p>
      </dgm:t>
    </dgm:pt>
    <dgm:pt modelId="{A1B08C99-7EC3-4B93-B3FC-BE9C0AF2D45A}" type="sibTrans" cxnId="{605779F5-15CF-42BA-9F2A-689E8B811DC5}">
      <dgm:prSet/>
      <dgm:spPr/>
      <dgm:t>
        <a:bodyPr/>
        <a:lstStyle/>
        <a:p>
          <a:endParaRPr lang="en-US"/>
        </a:p>
      </dgm:t>
    </dgm:pt>
    <dgm:pt modelId="{3F38BE4F-0B39-4ED3-8F66-24A09B415B35}" type="parTrans" cxnId="{605779F5-15CF-42BA-9F2A-689E8B811DC5}">
      <dgm:prSet/>
      <dgm:spPr/>
      <dgm:t>
        <a:bodyPr/>
        <a:lstStyle/>
        <a:p>
          <a:endParaRPr lang="en-US"/>
        </a:p>
      </dgm:t>
    </dgm:pt>
    <dgm:pt modelId="{5E89E6C4-77AA-46E3-AD4B-1ACB99626048}">
      <dgm:prSet phldrT="[Text]" custT="1"/>
      <dgm:spPr>
        <a:solidFill>
          <a:srgbClr val="FFFF00"/>
        </a:solidFill>
      </dgm:spPr>
      <dgm:t>
        <a:bodyPr/>
        <a:lstStyle/>
        <a:p>
          <a:r>
            <a:rPr lang="en-GB" sz="1400" dirty="0">
              <a:latin typeface="Times New Roman" panose="02020603050405020304" pitchFamily="18" charset="0"/>
              <a:cs typeface="Times New Roman" panose="02020603050405020304" pitchFamily="18" charset="0"/>
            </a:rPr>
            <a:t>Trust</a:t>
          </a:r>
          <a:endParaRPr lang="en-US" sz="1400" dirty="0">
            <a:latin typeface="Times New Roman" panose="02020603050405020304" pitchFamily="18" charset="0"/>
            <a:cs typeface="Times New Roman" panose="02020603050405020304" pitchFamily="18" charset="0"/>
          </a:endParaRPr>
        </a:p>
      </dgm:t>
    </dgm:pt>
    <dgm:pt modelId="{5F562094-CB0B-40CE-86A7-9D58D1B1E968}" type="sibTrans" cxnId="{BEA74DF6-20C1-48CB-98AA-CFF46C85DB21}">
      <dgm:prSet/>
      <dgm:spPr/>
      <dgm:t>
        <a:bodyPr/>
        <a:lstStyle/>
        <a:p>
          <a:endParaRPr lang="en-US"/>
        </a:p>
      </dgm:t>
    </dgm:pt>
    <dgm:pt modelId="{91966F4D-2EAC-45CF-B4CC-AD6E5C0FDBBC}" type="parTrans" cxnId="{BEA74DF6-20C1-48CB-98AA-CFF46C85DB21}">
      <dgm:prSet/>
      <dgm:spPr/>
      <dgm:t>
        <a:bodyPr/>
        <a:lstStyle/>
        <a:p>
          <a:endParaRPr lang="en-US"/>
        </a:p>
      </dgm:t>
    </dgm:pt>
    <dgm:pt modelId="{05BE8785-C490-4469-9379-42C31BAF9F3D}">
      <dgm:prSet phldrT="[Text]" custT="1"/>
      <dgm:spPr>
        <a:solidFill>
          <a:schemeClr val="tx2"/>
        </a:solidFill>
      </dgm:spPr>
      <dgm:t>
        <a:bodyPr/>
        <a:lstStyle/>
        <a:p>
          <a:r>
            <a:rPr lang="en-GB" sz="1400" dirty="0">
              <a:latin typeface="Times New Roman" panose="02020603050405020304" pitchFamily="18" charset="0"/>
              <a:cs typeface="Times New Roman" panose="02020603050405020304" pitchFamily="18" charset="0"/>
            </a:rPr>
            <a:t>Information leaking from supplier side</a:t>
          </a:r>
          <a:endParaRPr lang="en-US" sz="1400" dirty="0">
            <a:latin typeface="Times New Roman" panose="02020603050405020304" pitchFamily="18" charset="0"/>
            <a:cs typeface="Times New Roman" panose="02020603050405020304" pitchFamily="18" charset="0"/>
          </a:endParaRPr>
        </a:p>
      </dgm:t>
    </dgm:pt>
    <dgm:pt modelId="{1660902F-8A4D-419B-8D17-CC0B462DF6FE}" type="sibTrans" cxnId="{F0969CA7-07E5-44C0-ACD7-DF69439D1116}">
      <dgm:prSet/>
      <dgm:spPr/>
      <dgm:t>
        <a:bodyPr/>
        <a:lstStyle/>
        <a:p>
          <a:endParaRPr lang="en-US"/>
        </a:p>
      </dgm:t>
    </dgm:pt>
    <dgm:pt modelId="{9A7354DF-D5F1-4C08-90DD-5E2891B4E4EE}" type="parTrans" cxnId="{F0969CA7-07E5-44C0-ACD7-DF69439D1116}">
      <dgm:prSet/>
      <dgm:spPr/>
      <dgm:t>
        <a:bodyPr/>
        <a:lstStyle/>
        <a:p>
          <a:endParaRPr lang="en-US"/>
        </a:p>
      </dgm:t>
    </dgm:pt>
    <dgm:pt modelId="{92C1E572-451E-4E1E-846D-0134A71E6910}">
      <dgm:prSet phldrT="[Text]" custT="1"/>
      <dgm:spPr>
        <a:solidFill>
          <a:schemeClr val="accent3"/>
        </a:solidFill>
      </dgm:spPr>
      <dgm:t>
        <a:bodyPr/>
        <a:lstStyle/>
        <a:p>
          <a:r>
            <a:rPr lang="en-GB" sz="1400" dirty="0">
              <a:latin typeface="Times New Roman" panose="02020603050405020304" pitchFamily="18" charset="0"/>
              <a:cs typeface="Times New Roman" panose="02020603050405020304" pitchFamily="18" charset="0"/>
            </a:rPr>
            <a:t>Supplier capacity constraints</a:t>
          </a:r>
          <a:endParaRPr lang="en-US" sz="1400" dirty="0">
            <a:latin typeface="Times New Roman" panose="02020603050405020304" pitchFamily="18" charset="0"/>
            <a:cs typeface="Times New Roman" panose="02020603050405020304" pitchFamily="18" charset="0"/>
          </a:endParaRPr>
        </a:p>
      </dgm:t>
    </dgm:pt>
    <dgm:pt modelId="{38CA7D0A-0B28-4286-8EB4-8EB310299425}" type="sibTrans" cxnId="{7123339A-6632-4E5F-9891-DECE42240D57}">
      <dgm:prSet/>
      <dgm:spPr/>
      <dgm:t>
        <a:bodyPr/>
        <a:lstStyle/>
        <a:p>
          <a:endParaRPr lang="en-US"/>
        </a:p>
      </dgm:t>
    </dgm:pt>
    <dgm:pt modelId="{FB0CA9AB-4CE6-453F-9395-6CFACD0E64AF}" type="parTrans" cxnId="{7123339A-6632-4E5F-9891-DECE42240D57}">
      <dgm:prSet/>
      <dgm:spPr/>
      <dgm:t>
        <a:bodyPr/>
        <a:lstStyle/>
        <a:p>
          <a:endParaRPr lang="en-US"/>
        </a:p>
      </dgm:t>
    </dgm:pt>
    <dgm:pt modelId="{A3E70A52-A2A2-4967-87A0-CEE812A90FEE}" type="pres">
      <dgm:prSet presAssocID="{0FD511BA-2049-45F1-A6A9-CD977A5F982F}" presName="Name0" presStyleCnt="0">
        <dgm:presLayoutVars>
          <dgm:chMax val="1"/>
          <dgm:dir/>
          <dgm:animLvl val="ctr"/>
          <dgm:resizeHandles val="exact"/>
        </dgm:presLayoutVars>
      </dgm:prSet>
      <dgm:spPr/>
    </dgm:pt>
    <dgm:pt modelId="{C28392C0-92DA-4733-862A-31819BFC25A6}" type="pres">
      <dgm:prSet presAssocID="{6E3AEDF9-4D54-426A-9CBE-6240593922F9}" presName="centerShape" presStyleLbl="node0" presStyleIdx="0" presStyleCnt="1"/>
      <dgm:spPr/>
    </dgm:pt>
    <dgm:pt modelId="{B729A21C-9336-4204-B63D-604F2B24936A}" type="pres">
      <dgm:prSet presAssocID="{403A1789-0EF0-4FB8-94E1-57E3A219C079}" presName="node" presStyleLbl="node1" presStyleIdx="0" presStyleCnt="4">
        <dgm:presLayoutVars>
          <dgm:bulletEnabled val="1"/>
        </dgm:presLayoutVars>
      </dgm:prSet>
      <dgm:spPr/>
    </dgm:pt>
    <dgm:pt modelId="{052E1A90-CFE4-48F9-919C-467212767B95}" type="pres">
      <dgm:prSet presAssocID="{403A1789-0EF0-4FB8-94E1-57E3A219C079}" presName="dummy" presStyleCnt="0"/>
      <dgm:spPr/>
    </dgm:pt>
    <dgm:pt modelId="{195E6816-C695-4B8A-B8CE-AA7D53146041}" type="pres">
      <dgm:prSet presAssocID="{A1B08C99-7EC3-4B93-B3FC-BE9C0AF2D45A}" presName="sibTrans" presStyleLbl="sibTrans2D1" presStyleIdx="0" presStyleCnt="4"/>
      <dgm:spPr/>
    </dgm:pt>
    <dgm:pt modelId="{1F2264FC-40E5-4BD0-8727-DDB6F5A8C4B5}" type="pres">
      <dgm:prSet presAssocID="{5E89E6C4-77AA-46E3-AD4B-1ACB99626048}" presName="node" presStyleLbl="node1" presStyleIdx="1" presStyleCnt="4">
        <dgm:presLayoutVars>
          <dgm:bulletEnabled val="1"/>
        </dgm:presLayoutVars>
      </dgm:prSet>
      <dgm:spPr/>
    </dgm:pt>
    <dgm:pt modelId="{42CEA5C1-C929-42C8-B3C7-B2D6E8F6039A}" type="pres">
      <dgm:prSet presAssocID="{5E89E6C4-77AA-46E3-AD4B-1ACB99626048}" presName="dummy" presStyleCnt="0"/>
      <dgm:spPr/>
    </dgm:pt>
    <dgm:pt modelId="{E6D298E8-6F2A-4EBE-8152-98F0B02D0DBA}" type="pres">
      <dgm:prSet presAssocID="{5F562094-CB0B-40CE-86A7-9D58D1B1E968}" presName="sibTrans" presStyleLbl="sibTrans2D1" presStyleIdx="1" presStyleCnt="4"/>
      <dgm:spPr/>
    </dgm:pt>
    <dgm:pt modelId="{693DB38F-3A5A-4EB6-8612-942A8C88EA9B}" type="pres">
      <dgm:prSet presAssocID="{05BE8785-C490-4469-9379-42C31BAF9F3D}" presName="node" presStyleLbl="node1" presStyleIdx="2" presStyleCnt="4" custScaleX="104658">
        <dgm:presLayoutVars>
          <dgm:bulletEnabled val="1"/>
        </dgm:presLayoutVars>
      </dgm:prSet>
      <dgm:spPr/>
    </dgm:pt>
    <dgm:pt modelId="{309CE51A-293D-4A13-BAAD-071EF06A0611}" type="pres">
      <dgm:prSet presAssocID="{05BE8785-C490-4469-9379-42C31BAF9F3D}" presName="dummy" presStyleCnt="0"/>
      <dgm:spPr/>
    </dgm:pt>
    <dgm:pt modelId="{B3CDB267-193C-4259-A3DA-3A051EB33ABF}" type="pres">
      <dgm:prSet presAssocID="{1660902F-8A4D-419B-8D17-CC0B462DF6FE}" presName="sibTrans" presStyleLbl="sibTrans2D1" presStyleIdx="2" presStyleCnt="4"/>
      <dgm:spPr/>
    </dgm:pt>
    <dgm:pt modelId="{9FCDE1BA-4156-49D5-B66D-C3699B69C961}" type="pres">
      <dgm:prSet presAssocID="{92C1E572-451E-4E1E-846D-0134A71E6910}" presName="node" presStyleLbl="node1" presStyleIdx="3" presStyleCnt="4">
        <dgm:presLayoutVars>
          <dgm:bulletEnabled val="1"/>
        </dgm:presLayoutVars>
      </dgm:prSet>
      <dgm:spPr/>
    </dgm:pt>
    <dgm:pt modelId="{5A84E828-A4D1-4F55-9B9F-438442931D8B}" type="pres">
      <dgm:prSet presAssocID="{92C1E572-451E-4E1E-846D-0134A71E6910}" presName="dummy" presStyleCnt="0"/>
      <dgm:spPr/>
    </dgm:pt>
    <dgm:pt modelId="{FF3836FB-C6F4-46AA-A921-B17EA0C15565}" type="pres">
      <dgm:prSet presAssocID="{38CA7D0A-0B28-4286-8EB4-8EB310299425}" presName="sibTrans" presStyleLbl="sibTrans2D1" presStyleIdx="3" presStyleCnt="4"/>
      <dgm:spPr/>
    </dgm:pt>
  </dgm:ptLst>
  <dgm:cxnLst>
    <dgm:cxn modelId="{8D0F950D-9434-4A9C-9488-47BC28FCC56E}" type="presOf" srcId="{6E3AEDF9-4D54-426A-9CBE-6240593922F9}" destId="{C28392C0-92DA-4733-862A-31819BFC25A6}" srcOrd="0" destOrd="0" presId="urn:microsoft.com/office/officeart/2005/8/layout/radial6"/>
    <dgm:cxn modelId="{4A7CF532-802B-44F5-A9AD-6CC4B6F43ED4}" type="presOf" srcId="{38CA7D0A-0B28-4286-8EB4-8EB310299425}" destId="{FF3836FB-C6F4-46AA-A921-B17EA0C15565}" srcOrd="0" destOrd="0" presId="urn:microsoft.com/office/officeart/2005/8/layout/radial6"/>
    <dgm:cxn modelId="{75BA863A-D42E-4703-9AD4-8E12F2AE810F}" srcId="{0FD511BA-2049-45F1-A6A9-CD977A5F982F}" destId="{6E3AEDF9-4D54-426A-9CBE-6240593922F9}" srcOrd="0" destOrd="0" parTransId="{76B29ACC-5450-4947-B956-8028E9224320}" sibTransId="{505D1A18-AF88-457D-AFAB-4CEEADD55BE8}"/>
    <dgm:cxn modelId="{B9B61F45-F409-449C-B05A-5DF9624F68BE}" type="presOf" srcId="{5F562094-CB0B-40CE-86A7-9D58D1B1E968}" destId="{E6D298E8-6F2A-4EBE-8152-98F0B02D0DBA}" srcOrd="0" destOrd="0" presId="urn:microsoft.com/office/officeart/2005/8/layout/radial6"/>
    <dgm:cxn modelId="{56D5E468-A524-4984-B363-54C6C8428FD6}" type="presOf" srcId="{A1B08C99-7EC3-4B93-B3FC-BE9C0AF2D45A}" destId="{195E6816-C695-4B8A-B8CE-AA7D53146041}" srcOrd="0" destOrd="0" presId="urn:microsoft.com/office/officeart/2005/8/layout/radial6"/>
    <dgm:cxn modelId="{2E8DBF70-19D8-4F04-980D-C405C00C88EF}" type="presOf" srcId="{403A1789-0EF0-4FB8-94E1-57E3A219C079}" destId="{B729A21C-9336-4204-B63D-604F2B24936A}" srcOrd="0" destOrd="0" presId="urn:microsoft.com/office/officeart/2005/8/layout/radial6"/>
    <dgm:cxn modelId="{10DE9952-18EE-470A-837F-DA782BA62D08}" type="presOf" srcId="{1660902F-8A4D-419B-8D17-CC0B462DF6FE}" destId="{B3CDB267-193C-4259-A3DA-3A051EB33ABF}" srcOrd="0" destOrd="0" presId="urn:microsoft.com/office/officeart/2005/8/layout/radial6"/>
    <dgm:cxn modelId="{6F2EBC54-2F80-4FEC-AF12-E5B6C5B45922}" type="presOf" srcId="{0FD511BA-2049-45F1-A6A9-CD977A5F982F}" destId="{A3E70A52-A2A2-4967-87A0-CEE812A90FEE}" srcOrd="0" destOrd="0" presId="urn:microsoft.com/office/officeart/2005/8/layout/radial6"/>
    <dgm:cxn modelId="{7123339A-6632-4E5F-9891-DECE42240D57}" srcId="{6E3AEDF9-4D54-426A-9CBE-6240593922F9}" destId="{92C1E572-451E-4E1E-846D-0134A71E6910}" srcOrd="3" destOrd="0" parTransId="{FB0CA9AB-4CE6-453F-9395-6CFACD0E64AF}" sibTransId="{38CA7D0A-0B28-4286-8EB4-8EB310299425}"/>
    <dgm:cxn modelId="{F0969CA7-07E5-44C0-ACD7-DF69439D1116}" srcId="{6E3AEDF9-4D54-426A-9CBE-6240593922F9}" destId="{05BE8785-C490-4469-9379-42C31BAF9F3D}" srcOrd="2" destOrd="0" parTransId="{9A7354DF-D5F1-4C08-90DD-5E2891B4E4EE}" sibTransId="{1660902F-8A4D-419B-8D17-CC0B462DF6FE}"/>
    <dgm:cxn modelId="{E29358B7-C41A-4C4C-88E8-5CF8A0FD52BB}" type="presOf" srcId="{05BE8785-C490-4469-9379-42C31BAF9F3D}" destId="{693DB38F-3A5A-4EB6-8612-942A8C88EA9B}" srcOrd="0" destOrd="0" presId="urn:microsoft.com/office/officeart/2005/8/layout/radial6"/>
    <dgm:cxn modelId="{6F815AEB-D441-4693-9FEF-23BE0A78090B}" type="presOf" srcId="{5E89E6C4-77AA-46E3-AD4B-1ACB99626048}" destId="{1F2264FC-40E5-4BD0-8727-DDB6F5A8C4B5}" srcOrd="0" destOrd="0" presId="urn:microsoft.com/office/officeart/2005/8/layout/radial6"/>
    <dgm:cxn modelId="{8C4F07F3-1939-4958-A3B6-33B103FA9BEC}" type="presOf" srcId="{92C1E572-451E-4E1E-846D-0134A71E6910}" destId="{9FCDE1BA-4156-49D5-B66D-C3699B69C961}" srcOrd="0" destOrd="0" presId="urn:microsoft.com/office/officeart/2005/8/layout/radial6"/>
    <dgm:cxn modelId="{605779F5-15CF-42BA-9F2A-689E8B811DC5}" srcId="{6E3AEDF9-4D54-426A-9CBE-6240593922F9}" destId="{403A1789-0EF0-4FB8-94E1-57E3A219C079}" srcOrd="0" destOrd="0" parTransId="{3F38BE4F-0B39-4ED3-8F66-24A09B415B35}" sibTransId="{A1B08C99-7EC3-4B93-B3FC-BE9C0AF2D45A}"/>
    <dgm:cxn modelId="{BEA74DF6-20C1-48CB-98AA-CFF46C85DB21}" srcId="{6E3AEDF9-4D54-426A-9CBE-6240593922F9}" destId="{5E89E6C4-77AA-46E3-AD4B-1ACB99626048}" srcOrd="1" destOrd="0" parTransId="{91966F4D-2EAC-45CF-B4CC-AD6E5C0FDBBC}" sibTransId="{5F562094-CB0B-40CE-86A7-9D58D1B1E968}"/>
    <dgm:cxn modelId="{ABFAFFE0-2DD1-4D44-BCA4-368938CC8B0E}" type="presParOf" srcId="{A3E70A52-A2A2-4967-87A0-CEE812A90FEE}" destId="{C28392C0-92DA-4733-862A-31819BFC25A6}" srcOrd="0" destOrd="0" presId="urn:microsoft.com/office/officeart/2005/8/layout/radial6"/>
    <dgm:cxn modelId="{50F97EA9-3296-4B5F-8694-70BDF1A7D18A}" type="presParOf" srcId="{A3E70A52-A2A2-4967-87A0-CEE812A90FEE}" destId="{B729A21C-9336-4204-B63D-604F2B24936A}" srcOrd="1" destOrd="0" presId="urn:microsoft.com/office/officeart/2005/8/layout/radial6"/>
    <dgm:cxn modelId="{2624F1DB-903E-4397-9900-BD0E213EA6C9}" type="presParOf" srcId="{A3E70A52-A2A2-4967-87A0-CEE812A90FEE}" destId="{052E1A90-CFE4-48F9-919C-467212767B95}" srcOrd="2" destOrd="0" presId="urn:microsoft.com/office/officeart/2005/8/layout/radial6"/>
    <dgm:cxn modelId="{8DAB3A1C-3DE7-4DB4-87E4-C35B80C9D686}" type="presParOf" srcId="{A3E70A52-A2A2-4967-87A0-CEE812A90FEE}" destId="{195E6816-C695-4B8A-B8CE-AA7D53146041}" srcOrd="3" destOrd="0" presId="urn:microsoft.com/office/officeart/2005/8/layout/radial6"/>
    <dgm:cxn modelId="{070744AA-AE64-4854-8959-652C9B12D9E2}" type="presParOf" srcId="{A3E70A52-A2A2-4967-87A0-CEE812A90FEE}" destId="{1F2264FC-40E5-4BD0-8727-DDB6F5A8C4B5}" srcOrd="4" destOrd="0" presId="urn:microsoft.com/office/officeart/2005/8/layout/radial6"/>
    <dgm:cxn modelId="{15A77C33-F751-4999-8EAA-A58990224945}" type="presParOf" srcId="{A3E70A52-A2A2-4967-87A0-CEE812A90FEE}" destId="{42CEA5C1-C929-42C8-B3C7-B2D6E8F6039A}" srcOrd="5" destOrd="0" presId="urn:microsoft.com/office/officeart/2005/8/layout/radial6"/>
    <dgm:cxn modelId="{C706E7EB-815C-4827-88C2-769407B5841F}" type="presParOf" srcId="{A3E70A52-A2A2-4967-87A0-CEE812A90FEE}" destId="{E6D298E8-6F2A-4EBE-8152-98F0B02D0DBA}" srcOrd="6" destOrd="0" presId="urn:microsoft.com/office/officeart/2005/8/layout/radial6"/>
    <dgm:cxn modelId="{A00425DD-2247-4EFD-90A4-8B8AB906D025}" type="presParOf" srcId="{A3E70A52-A2A2-4967-87A0-CEE812A90FEE}" destId="{693DB38F-3A5A-4EB6-8612-942A8C88EA9B}" srcOrd="7" destOrd="0" presId="urn:microsoft.com/office/officeart/2005/8/layout/radial6"/>
    <dgm:cxn modelId="{767FBFFB-955C-4CD4-A570-F54E4F434A80}" type="presParOf" srcId="{A3E70A52-A2A2-4967-87A0-CEE812A90FEE}" destId="{309CE51A-293D-4A13-BAAD-071EF06A0611}" srcOrd="8" destOrd="0" presId="urn:microsoft.com/office/officeart/2005/8/layout/radial6"/>
    <dgm:cxn modelId="{F2B1A4EE-5E9F-4C5A-ACBC-76E2D474E35B}" type="presParOf" srcId="{A3E70A52-A2A2-4967-87A0-CEE812A90FEE}" destId="{B3CDB267-193C-4259-A3DA-3A051EB33ABF}" srcOrd="9" destOrd="0" presId="urn:microsoft.com/office/officeart/2005/8/layout/radial6"/>
    <dgm:cxn modelId="{3C8A30D3-5811-43BD-98F4-BC65CDF8BCE3}" type="presParOf" srcId="{A3E70A52-A2A2-4967-87A0-CEE812A90FEE}" destId="{9FCDE1BA-4156-49D5-B66D-C3699B69C961}" srcOrd="10" destOrd="0" presId="urn:microsoft.com/office/officeart/2005/8/layout/radial6"/>
    <dgm:cxn modelId="{A29C9DB2-F2B7-46B3-9770-5A078C7EC71E}" type="presParOf" srcId="{A3E70A52-A2A2-4967-87A0-CEE812A90FEE}" destId="{5A84E828-A4D1-4F55-9B9F-438442931D8B}" srcOrd="11" destOrd="0" presId="urn:microsoft.com/office/officeart/2005/8/layout/radial6"/>
    <dgm:cxn modelId="{D67BD8BB-6F50-44AE-A891-02D00F0AA534}" type="presParOf" srcId="{A3E70A52-A2A2-4967-87A0-CEE812A90FEE}" destId="{FF3836FB-C6F4-46AA-A921-B17EA0C15565}" srcOrd="12"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055C35-CE76-40C4-951B-0AC4FD7CACE9}" type="doc">
      <dgm:prSet loTypeId="urn:microsoft.com/office/officeart/2011/layout/HexagonRadial" loCatId="cycle" qsTypeId="urn:microsoft.com/office/officeart/2005/8/quickstyle/simple1" qsCatId="simple" csTypeId="urn:microsoft.com/office/officeart/2005/8/colors/accent0_3" csCatId="mainScheme" phldr="1"/>
      <dgm:spPr/>
      <dgm:t>
        <a:bodyPr/>
        <a:lstStyle/>
        <a:p>
          <a:endParaRPr lang="en-US"/>
        </a:p>
      </dgm:t>
    </dgm:pt>
    <dgm:pt modelId="{F6F7C52B-0E38-47B5-B7EF-442AB08AC39E}">
      <dgm:prSet phldrT="[Text]">
        <dgm:style>
          <a:lnRef idx="1">
            <a:schemeClr val="accent5"/>
          </a:lnRef>
          <a:fillRef idx="3">
            <a:schemeClr val="accent5"/>
          </a:fillRef>
          <a:effectRef idx="2">
            <a:schemeClr val="accent5"/>
          </a:effectRef>
          <a:fontRef idx="minor">
            <a:schemeClr val="lt1"/>
          </a:fontRef>
        </dgm:style>
      </dgm:prSet>
      <dgm:spPr/>
      <dgm:t>
        <a:bodyPr/>
        <a:lstStyle/>
        <a:p>
          <a:r>
            <a:rPr lang="en-US" b="1" dirty="0">
              <a:latin typeface="Arial" panose="020B0604020202020204" pitchFamily="34" charset="0"/>
              <a:cs typeface="Arial" panose="020B0604020202020204" pitchFamily="34" charset="0"/>
            </a:rPr>
            <a:t>Issues faced by Nissan in NPD</a:t>
          </a:r>
        </a:p>
      </dgm:t>
    </dgm:pt>
    <dgm:pt modelId="{ECFD2D8C-ED16-42D1-BF27-6DEC8F05575E}" type="parTrans" cxnId="{BA8BE7C6-D3FD-49A4-B243-76D932788915}">
      <dgm:prSet/>
      <dgm:spPr/>
      <dgm:t>
        <a:bodyPr/>
        <a:lstStyle/>
        <a:p>
          <a:endParaRPr lang="en-US"/>
        </a:p>
      </dgm:t>
    </dgm:pt>
    <dgm:pt modelId="{282CF2F9-FD96-404F-BB27-207E440201CE}" type="sibTrans" cxnId="{BA8BE7C6-D3FD-49A4-B243-76D932788915}">
      <dgm:prSet/>
      <dgm:spPr/>
      <dgm:t>
        <a:bodyPr/>
        <a:lstStyle/>
        <a:p>
          <a:endParaRPr lang="en-US"/>
        </a:p>
      </dgm:t>
    </dgm:pt>
    <dgm:pt modelId="{6CB6CFEC-7E3C-4ABD-8D05-7D914224FEC8}">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200" dirty="0">
              <a:latin typeface="Times New Roman" panose="02020603050405020304" pitchFamily="18" charset="0"/>
              <a:cs typeface="Times New Roman" panose="02020603050405020304" pitchFamily="18" charset="0"/>
            </a:rPr>
            <a:t>Asymmetrical power relationship between Nissan and its suppliers leading to supplier’s knowledge exploitation</a:t>
          </a:r>
        </a:p>
      </dgm:t>
    </dgm:pt>
    <dgm:pt modelId="{7758B902-9E52-4536-98FD-D510237C1A2E}" type="parTrans" cxnId="{40597243-E34A-48D0-B5EA-AFF530397681}">
      <dgm:prSet/>
      <dgm:spPr/>
      <dgm:t>
        <a:bodyPr/>
        <a:lstStyle/>
        <a:p>
          <a:endParaRPr lang="en-US"/>
        </a:p>
      </dgm:t>
    </dgm:pt>
    <dgm:pt modelId="{9BAF2D31-384C-4924-A4D5-830697EBAF10}" type="sibTrans" cxnId="{40597243-E34A-48D0-B5EA-AFF530397681}">
      <dgm:prSet/>
      <dgm:spPr/>
      <dgm:t>
        <a:bodyPr/>
        <a:lstStyle/>
        <a:p>
          <a:endParaRPr lang="en-US"/>
        </a:p>
      </dgm:t>
    </dgm:pt>
    <dgm:pt modelId="{CD93949A-3A39-49A0-801F-AA5978450AC4}">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400" dirty="0">
              <a:latin typeface="Times New Roman" panose="02020603050405020304" pitchFamily="18" charset="0"/>
              <a:cs typeface="Times New Roman" panose="02020603050405020304" pitchFamily="18" charset="0"/>
            </a:rPr>
            <a:t>Disagreements among Nissan’s development team</a:t>
          </a:r>
        </a:p>
      </dgm:t>
    </dgm:pt>
    <dgm:pt modelId="{67485823-5F49-4361-AE05-2FFD3DF534EE}" type="parTrans" cxnId="{72EEAF0A-4454-413E-9DA0-D2F793E3899F}">
      <dgm:prSet/>
      <dgm:spPr/>
      <dgm:t>
        <a:bodyPr/>
        <a:lstStyle/>
        <a:p>
          <a:endParaRPr lang="en-US"/>
        </a:p>
      </dgm:t>
    </dgm:pt>
    <dgm:pt modelId="{776FFC70-A753-49F7-A307-563B68E6DEE6}" type="sibTrans" cxnId="{72EEAF0A-4454-413E-9DA0-D2F793E3899F}">
      <dgm:prSet/>
      <dgm:spPr/>
      <dgm:t>
        <a:bodyPr/>
        <a:lstStyle/>
        <a:p>
          <a:endParaRPr lang="en-US"/>
        </a:p>
      </dgm:t>
    </dgm:pt>
    <dgm:pt modelId="{2E541EE1-3419-42DC-B79B-AF884EDC494E}">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400" dirty="0">
              <a:latin typeface="Times New Roman" panose="02020603050405020304" pitchFamily="18" charset="0"/>
              <a:cs typeface="Times New Roman" panose="02020603050405020304" pitchFamily="18" charset="0"/>
            </a:rPr>
            <a:t>Distinct perceptions of Nissan’s suppliers on how to deliver new components</a:t>
          </a:r>
        </a:p>
      </dgm:t>
    </dgm:pt>
    <dgm:pt modelId="{6C135BEC-F371-468B-91A1-4135A90BB668}" type="parTrans" cxnId="{78357866-A326-4FC8-BAEF-CBB5D988AA65}">
      <dgm:prSet/>
      <dgm:spPr/>
      <dgm:t>
        <a:bodyPr/>
        <a:lstStyle/>
        <a:p>
          <a:endParaRPr lang="en-US"/>
        </a:p>
      </dgm:t>
    </dgm:pt>
    <dgm:pt modelId="{318FB2A8-982F-42C4-B52C-BD34B9137675}" type="sibTrans" cxnId="{78357866-A326-4FC8-BAEF-CBB5D988AA65}">
      <dgm:prSet/>
      <dgm:spPr/>
      <dgm:t>
        <a:bodyPr/>
        <a:lstStyle/>
        <a:p>
          <a:endParaRPr lang="en-US"/>
        </a:p>
      </dgm:t>
    </dgm:pt>
    <dgm:pt modelId="{08518AF9-BD2A-4293-BEAF-8C2A8EAEB7CB}">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400" dirty="0">
              <a:latin typeface="Times New Roman" panose="02020603050405020304" pitchFamily="18" charset="0"/>
              <a:cs typeface="Times New Roman" panose="02020603050405020304" pitchFamily="18" charset="0"/>
            </a:rPr>
            <a:t>Chances of leakage of important information by suppliers to Nissan’s competitors</a:t>
          </a:r>
        </a:p>
      </dgm:t>
    </dgm:pt>
    <dgm:pt modelId="{51AF2182-E82C-4E45-B1E0-6438F1D5317A}" type="parTrans" cxnId="{57C3849E-7647-43AB-A0F2-11B38A836BF7}">
      <dgm:prSet/>
      <dgm:spPr/>
      <dgm:t>
        <a:bodyPr/>
        <a:lstStyle/>
        <a:p>
          <a:endParaRPr lang="en-US"/>
        </a:p>
      </dgm:t>
    </dgm:pt>
    <dgm:pt modelId="{DD67ECE9-7791-4D0D-9658-E5DCA09EA0F4}" type="sibTrans" cxnId="{57C3849E-7647-43AB-A0F2-11B38A836BF7}">
      <dgm:prSet/>
      <dgm:spPr/>
      <dgm:t>
        <a:bodyPr/>
        <a:lstStyle/>
        <a:p>
          <a:endParaRPr lang="en-US"/>
        </a:p>
      </dgm:t>
    </dgm:pt>
    <dgm:pt modelId="{4E685773-CD4B-4A52-98DD-6DB55A0FE613}">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400" dirty="0">
              <a:latin typeface="Times New Roman" panose="02020603050405020304" pitchFamily="18" charset="0"/>
              <a:cs typeface="Times New Roman" panose="02020603050405020304" pitchFamily="18" charset="0"/>
            </a:rPr>
            <a:t>Initial mis understanding of the design tools by Nissan’s suppliers</a:t>
          </a:r>
        </a:p>
      </dgm:t>
    </dgm:pt>
    <dgm:pt modelId="{5E8C8876-B21F-4362-BFAB-B611E58D0539}" type="sibTrans" cxnId="{A9E19D2A-3F2E-4E5D-84D9-19E392FD9715}">
      <dgm:prSet/>
      <dgm:spPr/>
      <dgm:t>
        <a:bodyPr/>
        <a:lstStyle/>
        <a:p>
          <a:endParaRPr lang="en-US"/>
        </a:p>
      </dgm:t>
    </dgm:pt>
    <dgm:pt modelId="{CC9F12BC-4637-4090-A7CF-CBCE7834AE5D}" type="parTrans" cxnId="{A9E19D2A-3F2E-4E5D-84D9-19E392FD9715}">
      <dgm:prSet/>
      <dgm:spPr/>
      <dgm:t>
        <a:bodyPr/>
        <a:lstStyle/>
        <a:p>
          <a:endParaRPr lang="en-US"/>
        </a:p>
      </dgm:t>
    </dgm:pt>
    <dgm:pt modelId="{863B22CE-A735-404A-BF4E-DC5BA09ECCFB}" type="pres">
      <dgm:prSet presAssocID="{25055C35-CE76-40C4-951B-0AC4FD7CACE9}" presName="Name0" presStyleCnt="0">
        <dgm:presLayoutVars>
          <dgm:chMax val="1"/>
          <dgm:chPref val="1"/>
          <dgm:dir/>
          <dgm:animOne val="branch"/>
          <dgm:animLvl val="lvl"/>
        </dgm:presLayoutVars>
      </dgm:prSet>
      <dgm:spPr/>
    </dgm:pt>
    <dgm:pt modelId="{F2B5EB06-A090-4309-810B-161600A30BDE}" type="pres">
      <dgm:prSet presAssocID="{F6F7C52B-0E38-47B5-B7EF-442AB08AC39E}" presName="Parent" presStyleLbl="node0" presStyleIdx="0" presStyleCnt="1">
        <dgm:presLayoutVars>
          <dgm:chMax val="6"/>
          <dgm:chPref val="6"/>
        </dgm:presLayoutVars>
      </dgm:prSet>
      <dgm:spPr/>
    </dgm:pt>
    <dgm:pt modelId="{93EC8FDF-1636-4475-8167-421289EA82E1}" type="pres">
      <dgm:prSet presAssocID="{6CB6CFEC-7E3C-4ABD-8D05-7D914224FEC8}" presName="Accent1" presStyleCnt="0"/>
      <dgm:spPr/>
    </dgm:pt>
    <dgm:pt modelId="{AF8E7AD8-9CE0-4A06-A01F-F368123ED628}" type="pres">
      <dgm:prSet presAssocID="{6CB6CFEC-7E3C-4ABD-8D05-7D914224FEC8}" presName="Accent" presStyleLbl="bgShp" presStyleIdx="0" presStyleCnt="5"/>
      <dgm:spPr/>
    </dgm:pt>
    <dgm:pt modelId="{EDCE267C-6987-44F8-8C31-361697393785}" type="pres">
      <dgm:prSet presAssocID="{6CB6CFEC-7E3C-4ABD-8D05-7D914224FEC8}" presName="Child1" presStyleLbl="node1" presStyleIdx="0" presStyleCnt="5" custLinFactNeighborY="-553">
        <dgm:presLayoutVars>
          <dgm:chMax val="0"/>
          <dgm:chPref val="0"/>
          <dgm:bulletEnabled val="1"/>
        </dgm:presLayoutVars>
      </dgm:prSet>
      <dgm:spPr/>
    </dgm:pt>
    <dgm:pt modelId="{A90EB024-F61B-4F50-B647-8F2CE8B28B5E}" type="pres">
      <dgm:prSet presAssocID="{4E685773-CD4B-4A52-98DD-6DB55A0FE613}" presName="Accent2" presStyleCnt="0"/>
      <dgm:spPr/>
    </dgm:pt>
    <dgm:pt modelId="{EDB82C55-2322-4A87-8621-311242A733CE}" type="pres">
      <dgm:prSet presAssocID="{4E685773-CD4B-4A52-98DD-6DB55A0FE613}" presName="Accent" presStyleLbl="bgShp" presStyleIdx="1" presStyleCnt="5" custFlipVert="1" custFlipHor="1" custScaleX="123200" custScaleY="6330" custLinFactNeighborX="-65447" custLinFactNeighborY="-21702"/>
      <dgm:spPr/>
    </dgm:pt>
    <dgm:pt modelId="{E5CC296B-E6F5-4B8F-9336-8C41CEB19773}" type="pres">
      <dgm:prSet presAssocID="{4E685773-CD4B-4A52-98DD-6DB55A0FE613}" presName="Child2" presStyleLbl="node1" presStyleIdx="1" presStyleCnt="5" custLinFactNeighborX="6693" custLinFactNeighborY="7189">
        <dgm:presLayoutVars>
          <dgm:chMax val="0"/>
          <dgm:chPref val="0"/>
          <dgm:bulletEnabled val="1"/>
        </dgm:presLayoutVars>
      </dgm:prSet>
      <dgm:spPr/>
    </dgm:pt>
    <dgm:pt modelId="{316BF16D-B63D-45C7-B236-E5F51F773B4E}" type="pres">
      <dgm:prSet presAssocID="{CD93949A-3A39-49A0-801F-AA5978450AC4}" presName="Accent3" presStyleCnt="0"/>
      <dgm:spPr/>
    </dgm:pt>
    <dgm:pt modelId="{DCFAC885-0DD6-40EC-84D2-687759B0DA86}" type="pres">
      <dgm:prSet presAssocID="{CD93949A-3A39-49A0-801F-AA5978450AC4}" presName="Accent" presStyleLbl="bgShp" presStyleIdx="2" presStyleCnt="5" custFlipVert="1" custFlipHor="1" custScaleX="20033" custScaleY="9305"/>
      <dgm:spPr/>
    </dgm:pt>
    <dgm:pt modelId="{9A6A5EB7-5FF5-40D4-AD24-4FEC3CCF4372}" type="pres">
      <dgm:prSet presAssocID="{CD93949A-3A39-49A0-801F-AA5978450AC4}" presName="Child3" presStyleLbl="node1" presStyleIdx="2" presStyleCnt="5" custAng="0" custLinFactNeighborX="-10038" custLinFactNeighborY="30317">
        <dgm:presLayoutVars>
          <dgm:chMax val="0"/>
          <dgm:chPref val="0"/>
          <dgm:bulletEnabled val="1"/>
        </dgm:presLayoutVars>
      </dgm:prSet>
      <dgm:spPr/>
    </dgm:pt>
    <dgm:pt modelId="{3AA738EC-CAB9-4B03-83B8-EE60AD2F55C3}" type="pres">
      <dgm:prSet presAssocID="{2E541EE1-3419-42DC-B79B-AF884EDC494E}" presName="Accent4" presStyleCnt="0"/>
      <dgm:spPr/>
    </dgm:pt>
    <dgm:pt modelId="{CAA29E3B-81BA-42C6-9D08-2A87689D7EE4}" type="pres">
      <dgm:prSet presAssocID="{2E541EE1-3419-42DC-B79B-AF884EDC494E}" presName="Accent" presStyleLbl="bgShp" presStyleIdx="3" presStyleCnt="5" custLinFactNeighborX="57136" custLinFactNeighborY="-3617"/>
      <dgm:spPr/>
    </dgm:pt>
    <dgm:pt modelId="{387E9CAD-45D5-47E8-8C34-7F6C584909E4}" type="pres">
      <dgm:prSet presAssocID="{2E541EE1-3419-42DC-B79B-AF884EDC494E}" presName="Child4" presStyleLbl="node1" presStyleIdx="3" presStyleCnt="5" custLinFactY="-74874" custLinFactNeighborX="-99748" custLinFactNeighborY="-100000">
        <dgm:presLayoutVars>
          <dgm:chMax val="0"/>
          <dgm:chPref val="0"/>
          <dgm:bulletEnabled val="1"/>
        </dgm:presLayoutVars>
      </dgm:prSet>
      <dgm:spPr/>
    </dgm:pt>
    <dgm:pt modelId="{BCFFF2DE-BC13-4AA8-A98D-742DB52DB6A1}" type="pres">
      <dgm:prSet presAssocID="{08518AF9-BD2A-4293-BEAF-8C2A8EAEB7CB}" presName="Accent5" presStyleCnt="0"/>
      <dgm:spPr/>
    </dgm:pt>
    <dgm:pt modelId="{92F35C6F-E2B2-45C7-A720-EC704A2B87E6}" type="pres">
      <dgm:prSet presAssocID="{08518AF9-BD2A-4293-BEAF-8C2A8EAEB7CB}" presName="Accent" presStyleLbl="bgShp" presStyleIdx="4" presStyleCnt="5" custLinFactNeighborX="-90379" custLinFactNeighborY="10851"/>
      <dgm:spPr/>
    </dgm:pt>
    <dgm:pt modelId="{12FD66FB-C50A-4BA2-B6ED-A98CAC22C37C}" type="pres">
      <dgm:prSet presAssocID="{08518AF9-BD2A-4293-BEAF-8C2A8EAEB7CB}" presName="Child5" presStyleLbl="node1" presStyleIdx="4" presStyleCnt="5" custAng="0" custLinFactNeighborX="9560" custLinFactNeighborY="25784">
        <dgm:presLayoutVars>
          <dgm:chMax val="0"/>
          <dgm:chPref val="0"/>
          <dgm:bulletEnabled val="1"/>
        </dgm:presLayoutVars>
      </dgm:prSet>
      <dgm:spPr/>
    </dgm:pt>
  </dgm:ptLst>
  <dgm:cxnLst>
    <dgm:cxn modelId="{636B2803-A096-429A-84AD-94801F2F2B9D}" type="presOf" srcId="{4E685773-CD4B-4A52-98DD-6DB55A0FE613}" destId="{E5CC296B-E6F5-4B8F-9336-8C41CEB19773}" srcOrd="0" destOrd="0" presId="urn:microsoft.com/office/officeart/2011/layout/HexagonRadial"/>
    <dgm:cxn modelId="{72EEAF0A-4454-413E-9DA0-D2F793E3899F}" srcId="{F6F7C52B-0E38-47B5-B7EF-442AB08AC39E}" destId="{CD93949A-3A39-49A0-801F-AA5978450AC4}" srcOrd="2" destOrd="0" parTransId="{67485823-5F49-4361-AE05-2FFD3DF534EE}" sibTransId="{776FFC70-A753-49F7-A307-563B68E6DEE6}"/>
    <dgm:cxn modelId="{A9E19D2A-3F2E-4E5D-84D9-19E392FD9715}" srcId="{F6F7C52B-0E38-47B5-B7EF-442AB08AC39E}" destId="{4E685773-CD4B-4A52-98DD-6DB55A0FE613}" srcOrd="1" destOrd="0" parTransId="{CC9F12BC-4637-4090-A7CF-CBCE7834AE5D}" sibTransId="{5E8C8876-B21F-4362-BFAB-B611E58D0539}"/>
    <dgm:cxn modelId="{B241242C-F56F-4409-832E-90280B3A0A06}" type="presOf" srcId="{F6F7C52B-0E38-47B5-B7EF-442AB08AC39E}" destId="{F2B5EB06-A090-4309-810B-161600A30BDE}" srcOrd="0" destOrd="0" presId="urn:microsoft.com/office/officeart/2011/layout/HexagonRadial"/>
    <dgm:cxn modelId="{F9A27739-72DE-4EB7-B35C-3BD3852EAD58}" type="presOf" srcId="{CD93949A-3A39-49A0-801F-AA5978450AC4}" destId="{9A6A5EB7-5FF5-40D4-AD24-4FEC3CCF4372}" srcOrd="0" destOrd="0" presId="urn:microsoft.com/office/officeart/2011/layout/HexagonRadial"/>
    <dgm:cxn modelId="{088BE661-1D18-4A40-9EF7-B4C5DB38F745}" type="presOf" srcId="{6CB6CFEC-7E3C-4ABD-8D05-7D914224FEC8}" destId="{EDCE267C-6987-44F8-8C31-361697393785}" srcOrd="0" destOrd="0" presId="urn:microsoft.com/office/officeart/2011/layout/HexagonRadial"/>
    <dgm:cxn modelId="{40597243-E34A-48D0-B5EA-AFF530397681}" srcId="{F6F7C52B-0E38-47B5-B7EF-442AB08AC39E}" destId="{6CB6CFEC-7E3C-4ABD-8D05-7D914224FEC8}" srcOrd="0" destOrd="0" parTransId="{7758B902-9E52-4536-98FD-D510237C1A2E}" sibTransId="{9BAF2D31-384C-4924-A4D5-830697EBAF10}"/>
    <dgm:cxn modelId="{78357866-A326-4FC8-BAEF-CBB5D988AA65}" srcId="{F6F7C52B-0E38-47B5-B7EF-442AB08AC39E}" destId="{2E541EE1-3419-42DC-B79B-AF884EDC494E}" srcOrd="3" destOrd="0" parTransId="{6C135BEC-F371-468B-91A1-4135A90BB668}" sibTransId="{318FB2A8-982F-42C4-B52C-BD34B9137675}"/>
    <dgm:cxn modelId="{57C3849E-7647-43AB-A0F2-11B38A836BF7}" srcId="{F6F7C52B-0E38-47B5-B7EF-442AB08AC39E}" destId="{08518AF9-BD2A-4293-BEAF-8C2A8EAEB7CB}" srcOrd="4" destOrd="0" parTransId="{51AF2182-E82C-4E45-B1E0-6438F1D5317A}" sibTransId="{DD67ECE9-7791-4D0D-9658-E5DCA09EA0F4}"/>
    <dgm:cxn modelId="{F07D7EB6-8EB9-4E4F-B7A2-A0779D3907A7}" type="presOf" srcId="{2E541EE1-3419-42DC-B79B-AF884EDC494E}" destId="{387E9CAD-45D5-47E8-8C34-7F6C584909E4}" srcOrd="0" destOrd="0" presId="urn:microsoft.com/office/officeart/2011/layout/HexagonRadial"/>
    <dgm:cxn modelId="{BA8BE7C6-D3FD-49A4-B243-76D932788915}" srcId="{25055C35-CE76-40C4-951B-0AC4FD7CACE9}" destId="{F6F7C52B-0E38-47B5-B7EF-442AB08AC39E}" srcOrd="0" destOrd="0" parTransId="{ECFD2D8C-ED16-42D1-BF27-6DEC8F05575E}" sibTransId="{282CF2F9-FD96-404F-BB27-207E440201CE}"/>
    <dgm:cxn modelId="{C75A2FCA-73FE-4FE9-8092-D78DBFD89832}" type="presOf" srcId="{25055C35-CE76-40C4-951B-0AC4FD7CACE9}" destId="{863B22CE-A735-404A-BF4E-DC5BA09ECCFB}" srcOrd="0" destOrd="0" presId="urn:microsoft.com/office/officeart/2011/layout/HexagonRadial"/>
    <dgm:cxn modelId="{D14397D5-9C51-4314-A1C0-2E85A3B5CE0B}" type="presOf" srcId="{08518AF9-BD2A-4293-BEAF-8C2A8EAEB7CB}" destId="{12FD66FB-C50A-4BA2-B6ED-A98CAC22C37C}" srcOrd="0" destOrd="0" presId="urn:microsoft.com/office/officeart/2011/layout/HexagonRadial"/>
    <dgm:cxn modelId="{FFB403FA-9DF6-4BDF-8DA7-FD6B84A25F0D}" type="presParOf" srcId="{863B22CE-A735-404A-BF4E-DC5BA09ECCFB}" destId="{F2B5EB06-A090-4309-810B-161600A30BDE}" srcOrd="0" destOrd="0" presId="urn:microsoft.com/office/officeart/2011/layout/HexagonRadial"/>
    <dgm:cxn modelId="{D7893511-7F33-466C-BB9B-112F0A2E55D2}" type="presParOf" srcId="{863B22CE-A735-404A-BF4E-DC5BA09ECCFB}" destId="{93EC8FDF-1636-4475-8167-421289EA82E1}" srcOrd="1" destOrd="0" presId="urn:microsoft.com/office/officeart/2011/layout/HexagonRadial"/>
    <dgm:cxn modelId="{8DD91A47-4A42-4301-AC7E-2E0C0D06EB65}" type="presParOf" srcId="{93EC8FDF-1636-4475-8167-421289EA82E1}" destId="{AF8E7AD8-9CE0-4A06-A01F-F368123ED628}" srcOrd="0" destOrd="0" presId="urn:microsoft.com/office/officeart/2011/layout/HexagonRadial"/>
    <dgm:cxn modelId="{97C490F9-86F3-492D-AEE5-14F6EDC22329}" type="presParOf" srcId="{863B22CE-A735-404A-BF4E-DC5BA09ECCFB}" destId="{EDCE267C-6987-44F8-8C31-361697393785}" srcOrd="2" destOrd="0" presId="urn:microsoft.com/office/officeart/2011/layout/HexagonRadial"/>
    <dgm:cxn modelId="{F9450F60-2E6B-4C4A-9ADA-31FE3CFA5C7F}" type="presParOf" srcId="{863B22CE-A735-404A-BF4E-DC5BA09ECCFB}" destId="{A90EB024-F61B-4F50-B647-8F2CE8B28B5E}" srcOrd="3" destOrd="0" presId="urn:microsoft.com/office/officeart/2011/layout/HexagonRadial"/>
    <dgm:cxn modelId="{C19BA2E2-21B2-41FD-B64E-1C3FA09B910A}" type="presParOf" srcId="{A90EB024-F61B-4F50-B647-8F2CE8B28B5E}" destId="{EDB82C55-2322-4A87-8621-311242A733CE}" srcOrd="0" destOrd="0" presId="urn:microsoft.com/office/officeart/2011/layout/HexagonRadial"/>
    <dgm:cxn modelId="{CB2DCD89-93B2-44DC-AE7C-583AC662605F}" type="presParOf" srcId="{863B22CE-A735-404A-BF4E-DC5BA09ECCFB}" destId="{E5CC296B-E6F5-4B8F-9336-8C41CEB19773}" srcOrd="4" destOrd="0" presId="urn:microsoft.com/office/officeart/2011/layout/HexagonRadial"/>
    <dgm:cxn modelId="{9D19C98B-CA2D-4507-AB1E-D5DD3E1EC628}" type="presParOf" srcId="{863B22CE-A735-404A-BF4E-DC5BA09ECCFB}" destId="{316BF16D-B63D-45C7-B236-E5F51F773B4E}" srcOrd="5" destOrd="0" presId="urn:microsoft.com/office/officeart/2011/layout/HexagonRadial"/>
    <dgm:cxn modelId="{1CFD222F-9838-46EA-9126-2B453E4E3989}" type="presParOf" srcId="{316BF16D-B63D-45C7-B236-E5F51F773B4E}" destId="{DCFAC885-0DD6-40EC-84D2-687759B0DA86}" srcOrd="0" destOrd="0" presId="urn:microsoft.com/office/officeart/2011/layout/HexagonRadial"/>
    <dgm:cxn modelId="{69ED7613-E1FB-4286-9F6F-0BED5C83B5AD}" type="presParOf" srcId="{863B22CE-A735-404A-BF4E-DC5BA09ECCFB}" destId="{9A6A5EB7-5FF5-40D4-AD24-4FEC3CCF4372}" srcOrd="6" destOrd="0" presId="urn:microsoft.com/office/officeart/2011/layout/HexagonRadial"/>
    <dgm:cxn modelId="{848103E0-33A6-402E-A3C8-717DE7C1E2DE}" type="presParOf" srcId="{863B22CE-A735-404A-BF4E-DC5BA09ECCFB}" destId="{3AA738EC-CAB9-4B03-83B8-EE60AD2F55C3}" srcOrd="7" destOrd="0" presId="urn:microsoft.com/office/officeart/2011/layout/HexagonRadial"/>
    <dgm:cxn modelId="{6BACCA14-EED3-4A8D-964F-AD9B8B20B1D6}" type="presParOf" srcId="{3AA738EC-CAB9-4B03-83B8-EE60AD2F55C3}" destId="{CAA29E3B-81BA-42C6-9D08-2A87689D7EE4}" srcOrd="0" destOrd="0" presId="urn:microsoft.com/office/officeart/2011/layout/HexagonRadial"/>
    <dgm:cxn modelId="{900229F1-6CC4-488E-A9DC-D8DA4C6DAFE3}" type="presParOf" srcId="{863B22CE-A735-404A-BF4E-DC5BA09ECCFB}" destId="{387E9CAD-45D5-47E8-8C34-7F6C584909E4}" srcOrd="8" destOrd="0" presId="urn:microsoft.com/office/officeart/2011/layout/HexagonRadial"/>
    <dgm:cxn modelId="{257BBE49-A7A4-4F0D-9AA1-B07CD687CADF}" type="presParOf" srcId="{863B22CE-A735-404A-BF4E-DC5BA09ECCFB}" destId="{BCFFF2DE-BC13-4AA8-A98D-742DB52DB6A1}" srcOrd="9" destOrd="0" presId="urn:microsoft.com/office/officeart/2011/layout/HexagonRadial"/>
    <dgm:cxn modelId="{579B5F6B-5FDB-4C24-B565-A24C4FC70A6E}" type="presParOf" srcId="{BCFFF2DE-BC13-4AA8-A98D-742DB52DB6A1}" destId="{92F35C6F-E2B2-45C7-A720-EC704A2B87E6}" srcOrd="0" destOrd="0" presId="urn:microsoft.com/office/officeart/2011/layout/HexagonRadial"/>
    <dgm:cxn modelId="{989F06AA-BE44-4BF7-9ABD-5C37BB8516DD}" type="presParOf" srcId="{863B22CE-A735-404A-BF4E-DC5BA09ECCFB}" destId="{12FD66FB-C50A-4BA2-B6ED-A98CAC22C37C}" srcOrd="10"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A9326-7475-494D-A9C4-DA07031A0D53}">
      <dsp:nvSpPr>
        <dsp:cNvPr id="0" name=""/>
        <dsp:cNvSpPr/>
      </dsp:nvSpPr>
      <dsp:spPr>
        <a:xfrm>
          <a:off x="2284002" y="1353137"/>
          <a:ext cx="964386" cy="964386"/>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EARLY INVOLVEMENT OF NISSAN SUPPLIERS</a:t>
          </a:r>
        </a:p>
      </dsp:txBody>
      <dsp:txXfrm>
        <a:off x="2425233" y="1494368"/>
        <a:ext cx="681924" cy="681924"/>
      </dsp:txXfrm>
    </dsp:sp>
    <dsp:sp modelId="{28054404-EDD1-441A-8B68-E3C409F064FD}">
      <dsp:nvSpPr>
        <dsp:cNvPr id="0" name=""/>
        <dsp:cNvSpPr/>
      </dsp:nvSpPr>
      <dsp:spPr>
        <a:xfrm rot="16200000">
          <a:off x="2663546" y="1001324"/>
          <a:ext cx="205297" cy="327891"/>
        </a:xfrm>
        <a:prstGeom prst="rightArrow">
          <a:avLst>
            <a:gd name="adj1" fmla="val 60000"/>
            <a:gd name="adj2" fmla="val 50000"/>
          </a:avLst>
        </a:prstGeom>
        <a:gradFill rotWithShape="0">
          <a:gsLst>
            <a:gs pos="0">
              <a:schemeClr val="dk1">
                <a:tint val="60000"/>
                <a:hueOff val="0"/>
                <a:satOff val="0"/>
                <a:lumOff val="0"/>
                <a:alphaOff val="0"/>
                <a:satMod val="103000"/>
                <a:lumMod val="102000"/>
                <a:tint val="94000"/>
              </a:schemeClr>
            </a:gs>
            <a:gs pos="50000">
              <a:schemeClr val="dk1">
                <a:tint val="60000"/>
                <a:hueOff val="0"/>
                <a:satOff val="0"/>
                <a:lumOff val="0"/>
                <a:alphaOff val="0"/>
                <a:satMod val="110000"/>
                <a:lumMod val="100000"/>
                <a:shade val="100000"/>
              </a:schemeClr>
            </a:gs>
            <a:gs pos="100000">
              <a:schemeClr val="dk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694341" y="1097697"/>
        <a:ext cx="143708" cy="196735"/>
      </dsp:txXfrm>
    </dsp:sp>
    <dsp:sp modelId="{CF563BB4-1DB7-43DD-91FB-32210BDEC383}">
      <dsp:nvSpPr>
        <dsp:cNvPr id="0" name=""/>
        <dsp:cNvSpPr/>
      </dsp:nvSpPr>
      <dsp:spPr>
        <a:xfrm>
          <a:off x="2284002" y="1396"/>
          <a:ext cx="964386" cy="964386"/>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100000"/>
            </a:lnSpc>
            <a:spcBef>
              <a:spcPct val="0"/>
            </a:spcBef>
            <a:spcAft>
              <a:spcPct val="35000"/>
            </a:spcAft>
            <a:buNone/>
          </a:pPr>
          <a:r>
            <a:rPr lang="en-US" sz="1000" kern="1200" dirty="0"/>
            <a:t>With Nissan engineers &amp; NETC</a:t>
          </a:r>
        </a:p>
      </dsp:txBody>
      <dsp:txXfrm>
        <a:off x="2425233" y="142627"/>
        <a:ext cx="681924" cy="681924"/>
      </dsp:txXfrm>
    </dsp:sp>
    <dsp:sp modelId="{4B367B80-F57D-4C25-9CEB-F9E6B48FA9A0}">
      <dsp:nvSpPr>
        <dsp:cNvPr id="0" name=""/>
        <dsp:cNvSpPr/>
      </dsp:nvSpPr>
      <dsp:spPr>
        <a:xfrm>
          <a:off x="3333606" y="1671384"/>
          <a:ext cx="205297" cy="327891"/>
        </a:xfrm>
        <a:prstGeom prst="rightArrow">
          <a:avLst>
            <a:gd name="adj1" fmla="val 60000"/>
            <a:gd name="adj2" fmla="val 50000"/>
          </a:avLst>
        </a:prstGeom>
        <a:gradFill rotWithShape="0">
          <a:gsLst>
            <a:gs pos="0">
              <a:schemeClr val="dk1">
                <a:tint val="60000"/>
                <a:hueOff val="0"/>
                <a:satOff val="0"/>
                <a:lumOff val="0"/>
                <a:alphaOff val="0"/>
                <a:satMod val="103000"/>
                <a:lumMod val="102000"/>
                <a:tint val="94000"/>
              </a:schemeClr>
            </a:gs>
            <a:gs pos="50000">
              <a:schemeClr val="dk1">
                <a:tint val="60000"/>
                <a:hueOff val="0"/>
                <a:satOff val="0"/>
                <a:lumOff val="0"/>
                <a:alphaOff val="0"/>
                <a:satMod val="110000"/>
                <a:lumMod val="100000"/>
                <a:shade val="100000"/>
              </a:schemeClr>
            </a:gs>
            <a:gs pos="100000">
              <a:schemeClr val="dk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333606" y="1736962"/>
        <a:ext cx="143708" cy="196735"/>
      </dsp:txXfrm>
    </dsp:sp>
    <dsp:sp modelId="{EBCBDDA8-2BD9-4387-A1D8-957CE4AAF797}">
      <dsp:nvSpPr>
        <dsp:cNvPr id="0" name=""/>
        <dsp:cNvSpPr/>
      </dsp:nvSpPr>
      <dsp:spPr>
        <a:xfrm>
          <a:off x="3635742" y="1353137"/>
          <a:ext cx="964386" cy="964386"/>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Supplier optimization </a:t>
          </a:r>
        </a:p>
      </dsp:txBody>
      <dsp:txXfrm>
        <a:off x="3776973" y="1494368"/>
        <a:ext cx="681924" cy="681924"/>
      </dsp:txXfrm>
    </dsp:sp>
    <dsp:sp modelId="{D2B286CC-F757-4BDA-937A-0988A7A4CD43}">
      <dsp:nvSpPr>
        <dsp:cNvPr id="0" name=""/>
        <dsp:cNvSpPr/>
      </dsp:nvSpPr>
      <dsp:spPr>
        <a:xfrm rot="5400000">
          <a:off x="2663546" y="2341444"/>
          <a:ext cx="205297" cy="327891"/>
        </a:xfrm>
        <a:prstGeom prst="rightArrow">
          <a:avLst>
            <a:gd name="adj1" fmla="val 60000"/>
            <a:gd name="adj2" fmla="val 50000"/>
          </a:avLst>
        </a:prstGeom>
        <a:gradFill rotWithShape="0">
          <a:gsLst>
            <a:gs pos="0">
              <a:schemeClr val="dk1">
                <a:tint val="60000"/>
                <a:hueOff val="0"/>
                <a:satOff val="0"/>
                <a:lumOff val="0"/>
                <a:alphaOff val="0"/>
                <a:satMod val="103000"/>
                <a:lumMod val="102000"/>
                <a:tint val="94000"/>
              </a:schemeClr>
            </a:gs>
            <a:gs pos="50000">
              <a:schemeClr val="dk1">
                <a:tint val="60000"/>
                <a:hueOff val="0"/>
                <a:satOff val="0"/>
                <a:lumOff val="0"/>
                <a:alphaOff val="0"/>
                <a:satMod val="110000"/>
                <a:lumMod val="100000"/>
                <a:shade val="100000"/>
              </a:schemeClr>
            </a:gs>
            <a:gs pos="100000">
              <a:schemeClr val="dk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694341" y="2376228"/>
        <a:ext cx="143708" cy="196735"/>
      </dsp:txXfrm>
    </dsp:sp>
    <dsp:sp modelId="{71151381-3DAE-4B7A-8255-EDA96DFE38A1}">
      <dsp:nvSpPr>
        <dsp:cNvPr id="0" name=""/>
        <dsp:cNvSpPr/>
      </dsp:nvSpPr>
      <dsp:spPr>
        <a:xfrm>
          <a:off x="2284002" y="2704877"/>
          <a:ext cx="964386" cy="964386"/>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22275">
            <a:lnSpc>
              <a:spcPct val="90000"/>
            </a:lnSpc>
            <a:spcBef>
              <a:spcPct val="0"/>
            </a:spcBef>
            <a:spcAft>
              <a:spcPct val="35000"/>
            </a:spcAft>
            <a:buNone/>
          </a:pPr>
          <a:r>
            <a:rPr lang="en-US" sz="950" kern="1200" dirty="0"/>
            <a:t>Led to Supplier Performance evaluation system/model</a:t>
          </a:r>
        </a:p>
      </dsp:txBody>
      <dsp:txXfrm>
        <a:off x="2425233" y="2846108"/>
        <a:ext cx="681924" cy="681924"/>
      </dsp:txXfrm>
    </dsp:sp>
    <dsp:sp modelId="{D1A1F1F7-E263-4D53-AC63-B850DA1DFA94}">
      <dsp:nvSpPr>
        <dsp:cNvPr id="0" name=""/>
        <dsp:cNvSpPr/>
      </dsp:nvSpPr>
      <dsp:spPr>
        <a:xfrm rot="10800000">
          <a:off x="1993486" y="1671384"/>
          <a:ext cx="205297" cy="327891"/>
        </a:xfrm>
        <a:prstGeom prst="rightArrow">
          <a:avLst>
            <a:gd name="adj1" fmla="val 60000"/>
            <a:gd name="adj2" fmla="val 50000"/>
          </a:avLst>
        </a:prstGeom>
        <a:gradFill rotWithShape="0">
          <a:gsLst>
            <a:gs pos="0">
              <a:schemeClr val="dk1">
                <a:tint val="60000"/>
                <a:hueOff val="0"/>
                <a:satOff val="0"/>
                <a:lumOff val="0"/>
                <a:alphaOff val="0"/>
                <a:satMod val="103000"/>
                <a:lumMod val="102000"/>
                <a:tint val="94000"/>
              </a:schemeClr>
            </a:gs>
            <a:gs pos="50000">
              <a:schemeClr val="dk1">
                <a:tint val="60000"/>
                <a:hueOff val="0"/>
                <a:satOff val="0"/>
                <a:lumOff val="0"/>
                <a:alphaOff val="0"/>
                <a:satMod val="110000"/>
                <a:lumMod val="100000"/>
                <a:shade val="100000"/>
              </a:schemeClr>
            </a:gs>
            <a:gs pos="100000">
              <a:schemeClr val="dk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10800000">
        <a:off x="2055075" y="1736962"/>
        <a:ext cx="143708" cy="196735"/>
      </dsp:txXfrm>
    </dsp:sp>
    <dsp:sp modelId="{4660856D-F536-4693-9786-04C03947D9F4}">
      <dsp:nvSpPr>
        <dsp:cNvPr id="0" name=""/>
        <dsp:cNvSpPr/>
      </dsp:nvSpPr>
      <dsp:spPr>
        <a:xfrm>
          <a:off x="932261" y="1353137"/>
          <a:ext cx="964386" cy="964386"/>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kern="1200" dirty="0"/>
            <a:t>With Cranfield University</a:t>
          </a:r>
        </a:p>
      </dsp:txBody>
      <dsp:txXfrm>
        <a:off x="1073492" y="1494368"/>
        <a:ext cx="681924" cy="6819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3836FB-C6F4-46AA-A921-B17EA0C15565}">
      <dsp:nvSpPr>
        <dsp:cNvPr id="0" name=""/>
        <dsp:cNvSpPr/>
      </dsp:nvSpPr>
      <dsp:spPr>
        <a:xfrm>
          <a:off x="566893" y="755016"/>
          <a:ext cx="3776354" cy="3776354"/>
        </a:xfrm>
        <a:prstGeom prst="blockArc">
          <a:avLst>
            <a:gd name="adj1" fmla="val 10800000"/>
            <a:gd name="adj2" fmla="val 16200000"/>
            <a:gd name="adj3" fmla="val 464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B3CDB267-193C-4259-A3DA-3A051EB33ABF}">
      <dsp:nvSpPr>
        <dsp:cNvPr id="0" name=""/>
        <dsp:cNvSpPr/>
      </dsp:nvSpPr>
      <dsp:spPr>
        <a:xfrm>
          <a:off x="566893" y="755016"/>
          <a:ext cx="3776354" cy="3776354"/>
        </a:xfrm>
        <a:prstGeom prst="blockArc">
          <a:avLst>
            <a:gd name="adj1" fmla="val 5400000"/>
            <a:gd name="adj2" fmla="val 10800000"/>
            <a:gd name="adj3" fmla="val 464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E6D298E8-6F2A-4EBE-8152-98F0B02D0DBA}">
      <dsp:nvSpPr>
        <dsp:cNvPr id="0" name=""/>
        <dsp:cNvSpPr/>
      </dsp:nvSpPr>
      <dsp:spPr>
        <a:xfrm>
          <a:off x="566893" y="755016"/>
          <a:ext cx="3776354" cy="3776354"/>
        </a:xfrm>
        <a:prstGeom prst="blockArc">
          <a:avLst>
            <a:gd name="adj1" fmla="val 0"/>
            <a:gd name="adj2" fmla="val 5400000"/>
            <a:gd name="adj3" fmla="val 464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195E6816-C695-4B8A-B8CE-AA7D53146041}">
      <dsp:nvSpPr>
        <dsp:cNvPr id="0" name=""/>
        <dsp:cNvSpPr/>
      </dsp:nvSpPr>
      <dsp:spPr>
        <a:xfrm>
          <a:off x="566893" y="755016"/>
          <a:ext cx="3776354" cy="3776354"/>
        </a:xfrm>
        <a:prstGeom prst="blockArc">
          <a:avLst>
            <a:gd name="adj1" fmla="val 16200000"/>
            <a:gd name="adj2" fmla="val 0"/>
            <a:gd name="adj3" fmla="val 464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C28392C0-92DA-4733-862A-31819BFC25A6}">
      <dsp:nvSpPr>
        <dsp:cNvPr id="0" name=""/>
        <dsp:cNvSpPr/>
      </dsp:nvSpPr>
      <dsp:spPr>
        <a:xfrm>
          <a:off x="1585966" y="1774089"/>
          <a:ext cx="1738209" cy="1738209"/>
        </a:xfrm>
        <a:prstGeom prst="ellipse">
          <a:avLst/>
        </a:prstGeom>
        <a:solidFill>
          <a:srgbClr val="FF0000"/>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GB" sz="2400" b="1"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NISSAN</a:t>
          </a:r>
          <a:endParaRPr lang="en-US" sz="2400" b="1"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1840521" y="2028644"/>
        <a:ext cx="1229099" cy="1229099"/>
      </dsp:txXfrm>
    </dsp:sp>
    <dsp:sp modelId="{B729A21C-9336-4204-B63D-604F2B24936A}">
      <dsp:nvSpPr>
        <dsp:cNvPr id="0" name=""/>
        <dsp:cNvSpPr/>
      </dsp:nvSpPr>
      <dsp:spPr>
        <a:xfrm>
          <a:off x="1846697" y="190446"/>
          <a:ext cx="1216746" cy="1216746"/>
        </a:xfrm>
        <a:prstGeom prst="ellipse">
          <a:avLst/>
        </a:prstGeom>
        <a:solidFill>
          <a:schemeClr val="accent6"/>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latin typeface="Times New Roman" panose="02020603050405020304" pitchFamily="18" charset="0"/>
              <a:cs typeface="Times New Roman" panose="02020603050405020304" pitchFamily="18" charset="0"/>
            </a:rPr>
            <a:t>Supplier Trust/dependency</a:t>
          </a:r>
          <a:endParaRPr lang="en-US" sz="1400" kern="1200" dirty="0">
            <a:latin typeface="Times New Roman" panose="02020603050405020304" pitchFamily="18" charset="0"/>
            <a:cs typeface="Times New Roman" panose="02020603050405020304" pitchFamily="18" charset="0"/>
          </a:endParaRPr>
        </a:p>
      </dsp:txBody>
      <dsp:txXfrm>
        <a:off x="2024885" y="368634"/>
        <a:ext cx="860370" cy="860370"/>
      </dsp:txXfrm>
    </dsp:sp>
    <dsp:sp modelId="{1F2264FC-40E5-4BD0-8727-DDB6F5A8C4B5}">
      <dsp:nvSpPr>
        <dsp:cNvPr id="0" name=""/>
        <dsp:cNvSpPr/>
      </dsp:nvSpPr>
      <dsp:spPr>
        <a:xfrm>
          <a:off x="3691071" y="2034820"/>
          <a:ext cx="1216746" cy="1216746"/>
        </a:xfrm>
        <a:prstGeom prst="ellipse">
          <a:avLst/>
        </a:prstGeom>
        <a:solidFill>
          <a:srgbClr val="FFFF00"/>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latin typeface="Times New Roman" panose="02020603050405020304" pitchFamily="18" charset="0"/>
              <a:cs typeface="Times New Roman" panose="02020603050405020304" pitchFamily="18" charset="0"/>
            </a:rPr>
            <a:t>Trust</a:t>
          </a:r>
          <a:endParaRPr lang="en-US" sz="1400" kern="1200" dirty="0">
            <a:latin typeface="Times New Roman" panose="02020603050405020304" pitchFamily="18" charset="0"/>
            <a:cs typeface="Times New Roman" panose="02020603050405020304" pitchFamily="18" charset="0"/>
          </a:endParaRPr>
        </a:p>
      </dsp:txBody>
      <dsp:txXfrm>
        <a:off x="3869259" y="2213008"/>
        <a:ext cx="860370" cy="860370"/>
      </dsp:txXfrm>
    </dsp:sp>
    <dsp:sp modelId="{693DB38F-3A5A-4EB6-8612-942A8C88EA9B}">
      <dsp:nvSpPr>
        <dsp:cNvPr id="0" name=""/>
        <dsp:cNvSpPr/>
      </dsp:nvSpPr>
      <dsp:spPr>
        <a:xfrm>
          <a:off x="1818359" y="3879194"/>
          <a:ext cx="1273422" cy="1216746"/>
        </a:xfrm>
        <a:prstGeom prst="ellipse">
          <a:avLst/>
        </a:prstGeom>
        <a:solidFill>
          <a:schemeClr val="tx2"/>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latin typeface="Times New Roman" panose="02020603050405020304" pitchFamily="18" charset="0"/>
              <a:cs typeface="Times New Roman" panose="02020603050405020304" pitchFamily="18" charset="0"/>
            </a:rPr>
            <a:t>Information leaking from supplier side</a:t>
          </a:r>
          <a:endParaRPr lang="en-US" sz="1400" kern="1200" dirty="0">
            <a:latin typeface="Times New Roman" panose="02020603050405020304" pitchFamily="18" charset="0"/>
            <a:cs typeface="Times New Roman" panose="02020603050405020304" pitchFamily="18" charset="0"/>
          </a:endParaRPr>
        </a:p>
      </dsp:txBody>
      <dsp:txXfrm>
        <a:off x="2004847" y="4057382"/>
        <a:ext cx="900446" cy="860370"/>
      </dsp:txXfrm>
    </dsp:sp>
    <dsp:sp modelId="{9FCDE1BA-4156-49D5-B66D-C3699B69C961}">
      <dsp:nvSpPr>
        <dsp:cNvPr id="0" name=""/>
        <dsp:cNvSpPr/>
      </dsp:nvSpPr>
      <dsp:spPr>
        <a:xfrm>
          <a:off x="2323" y="2034820"/>
          <a:ext cx="1216746" cy="1216746"/>
        </a:xfrm>
        <a:prstGeom prst="ellipse">
          <a:avLst/>
        </a:prstGeom>
        <a:solidFill>
          <a:schemeClr val="accent3"/>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latin typeface="Times New Roman" panose="02020603050405020304" pitchFamily="18" charset="0"/>
              <a:cs typeface="Times New Roman" panose="02020603050405020304" pitchFamily="18" charset="0"/>
            </a:rPr>
            <a:t>Supplier capacity constraints</a:t>
          </a:r>
          <a:endParaRPr lang="en-US" sz="1400" kern="1200" dirty="0">
            <a:latin typeface="Times New Roman" panose="02020603050405020304" pitchFamily="18" charset="0"/>
            <a:cs typeface="Times New Roman" panose="02020603050405020304" pitchFamily="18" charset="0"/>
          </a:endParaRPr>
        </a:p>
      </dsp:txBody>
      <dsp:txXfrm>
        <a:off x="180511" y="2213008"/>
        <a:ext cx="860370" cy="8603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B5EB06-A090-4309-810B-161600A30BDE}">
      <dsp:nvSpPr>
        <dsp:cNvPr id="0" name=""/>
        <dsp:cNvSpPr/>
      </dsp:nvSpPr>
      <dsp:spPr>
        <a:xfrm>
          <a:off x="2952810" y="1748061"/>
          <a:ext cx="2221862" cy="1922001"/>
        </a:xfrm>
        <a:prstGeom prst="hexagon">
          <a:avLst>
            <a:gd name="adj" fmla="val 28570"/>
            <a:gd name="vf" fmla="val 11547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n-US" sz="2300" b="1" kern="1200" dirty="0">
              <a:latin typeface="Arial" panose="020B0604020202020204" pitchFamily="34" charset="0"/>
              <a:cs typeface="Arial" panose="020B0604020202020204" pitchFamily="34" charset="0"/>
            </a:rPr>
            <a:t>Issues faced by Nissan in NPD</a:t>
          </a:r>
        </a:p>
      </dsp:txBody>
      <dsp:txXfrm>
        <a:off x="3321004" y="2066564"/>
        <a:ext cx="1485474" cy="1284995"/>
      </dsp:txXfrm>
    </dsp:sp>
    <dsp:sp modelId="{EDB82C55-2322-4A87-8621-311242A733CE}">
      <dsp:nvSpPr>
        <dsp:cNvPr id="0" name=""/>
        <dsp:cNvSpPr/>
      </dsp:nvSpPr>
      <dsp:spPr>
        <a:xfrm flipH="1" flipV="1">
          <a:off x="3698236" y="1010051"/>
          <a:ext cx="1032788" cy="45722"/>
        </a:xfrm>
        <a:prstGeom prst="hexagon">
          <a:avLst>
            <a:gd name="adj" fmla="val 28900"/>
            <a:gd name="vf" fmla="val 11547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CE267C-6987-44F8-8C31-361697393785}">
      <dsp:nvSpPr>
        <dsp:cNvPr id="0" name=""/>
        <dsp:cNvSpPr/>
      </dsp:nvSpPr>
      <dsp:spPr>
        <a:xfrm>
          <a:off x="3157475" y="0"/>
          <a:ext cx="1820800" cy="1575206"/>
        </a:xfrm>
        <a:prstGeom prst="hexagon">
          <a:avLst>
            <a:gd name="adj" fmla="val 28570"/>
            <a:gd name="vf" fmla="val 115470"/>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Asymmetrical power relationship between Nissan and its suppliers leading to supplier’s knowledge exploitation</a:t>
          </a:r>
        </a:p>
      </dsp:txBody>
      <dsp:txXfrm>
        <a:off x="3459220" y="261045"/>
        <a:ext cx="1217310" cy="1053116"/>
      </dsp:txXfrm>
    </dsp:sp>
    <dsp:sp modelId="{DCFAC885-0DD6-40EC-84D2-687759B0DA86}">
      <dsp:nvSpPr>
        <dsp:cNvPr id="0" name=""/>
        <dsp:cNvSpPr/>
      </dsp:nvSpPr>
      <dsp:spPr>
        <a:xfrm flipH="1" flipV="1">
          <a:off x="5657669" y="2506394"/>
          <a:ext cx="167937" cy="67210"/>
        </a:xfrm>
        <a:prstGeom prst="hexagon">
          <a:avLst>
            <a:gd name="adj" fmla="val 28900"/>
            <a:gd name="vf" fmla="val 11547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CC296B-E6F5-4B8F-9336-8C41CEB19773}">
      <dsp:nvSpPr>
        <dsp:cNvPr id="0" name=""/>
        <dsp:cNvSpPr/>
      </dsp:nvSpPr>
      <dsp:spPr>
        <a:xfrm>
          <a:off x="4949227" y="1082099"/>
          <a:ext cx="1820800" cy="1575206"/>
        </a:xfrm>
        <a:prstGeom prst="hexagon">
          <a:avLst>
            <a:gd name="adj" fmla="val 28570"/>
            <a:gd name="vf" fmla="val 115470"/>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Initial mis understanding of the design tools by Nissan’s suppliers</a:t>
          </a:r>
        </a:p>
      </dsp:txBody>
      <dsp:txXfrm>
        <a:off x="5250972" y="1343144"/>
        <a:ext cx="1217310" cy="1053116"/>
      </dsp:txXfrm>
    </dsp:sp>
    <dsp:sp modelId="{CAA29E3B-81BA-42C6-9D08-2A87689D7EE4}">
      <dsp:nvSpPr>
        <dsp:cNvPr id="0" name=""/>
        <dsp:cNvSpPr/>
      </dsp:nvSpPr>
      <dsp:spPr>
        <a:xfrm>
          <a:off x="5121824" y="3676991"/>
          <a:ext cx="838302" cy="722308"/>
        </a:xfrm>
        <a:prstGeom prst="hexagon">
          <a:avLst>
            <a:gd name="adj" fmla="val 28900"/>
            <a:gd name="vf" fmla="val 11547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6A5EB7-5FF5-40D4-AD24-4FEC3CCF4372}">
      <dsp:nvSpPr>
        <dsp:cNvPr id="0" name=""/>
        <dsp:cNvSpPr/>
      </dsp:nvSpPr>
      <dsp:spPr>
        <a:xfrm>
          <a:off x="4644589" y="3351074"/>
          <a:ext cx="1820800" cy="1575206"/>
        </a:xfrm>
        <a:prstGeom prst="hexagon">
          <a:avLst>
            <a:gd name="adj" fmla="val 28570"/>
            <a:gd name="vf" fmla="val 115470"/>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Disagreements among Nissan’s development team</a:t>
          </a:r>
        </a:p>
      </dsp:txBody>
      <dsp:txXfrm>
        <a:off x="4946334" y="3612119"/>
        <a:ext cx="1217310" cy="1053116"/>
      </dsp:txXfrm>
    </dsp:sp>
    <dsp:sp modelId="{92F35C6F-E2B2-45C7-A720-EC704A2B87E6}">
      <dsp:nvSpPr>
        <dsp:cNvPr id="0" name=""/>
        <dsp:cNvSpPr/>
      </dsp:nvSpPr>
      <dsp:spPr>
        <a:xfrm>
          <a:off x="2199295" y="3939719"/>
          <a:ext cx="838302" cy="722308"/>
        </a:xfrm>
        <a:prstGeom prst="hexagon">
          <a:avLst>
            <a:gd name="adj" fmla="val 28900"/>
            <a:gd name="vf" fmla="val 11547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7E9CAD-45D5-47E8-8C34-7F6C584909E4}">
      <dsp:nvSpPr>
        <dsp:cNvPr id="0" name=""/>
        <dsp:cNvSpPr/>
      </dsp:nvSpPr>
      <dsp:spPr>
        <a:xfrm>
          <a:off x="1341263" y="1088833"/>
          <a:ext cx="1820800" cy="1575206"/>
        </a:xfrm>
        <a:prstGeom prst="hexagon">
          <a:avLst>
            <a:gd name="adj" fmla="val 28570"/>
            <a:gd name="vf" fmla="val 115470"/>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Distinct perceptions of Nissan’s suppliers on how to deliver new components</a:t>
          </a:r>
        </a:p>
      </dsp:txBody>
      <dsp:txXfrm>
        <a:off x="1643008" y="1349878"/>
        <a:ext cx="1217310" cy="1053116"/>
      </dsp:txXfrm>
    </dsp:sp>
    <dsp:sp modelId="{12FD66FB-C50A-4BA2-B6ED-A98CAC22C37C}">
      <dsp:nvSpPr>
        <dsp:cNvPr id="0" name=""/>
        <dsp:cNvSpPr/>
      </dsp:nvSpPr>
      <dsp:spPr>
        <a:xfrm>
          <a:off x="1653906" y="3280754"/>
          <a:ext cx="1820800" cy="1575206"/>
        </a:xfrm>
        <a:prstGeom prst="hexagon">
          <a:avLst>
            <a:gd name="adj" fmla="val 28570"/>
            <a:gd name="vf" fmla="val 115470"/>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Chances of leakage of important information by suppliers to Nissan’s competitors</a:t>
          </a:r>
        </a:p>
      </dsp:txBody>
      <dsp:txXfrm>
        <a:off x="1955651" y="3541799"/>
        <a:ext cx="1217310" cy="1053116"/>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2">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48749D-EDEC-844E-9DCC-FA2BA1B2022E}" type="datetimeFigureOut">
              <a:rPr lang="en-KE" smtClean="0"/>
              <a:t>03/01/2024</a:t>
            </a:fld>
            <a:endParaRPr lang="en-K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K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2317C9-1B7B-6E40-81FD-4E23B0F56DC2}" type="slidenum">
              <a:rPr lang="en-KE" smtClean="0"/>
              <a:t>‹#›</a:t>
            </a:fld>
            <a:endParaRPr lang="en-KE"/>
          </a:p>
        </p:txBody>
      </p:sp>
    </p:spTree>
    <p:extLst>
      <p:ext uri="{BB962C8B-B14F-4D97-AF65-F5344CB8AC3E}">
        <p14:creationId xmlns:p14="http://schemas.microsoft.com/office/powerpoint/2010/main" val="1041934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A53451-69F3-477F-9903-EE8A020E7739}"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F52B9-DE98-4C47-98AA-102CBCF1118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KE"/>
          </a:p>
        </p:txBody>
      </p:sp>
      <p:sp>
        <p:nvSpPr>
          <p:cNvPr id="3" name="Subtitle 2">
            <a:extLst>
              <a:ext uri="{FF2B5EF4-FFF2-40B4-BE49-F238E27FC236}">
                <a16:creationId xmlns:a16="http://schemas.microsoft.com/office/drawing/2014/main" id="{78D048FA-FA29-0247-93A5-8154C0810A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KE"/>
          </a:p>
        </p:txBody>
      </p:sp>
      <p:sp>
        <p:nvSpPr>
          <p:cNvPr id="4" name="Date Placeholder 3">
            <a:extLst>
              <a:ext uri="{FF2B5EF4-FFF2-40B4-BE49-F238E27FC236}">
                <a16:creationId xmlns:a16="http://schemas.microsoft.com/office/drawing/2014/main" id="{8E411DF2-454D-0047-BD7E-7A050E4C1DD5}"/>
              </a:ext>
            </a:extLst>
          </p:cNvPr>
          <p:cNvSpPr>
            <a:spLocks noGrp="1"/>
          </p:cNvSpPr>
          <p:nvPr>
            <p:ph type="dt" sz="half" idx="10"/>
          </p:nvPr>
        </p:nvSpPr>
        <p:spPr/>
        <p:txBody>
          <a:bodyPr/>
          <a:lstStyle/>
          <a:p>
            <a:fld id="{7533DBB3-F253-CD4D-A3B9-9884FABC2D2D}" type="datetimeFigureOut">
              <a:rPr lang="en-KE" smtClean="0"/>
              <a:t>03/01/2024</a:t>
            </a:fld>
            <a:endParaRPr lang="en-KE"/>
          </a:p>
        </p:txBody>
      </p:sp>
      <p:sp>
        <p:nvSpPr>
          <p:cNvPr id="5" name="Footer Placeholder 4">
            <a:extLst>
              <a:ext uri="{FF2B5EF4-FFF2-40B4-BE49-F238E27FC236}">
                <a16:creationId xmlns:a16="http://schemas.microsoft.com/office/drawing/2014/main" id="{EAF33380-6663-704B-ACBB-E77FDD50E194}"/>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85DF7DF8-9056-2246-9C0D-8B02647BC668}"/>
              </a:ext>
            </a:extLst>
          </p:cNvPr>
          <p:cNvSpPr>
            <a:spLocks noGrp="1"/>
          </p:cNvSpPr>
          <p:nvPr>
            <p:ph type="sldNum" sz="quarter" idx="12"/>
          </p:nvPr>
        </p:nvSpPr>
        <p:spPr/>
        <p:txBody>
          <a:bodyPr/>
          <a:lstStyle/>
          <a:p>
            <a:fld id="{EC295564-FBB1-EE43-9287-78DCEE6E29FF}" type="slidenum">
              <a:rPr lang="en-KE" smtClean="0"/>
              <a:t>‹#›</a:t>
            </a:fld>
            <a:endParaRPr lang="en-KE"/>
          </a:p>
        </p:txBody>
      </p:sp>
    </p:spTree>
    <p:extLst>
      <p:ext uri="{BB962C8B-B14F-4D97-AF65-F5344CB8AC3E}">
        <p14:creationId xmlns:p14="http://schemas.microsoft.com/office/powerpoint/2010/main" val="193698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B8A67-D5AE-2E41-A432-71B6A84CFF96}"/>
              </a:ext>
            </a:extLst>
          </p:cNvPr>
          <p:cNvSpPr>
            <a:spLocks noGrp="1"/>
          </p:cNvSpPr>
          <p:nvPr>
            <p:ph type="title"/>
          </p:nvPr>
        </p:nvSpPr>
        <p:spPr/>
        <p:txBody>
          <a:bodyPr/>
          <a:lstStyle/>
          <a:p>
            <a:r>
              <a:rPr lang="en-GB"/>
              <a:t>Click to edit Master title style</a:t>
            </a:r>
            <a:endParaRPr lang="en-KE"/>
          </a:p>
        </p:txBody>
      </p:sp>
      <p:sp>
        <p:nvSpPr>
          <p:cNvPr id="3" name="Vertical Text Placeholder 2">
            <a:extLst>
              <a:ext uri="{FF2B5EF4-FFF2-40B4-BE49-F238E27FC236}">
                <a16:creationId xmlns:a16="http://schemas.microsoft.com/office/drawing/2014/main" id="{00930685-456B-3041-AE4D-C2381F3CF2B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E"/>
          </a:p>
        </p:txBody>
      </p:sp>
      <p:sp>
        <p:nvSpPr>
          <p:cNvPr id="4" name="Date Placeholder 3">
            <a:extLst>
              <a:ext uri="{FF2B5EF4-FFF2-40B4-BE49-F238E27FC236}">
                <a16:creationId xmlns:a16="http://schemas.microsoft.com/office/drawing/2014/main" id="{546357CF-BB2A-E24E-9A36-59926AF1D4C5}"/>
              </a:ext>
            </a:extLst>
          </p:cNvPr>
          <p:cNvSpPr>
            <a:spLocks noGrp="1"/>
          </p:cNvSpPr>
          <p:nvPr>
            <p:ph type="dt" sz="half" idx="10"/>
          </p:nvPr>
        </p:nvSpPr>
        <p:spPr/>
        <p:txBody>
          <a:bodyPr/>
          <a:lstStyle/>
          <a:p>
            <a:fld id="{7533DBB3-F253-CD4D-A3B9-9884FABC2D2D}" type="datetimeFigureOut">
              <a:rPr lang="en-KE" smtClean="0"/>
              <a:t>03/01/2024</a:t>
            </a:fld>
            <a:endParaRPr lang="en-KE"/>
          </a:p>
        </p:txBody>
      </p:sp>
      <p:sp>
        <p:nvSpPr>
          <p:cNvPr id="5" name="Footer Placeholder 4">
            <a:extLst>
              <a:ext uri="{FF2B5EF4-FFF2-40B4-BE49-F238E27FC236}">
                <a16:creationId xmlns:a16="http://schemas.microsoft.com/office/drawing/2014/main" id="{9098C489-06F2-BA4F-8CF8-6542E03127CB}"/>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498EE3F7-2AC9-7549-A9CC-99575FC378D6}"/>
              </a:ext>
            </a:extLst>
          </p:cNvPr>
          <p:cNvSpPr>
            <a:spLocks noGrp="1"/>
          </p:cNvSpPr>
          <p:nvPr>
            <p:ph type="sldNum" sz="quarter" idx="12"/>
          </p:nvPr>
        </p:nvSpPr>
        <p:spPr/>
        <p:txBody>
          <a:bodyPr/>
          <a:lstStyle/>
          <a:p>
            <a:fld id="{EC295564-FBB1-EE43-9287-78DCEE6E29FF}" type="slidenum">
              <a:rPr lang="en-KE" smtClean="0"/>
              <a:t>‹#›</a:t>
            </a:fld>
            <a:endParaRPr lang="en-KE"/>
          </a:p>
        </p:txBody>
      </p:sp>
    </p:spTree>
    <p:extLst>
      <p:ext uri="{BB962C8B-B14F-4D97-AF65-F5344CB8AC3E}">
        <p14:creationId xmlns:p14="http://schemas.microsoft.com/office/powerpoint/2010/main" val="1140711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0F6027-0CE3-9041-B739-1B2B5E28E2E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KE"/>
          </a:p>
        </p:txBody>
      </p:sp>
      <p:sp>
        <p:nvSpPr>
          <p:cNvPr id="3" name="Vertical Text Placeholder 2">
            <a:extLst>
              <a:ext uri="{FF2B5EF4-FFF2-40B4-BE49-F238E27FC236}">
                <a16:creationId xmlns:a16="http://schemas.microsoft.com/office/drawing/2014/main" id="{8CCCDA37-3F14-624C-A8DA-860499219CA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E"/>
          </a:p>
        </p:txBody>
      </p:sp>
      <p:sp>
        <p:nvSpPr>
          <p:cNvPr id="4" name="Date Placeholder 3">
            <a:extLst>
              <a:ext uri="{FF2B5EF4-FFF2-40B4-BE49-F238E27FC236}">
                <a16:creationId xmlns:a16="http://schemas.microsoft.com/office/drawing/2014/main" id="{307F5967-4C3D-E346-A443-2C59351DAB94}"/>
              </a:ext>
            </a:extLst>
          </p:cNvPr>
          <p:cNvSpPr>
            <a:spLocks noGrp="1"/>
          </p:cNvSpPr>
          <p:nvPr>
            <p:ph type="dt" sz="half" idx="10"/>
          </p:nvPr>
        </p:nvSpPr>
        <p:spPr/>
        <p:txBody>
          <a:bodyPr/>
          <a:lstStyle/>
          <a:p>
            <a:fld id="{7533DBB3-F253-CD4D-A3B9-9884FABC2D2D}" type="datetimeFigureOut">
              <a:rPr lang="en-KE" smtClean="0"/>
              <a:t>03/01/2024</a:t>
            </a:fld>
            <a:endParaRPr lang="en-KE"/>
          </a:p>
        </p:txBody>
      </p:sp>
      <p:sp>
        <p:nvSpPr>
          <p:cNvPr id="5" name="Footer Placeholder 4">
            <a:extLst>
              <a:ext uri="{FF2B5EF4-FFF2-40B4-BE49-F238E27FC236}">
                <a16:creationId xmlns:a16="http://schemas.microsoft.com/office/drawing/2014/main" id="{AC134E55-1719-D84B-97B1-21A7324B4239}"/>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36DD4F2C-1F43-D34E-AD30-BC602FC4E2E5}"/>
              </a:ext>
            </a:extLst>
          </p:cNvPr>
          <p:cNvSpPr>
            <a:spLocks noGrp="1"/>
          </p:cNvSpPr>
          <p:nvPr>
            <p:ph type="sldNum" sz="quarter" idx="12"/>
          </p:nvPr>
        </p:nvSpPr>
        <p:spPr/>
        <p:txBody>
          <a:bodyPr/>
          <a:lstStyle/>
          <a:p>
            <a:fld id="{EC295564-FBB1-EE43-9287-78DCEE6E29FF}" type="slidenum">
              <a:rPr lang="en-KE" smtClean="0"/>
              <a:t>‹#›</a:t>
            </a:fld>
            <a:endParaRPr lang="en-KE"/>
          </a:p>
        </p:txBody>
      </p:sp>
    </p:spTree>
    <p:extLst>
      <p:ext uri="{BB962C8B-B14F-4D97-AF65-F5344CB8AC3E}">
        <p14:creationId xmlns:p14="http://schemas.microsoft.com/office/powerpoint/2010/main" val="392488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BC8AB-33EB-3546-AEDF-DD0F93A8D500}"/>
              </a:ext>
            </a:extLst>
          </p:cNvPr>
          <p:cNvSpPr>
            <a:spLocks noGrp="1"/>
          </p:cNvSpPr>
          <p:nvPr>
            <p:ph type="title"/>
          </p:nvPr>
        </p:nvSpPr>
        <p:spPr/>
        <p:txBody>
          <a:bodyPr/>
          <a:lstStyle/>
          <a:p>
            <a:r>
              <a:rPr lang="en-GB"/>
              <a:t>Click to edit Master title style</a:t>
            </a:r>
            <a:endParaRPr lang="en-KE"/>
          </a:p>
        </p:txBody>
      </p:sp>
      <p:sp>
        <p:nvSpPr>
          <p:cNvPr id="3" name="Content Placeholder 2">
            <a:extLst>
              <a:ext uri="{FF2B5EF4-FFF2-40B4-BE49-F238E27FC236}">
                <a16:creationId xmlns:a16="http://schemas.microsoft.com/office/drawing/2014/main" id="{96E308B0-C1F5-314A-853B-0AD6D0DBBFF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E"/>
          </a:p>
        </p:txBody>
      </p:sp>
      <p:sp>
        <p:nvSpPr>
          <p:cNvPr id="4" name="Date Placeholder 3">
            <a:extLst>
              <a:ext uri="{FF2B5EF4-FFF2-40B4-BE49-F238E27FC236}">
                <a16:creationId xmlns:a16="http://schemas.microsoft.com/office/drawing/2014/main" id="{62FD6F36-AD2F-A44F-848E-AE7693CE1560}"/>
              </a:ext>
            </a:extLst>
          </p:cNvPr>
          <p:cNvSpPr>
            <a:spLocks noGrp="1"/>
          </p:cNvSpPr>
          <p:nvPr>
            <p:ph type="dt" sz="half" idx="10"/>
          </p:nvPr>
        </p:nvSpPr>
        <p:spPr/>
        <p:txBody>
          <a:bodyPr/>
          <a:lstStyle/>
          <a:p>
            <a:fld id="{7533DBB3-F253-CD4D-A3B9-9884FABC2D2D}" type="datetimeFigureOut">
              <a:rPr lang="en-KE" smtClean="0"/>
              <a:t>03/01/2024</a:t>
            </a:fld>
            <a:endParaRPr lang="en-KE"/>
          </a:p>
        </p:txBody>
      </p:sp>
      <p:sp>
        <p:nvSpPr>
          <p:cNvPr id="5" name="Footer Placeholder 4">
            <a:extLst>
              <a:ext uri="{FF2B5EF4-FFF2-40B4-BE49-F238E27FC236}">
                <a16:creationId xmlns:a16="http://schemas.microsoft.com/office/drawing/2014/main" id="{5674F8C7-015A-A747-A7EF-A4B41F825C11}"/>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68FE3C23-3703-DD4D-84C7-C3C382511DCF}"/>
              </a:ext>
            </a:extLst>
          </p:cNvPr>
          <p:cNvSpPr>
            <a:spLocks noGrp="1"/>
          </p:cNvSpPr>
          <p:nvPr>
            <p:ph type="sldNum" sz="quarter" idx="12"/>
          </p:nvPr>
        </p:nvSpPr>
        <p:spPr/>
        <p:txBody>
          <a:bodyPr/>
          <a:lstStyle/>
          <a:p>
            <a:fld id="{EC295564-FBB1-EE43-9287-78DCEE6E29FF}" type="slidenum">
              <a:rPr lang="en-KE" smtClean="0"/>
              <a:t>‹#›</a:t>
            </a:fld>
            <a:endParaRPr lang="en-KE"/>
          </a:p>
        </p:txBody>
      </p:sp>
    </p:spTree>
    <p:extLst>
      <p:ext uri="{BB962C8B-B14F-4D97-AF65-F5344CB8AC3E}">
        <p14:creationId xmlns:p14="http://schemas.microsoft.com/office/powerpoint/2010/main" val="186517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D86FA-ECE1-EC43-AFA0-28AE0BFD026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KE"/>
          </a:p>
        </p:txBody>
      </p:sp>
      <p:sp>
        <p:nvSpPr>
          <p:cNvPr id="3" name="Text Placeholder 2">
            <a:extLst>
              <a:ext uri="{FF2B5EF4-FFF2-40B4-BE49-F238E27FC236}">
                <a16:creationId xmlns:a16="http://schemas.microsoft.com/office/drawing/2014/main" id="{1CAA2670-BC1C-A247-A53A-73174D8622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05EDF7E-E6B6-2C4D-B94A-A9CF2C0F8628}"/>
              </a:ext>
            </a:extLst>
          </p:cNvPr>
          <p:cNvSpPr>
            <a:spLocks noGrp="1"/>
          </p:cNvSpPr>
          <p:nvPr>
            <p:ph type="dt" sz="half" idx="10"/>
          </p:nvPr>
        </p:nvSpPr>
        <p:spPr/>
        <p:txBody>
          <a:bodyPr/>
          <a:lstStyle/>
          <a:p>
            <a:fld id="{7533DBB3-F253-CD4D-A3B9-9884FABC2D2D}" type="datetimeFigureOut">
              <a:rPr lang="en-KE" smtClean="0"/>
              <a:t>03/01/2024</a:t>
            </a:fld>
            <a:endParaRPr lang="en-KE"/>
          </a:p>
        </p:txBody>
      </p:sp>
      <p:sp>
        <p:nvSpPr>
          <p:cNvPr id="5" name="Footer Placeholder 4">
            <a:extLst>
              <a:ext uri="{FF2B5EF4-FFF2-40B4-BE49-F238E27FC236}">
                <a16:creationId xmlns:a16="http://schemas.microsoft.com/office/drawing/2014/main" id="{E2539C91-2D1B-C04A-A004-F0C902072F2A}"/>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9DAF83DC-2C26-9549-9432-DF8FCE0F38FD}"/>
              </a:ext>
            </a:extLst>
          </p:cNvPr>
          <p:cNvSpPr>
            <a:spLocks noGrp="1"/>
          </p:cNvSpPr>
          <p:nvPr>
            <p:ph type="sldNum" sz="quarter" idx="12"/>
          </p:nvPr>
        </p:nvSpPr>
        <p:spPr/>
        <p:txBody>
          <a:bodyPr/>
          <a:lstStyle/>
          <a:p>
            <a:fld id="{EC295564-FBB1-EE43-9287-78DCEE6E29FF}" type="slidenum">
              <a:rPr lang="en-KE" smtClean="0"/>
              <a:t>‹#›</a:t>
            </a:fld>
            <a:endParaRPr lang="en-KE"/>
          </a:p>
        </p:txBody>
      </p:sp>
    </p:spTree>
    <p:extLst>
      <p:ext uri="{BB962C8B-B14F-4D97-AF65-F5344CB8AC3E}">
        <p14:creationId xmlns:p14="http://schemas.microsoft.com/office/powerpoint/2010/main" val="2416271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C57EE-5673-D14C-A71D-1C07CDECF7E2}"/>
              </a:ext>
            </a:extLst>
          </p:cNvPr>
          <p:cNvSpPr>
            <a:spLocks noGrp="1"/>
          </p:cNvSpPr>
          <p:nvPr>
            <p:ph type="title"/>
          </p:nvPr>
        </p:nvSpPr>
        <p:spPr/>
        <p:txBody>
          <a:bodyPr/>
          <a:lstStyle/>
          <a:p>
            <a:r>
              <a:rPr lang="en-GB"/>
              <a:t>Click to edit Master title style</a:t>
            </a:r>
            <a:endParaRPr lang="en-KE"/>
          </a:p>
        </p:txBody>
      </p:sp>
      <p:sp>
        <p:nvSpPr>
          <p:cNvPr id="3" name="Content Placeholder 2">
            <a:extLst>
              <a:ext uri="{FF2B5EF4-FFF2-40B4-BE49-F238E27FC236}">
                <a16:creationId xmlns:a16="http://schemas.microsoft.com/office/drawing/2014/main" id="{4567AD3D-D716-BD40-A68B-C25CDCB91FD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E"/>
          </a:p>
        </p:txBody>
      </p:sp>
      <p:sp>
        <p:nvSpPr>
          <p:cNvPr id="4" name="Content Placeholder 3">
            <a:extLst>
              <a:ext uri="{FF2B5EF4-FFF2-40B4-BE49-F238E27FC236}">
                <a16:creationId xmlns:a16="http://schemas.microsoft.com/office/drawing/2014/main" id="{5449D399-AFD4-7040-823E-A275247BB7E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E"/>
          </a:p>
        </p:txBody>
      </p:sp>
      <p:sp>
        <p:nvSpPr>
          <p:cNvPr id="5" name="Date Placeholder 4">
            <a:extLst>
              <a:ext uri="{FF2B5EF4-FFF2-40B4-BE49-F238E27FC236}">
                <a16:creationId xmlns:a16="http://schemas.microsoft.com/office/drawing/2014/main" id="{D3C1D51C-08D8-2942-9A26-348130603709}"/>
              </a:ext>
            </a:extLst>
          </p:cNvPr>
          <p:cNvSpPr>
            <a:spLocks noGrp="1"/>
          </p:cNvSpPr>
          <p:nvPr>
            <p:ph type="dt" sz="half" idx="10"/>
          </p:nvPr>
        </p:nvSpPr>
        <p:spPr/>
        <p:txBody>
          <a:bodyPr/>
          <a:lstStyle/>
          <a:p>
            <a:fld id="{7533DBB3-F253-CD4D-A3B9-9884FABC2D2D}" type="datetimeFigureOut">
              <a:rPr lang="en-KE" smtClean="0"/>
              <a:t>03/01/2024</a:t>
            </a:fld>
            <a:endParaRPr lang="en-KE"/>
          </a:p>
        </p:txBody>
      </p:sp>
      <p:sp>
        <p:nvSpPr>
          <p:cNvPr id="6" name="Footer Placeholder 5">
            <a:extLst>
              <a:ext uri="{FF2B5EF4-FFF2-40B4-BE49-F238E27FC236}">
                <a16:creationId xmlns:a16="http://schemas.microsoft.com/office/drawing/2014/main" id="{20921640-4977-9D47-B54D-9171D44F222D}"/>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A73747B1-7531-EB49-BDC8-6ED51F19E481}"/>
              </a:ext>
            </a:extLst>
          </p:cNvPr>
          <p:cNvSpPr>
            <a:spLocks noGrp="1"/>
          </p:cNvSpPr>
          <p:nvPr>
            <p:ph type="sldNum" sz="quarter" idx="12"/>
          </p:nvPr>
        </p:nvSpPr>
        <p:spPr/>
        <p:txBody>
          <a:bodyPr/>
          <a:lstStyle/>
          <a:p>
            <a:fld id="{EC295564-FBB1-EE43-9287-78DCEE6E29FF}" type="slidenum">
              <a:rPr lang="en-KE" smtClean="0"/>
              <a:t>‹#›</a:t>
            </a:fld>
            <a:endParaRPr lang="en-KE"/>
          </a:p>
        </p:txBody>
      </p:sp>
    </p:spTree>
    <p:extLst>
      <p:ext uri="{BB962C8B-B14F-4D97-AF65-F5344CB8AC3E}">
        <p14:creationId xmlns:p14="http://schemas.microsoft.com/office/powerpoint/2010/main" val="1287258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094CD-C831-2947-BA48-5289D0689AEF}"/>
              </a:ext>
            </a:extLst>
          </p:cNvPr>
          <p:cNvSpPr>
            <a:spLocks noGrp="1"/>
          </p:cNvSpPr>
          <p:nvPr>
            <p:ph type="title"/>
          </p:nvPr>
        </p:nvSpPr>
        <p:spPr>
          <a:xfrm>
            <a:off x="839788" y="365125"/>
            <a:ext cx="10515600" cy="1325563"/>
          </a:xfrm>
        </p:spPr>
        <p:txBody>
          <a:bodyPr/>
          <a:lstStyle/>
          <a:p>
            <a:r>
              <a:rPr lang="en-GB"/>
              <a:t>Click to edit Master title style</a:t>
            </a:r>
            <a:endParaRPr lang="en-KE"/>
          </a:p>
        </p:txBody>
      </p:sp>
      <p:sp>
        <p:nvSpPr>
          <p:cNvPr id="3" name="Text Placeholder 2">
            <a:extLst>
              <a:ext uri="{FF2B5EF4-FFF2-40B4-BE49-F238E27FC236}">
                <a16:creationId xmlns:a16="http://schemas.microsoft.com/office/drawing/2014/main" id="{F0C3E8B5-9CC8-DF48-8116-C735332FE1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294D9F7-C81E-5D49-A5B3-FA32A58DFDD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E"/>
          </a:p>
        </p:txBody>
      </p:sp>
      <p:sp>
        <p:nvSpPr>
          <p:cNvPr id="5" name="Text Placeholder 4">
            <a:extLst>
              <a:ext uri="{FF2B5EF4-FFF2-40B4-BE49-F238E27FC236}">
                <a16:creationId xmlns:a16="http://schemas.microsoft.com/office/drawing/2014/main" id="{D6FB2B57-7CDD-234B-A045-DA92FEF6E2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AABE067-5868-1B43-8F9A-CADC90B6EC2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E"/>
          </a:p>
        </p:txBody>
      </p:sp>
      <p:sp>
        <p:nvSpPr>
          <p:cNvPr id="7" name="Date Placeholder 6">
            <a:extLst>
              <a:ext uri="{FF2B5EF4-FFF2-40B4-BE49-F238E27FC236}">
                <a16:creationId xmlns:a16="http://schemas.microsoft.com/office/drawing/2014/main" id="{C49AC150-FDDE-E444-83EF-48E7996E4375}"/>
              </a:ext>
            </a:extLst>
          </p:cNvPr>
          <p:cNvSpPr>
            <a:spLocks noGrp="1"/>
          </p:cNvSpPr>
          <p:nvPr>
            <p:ph type="dt" sz="half" idx="10"/>
          </p:nvPr>
        </p:nvSpPr>
        <p:spPr/>
        <p:txBody>
          <a:bodyPr/>
          <a:lstStyle/>
          <a:p>
            <a:fld id="{7533DBB3-F253-CD4D-A3B9-9884FABC2D2D}" type="datetimeFigureOut">
              <a:rPr lang="en-KE" smtClean="0"/>
              <a:t>03/01/2024</a:t>
            </a:fld>
            <a:endParaRPr lang="en-KE"/>
          </a:p>
        </p:txBody>
      </p:sp>
      <p:sp>
        <p:nvSpPr>
          <p:cNvPr id="8" name="Footer Placeholder 7">
            <a:extLst>
              <a:ext uri="{FF2B5EF4-FFF2-40B4-BE49-F238E27FC236}">
                <a16:creationId xmlns:a16="http://schemas.microsoft.com/office/drawing/2014/main" id="{EF4EFDB0-FB5D-0545-A9FF-305CF59FC69B}"/>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423B94BA-B890-524A-8FE5-7CF2B36D2BB2}"/>
              </a:ext>
            </a:extLst>
          </p:cNvPr>
          <p:cNvSpPr>
            <a:spLocks noGrp="1"/>
          </p:cNvSpPr>
          <p:nvPr>
            <p:ph type="sldNum" sz="quarter" idx="12"/>
          </p:nvPr>
        </p:nvSpPr>
        <p:spPr/>
        <p:txBody>
          <a:bodyPr/>
          <a:lstStyle/>
          <a:p>
            <a:fld id="{EC295564-FBB1-EE43-9287-78DCEE6E29FF}" type="slidenum">
              <a:rPr lang="en-KE" smtClean="0"/>
              <a:t>‹#›</a:t>
            </a:fld>
            <a:endParaRPr lang="en-KE"/>
          </a:p>
        </p:txBody>
      </p:sp>
    </p:spTree>
    <p:extLst>
      <p:ext uri="{BB962C8B-B14F-4D97-AF65-F5344CB8AC3E}">
        <p14:creationId xmlns:p14="http://schemas.microsoft.com/office/powerpoint/2010/main" val="1664447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972AC-853F-A445-AE2B-B5E16405F030}"/>
              </a:ext>
            </a:extLst>
          </p:cNvPr>
          <p:cNvSpPr>
            <a:spLocks noGrp="1"/>
          </p:cNvSpPr>
          <p:nvPr>
            <p:ph type="title"/>
          </p:nvPr>
        </p:nvSpPr>
        <p:spPr/>
        <p:txBody>
          <a:bodyPr/>
          <a:lstStyle/>
          <a:p>
            <a:r>
              <a:rPr lang="en-GB"/>
              <a:t>Click to edit Master title style</a:t>
            </a:r>
            <a:endParaRPr lang="en-KE"/>
          </a:p>
        </p:txBody>
      </p:sp>
      <p:sp>
        <p:nvSpPr>
          <p:cNvPr id="3" name="Date Placeholder 2">
            <a:extLst>
              <a:ext uri="{FF2B5EF4-FFF2-40B4-BE49-F238E27FC236}">
                <a16:creationId xmlns:a16="http://schemas.microsoft.com/office/drawing/2014/main" id="{8E8EC8EE-6FB9-6842-B357-E4A689CC6DEA}"/>
              </a:ext>
            </a:extLst>
          </p:cNvPr>
          <p:cNvSpPr>
            <a:spLocks noGrp="1"/>
          </p:cNvSpPr>
          <p:nvPr>
            <p:ph type="dt" sz="half" idx="10"/>
          </p:nvPr>
        </p:nvSpPr>
        <p:spPr/>
        <p:txBody>
          <a:bodyPr/>
          <a:lstStyle/>
          <a:p>
            <a:fld id="{7533DBB3-F253-CD4D-A3B9-9884FABC2D2D}" type="datetimeFigureOut">
              <a:rPr lang="en-KE" smtClean="0"/>
              <a:t>03/01/2024</a:t>
            </a:fld>
            <a:endParaRPr lang="en-KE"/>
          </a:p>
        </p:txBody>
      </p:sp>
      <p:sp>
        <p:nvSpPr>
          <p:cNvPr id="4" name="Footer Placeholder 3">
            <a:extLst>
              <a:ext uri="{FF2B5EF4-FFF2-40B4-BE49-F238E27FC236}">
                <a16:creationId xmlns:a16="http://schemas.microsoft.com/office/drawing/2014/main" id="{951089AC-409D-904C-AFF1-19E5127DCE3E}"/>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8D8BB8F0-6256-F14E-B844-3426FC9F7250}"/>
              </a:ext>
            </a:extLst>
          </p:cNvPr>
          <p:cNvSpPr>
            <a:spLocks noGrp="1"/>
          </p:cNvSpPr>
          <p:nvPr>
            <p:ph type="sldNum" sz="quarter" idx="12"/>
          </p:nvPr>
        </p:nvSpPr>
        <p:spPr/>
        <p:txBody>
          <a:bodyPr/>
          <a:lstStyle/>
          <a:p>
            <a:fld id="{EC295564-FBB1-EE43-9287-78DCEE6E29FF}" type="slidenum">
              <a:rPr lang="en-KE" smtClean="0"/>
              <a:t>‹#›</a:t>
            </a:fld>
            <a:endParaRPr lang="en-KE"/>
          </a:p>
        </p:txBody>
      </p:sp>
    </p:spTree>
    <p:extLst>
      <p:ext uri="{BB962C8B-B14F-4D97-AF65-F5344CB8AC3E}">
        <p14:creationId xmlns:p14="http://schemas.microsoft.com/office/powerpoint/2010/main" val="1890977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C739CF-64FB-A243-89F7-659C41E5AEA1}"/>
              </a:ext>
            </a:extLst>
          </p:cNvPr>
          <p:cNvSpPr>
            <a:spLocks noGrp="1"/>
          </p:cNvSpPr>
          <p:nvPr>
            <p:ph type="dt" sz="half" idx="10"/>
          </p:nvPr>
        </p:nvSpPr>
        <p:spPr/>
        <p:txBody>
          <a:bodyPr/>
          <a:lstStyle/>
          <a:p>
            <a:fld id="{7533DBB3-F253-CD4D-A3B9-9884FABC2D2D}" type="datetimeFigureOut">
              <a:rPr lang="en-KE" smtClean="0"/>
              <a:t>03/01/2024</a:t>
            </a:fld>
            <a:endParaRPr lang="en-KE"/>
          </a:p>
        </p:txBody>
      </p:sp>
      <p:sp>
        <p:nvSpPr>
          <p:cNvPr id="3" name="Footer Placeholder 2">
            <a:extLst>
              <a:ext uri="{FF2B5EF4-FFF2-40B4-BE49-F238E27FC236}">
                <a16:creationId xmlns:a16="http://schemas.microsoft.com/office/drawing/2014/main" id="{02B3AB34-F44A-324B-992D-2D3BDD9506A5}"/>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1F10C021-C2E4-4942-91FB-03D15DE3F7B5}"/>
              </a:ext>
            </a:extLst>
          </p:cNvPr>
          <p:cNvSpPr>
            <a:spLocks noGrp="1"/>
          </p:cNvSpPr>
          <p:nvPr>
            <p:ph type="sldNum" sz="quarter" idx="12"/>
          </p:nvPr>
        </p:nvSpPr>
        <p:spPr/>
        <p:txBody>
          <a:bodyPr/>
          <a:lstStyle/>
          <a:p>
            <a:fld id="{EC295564-FBB1-EE43-9287-78DCEE6E29FF}" type="slidenum">
              <a:rPr lang="en-KE" smtClean="0"/>
              <a:t>‹#›</a:t>
            </a:fld>
            <a:endParaRPr lang="en-KE"/>
          </a:p>
        </p:txBody>
      </p:sp>
    </p:spTree>
    <p:extLst>
      <p:ext uri="{BB962C8B-B14F-4D97-AF65-F5344CB8AC3E}">
        <p14:creationId xmlns:p14="http://schemas.microsoft.com/office/powerpoint/2010/main" val="3788536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40465-5D61-734D-AE7C-362924DF25C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KE"/>
          </a:p>
        </p:txBody>
      </p:sp>
      <p:sp>
        <p:nvSpPr>
          <p:cNvPr id="3" name="Content Placeholder 2">
            <a:extLst>
              <a:ext uri="{FF2B5EF4-FFF2-40B4-BE49-F238E27FC236}">
                <a16:creationId xmlns:a16="http://schemas.microsoft.com/office/drawing/2014/main" id="{001E21A6-2CE9-0646-94AD-18344E97D0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E"/>
          </a:p>
        </p:txBody>
      </p:sp>
      <p:sp>
        <p:nvSpPr>
          <p:cNvPr id="4" name="Text Placeholder 3">
            <a:extLst>
              <a:ext uri="{FF2B5EF4-FFF2-40B4-BE49-F238E27FC236}">
                <a16:creationId xmlns:a16="http://schemas.microsoft.com/office/drawing/2014/main" id="{F9188873-AE01-814B-84D1-062507CCC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E0361C6-649F-664F-BF0B-8D7774C244BD}"/>
              </a:ext>
            </a:extLst>
          </p:cNvPr>
          <p:cNvSpPr>
            <a:spLocks noGrp="1"/>
          </p:cNvSpPr>
          <p:nvPr>
            <p:ph type="dt" sz="half" idx="10"/>
          </p:nvPr>
        </p:nvSpPr>
        <p:spPr/>
        <p:txBody>
          <a:bodyPr/>
          <a:lstStyle/>
          <a:p>
            <a:fld id="{7533DBB3-F253-CD4D-A3B9-9884FABC2D2D}" type="datetimeFigureOut">
              <a:rPr lang="en-KE" smtClean="0"/>
              <a:t>03/01/2024</a:t>
            </a:fld>
            <a:endParaRPr lang="en-KE"/>
          </a:p>
        </p:txBody>
      </p:sp>
      <p:sp>
        <p:nvSpPr>
          <p:cNvPr id="6" name="Footer Placeholder 5">
            <a:extLst>
              <a:ext uri="{FF2B5EF4-FFF2-40B4-BE49-F238E27FC236}">
                <a16:creationId xmlns:a16="http://schemas.microsoft.com/office/drawing/2014/main" id="{F3BB5C67-D7D8-4948-BE55-EA1E2197209D}"/>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774B9C56-4953-A246-BFBD-0A92278B9C96}"/>
              </a:ext>
            </a:extLst>
          </p:cNvPr>
          <p:cNvSpPr>
            <a:spLocks noGrp="1"/>
          </p:cNvSpPr>
          <p:nvPr>
            <p:ph type="sldNum" sz="quarter" idx="12"/>
          </p:nvPr>
        </p:nvSpPr>
        <p:spPr/>
        <p:txBody>
          <a:bodyPr/>
          <a:lstStyle/>
          <a:p>
            <a:fld id="{EC295564-FBB1-EE43-9287-78DCEE6E29FF}" type="slidenum">
              <a:rPr lang="en-KE" smtClean="0"/>
              <a:t>‹#›</a:t>
            </a:fld>
            <a:endParaRPr lang="en-KE"/>
          </a:p>
        </p:txBody>
      </p:sp>
    </p:spTree>
    <p:extLst>
      <p:ext uri="{BB962C8B-B14F-4D97-AF65-F5344CB8AC3E}">
        <p14:creationId xmlns:p14="http://schemas.microsoft.com/office/powerpoint/2010/main" val="3530702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F1F56-A413-FA47-B7DB-11EC80310C6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KE"/>
          </a:p>
        </p:txBody>
      </p:sp>
      <p:sp>
        <p:nvSpPr>
          <p:cNvPr id="3" name="Picture Placeholder 2">
            <a:extLst>
              <a:ext uri="{FF2B5EF4-FFF2-40B4-BE49-F238E27FC236}">
                <a16:creationId xmlns:a16="http://schemas.microsoft.com/office/drawing/2014/main" id="{00F7544E-FBE7-9149-AE5B-971B2C2E2F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46A73FBD-EB2B-D446-BCA7-D8C0760E48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ABF4C1A-EDD0-4649-8665-46AFACDF8FB0}"/>
              </a:ext>
            </a:extLst>
          </p:cNvPr>
          <p:cNvSpPr>
            <a:spLocks noGrp="1"/>
          </p:cNvSpPr>
          <p:nvPr>
            <p:ph type="dt" sz="half" idx="10"/>
          </p:nvPr>
        </p:nvSpPr>
        <p:spPr/>
        <p:txBody>
          <a:bodyPr/>
          <a:lstStyle/>
          <a:p>
            <a:fld id="{7533DBB3-F253-CD4D-A3B9-9884FABC2D2D}" type="datetimeFigureOut">
              <a:rPr lang="en-KE" smtClean="0"/>
              <a:t>03/01/2024</a:t>
            </a:fld>
            <a:endParaRPr lang="en-KE"/>
          </a:p>
        </p:txBody>
      </p:sp>
      <p:sp>
        <p:nvSpPr>
          <p:cNvPr id="6" name="Footer Placeholder 5">
            <a:extLst>
              <a:ext uri="{FF2B5EF4-FFF2-40B4-BE49-F238E27FC236}">
                <a16:creationId xmlns:a16="http://schemas.microsoft.com/office/drawing/2014/main" id="{BA72FB29-C9ED-D44D-98B2-B2E3BA0CF400}"/>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C877DF65-1136-9A41-80AC-B59D57BDE5FA}"/>
              </a:ext>
            </a:extLst>
          </p:cNvPr>
          <p:cNvSpPr>
            <a:spLocks noGrp="1"/>
          </p:cNvSpPr>
          <p:nvPr>
            <p:ph type="sldNum" sz="quarter" idx="12"/>
          </p:nvPr>
        </p:nvSpPr>
        <p:spPr/>
        <p:txBody>
          <a:bodyPr/>
          <a:lstStyle/>
          <a:p>
            <a:fld id="{EC295564-FBB1-EE43-9287-78DCEE6E29FF}" type="slidenum">
              <a:rPr lang="en-KE" smtClean="0"/>
              <a:t>‹#›</a:t>
            </a:fld>
            <a:endParaRPr lang="en-KE"/>
          </a:p>
        </p:txBody>
      </p:sp>
    </p:spTree>
    <p:extLst>
      <p:ext uri="{BB962C8B-B14F-4D97-AF65-F5344CB8AC3E}">
        <p14:creationId xmlns:p14="http://schemas.microsoft.com/office/powerpoint/2010/main" val="239115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31431F-EC1F-6542-9191-0727305D60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KE"/>
          </a:p>
        </p:txBody>
      </p:sp>
      <p:sp>
        <p:nvSpPr>
          <p:cNvPr id="3" name="Text Placeholder 2">
            <a:extLst>
              <a:ext uri="{FF2B5EF4-FFF2-40B4-BE49-F238E27FC236}">
                <a16:creationId xmlns:a16="http://schemas.microsoft.com/office/drawing/2014/main" id="{58123FF3-A3C0-3146-8069-4F091BAEBF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E"/>
          </a:p>
        </p:txBody>
      </p:sp>
      <p:sp>
        <p:nvSpPr>
          <p:cNvPr id="4" name="Date Placeholder 3">
            <a:extLst>
              <a:ext uri="{FF2B5EF4-FFF2-40B4-BE49-F238E27FC236}">
                <a16:creationId xmlns:a16="http://schemas.microsoft.com/office/drawing/2014/main" id="{D90987DB-8DCB-C140-9726-F8626FCA7C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33DBB3-F253-CD4D-A3B9-9884FABC2D2D}" type="datetimeFigureOut">
              <a:rPr lang="en-KE" smtClean="0"/>
              <a:t>03/01/2024</a:t>
            </a:fld>
            <a:endParaRPr lang="en-KE"/>
          </a:p>
        </p:txBody>
      </p:sp>
      <p:sp>
        <p:nvSpPr>
          <p:cNvPr id="5" name="Footer Placeholder 4">
            <a:extLst>
              <a:ext uri="{FF2B5EF4-FFF2-40B4-BE49-F238E27FC236}">
                <a16:creationId xmlns:a16="http://schemas.microsoft.com/office/drawing/2014/main" id="{317E8950-A8A8-FD49-8CF2-AA8B416191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A98133F7-BE39-014A-8648-7867876B5E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295564-FBB1-EE43-9287-78DCEE6E29FF}" type="slidenum">
              <a:rPr lang="en-KE" smtClean="0"/>
              <a:t>‹#›</a:t>
            </a:fld>
            <a:endParaRPr lang="en-KE"/>
          </a:p>
        </p:txBody>
      </p:sp>
    </p:spTree>
    <p:extLst>
      <p:ext uri="{BB962C8B-B14F-4D97-AF65-F5344CB8AC3E}">
        <p14:creationId xmlns:p14="http://schemas.microsoft.com/office/powerpoint/2010/main" val="770565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1016/j.jengtecman.2021.101628" TargetMode="External"/><Relationship Id="rId2" Type="http://schemas.openxmlformats.org/officeDocument/2006/relationships/hyperlink" Target="https://doi.org/10.9790/1684-033375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i.org/10.1111/j.1745-493x.2005.04104005.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32CA6-DAF9-C749-9559-750B10920CE0}"/>
              </a:ext>
            </a:extLst>
          </p:cNvPr>
          <p:cNvSpPr>
            <a:spLocks noGrp="1"/>
          </p:cNvSpPr>
          <p:nvPr>
            <p:ph type="ctrTitle"/>
          </p:nvPr>
        </p:nvSpPr>
        <p:spPr>
          <a:xfrm>
            <a:off x="1524000" y="960438"/>
            <a:ext cx="9144000" cy="2387600"/>
          </a:xfrm>
        </p:spPr>
        <p:txBody>
          <a:bodyPr>
            <a:normAutofit/>
          </a:bodyPr>
          <a:lstStyle/>
          <a:p>
            <a:r>
              <a:rPr lang="en-KE" sz="8800" b="1" dirty="0">
                <a:solidFill>
                  <a:schemeClr val="accent1">
                    <a:lumMod val="40000"/>
                    <a:lumOff val="60000"/>
                  </a:schemeClr>
                </a:solidFill>
              </a:rPr>
              <a:t>NISSAN</a:t>
            </a:r>
            <a:r>
              <a:rPr lang="en-KE" sz="8800" b="1" dirty="0"/>
              <a:t> </a:t>
            </a:r>
            <a:r>
              <a:rPr lang="en-KE" sz="8800" b="1" dirty="0">
                <a:solidFill>
                  <a:schemeClr val="accent1">
                    <a:lumMod val="50000"/>
                  </a:schemeClr>
                </a:solidFill>
              </a:rPr>
              <a:t>COGENT </a:t>
            </a:r>
          </a:p>
        </p:txBody>
      </p:sp>
      <p:sp>
        <p:nvSpPr>
          <p:cNvPr id="3" name="Subtitle 2">
            <a:extLst>
              <a:ext uri="{FF2B5EF4-FFF2-40B4-BE49-F238E27FC236}">
                <a16:creationId xmlns:a16="http://schemas.microsoft.com/office/drawing/2014/main" id="{80C5830B-1A33-EB46-A50A-42520296F685}"/>
              </a:ext>
            </a:extLst>
          </p:cNvPr>
          <p:cNvSpPr>
            <a:spLocks noGrp="1"/>
          </p:cNvSpPr>
          <p:nvPr>
            <p:ph type="subTitle" idx="1"/>
          </p:nvPr>
        </p:nvSpPr>
        <p:spPr>
          <a:xfrm>
            <a:off x="1524000" y="3829050"/>
            <a:ext cx="9144000" cy="2261126"/>
          </a:xfrm>
        </p:spPr>
        <p:txBody>
          <a:bodyPr/>
          <a:lstStyle/>
          <a:p>
            <a:r>
              <a:rPr lang="en-KE" dirty="0"/>
              <a:t>7026MAA SUPPLY CHAIN MANAGEMENT CW3</a:t>
            </a:r>
          </a:p>
          <a:p>
            <a:pPr algn="r"/>
            <a:endParaRPr lang="en-IN" dirty="0"/>
          </a:p>
          <a:p>
            <a:pPr algn="r"/>
            <a:endParaRPr lang="en-IN" dirty="0"/>
          </a:p>
          <a:p>
            <a:pPr algn="r"/>
            <a:endParaRPr lang="en-IN" dirty="0"/>
          </a:p>
          <a:p>
            <a:pPr algn="r"/>
            <a:r>
              <a:rPr lang="en-IN" dirty="0"/>
              <a:t>- Ninad Killedar (12775008)</a:t>
            </a:r>
            <a:endParaRPr lang="en-KE" dirty="0"/>
          </a:p>
        </p:txBody>
      </p:sp>
    </p:spTree>
    <p:extLst>
      <p:ext uri="{BB962C8B-B14F-4D97-AF65-F5344CB8AC3E}">
        <p14:creationId xmlns:p14="http://schemas.microsoft.com/office/powerpoint/2010/main" val="3875304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48651-3CB0-2447-8897-C744C4455872}"/>
              </a:ext>
            </a:extLst>
          </p:cNvPr>
          <p:cNvSpPr>
            <a:spLocks noGrp="1"/>
          </p:cNvSpPr>
          <p:nvPr>
            <p:ph type="title"/>
          </p:nvPr>
        </p:nvSpPr>
        <p:spPr>
          <a:xfrm>
            <a:off x="0" y="33958"/>
            <a:ext cx="8390945" cy="749101"/>
          </a:xfrm>
        </p:spPr>
        <p:txBody>
          <a:bodyPr>
            <a:normAutofit/>
          </a:bodyPr>
          <a:lstStyle/>
          <a:p>
            <a:r>
              <a:rPr lang="en-KE" sz="3600" b="1" u="sng" dirty="0"/>
              <a:t>FUTURE TRENDS AND RECOMMENDATIONS </a:t>
            </a:r>
          </a:p>
        </p:txBody>
      </p:sp>
      <p:sp>
        <p:nvSpPr>
          <p:cNvPr id="3" name="Content Placeholder 2">
            <a:extLst>
              <a:ext uri="{FF2B5EF4-FFF2-40B4-BE49-F238E27FC236}">
                <a16:creationId xmlns:a16="http://schemas.microsoft.com/office/drawing/2014/main" id="{A792EB15-823C-A34A-9EAC-5661819F972B}"/>
              </a:ext>
            </a:extLst>
          </p:cNvPr>
          <p:cNvSpPr>
            <a:spLocks noGrp="1"/>
          </p:cNvSpPr>
          <p:nvPr>
            <p:ph idx="1"/>
          </p:nvPr>
        </p:nvSpPr>
        <p:spPr>
          <a:xfrm>
            <a:off x="136593" y="969710"/>
            <a:ext cx="6021977" cy="5461000"/>
          </a:xfrm>
        </p:spPr>
        <p:txBody>
          <a:bodyPr>
            <a:normAutofit lnSpcReduction="10000"/>
          </a:bodyPr>
          <a:lstStyle/>
          <a:p>
            <a:pPr>
              <a:lnSpc>
                <a:spcPct val="150000"/>
              </a:lnSpc>
            </a:pPr>
            <a:r>
              <a:rPr lang="en-US" sz="2000" dirty="0"/>
              <a:t>Technology advancements in systems digitalization and product life cycle management systems (PLM’s).</a:t>
            </a:r>
          </a:p>
          <a:p>
            <a:pPr>
              <a:lnSpc>
                <a:spcPct val="150000"/>
              </a:lnSpc>
            </a:pPr>
            <a:r>
              <a:rPr lang="en-US" sz="2000" dirty="0">
                <a:latin typeface="Times New Roman" panose="02020603050405020304" pitchFamily="18" charset="0"/>
                <a:cs typeface="Times New Roman" panose="02020603050405020304" pitchFamily="18" charset="0"/>
              </a:rPr>
              <a:t>Setting up performance enhancements with second and third-tier suppliers which would assist Nissan in the future in achieving a globally coordinated supplier network.</a:t>
            </a:r>
            <a:endParaRPr lang="en-IN" sz="2000" dirty="0">
              <a:latin typeface="Times New Roman" panose="02020603050405020304" pitchFamily="18" charset="0"/>
              <a:cs typeface="Times New Roman" panose="02020603050405020304" pitchFamily="18" charset="0"/>
            </a:endParaRPr>
          </a:p>
          <a:p>
            <a:pPr>
              <a:lnSpc>
                <a:spcPct val="150000"/>
              </a:lnSpc>
            </a:pPr>
            <a:r>
              <a:rPr lang="en-US" sz="2000" dirty="0"/>
              <a:t>Establishing an Approach of EDI ( Electronic data interchange) </a:t>
            </a:r>
            <a:r>
              <a:rPr lang="en-US" sz="1200" i="1" dirty="0">
                <a:sym typeface="+mn-ea"/>
              </a:rPr>
              <a:t>(</a:t>
            </a:r>
            <a:r>
              <a:rPr lang="en-US" sz="1200" i="1" dirty="0" err="1">
                <a:sym typeface="+mn-ea"/>
              </a:rPr>
              <a:t>Monczka</a:t>
            </a:r>
            <a:r>
              <a:rPr lang="en-US" sz="1200" i="1" dirty="0">
                <a:sym typeface="+mn-ea"/>
              </a:rPr>
              <a:t> et al., 1995)</a:t>
            </a:r>
          </a:p>
          <a:p>
            <a:pPr>
              <a:lnSpc>
                <a:spcPct val="150000"/>
              </a:lnSpc>
            </a:pPr>
            <a:r>
              <a:rPr lang="en-GB" sz="2000" dirty="0"/>
              <a:t>Involvement of ESI in NISSAN can reduce design failure in the future and has more time in creating new ideas.</a:t>
            </a:r>
          </a:p>
          <a:p>
            <a:pPr>
              <a:lnSpc>
                <a:spcPct val="150000"/>
              </a:lnSpc>
            </a:pPr>
            <a:endParaRPr lang="en-US" sz="2000" dirty="0"/>
          </a:p>
          <a:p>
            <a:endParaRPr lang="en-US" sz="2000" dirty="0"/>
          </a:p>
          <a:p>
            <a:endParaRPr lang="en-US" sz="2000" dirty="0"/>
          </a:p>
          <a:p>
            <a:pPr marL="0" indent="0">
              <a:buNone/>
            </a:pPr>
            <a:endParaRPr lang="en-US" sz="2000" dirty="0"/>
          </a:p>
        </p:txBody>
      </p:sp>
      <p:sp>
        <p:nvSpPr>
          <p:cNvPr id="4" name="AutoShape 2" descr="Image previe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4" descr="Image preview"/>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8985" y="706181"/>
            <a:ext cx="5607308" cy="1051370"/>
          </a:xfrm>
          <a:prstGeom prst="rect">
            <a:avLst/>
          </a:prstGeom>
        </p:spPr>
      </p:pic>
      <p:sp>
        <p:nvSpPr>
          <p:cNvPr id="8" name="TextBox 7"/>
          <p:cNvSpPr txBox="1"/>
          <p:nvPr/>
        </p:nvSpPr>
        <p:spPr>
          <a:xfrm>
            <a:off x="6158570" y="2221201"/>
            <a:ext cx="5707723" cy="33733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dirty="0"/>
              <a:t>Use the Krause framework stage 1 to identify potential, capable suppliers to identify digitalisation and automation methods.</a:t>
            </a:r>
          </a:p>
          <a:p>
            <a:pPr marL="285750" indent="-285750">
              <a:lnSpc>
                <a:spcPct val="150000"/>
              </a:lnSpc>
              <a:buFont typeface="Arial" panose="020B0604020202020204" pitchFamily="34" charset="0"/>
              <a:buChar char="•"/>
            </a:pPr>
            <a:r>
              <a:rPr lang="en-GB" dirty="0"/>
              <a:t>These methods can help digitalize early supplier involvement and performance management systems in early product development processes in the PLM.</a:t>
            </a:r>
          </a:p>
          <a:p>
            <a:pPr marL="285750" indent="-285750">
              <a:lnSpc>
                <a:spcPct val="150000"/>
              </a:lnSpc>
              <a:buFont typeface="Arial" panose="020B0604020202020204" pitchFamily="34" charset="0"/>
              <a:buChar char="•"/>
            </a:pPr>
            <a:r>
              <a:rPr lang="en-GB" b="1" dirty="0"/>
              <a:t>Siemens, Oracle</a:t>
            </a:r>
            <a:r>
              <a:rPr lang="en-GB" dirty="0"/>
              <a:t> and other software providers could be potential suppliers.</a:t>
            </a:r>
          </a:p>
        </p:txBody>
      </p:sp>
      <p:sp>
        <p:nvSpPr>
          <p:cNvPr id="10" name="TextBox 9">
            <a:extLst>
              <a:ext uri="{FF2B5EF4-FFF2-40B4-BE49-F238E27FC236}">
                <a16:creationId xmlns:a16="http://schemas.microsoft.com/office/drawing/2014/main" id="{A4BEBBCE-FC5F-0D48-9FB7-784581E14209}"/>
              </a:ext>
            </a:extLst>
          </p:cNvPr>
          <p:cNvSpPr txBox="1"/>
          <p:nvPr/>
        </p:nvSpPr>
        <p:spPr>
          <a:xfrm>
            <a:off x="6411951" y="1757551"/>
            <a:ext cx="4772722" cy="276999"/>
          </a:xfrm>
          <a:prstGeom prst="rect">
            <a:avLst/>
          </a:prstGeom>
          <a:noFill/>
        </p:spPr>
        <p:txBody>
          <a:bodyPr wrap="square" rtlCol="0">
            <a:spAutoFit/>
          </a:bodyPr>
          <a:lstStyle/>
          <a:p>
            <a:pPr algn="ctr"/>
            <a:r>
              <a:rPr lang="en-KE" sz="1200" b="1" i="1" dirty="0"/>
              <a:t>Stage 1 Crouse Framework Source: </a:t>
            </a:r>
            <a:r>
              <a:rPr lang="en-GB" sz="1200" i="1" dirty="0"/>
              <a:t>(Krause &amp; Handfield, 1999)</a:t>
            </a:r>
            <a:endParaRPr lang="en-KE" sz="1200" i="1" dirty="0"/>
          </a:p>
        </p:txBody>
      </p:sp>
    </p:spTree>
    <p:extLst>
      <p:ext uri="{BB962C8B-B14F-4D97-AF65-F5344CB8AC3E}">
        <p14:creationId xmlns:p14="http://schemas.microsoft.com/office/powerpoint/2010/main" val="3826749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6EF84-90A5-984D-8F58-659DB434EDA4}"/>
              </a:ext>
            </a:extLst>
          </p:cNvPr>
          <p:cNvSpPr>
            <a:spLocks noGrp="1"/>
          </p:cNvSpPr>
          <p:nvPr>
            <p:ph type="title"/>
          </p:nvPr>
        </p:nvSpPr>
        <p:spPr/>
        <p:txBody>
          <a:bodyPr/>
          <a:lstStyle/>
          <a:p>
            <a:r>
              <a:rPr lang="en-KE" u="sng" dirty="0"/>
              <a:t>KEY LEARNING POINTS</a:t>
            </a:r>
          </a:p>
        </p:txBody>
      </p:sp>
      <p:sp>
        <p:nvSpPr>
          <p:cNvPr id="3" name="Content Placeholder 2">
            <a:extLst>
              <a:ext uri="{FF2B5EF4-FFF2-40B4-BE49-F238E27FC236}">
                <a16:creationId xmlns:a16="http://schemas.microsoft.com/office/drawing/2014/main" id="{E195B4F0-0F00-3546-B46C-6550530D6EB1}"/>
              </a:ext>
            </a:extLst>
          </p:cNvPr>
          <p:cNvSpPr>
            <a:spLocks noGrp="1"/>
          </p:cNvSpPr>
          <p:nvPr>
            <p:ph idx="1"/>
          </p:nvPr>
        </p:nvSpPr>
        <p:spPr>
          <a:xfrm>
            <a:off x="838200" y="1562101"/>
            <a:ext cx="10515600" cy="4351338"/>
          </a:xfrm>
        </p:spPr>
        <p:txBody>
          <a:bodyPr>
            <a:normAutofit fontScale="92500" lnSpcReduction="20000"/>
          </a:bodyPr>
          <a:lstStyle/>
          <a:p>
            <a:pPr>
              <a:lnSpc>
                <a:spcPct val="150000"/>
              </a:lnSpc>
            </a:pPr>
            <a:r>
              <a:rPr lang="en-KE" sz="1600" dirty="0"/>
              <a:t>Identification of </a:t>
            </a:r>
            <a:r>
              <a:rPr lang="en-GB" sz="1600" dirty="0"/>
              <a:t>N</a:t>
            </a:r>
            <a:r>
              <a:rPr lang="en-KE" sz="1600" dirty="0"/>
              <a:t>issan buyer supplier “win/win” relationship strategy within early supplier inte</a:t>
            </a:r>
            <a:r>
              <a:rPr lang="en-GB" sz="1600" dirty="0" err="1"/>
              <a:t>rrogation</a:t>
            </a:r>
            <a:r>
              <a:rPr lang="en-KE" sz="1600" dirty="0"/>
              <a:t> of new product development processes.</a:t>
            </a:r>
          </a:p>
          <a:p>
            <a:pPr>
              <a:lnSpc>
                <a:spcPct val="150000"/>
              </a:lnSpc>
            </a:pPr>
            <a:r>
              <a:rPr lang="en-KE" sz="1600" dirty="0"/>
              <a:t>Analysis of key suppliers segmentaion using Khraljic in relation to risk and and profit impact to the OEM (Nissan) a</a:t>
            </a:r>
            <a:r>
              <a:rPr lang="en-GB" sz="1600" dirty="0"/>
              <a:t>s well as</a:t>
            </a:r>
            <a:r>
              <a:rPr lang="en-KE" sz="1600" dirty="0"/>
              <a:t> their supplier pr</a:t>
            </a:r>
            <a:r>
              <a:rPr lang="en-GB" sz="1600" dirty="0" err="1"/>
              <a:t>eference</a:t>
            </a:r>
            <a:r>
              <a:rPr lang="en-KE" sz="1600" dirty="0"/>
              <a:t> with those that are involved in</a:t>
            </a:r>
            <a:r>
              <a:rPr lang="en-GB" sz="1600" dirty="0"/>
              <a:t> the</a:t>
            </a:r>
            <a:r>
              <a:rPr lang="en-KE" sz="1600" dirty="0"/>
              <a:t> early stages of new product design and development. </a:t>
            </a:r>
          </a:p>
          <a:p>
            <a:pPr>
              <a:lnSpc>
                <a:spcPct val="150000"/>
              </a:lnSpc>
            </a:pPr>
            <a:r>
              <a:rPr lang="en-KE" sz="1600" dirty="0"/>
              <a:t>Understanding of how co-development is achi</a:t>
            </a:r>
            <a:r>
              <a:rPr lang="en-GB" sz="1600" dirty="0"/>
              <a:t>e</a:t>
            </a:r>
            <a:r>
              <a:rPr lang="en-KE" sz="1600" dirty="0"/>
              <a:t>ved using the process</a:t>
            </a:r>
            <a:r>
              <a:rPr lang="en-GB" sz="1600" dirty="0"/>
              <a:t> a</a:t>
            </a:r>
            <a:r>
              <a:rPr lang="en-KE" sz="1600" dirty="0"/>
              <a:t>lignment model in early supplier involvement. </a:t>
            </a:r>
          </a:p>
          <a:p>
            <a:pPr>
              <a:lnSpc>
                <a:spcPct val="150000"/>
              </a:lnSpc>
            </a:pPr>
            <a:r>
              <a:rPr lang="en-KE" sz="1600" dirty="0"/>
              <a:t>Analysis of how co</a:t>
            </a:r>
            <a:r>
              <a:rPr lang="en-GB" sz="1600" dirty="0"/>
              <a:t>-</a:t>
            </a:r>
            <a:r>
              <a:rPr lang="en-KE" sz="1600" dirty="0"/>
              <a:t>development can be used </a:t>
            </a:r>
            <a:r>
              <a:rPr lang="en-GB" sz="1600" dirty="0"/>
              <a:t>during</a:t>
            </a:r>
            <a:r>
              <a:rPr lang="en-KE" sz="1600" dirty="0"/>
              <a:t> the new product development process model, using supplier development stage 3 from Krause framework to achi</a:t>
            </a:r>
            <a:r>
              <a:rPr lang="en-GB" sz="1600" dirty="0"/>
              <a:t>e</a:t>
            </a:r>
            <a:r>
              <a:rPr lang="en-KE" sz="1600" dirty="0"/>
              <a:t>ve compet</a:t>
            </a:r>
            <a:r>
              <a:rPr lang="en-GB" sz="1600" dirty="0"/>
              <a:t>i</a:t>
            </a:r>
            <a:r>
              <a:rPr lang="en-KE" sz="1600" dirty="0"/>
              <a:t>tive advant</a:t>
            </a:r>
            <a:r>
              <a:rPr lang="en-GB" sz="1600" dirty="0"/>
              <a:t>ag</a:t>
            </a:r>
            <a:r>
              <a:rPr lang="en-KE" sz="1600" dirty="0"/>
              <a:t>e within the early stages of NPPD. </a:t>
            </a:r>
          </a:p>
          <a:p>
            <a:pPr>
              <a:lnSpc>
                <a:spcPct val="150000"/>
              </a:lnSpc>
            </a:pPr>
            <a:r>
              <a:rPr lang="en-GB" sz="1600" dirty="0"/>
              <a:t>Able to identify practical issues in early supplier involvement process and handle ESI problems.</a:t>
            </a:r>
            <a:endParaRPr lang="en-KE" sz="1600" dirty="0">
              <a:latin typeface="Arial" panose="020B0604020202020204" pitchFamily="34" charset="0"/>
              <a:cs typeface="Arial" panose="020B0604020202020204" pitchFamily="34" charset="0"/>
            </a:endParaRPr>
          </a:p>
          <a:p>
            <a:pPr>
              <a:lnSpc>
                <a:spcPct val="150000"/>
              </a:lnSpc>
            </a:pPr>
            <a:r>
              <a:rPr lang="en-GB" sz="1600" dirty="0">
                <a:latin typeface="Times New Roman" panose="02020603050405020304" pitchFamily="18" charset="0"/>
                <a:cs typeface="Times New Roman" panose="02020603050405020304" pitchFamily="18" charset="0"/>
              </a:rPr>
              <a:t>Able to identify the practical issues that Nissan likely faced during the new process development</a:t>
            </a:r>
          </a:p>
          <a:p>
            <a:pPr>
              <a:lnSpc>
                <a:spcPct val="150000"/>
              </a:lnSpc>
            </a:pPr>
            <a:r>
              <a:rPr lang="en-GB" sz="1600" dirty="0">
                <a:latin typeface="Times New Roman" panose="02020603050405020304" pitchFamily="18" charset="0"/>
                <a:cs typeface="Times New Roman" panose="02020603050405020304" pitchFamily="18" charset="0"/>
              </a:rPr>
              <a:t>Able to categorize of Nissan's NEXT 21 in to supplier integration spectrum </a:t>
            </a:r>
          </a:p>
          <a:p>
            <a:pPr>
              <a:lnSpc>
                <a:spcPct val="150000"/>
              </a:lnSpc>
            </a:pPr>
            <a:r>
              <a:rPr lang="en-GB" sz="1600" dirty="0">
                <a:latin typeface="Times New Roman" panose="02020603050405020304" pitchFamily="18" charset="0"/>
                <a:cs typeface="Times New Roman" panose="02020603050405020304" pitchFamily="18" charset="0"/>
              </a:rPr>
              <a:t>How Nissan's QCDDM approach ensured performance development and continuous improvement of suppliers</a:t>
            </a:r>
          </a:p>
          <a:p>
            <a:pPr>
              <a:lnSpc>
                <a:spcPct val="150000"/>
              </a:lnSpc>
            </a:pPr>
            <a:endParaRPr lang="en-GB" sz="1600" dirty="0">
              <a:latin typeface="Times New Roman" panose="02020603050405020304" pitchFamily="18" charset="0"/>
              <a:cs typeface="Times New Roman" panose="02020603050405020304" pitchFamily="18" charset="0"/>
            </a:endParaRPr>
          </a:p>
          <a:p>
            <a:pPr>
              <a:lnSpc>
                <a:spcPct val="150000"/>
              </a:lnSpc>
            </a:pPr>
            <a:endParaRPr lang="en-GB" sz="1600" dirty="0">
              <a:latin typeface="Times New Roman" panose="02020603050405020304" pitchFamily="18" charset="0"/>
              <a:cs typeface="Times New Roman" panose="02020603050405020304" pitchFamily="18" charset="0"/>
            </a:endParaRPr>
          </a:p>
          <a:p>
            <a:pPr>
              <a:lnSpc>
                <a:spcPct val="150000"/>
              </a:lnSpc>
            </a:pPr>
            <a:endParaRPr lang="en-KE" sz="1600" dirty="0"/>
          </a:p>
          <a:p>
            <a:pPr>
              <a:lnSpc>
                <a:spcPct val="150000"/>
              </a:lnSpc>
            </a:pPr>
            <a:endParaRPr lang="en-KE" sz="1600" dirty="0"/>
          </a:p>
          <a:p>
            <a:pPr>
              <a:lnSpc>
                <a:spcPct val="150000"/>
              </a:lnSpc>
            </a:pPr>
            <a:endParaRPr lang="en-KE" sz="1600" dirty="0"/>
          </a:p>
        </p:txBody>
      </p:sp>
    </p:spTree>
    <p:extLst>
      <p:ext uri="{BB962C8B-B14F-4D97-AF65-F5344CB8AC3E}">
        <p14:creationId xmlns:p14="http://schemas.microsoft.com/office/powerpoint/2010/main" val="2491458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D634-CB0F-584B-91B6-4D2D977F118E}"/>
              </a:ext>
            </a:extLst>
          </p:cNvPr>
          <p:cNvSpPr>
            <a:spLocks noGrp="1"/>
          </p:cNvSpPr>
          <p:nvPr>
            <p:ph type="title"/>
          </p:nvPr>
        </p:nvSpPr>
        <p:spPr>
          <a:xfrm>
            <a:off x="0" y="-299752"/>
            <a:ext cx="10515600" cy="1325563"/>
          </a:xfrm>
        </p:spPr>
        <p:txBody>
          <a:bodyPr/>
          <a:lstStyle/>
          <a:p>
            <a:r>
              <a:rPr lang="en-KE" u="sng" dirty="0"/>
              <a:t>Ref</a:t>
            </a:r>
            <a:r>
              <a:rPr lang="en-GB" u="sng" dirty="0"/>
              <a:t>e</a:t>
            </a:r>
            <a:r>
              <a:rPr lang="en-KE" u="sng" dirty="0"/>
              <a:t>rences</a:t>
            </a:r>
          </a:p>
        </p:txBody>
      </p:sp>
      <p:sp>
        <p:nvSpPr>
          <p:cNvPr id="3" name="Content Placeholder 2">
            <a:extLst>
              <a:ext uri="{FF2B5EF4-FFF2-40B4-BE49-F238E27FC236}">
                <a16:creationId xmlns:a16="http://schemas.microsoft.com/office/drawing/2014/main" id="{B7A9B830-EF16-314B-8188-FD301A2DEB94}"/>
              </a:ext>
            </a:extLst>
          </p:cNvPr>
          <p:cNvSpPr>
            <a:spLocks noGrp="1"/>
          </p:cNvSpPr>
          <p:nvPr>
            <p:ph idx="1"/>
          </p:nvPr>
        </p:nvSpPr>
        <p:spPr>
          <a:xfrm>
            <a:off x="133662" y="836274"/>
            <a:ext cx="11948410" cy="6021726"/>
          </a:xfrm>
        </p:spPr>
        <p:txBody>
          <a:bodyPr>
            <a:normAutofit lnSpcReduction="10000"/>
          </a:bodyPr>
          <a:lstStyle/>
          <a:p>
            <a:pPr marL="342900" lvl="0" indent="-342900">
              <a:lnSpc>
                <a:spcPct val="150000"/>
              </a:lnSpc>
              <a:buFont typeface="Arial" panose="020B0604020202020204" pitchFamily="34" charset="0"/>
              <a:buChar char="•"/>
              <a:tabLst>
                <a:tab pos="457200" algn="l"/>
              </a:tabLst>
            </a:pPr>
            <a:r>
              <a:rPr lang="en-GB" sz="900" dirty="0" err="1">
                <a:effectLst/>
                <a:latin typeface="Arial" panose="020B0604020202020204" pitchFamily="34" charset="0"/>
                <a:ea typeface="Calibri" panose="020F0502020204030204" pitchFamily="34" charset="0"/>
                <a:cs typeface="Times New Roman" panose="02020603050405020304" pitchFamily="18" charset="0"/>
              </a:rPr>
              <a:t>Bidault</a:t>
            </a:r>
            <a:r>
              <a:rPr lang="en-GB" sz="900" dirty="0">
                <a:effectLst/>
                <a:latin typeface="Arial" panose="020B0604020202020204" pitchFamily="34" charset="0"/>
                <a:ea typeface="Calibri" panose="020F0502020204030204" pitchFamily="34" charset="0"/>
                <a:cs typeface="Times New Roman" panose="02020603050405020304" pitchFamily="18" charset="0"/>
              </a:rPr>
              <a:t>, F., C. </a:t>
            </a:r>
            <a:r>
              <a:rPr lang="en-GB" sz="900" dirty="0" err="1">
                <a:effectLst/>
                <a:latin typeface="Arial" panose="020B0604020202020204" pitchFamily="34" charset="0"/>
                <a:ea typeface="Calibri" panose="020F0502020204030204" pitchFamily="34" charset="0"/>
                <a:cs typeface="Times New Roman" panose="02020603050405020304" pitchFamily="18" charset="0"/>
              </a:rPr>
              <a:t>Despres</a:t>
            </a:r>
            <a:r>
              <a:rPr lang="en-GB" sz="900" dirty="0">
                <a:effectLst/>
                <a:latin typeface="Arial" panose="020B0604020202020204" pitchFamily="34" charset="0"/>
                <a:ea typeface="Calibri" panose="020F0502020204030204" pitchFamily="34" charset="0"/>
                <a:cs typeface="Times New Roman" panose="02020603050405020304" pitchFamily="18" charset="0"/>
              </a:rPr>
              <a:t> and C. Butler. New Product Development and Early Supplier Involvement (ESI): The Drivers of ESI </a:t>
            </a:r>
            <a:r>
              <a:rPr lang="en-GB" sz="900" dirty="0" err="1">
                <a:effectLst/>
                <a:latin typeface="Arial" panose="020B0604020202020204" pitchFamily="34" charset="0"/>
                <a:ea typeface="Calibri" panose="020F0502020204030204" pitchFamily="34" charset="0"/>
                <a:cs typeface="Times New Roman" panose="02020603050405020304" pitchFamily="18" charset="0"/>
              </a:rPr>
              <a:t>Adoption,”</a:t>
            </a:r>
            <a:r>
              <a:rPr lang="en-GB" sz="900" i="1" dirty="0" err="1">
                <a:effectLst/>
                <a:latin typeface="Arial" panose="020B0604020202020204" pitchFamily="34" charset="0"/>
                <a:ea typeface="Calibri" panose="020F0502020204030204" pitchFamily="34" charset="0"/>
                <a:cs typeface="Times New Roman" panose="02020603050405020304" pitchFamily="18" charset="0"/>
              </a:rPr>
              <a:t>International</a:t>
            </a:r>
            <a:r>
              <a:rPr lang="en-GB" sz="900" i="1" dirty="0">
                <a:effectLst/>
                <a:latin typeface="Arial" panose="020B0604020202020204" pitchFamily="34" charset="0"/>
                <a:ea typeface="Calibri" panose="020F0502020204030204" pitchFamily="34" charset="0"/>
                <a:cs typeface="Times New Roman" panose="02020603050405020304" pitchFamily="18" charset="0"/>
              </a:rPr>
              <a:t> Journal of Technology Management</a:t>
            </a:r>
            <a:r>
              <a:rPr lang="en-GB" sz="900" dirty="0">
                <a:effectLst/>
                <a:latin typeface="Arial" panose="020B0604020202020204" pitchFamily="34" charset="0"/>
                <a:ea typeface="Calibri" panose="020F0502020204030204" pitchFamily="34" charset="0"/>
                <a:cs typeface="Times New Roman" panose="02020603050405020304" pitchFamily="18" charset="0"/>
              </a:rPr>
              <a:t>, ( </a:t>
            </a:r>
            <a:r>
              <a:rPr lang="en-GB" sz="900" b="1" dirty="0">
                <a:effectLst/>
                <a:latin typeface="Arial" panose="020B0604020202020204" pitchFamily="34" charset="0"/>
                <a:ea typeface="Calibri" panose="020F0502020204030204" pitchFamily="34" charset="0"/>
                <a:cs typeface="Times New Roman" panose="02020603050405020304" pitchFamily="18" charset="0"/>
              </a:rPr>
              <a:t>15</a:t>
            </a:r>
            <a:r>
              <a:rPr lang="en-GB" sz="900" dirty="0">
                <a:effectLst/>
                <a:latin typeface="Arial" panose="020B0604020202020204" pitchFamily="34" charset="0"/>
                <a:ea typeface="Calibri" panose="020F0502020204030204" pitchFamily="34" charset="0"/>
                <a:cs typeface="Times New Roman" panose="02020603050405020304" pitchFamily="18" charset="0"/>
              </a:rPr>
              <a:t>: 1/2), 1998, pp. 49- 69</a:t>
            </a:r>
            <a:endParaRPr lang="en-KE" sz="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GB" sz="900" dirty="0" err="1">
                <a:effectLst/>
                <a:latin typeface="Arial" panose="020B0604020202020204" pitchFamily="34" charset="0"/>
                <a:ea typeface="Calibri" panose="020F0502020204030204" pitchFamily="34" charset="0"/>
                <a:cs typeface="Times New Roman" panose="02020603050405020304" pitchFamily="18" charset="0"/>
              </a:rPr>
              <a:t>Birou</a:t>
            </a:r>
            <a:r>
              <a:rPr lang="en-GB" sz="900" dirty="0">
                <a:effectLst/>
                <a:latin typeface="Arial" panose="020B0604020202020204" pitchFamily="34" charset="0"/>
                <a:ea typeface="Calibri" panose="020F0502020204030204" pitchFamily="34" charset="0"/>
                <a:cs typeface="Times New Roman" panose="02020603050405020304" pitchFamily="18" charset="0"/>
              </a:rPr>
              <a:t>, L.M. and S.E. Fawcett. Supplier Involvement in Integrated Product Development: A Comparison of US and European </a:t>
            </a:r>
            <a:r>
              <a:rPr lang="en-GB" sz="900" dirty="0" err="1">
                <a:effectLst/>
                <a:latin typeface="Arial" panose="020B0604020202020204" pitchFamily="34" charset="0"/>
                <a:ea typeface="Calibri" panose="020F0502020204030204" pitchFamily="34" charset="0"/>
                <a:cs typeface="Times New Roman" panose="02020603050405020304" pitchFamily="18" charset="0"/>
              </a:rPr>
              <a:t>practices,”</a:t>
            </a:r>
            <a:r>
              <a:rPr lang="en-GB" sz="900" i="1" dirty="0" err="1">
                <a:effectLst/>
                <a:latin typeface="Arial" panose="020B0604020202020204" pitchFamily="34" charset="0"/>
                <a:ea typeface="Calibri" panose="020F0502020204030204" pitchFamily="34" charset="0"/>
                <a:cs typeface="Times New Roman" panose="02020603050405020304" pitchFamily="18" charset="0"/>
              </a:rPr>
              <a:t>International</a:t>
            </a:r>
            <a:r>
              <a:rPr lang="en-GB" sz="900" i="1" dirty="0">
                <a:effectLst/>
                <a:latin typeface="Arial" panose="020B0604020202020204" pitchFamily="34" charset="0"/>
                <a:ea typeface="Calibri" panose="020F0502020204030204" pitchFamily="34" charset="0"/>
                <a:cs typeface="Times New Roman" panose="02020603050405020304" pitchFamily="18" charset="0"/>
              </a:rPr>
              <a:t> Journal of Physical Distribution and Logistics Management</a:t>
            </a:r>
            <a:r>
              <a:rPr lang="en-GB" sz="900" dirty="0">
                <a:effectLst/>
                <a:latin typeface="Arial" panose="020B0604020202020204" pitchFamily="34" charset="0"/>
                <a:ea typeface="Calibri" panose="020F0502020204030204" pitchFamily="34" charset="0"/>
                <a:cs typeface="Times New Roman" panose="02020603050405020304" pitchFamily="18" charset="0"/>
              </a:rPr>
              <a:t>, ( </a:t>
            </a:r>
            <a:r>
              <a:rPr lang="en-GB" sz="900" b="1" dirty="0">
                <a:effectLst/>
                <a:latin typeface="Arial" panose="020B0604020202020204" pitchFamily="34" charset="0"/>
                <a:ea typeface="Calibri" panose="020F0502020204030204" pitchFamily="34" charset="0"/>
                <a:cs typeface="Times New Roman" panose="02020603050405020304" pitchFamily="18" charset="0"/>
              </a:rPr>
              <a:t>24</a:t>
            </a:r>
            <a:r>
              <a:rPr lang="en-GB" sz="900" dirty="0">
                <a:effectLst/>
                <a:latin typeface="Arial" panose="020B0604020202020204" pitchFamily="34" charset="0"/>
                <a:ea typeface="Calibri" panose="020F0502020204030204" pitchFamily="34" charset="0"/>
                <a:cs typeface="Times New Roman" panose="02020603050405020304" pitchFamily="18" charset="0"/>
              </a:rPr>
              <a:t>: 5), 1994, pp. 4- 14</a:t>
            </a:r>
            <a:endParaRPr lang="en-KE" sz="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US" sz="900" dirty="0">
                <a:effectLst/>
                <a:latin typeface="Arial" panose="020B0604020202020204" pitchFamily="34" charset="0"/>
                <a:ea typeface="Calibri" panose="020F0502020204030204" pitchFamily="34" charset="0"/>
                <a:cs typeface="Times New Roman" panose="02020603050405020304" pitchFamily="18" charset="0"/>
              </a:rPr>
              <a:t>Burnes, B. and New, S. (1996) “Understanding Supply Chain Improvement,” European Journal of Purchasing &amp;amp; Supply Management, 2(1), p. 26. Available at: https://</a:t>
            </a:r>
            <a:r>
              <a:rPr lang="en-US" sz="900" dirty="0" err="1">
                <a:effectLst/>
                <a:latin typeface="Arial" panose="020B0604020202020204" pitchFamily="34" charset="0"/>
                <a:ea typeface="Calibri" panose="020F0502020204030204" pitchFamily="34" charset="0"/>
                <a:cs typeface="Times New Roman" panose="02020603050405020304" pitchFamily="18" charset="0"/>
              </a:rPr>
              <a:t>doi.org</a:t>
            </a:r>
            <a:r>
              <a:rPr lang="en-US" sz="900" dirty="0">
                <a:effectLst/>
                <a:latin typeface="Arial" panose="020B0604020202020204" pitchFamily="34" charset="0"/>
                <a:ea typeface="Calibri" panose="020F0502020204030204" pitchFamily="34" charset="0"/>
                <a:cs typeface="Times New Roman" panose="02020603050405020304" pitchFamily="18" charset="0"/>
              </a:rPr>
              <a:t>/10.1016/0969-7012(95)00018-6. </a:t>
            </a:r>
            <a:endParaRPr lang="en-KE" sz="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GB" sz="900" kern="12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Chavhan</a:t>
            </a:r>
            <a:r>
              <a:rPr lang="en-GB" sz="9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R. (2012). Supplier Development: Theories and Practices. </a:t>
            </a:r>
            <a:r>
              <a:rPr lang="en-GB" sz="900" i="1"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IOSR Journal of Mechanical and Civil Engineering</a:t>
            </a:r>
            <a:r>
              <a:rPr lang="en-GB" sz="9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900" i="1"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a:t>
            </a:r>
            <a:r>
              <a:rPr lang="en-GB" sz="9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 37–51. </a:t>
            </a:r>
            <a:r>
              <a:rPr lang="en-GB" sz="900" u="sng"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hlinkClick r:id="rId2"/>
              </a:rPr>
              <a:t>https://doi.org/10.9790/1684-0333751</a:t>
            </a:r>
            <a:endParaRPr lang="en-KE" sz="9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GB" sz="900" dirty="0" err="1">
                <a:effectLst/>
                <a:latin typeface="Arial" panose="020B0604020202020204" pitchFamily="34" charset="0"/>
                <a:ea typeface="Calibri" panose="020F0502020204030204" pitchFamily="34" charset="0"/>
                <a:cs typeface="Times New Roman" panose="02020603050405020304" pitchFamily="18" charset="0"/>
              </a:rPr>
              <a:t>Chavhan</a:t>
            </a:r>
            <a:r>
              <a:rPr lang="en-GB" sz="900" dirty="0">
                <a:effectLst/>
                <a:latin typeface="Arial" panose="020B0604020202020204" pitchFamily="34" charset="0"/>
                <a:ea typeface="Calibri" panose="020F0502020204030204" pitchFamily="34" charset="0"/>
                <a:cs typeface="Times New Roman" panose="02020603050405020304" pitchFamily="18" charset="0"/>
              </a:rPr>
              <a:t>, R. (2012). Supplier Development: Theories and Practices. IOSR Journal of Mechanical and Civil Engineering, 3(3), 37–51. </a:t>
            </a:r>
            <a:r>
              <a:rPr lang="en-GB" sz="900" u="sng" dirty="0">
                <a:solidFill>
                  <a:srgbClr val="0000FF"/>
                </a:solidFill>
                <a:effectLst/>
                <a:latin typeface="Arial" panose="020B0604020202020204" pitchFamily="34" charset="0"/>
                <a:ea typeface="Calibri" panose="020F0502020204030204" pitchFamily="34" charset="0"/>
                <a:cs typeface="Times New Roman" panose="02020603050405020304" pitchFamily="18" charset="0"/>
                <a:hlinkClick r:id="rId2"/>
              </a:rPr>
              <a:t>https://doi.org/10.9790/1684-0333751</a:t>
            </a:r>
            <a:endParaRPr lang="en-KE" sz="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US" sz="900" dirty="0">
                <a:effectLst/>
                <a:latin typeface="Arial" panose="020B0604020202020204" pitchFamily="34" charset="0"/>
                <a:ea typeface="Calibri" panose="020F0502020204030204" pitchFamily="34" charset="0"/>
                <a:cs typeface="Times New Roman" panose="02020603050405020304" pitchFamily="18" charset="0"/>
              </a:rPr>
              <a:t>Christopher, M. (2011) in </a:t>
            </a:r>
            <a:r>
              <a:rPr lang="en-US" sz="900" i="1" dirty="0">
                <a:effectLst/>
                <a:latin typeface="Arial" panose="020B0604020202020204" pitchFamily="34" charset="0"/>
                <a:ea typeface="Calibri" panose="020F0502020204030204" pitchFamily="34" charset="0"/>
                <a:cs typeface="Times New Roman" panose="02020603050405020304" pitchFamily="18" charset="0"/>
              </a:rPr>
              <a:t>Logistics and Supply Chain Management</a:t>
            </a:r>
            <a:r>
              <a:rPr lang="en-US" sz="900" dirty="0">
                <a:effectLst/>
                <a:latin typeface="Arial" panose="020B0604020202020204" pitchFamily="34" charset="0"/>
                <a:ea typeface="Calibri" panose="020F0502020204030204" pitchFamily="34" charset="0"/>
                <a:cs typeface="Times New Roman" panose="02020603050405020304" pitchFamily="18" charset="0"/>
              </a:rPr>
              <a:t>. 4th </a:t>
            </a:r>
            <a:r>
              <a:rPr lang="en-US" sz="900" dirty="0" err="1">
                <a:effectLst/>
                <a:latin typeface="Arial" panose="020B0604020202020204" pitchFamily="34" charset="0"/>
                <a:ea typeface="Calibri" panose="020F0502020204030204" pitchFamily="34" charset="0"/>
                <a:cs typeface="Times New Roman" panose="02020603050405020304" pitchFamily="18" charset="0"/>
              </a:rPr>
              <a:t>edn</a:t>
            </a:r>
            <a:r>
              <a:rPr lang="en-US" sz="900" dirty="0">
                <a:effectLst/>
                <a:latin typeface="Arial" panose="020B0604020202020204" pitchFamily="34" charset="0"/>
                <a:ea typeface="Calibri" panose="020F0502020204030204" pitchFamily="34" charset="0"/>
                <a:cs typeface="Times New Roman" panose="02020603050405020304" pitchFamily="18" charset="0"/>
              </a:rPr>
              <a:t>. Pearson, pp. 215–217. </a:t>
            </a:r>
            <a:endParaRPr lang="en-KE" sz="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GB" sz="9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Cordell, A., &amp; Thompson, I. (2019). Section 3 Relationships . In </a:t>
            </a:r>
            <a:r>
              <a:rPr lang="en-GB" sz="900" i="1"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Procurement Models Handbook</a:t>
            </a:r>
            <a:r>
              <a:rPr lang="en-GB" sz="9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(pp. 67–80). essay, Routledge. </a:t>
            </a:r>
            <a:endParaRPr lang="en-KE" sz="9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GB" sz="9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Cranfield , N. (n.d.). Nissan European Technology </a:t>
            </a:r>
            <a:r>
              <a:rPr lang="en-GB" sz="900" kern="12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Center</a:t>
            </a:r>
            <a:r>
              <a:rPr lang="en-GB" sz="9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a:t>
            </a:r>
            <a:endParaRPr lang="en-KE" sz="9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GB" sz="9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Evans, S., &amp; Jukes , S. (2000). Improving co</a:t>
            </a:r>
            <a:r>
              <a:rPr lang="en-GB" sz="900" kern="1200" dirty="0">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a:t>‐</a:t>
            </a:r>
            <a:r>
              <a:rPr lang="en-GB" sz="9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development through process alignment. </a:t>
            </a:r>
            <a:r>
              <a:rPr lang="en-GB" sz="900" i="1"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International Journal of Operations &amp; Production Management</a:t>
            </a:r>
            <a:r>
              <a:rPr lang="en-GB" sz="9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900" i="1"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20</a:t>
            </a:r>
            <a:r>
              <a:rPr lang="en-GB" sz="9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(8), 970–989. https://</a:t>
            </a:r>
            <a:r>
              <a:rPr lang="en-GB" sz="900" kern="12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doi.org</a:t>
            </a:r>
            <a:r>
              <a:rPr lang="en-GB" sz="9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/10.1108 </a:t>
            </a:r>
            <a:endParaRPr lang="en-KE" sz="9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GB" sz="9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Fischer, M. (2017). (rep.). </a:t>
            </a:r>
            <a:r>
              <a:rPr lang="en-GB" sz="900" i="1"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Antecedents and Benefits of Supplier Satisfaction and the Influence of Segmentation and Status on Buyer-Supplier Relationships: A Multi-Perspective Case Study of Company X and Four of its Suppliers</a:t>
            </a:r>
            <a:r>
              <a:rPr lang="en-GB" sz="9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(pp. 8–14). Netherlands, Enschede: University of Twente, Faculty of Behavioural, Management and Social science. </a:t>
            </a:r>
            <a:endParaRPr lang="en-KE" sz="9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GB" sz="900" kern="12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Flankegård</a:t>
            </a:r>
            <a:r>
              <a:rPr lang="en-GB" sz="9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 </a:t>
            </a:r>
            <a:r>
              <a:rPr lang="en-GB" sz="900" kern="12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Granlund</a:t>
            </a:r>
            <a:r>
              <a:rPr lang="en-GB" sz="9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 &amp; Johansson, G. (2021). Supplier involvement in product development: Challenges and mitigating mechanisms from a supplier perspective. </a:t>
            </a:r>
            <a:r>
              <a:rPr lang="en-GB" sz="900" i="1"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Journal of Engineering and Technology Management</a:t>
            </a:r>
            <a:r>
              <a:rPr lang="en-GB" sz="9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900" i="1"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60</a:t>
            </a:r>
            <a:r>
              <a:rPr lang="en-GB" sz="9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101628. </a:t>
            </a:r>
            <a:r>
              <a:rPr lang="en-GB" sz="900" u="sng"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hlinkClick r:id="rId3"/>
              </a:rPr>
              <a:t>https://doi.org/10.1016/j.jengtecman.2021.101628</a:t>
            </a:r>
            <a:endParaRPr lang="en-KE" sz="9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US" sz="900" dirty="0">
                <a:effectLst/>
                <a:latin typeface="Arial" panose="020B0604020202020204" pitchFamily="34" charset="0"/>
                <a:ea typeface="Calibri" panose="020F0502020204030204" pitchFamily="34" charset="0"/>
                <a:cs typeface="Times New Roman" panose="02020603050405020304" pitchFamily="18" charset="0"/>
              </a:rPr>
              <a:t>Handfield, R.B. et al. (2011) “Chapter 6 : Supply management and commodity strategy development,” in Sourcing and Supply Chain Management. Andover: South-Western Cengage Learning, p. 220. </a:t>
            </a:r>
            <a:endParaRPr lang="en-KE" sz="9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GB" sz="9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Krause, D. R., &amp; Handfield, R. B. (1999). </a:t>
            </a:r>
            <a:r>
              <a:rPr lang="en-GB" sz="900" i="1"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Developing a world-class supply base</a:t>
            </a:r>
            <a:r>
              <a:rPr lang="en-GB" sz="9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900" kern="12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Center</a:t>
            </a:r>
            <a:r>
              <a:rPr lang="en-GB" sz="9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for Advanced Purchasing Studies. </a:t>
            </a:r>
            <a:endParaRPr lang="en-KE" sz="9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US" sz="900" kern="12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LaBahn</a:t>
            </a:r>
            <a:r>
              <a:rPr lang="en-US" sz="900" kern="12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D. W., &amp; </a:t>
            </a:r>
            <a:r>
              <a:rPr lang="en-US" sz="900" kern="12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Krapfel</a:t>
            </a:r>
            <a:r>
              <a:rPr lang="en-US" sz="900" kern="12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R. (2000). Early supplier involvement in customer new product development. </a:t>
            </a:r>
            <a:r>
              <a:rPr lang="en-US" sz="900" i="1" kern="12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Journal of Business Research</a:t>
            </a:r>
            <a:r>
              <a:rPr lang="en-US" sz="900" kern="12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900" i="1" kern="12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47</a:t>
            </a:r>
            <a:r>
              <a:rPr lang="en-US" sz="900" kern="12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(3), 173-190. https://</a:t>
            </a:r>
            <a:r>
              <a:rPr lang="en-US" sz="900" kern="1200" dirty="0" err="1">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doi.org</a:t>
            </a:r>
            <a:r>
              <a:rPr lang="en-US" sz="900" kern="12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/10.1016/s0148-2963(98)00066-6</a:t>
            </a:r>
            <a:endParaRPr lang="en-KE" sz="9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GB" sz="9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Lau, A. K. W., Yam, R. C. M., &amp; Tang, E. P. Y. (2007). Supply chain product co</a:t>
            </a:r>
            <a:r>
              <a:rPr lang="en-GB" sz="900" kern="1200" dirty="0">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a:t>‐</a:t>
            </a:r>
            <a:r>
              <a:rPr lang="en-GB" sz="9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development, product modularity and product performance. </a:t>
            </a:r>
            <a:r>
              <a:rPr lang="en-GB" sz="900" i="1"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Industrial Management &amp; Data Systems</a:t>
            </a:r>
            <a:r>
              <a:rPr lang="en-GB" sz="9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900" i="1"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107</a:t>
            </a:r>
            <a:r>
              <a:rPr lang="en-GB" sz="9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(7), 1036–1065. https://</a:t>
            </a:r>
            <a:r>
              <a:rPr lang="en-GB" sz="900" kern="12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doi.org</a:t>
            </a:r>
            <a:r>
              <a:rPr lang="en-GB" sz="9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/10.1108/02635570710816739 </a:t>
            </a:r>
            <a:endParaRPr lang="en-KE" sz="9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US" sz="900" dirty="0">
                <a:effectLst/>
                <a:latin typeface="Arial" panose="020B0604020202020204" pitchFamily="34" charset="0"/>
                <a:ea typeface="Calibri" panose="020F0502020204030204" pitchFamily="34" charset="0"/>
                <a:cs typeface="Times New Roman" panose="02020603050405020304" pitchFamily="18" charset="0"/>
              </a:rPr>
              <a:t>Loch, C. and </a:t>
            </a:r>
            <a:r>
              <a:rPr lang="en-US" sz="900" dirty="0" err="1">
                <a:effectLst/>
                <a:latin typeface="Arial" panose="020B0604020202020204" pitchFamily="34" charset="0"/>
                <a:ea typeface="Calibri" panose="020F0502020204030204" pitchFamily="34" charset="0"/>
                <a:cs typeface="Times New Roman" panose="02020603050405020304" pitchFamily="18" charset="0"/>
              </a:rPr>
              <a:t>Kavadias</a:t>
            </a:r>
            <a:r>
              <a:rPr lang="en-US" sz="900" dirty="0">
                <a:effectLst/>
                <a:latin typeface="Arial" panose="020B0604020202020204" pitchFamily="34" charset="0"/>
                <a:ea typeface="Calibri" panose="020F0502020204030204" pitchFamily="34" charset="0"/>
                <a:cs typeface="Times New Roman" panose="02020603050405020304" pitchFamily="18" charset="0"/>
              </a:rPr>
              <a:t>, S. (2007) “Chapter 9. Modularity and supplier involvement in product development,” in </a:t>
            </a:r>
            <a:r>
              <a:rPr lang="en-US" sz="900" i="1" dirty="0">
                <a:effectLst/>
                <a:latin typeface="Arial" panose="020B0604020202020204" pitchFamily="34" charset="0"/>
                <a:ea typeface="Calibri" panose="020F0502020204030204" pitchFamily="34" charset="0"/>
                <a:cs typeface="Times New Roman" panose="02020603050405020304" pitchFamily="18" charset="0"/>
              </a:rPr>
              <a:t>Handbook of New Product Development Management</a:t>
            </a:r>
            <a:r>
              <a:rPr lang="en-US" sz="900" dirty="0">
                <a:effectLst/>
                <a:latin typeface="Arial" panose="020B0604020202020204" pitchFamily="34" charset="0"/>
                <a:ea typeface="Calibri" panose="020F0502020204030204" pitchFamily="34" charset="0"/>
                <a:cs typeface="Times New Roman" panose="02020603050405020304" pitchFamily="18" charset="0"/>
              </a:rPr>
              <a:t>. 1st </a:t>
            </a:r>
            <a:r>
              <a:rPr lang="en-US" sz="900" dirty="0" err="1">
                <a:effectLst/>
                <a:latin typeface="Arial" panose="020B0604020202020204" pitchFamily="34" charset="0"/>
                <a:ea typeface="Calibri" panose="020F0502020204030204" pitchFamily="34" charset="0"/>
                <a:cs typeface="Times New Roman" panose="02020603050405020304" pitchFamily="18" charset="0"/>
              </a:rPr>
              <a:t>edn</a:t>
            </a:r>
            <a:r>
              <a:rPr lang="en-US" sz="900" dirty="0">
                <a:effectLst/>
                <a:latin typeface="Arial" panose="020B0604020202020204" pitchFamily="34" charset="0"/>
                <a:ea typeface="Calibri" panose="020F0502020204030204" pitchFamily="34" charset="0"/>
                <a:cs typeface="Times New Roman" panose="02020603050405020304" pitchFamily="18" charset="0"/>
              </a:rPr>
              <a:t>. London: Routledge, p. 221. </a:t>
            </a:r>
            <a:endParaRPr lang="en-KE" sz="9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900" dirty="0"/>
          </a:p>
          <a:p>
            <a:endParaRPr lang="en-GB" sz="900" dirty="0"/>
          </a:p>
          <a:p>
            <a:endParaRPr lang="en-KE" sz="900" dirty="0"/>
          </a:p>
        </p:txBody>
      </p:sp>
    </p:spTree>
    <p:extLst>
      <p:ext uri="{BB962C8B-B14F-4D97-AF65-F5344CB8AC3E}">
        <p14:creationId xmlns:p14="http://schemas.microsoft.com/office/powerpoint/2010/main" val="3358584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6DCD09-D48F-2B46-943D-6060C0486088}"/>
              </a:ext>
            </a:extLst>
          </p:cNvPr>
          <p:cNvSpPr>
            <a:spLocks noGrp="1"/>
          </p:cNvSpPr>
          <p:nvPr>
            <p:ph idx="1"/>
          </p:nvPr>
        </p:nvSpPr>
        <p:spPr>
          <a:xfrm>
            <a:off x="171688" y="232324"/>
            <a:ext cx="11848623" cy="4729419"/>
          </a:xfrm>
        </p:spPr>
        <p:txBody>
          <a:bodyPr>
            <a:normAutofit fontScale="62500" lnSpcReduction="20000"/>
          </a:bodyPr>
          <a:lstStyle/>
          <a:p>
            <a:pPr marL="342900" lvl="0" indent="-342900">
              <a:lnSpc>
                <a:spcPct val="150000"/>
              </a:lnSpc>
              <a:buFont typeface="Arial" panose="020B0604020202020204" pitchFamily="34" charset="0"/>
              <a:buChar char="•"/>
              <a:tabLst>
                <a:tab pos="457200" algn="l"/>
              </a:tabLst>
            </a:pPr>
            <a:r>
              <a:rPr lang="en-GB" sz="1800" dirty="0">
                <a:effectLst/>
                <a:latin typeface="Arial" panose="020B0604020202020204" pitchFamily="34" charset="0"/>
                <a:ea typeface="Calibri" panose="020F0502020204030204" pitchFamily="34" charset="0"/>
                <a:cs typeface="Times New Roman" panose="02020603050405020304" pitchFamily="18" charset="0"/>
              </a:rPr>
              <a:t>McIvor, R. and P. Humphreys. Early Supplier Involvement in the Design Process: Lessons from the Electronics </a:t>
            </a:r>
            <a:r>
              <a:rPr lang="en-GB" sz="1800" dirty="0" err="1">
                <a:effectLst/>
                <a:latin typeface="Arial" panose="020B0604020202020204" pitchFamily="34" charset="0"/>
                <a:ea typeface="Calibri" panose="020F0502020204030204" pitchFamily="34" charset="0"/>
                <a:cs typeface="Times New Roman" panose="02020603050405020304" pitchFamily="18" charset="0"/>
              </a:rPr>
              <a:t>Industry,”</a:t>
            </a:r>
            <a:r>
              <a:rPr lang="en-GB" sz="1800" i="1" dirty="0" err="1">
                <a:effectLst/>
                <a:latin typeface="Arial" panose="020B0604020202020204" pitchFamily="34" charset="0"/>
                <a:ea typeface="Calibri" panose="020F0502020204030204" pitchFamily="34" charset="0"/>
                <a:cs typeface="Times New Roman" panose="02020603050405020304" pitchFamily="18" charset="0"/>
              </a:rPr>
              <a:t>Omega</a:t>
            </a:r>
            <a:r>
              <a:rPr lang="en-GB" sz="1800" dirty="0">
                <a:effectLst/>
                <a:latin typeface="Arial" panose="020B0604020202020204" pitchFamily="34" charset="0"/>
                <a:ea typeface="Calibri" panose="020F0502020204030204" pitchFamily="34" charset="0"/>
                <a:cs typeface="Times New Roman" panose="02020603050405020304" pitchFamily="18" charset="0"/>
              </a:rPr>
              <a:t>, ( </a:t>
            </a:r>
            <a:r>
              <a:rPr lang="en-GB" sz="1800" b="1" dirty="0">
                <a:effectLst/>
                <a:latin typeface="Arial" panose="020B0604020202020204" pitchFamily="34" charset="0"/>
                <a:ea typeface="Calibri" panose="020F0502020204030204" pitchFamily="34" charset="0"/>
                <a:cs typeface="Times New Roman" panose="02020603050405020304" pitchFamily="18" charset="0"/>
              </a:rPr>
              <a:t>32</a:t>
            </a:r>
            <a:r>
              <a:rPr lang="en-GB" sz="1800" dirty="0">
                <a:effectLst/>
                <a:latin typeface="Arial" panose="020B0604020202020204" pitchFamily="34" charset="0"/>
                <a:ea typeface="Calibri" panose="020F0502020204030204" pitchFamily="34" charset="0"/>
                <a:cs typeface="Times New Roman" panose="02020603050405020304" pitchFamily="18" charset="0"/>
              </a:rPr>
              <a:t>: 3), 2004, pp. 179- 199.</a:t>
            </a:r>
            <a:endParaRPr lang="en-KE"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US" sz="1800" dirty="0" err="1">
                <a:effectLst/>
                <a:latin typeface="Arial" panose="020B0604020202020204" pitchFamily="34" charset="0"/>
                <a:ea typeface="Calibri" panose="020F0502020204030204" pitchFamily="34" charset="0"/>
                <a:cs typeface="Times New Roman" panose="02020603050405020304" pitchFamily="18" charset="0"/>
              </a:rPr>
              <a:t>Monczka</a:t>
            </a:r>
            <a:r>
              <a:rPr lang="en-US" sz="1800" dirty="0">
                <a:effectLst/>
                <a:latin typeface="Arial" panose="020B0604020202020204" pitchFamily="34" charset="0"/>
                <a:ea typeface="Calibri" panose="020F0502020204030204" pitchFamily="34" charset="0"/>
                <a:cs typeface="Times New Roman" panose="02020603050405020304" pitchFamily="18" charset="0"/>
              </a:rPr>
              <a:t>, R.M. and Trent, R.J. (1995) in Purchasing and sourcing strategy: Trends and implications. Tempe, AZ: Center for Advanced Purchasing Studies, p. 55. </a:t>
            </a:r>
            <a:endParaRPr lang="en-KE"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GB" sz="1800" kern="12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Monczka</a:t>
            </a:r>
            <a:r>
              <a:rPr lang="en-GB" sz="18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R.M., Handfield, R.B., Scannell, T.V., Ragatz, G.L. and Frayer, D.J. (2000) New Product Development: Strategies for Supplier Integration, </a:t>
            </a:r>
            <a:r>
              <a:rPr lang="en-GB" sz="1800" kern="12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edn</a:t>
            </a:r>
            <a:r>
              <a:rPr lang="en-GB" sz="18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Milwaukee, Wisconsin: American Society for Quality, Quality Press.</a:t>
            </a:r>
            <a:endParaRPr lang="en-KE"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GB" sz="18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Petersen, K. J., Handfield, R. B., &amp; Ragatz, G. L. (2004). Supplier integration into new product development: Coordinating Product, process and supply chain design. </a:t>
            </a:r>
            <a:r>
              <a:rPr lang="en-GB" sz="1800" i="1"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Journal of Operations Management</a:t>
            </a:r>
            <a:r>
              <a:rPr lang="en-GB" sz="18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800" i="1"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23</a:t>
            </a:r>
            <a:r>
              <a:rPr lang="en-GB" sz="18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(3-4), 371–388. https://</a:t>
            </a:r>
            <a:r>
              <a:rPr lang="en-GB" sz="1800" kern="12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doi.org</a:t>
            </a:r>
            <a:r>
              <a:rPr lang="en-GB" sz="18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/10.1016/j.jom.2004.07.009 </a:t>
            </a:r>
            <a:endParaRPr lang="en-KE"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US" sz="1800" dirty="0">
                <a:effectLst/>
                <a:latin typeface="Arial" panose="020B0604020202020204" pitchFamily="34" charset="0"/>
                <a:ea typeface="Calibri" panose="020F0502020204030204" pitchFamily="34" charset="0"/>
                <a:cs typeface="Times New Roman" panose="02020603050405020304" pitchFamily="18" charset="0"/>
              </a:rPr>
              <a:t>Petersen, K.J., Handfield, R.B. and Ragatz, G.L. (2004) “Supplier integration into new product development: Coordinating Product, process and supply chain design,” Journal of Operations Management, 23(3-4), pp. 371–388. Available at: https://</a:t>
            </a:r>
            <a:r>
              <a:rPr lang="en-US" sz="1800" dirty="0" err="1">
                <a:effectLst/>
                <a:latin typeface="Arial" panose="020B0604020202020204" pitchFamily="34" charset="0"/>
                <a:ea typeface="Calibri" panose="020F0502020204030204" pitchFamily="34" charset="0"/>
                <a:cs typeface="Times New Roman" panose="02020603050405020304" pitchFamily="18" charset="0"/>
              </a:rPr>
              <a:t>doi.org</a:t>
            </a:r>
            <a:r>
              <a:rPr lang="en-US" sz="1800" dirty="0">
                <a:effectLst/>
                <a:latin typeface="Arial" panose="020B0604020202020204" pitchFamily="34" charset="0"/>
                <a:ea typeface="Calibri" panose="020F0502020204030204" pitchFamily="34" charset="0"/>
                <a:cs typeface="Times New Roman" panose="02020603050405020304" pitchFamily="18" charset="0"/>
              </a:rPr>
              <a:t>/10.1016/j.jom.2004.07.009. </a:t>
            </a:r>
            <a:endParaRPr lang="en-KE"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GB" sz="18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Stephanie , T., Jacqueline, E., David , S., &amp; Denton , T. (2018). A comparative assessment of win-win and win-lose negotiation strategy use on supply chain relational outcomes. </a:t>
            </a:r>
            <a:r>
              <a:rPr lang="en-GB" sz="1800" i="1"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International Journal of Logistics Management</a:t>
            </a:r>
            <a:r>
              <a:rPr lang="en-GB" sz="18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191–215. https://</a:t>
            </a:r>
            <a:r>
              <a:rPr lang="en-GB" sz="1800" kern="12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doi.org</a:t>
            </a:r>
            <a:r>
              <a:rPr lang="en-GB" sz="18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/10.1108 </a:t>
            </a:r>
            <a:endParaRPr lang="en-KE"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GB" sz="1800" kern="12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Taneli</a:t>
            </a:r>
            <a:r>
              <a:rPr lang="en-GB" sz="18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800" kern="12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Eisto</a:t>
            </a:r>
            <a:r>
              <a:rPr lang="en-GB" sz="18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800" kern="12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Venlakaisa</a:t>
            </a:r>
            <a:r>
              <a:rPr lang="en-GB" sz="18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800" kern="12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Hölttä</a:t>
            </a:r>
            <a:r>
              <a:rPr lang="en-GB" sz="18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Katrine </a:t>
            </a:r>
            <a:r>
              <a:rPr lang="en-GB" sz="1800" kern="12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Mahlamäki</a:t>
            </a:r>
            <a:r>
              <a:rPr lang="en-GB" sz="18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800" kern="12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Janne</a:t>
            </a:r>
            <a:r>
              <a:rPr lang="en-GB" sz="18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GB" sz="1800" kern="12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Kollanus</a:t>
            </a:r>
            <a:r>
              <a:rPr lang="en-GB" sz="18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&amp; Marko Nieminen. (2010). </a:t>
            </a:r>
            <a:r>
              <a:rPr lang="en-GB" sz="1800" i="1"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Early Supplier Involvement in New Product Development: A Casting-Network Collaboration Model</a:t>
            </a:r>
            <a:r>
              <a:rPr lang="en-GB" sz="1800" kern="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KE"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GB" sz="1800" dirty="0" err="1">
                <a:effectLst/>
                <a:latin typeface="Arial" panose="020B0604020202020204" pitchFamily="34" charset="0"/>
                <a:ea typeface="Calibri" panose="020F0502020204030204" pitchFamily="34" charset="0"/>
                <a:cs typeface="Times New Roman" panose="02020603050405020304" pitchFamily="18" charset="0"/>
              </a:rPr>
              <a:t>Zsidisin</a:t>
            </a:r>
            <a:r>
              <a:rPr lang="en-GB" sz="1800" dirty="0">
                <a:effectLst/>
                <a:latin typeface="Arial" panose="020B0604020202020204" pitchFamily="34" charset="0"/>
                <a:ea typeface="Calibri" panose="020F0502020204030204" pitchFamily="34" charset="0"/>
                <a:cs typeface="Times New Roman" panose="02020603050405020304" pitchFamily="18" charset="0"/>
              </a:rPr>
              <a:t>, G. A., &amp; Smith, M. E. (2005). Managing Supply Risk with Early Supplier Involvement: A Case Study and Research Propositions. </a:t>
            </a:r>
            <a:r>
              <a:rPr lang="en-GB" sz="1800" i="1" dirty="0">
                <a:effectLst/>
                <a:latin typeface="Arial" panose="020B0604020202020204" pitchFamily="34" charset="0"/>
                <a:ea typeface="Calibri" panose="020F0502020204030204" pitchFamily="34" charset="0"/>
                <a:cs typeface="Times New Roman" panose="02020603050405020304" pitchFamily="18" charset="0"/>
              </a:rPr>
              <a:t>The Journal of Supply Chain Management</a:t>
            </a:r>
            <a:r>
              <a:rPr lang="en-GB" sz="1800" dirty="0">
                <a:effectLst/>
                <a:latin typeface="Arial" panose="020B0604020202020204" pitchFamily="34" charset="0"/>
                <a:ea typeface="Calibri" panose="020F0502020204030204" pitchFamily="34" charset="0"/>
                <a:cs typeface="Times New Roman" panose="02020603050405020304" pitchFamily="18" charset="0"/>
              </a:rPr>
              <a:t>, </a:t>
            </a:r>
            <a:r>
              <a:rPr lang="en-GB" sz="1800" i="1" dirty="0">
                <a:effectLst/>
                <a:latin typeface="Arial" panose="020B0604020202020204" pitchFamily="34" charset="0"/>
                <a:ea typeface="Calibri" panose="020F0502020204030204" pitchFamily="34" charset="0"/>
                <a:cs typeface="Times New Roman" panose="02020603050405020304" pitchFamily="18" charset="0"/>
              </a:rPr>
              <a:t>41</a:t>
            </a:r>
            <a:r>
              <a:rPr lang="en-GB" sz="1800" dirty="0">
                <a:effectLst/>
                <a:latin typeface="Arial" panose="020B0604020202020204" pitchFamily="34" charset="0"/>
                <a:ea typeface="Calibri" panose="020F0502020204030204" pitchFamily="34" charset="0"/>
                <a:cs typeface="Times New Roman" panose="02020603050405020304" pitchFamily="18" charset="0"/>
              </a:rPr>
              <a:t>(4), 44–57. </a:t>
            </a:r>
            <a:r>
              <a:rPr lang="en-GB" sz="1800" u="sng" dirty="0">
                <a:solidFill>
                  <a:srgbClr val="0000FF"/>
                </a:solidFill>
                <a:effectLst/>
                <a:latin typeface="Arial" panose="020B0604020202020204" pitchFamily="34" charset="0"/>
                <a:ea typeface="Calibri" panose="020F0502020204030204" pitchFamily="34" charset="0"/>
                <a:cs typeface="Times New Roman" panose="02020603050405020304" pitchFamily="18" charset="0"/>
                <a:hlinkClick r:id="rId2"/>
              </a:rPr>
              <a:t>https://doi.org/10.1111/j.1745-493x.2005.04104005.x</a:t>
            </a:r>
            <a:endParaRPr lang="en-KE"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GB" dirty="0"/>
          </a:p>
          <a:p>
            <a:endParaRPr lang="en-US" sz="2800" dirty="0"/>
          </a:p>
          <a:p>
            <a:endParaRPr lang="en-KE" dirty="0"/>
          </a:p>
        </p:txBody>
      </p:sp>
    </p:spTree>
    <p:extLst>
      <p:ext uri="{BB962C8B-B14F-4D97-AF65-F5344CB8AC3E}">
        <p14:creationId xmlns:p14="http://schemas.microsoft.com/office/powerpoint/2010/main" val="895020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AFAAF-4010-2D4D-B689-67A7BC4270B3}"/>
              </a:ext>
            </a:extLst>
          </p:cNvPr>
          <p:cNvSpPr>
            <a:spLocks noGrp="1"/>
          </p:cNvSpPr>
          <p:nvPr>
            <p:ph type="title"/>
          </p:nvPr>
        </p:nvSpPr>
        <p:spPr>
          <a:xfrm>
            <a:off x="1275129" y="522806"/>
            <a:ext cx="3133725" cy="906463"/>
          </a:xfrm>
        </p:spPr>
        <p:txBody>
          <a:bodyPr/>
          <a:lstStyle/>
          <a:p>
            <a:r>
              <a:rPr lang="en-KE" b="1" u="sng" dirty="0"/>
              <a:t>Introduction  </a:t>
            </a:r>
          </a:p>
        </p:txBody>
      </p:sp>
      <p:sp>
        <p:nvSpPr>
          <p:cNvPr id="3" name="Content Placeholder 2">
            <a:extLst>
              <a:ext uri="{FF2B5EF4-FFF2-40B4-BE49-F238E27FC236}">
                <a16:creationId xmlns:a16="http://schemas.microsoft.com/office/drawing/2014/main" id="{C598805C-0E77-294D-B585-3543A8B65196}"/>
              </a:ext>
            </a:extLst>
          </p:cNvPr>
          <p:cNvSpPr>
            <a:spLocks noGrp="1"/>
          </p:cNvSpPr>
          <p:nvPr>
            <p:ph idx="1"/>
          </p:nvPr>
        </p:nvSpPr>
        <p:spPr>
          <a:xfrm>
            <a:off x="238982" y="1351106"/>
            <a:ext cx="5558138" cy="4984088"/>
          </a:xfrm>
        </p:spPr>
        <p:txBody>
          <a:bodyPr>
            <a:normAutofit lnSpcReduction="10000"/>
          </a:bodyPr>
          <a:lstStyle/>
          <a:p>
            <a:pPr>
              <a:lnSpc>
                <a:spcPct val="150000"/>
              </a:lnSpc>
              <a:buFont typeface="Wingdings" pitchFamily="2" charset="2"/>
              <a:buChar char="ü"/>
            </a:pPr>
            <a:r>
              <a:rPr lang="en-KE" sz="1400" dirty="0"/>
              <a:t>In 1995, Nissan collaborated with rese</a:t>
            </a:r>
            <a:r>
              <a:rPr lang="en-GB" sz="1400" dirty="0"/>
              <a:t>a</a:t>
            </a:r>
            <a:r>
              <a:rPr lang="en-KE" sz="1400" dirty="0"/>
              <a:t>rchers from Cranfield to develop the project Cogent. </a:t>
            </a:r>
          </a:p>
          <a:p>
            <a:pPr>
              <a:lnSpc>
                <a:spcPct val="150000"/>
              </a:lnSpc>
              <a:buFont typeface="Wingdings" pitchFamily="2" charset="2"/>
              <a:buChar char="ü"/>
            </a:pPr>
            <a:r>
              <a:rPr lang="en-KE" sz="1400" dirty="0"/>
              <a:t>This was to develop a co-development sequence between suppliers and the automotive company</a:t>
            </a:r>
            <a:r>
              <a:rPr lang="en-GB" sz="1400" dirty="0"/>
              <a:t>,</a:t>
            </a:r>
            <a:r>
              <a:rPr lang="en-KE" sz="1400" dirty="0"/>
              <a:t> Nissan.</a:t>
            </a:r>
          </a:p>
          <a:p>
            <a:pPr>
              <a:lnSpc>
                <a:spcPct val="150000"/>
              </a:lnSpc>
              <a:buFont typeface="Wingdings" pitchFamily="2" charset="2"/>
              <a:buChar char="ü"/>
            </a:pPr>
            <a:r>
              <a:rPr lang="en-KE" sz="1400" dirty="0"/>
              <a:t>In this session</a:t>
            </a:r>
            <a:r>
              <a:rPr lang="en-GB" sz="1400" dirty="0"/>
              <a:t>,</a:t>
            </a:r>
            <a:r>
              <a:rPr lang="en-KE" sz="1400" dirty="0"/>
              <a:t> we aim to analyse the key conceptional theor</a:t>
            </a:r>
            <a:r>
              <a:rPr lang="en-GB" sz="1400" dirty="0" err="1"/>
              <a:t>ies</a:t>
            </a:r>
            <a:r>
              <a:rPr lang="en-KE" sz="1400" dirty="0"/>
              <a:t> aligned to Early supplier involvement</a:t>
            </a:r>
            <a:r>
              <a:rPr lang="en-GB" sz="1400" dirty="0"/>
              <a:t>,</a:t>
            </a:r>
            <a:r>
              <a:rPr lang="en-KE" sz="1400" dirty="0"/>
              <a:t> in New Product Development using the Cogent case.</a:t>
            </a:r>
          </a:p>
          <a:p>
            <a:pPr>
              <a:lnSpc>
                <a:spcPct val="150000"/>
              </a:lnSpc>
              <a:buFont typeface="Wingdings" pitchFamily="2" charset="2"/>
              <a:buChar char="ü"/>
            </a:pPr>
            <a:r>
              <a:rPr lang="en-KE" sz="1400" dirty="0"/>
              <a:t>Development of relationship between the analysed theoretical frameworks of ESI and NPPD in Nissan. </a:t>
            </a:r>
          </a:p>
          <a:p>
            <a:pPr>
              <a:lnSpc>
                <a:spcPct val="150000"/>
              </a:lnSpc>
              <a:buFont typeface="Wingdings" pitchFamily="2" charset="2"/>
              <a:buChar char="ü"/>
            </a:pPr>
            <a:r>
              <a:rPr lang="en-KE" sz="1400" dirty="0"/>
              <a:t>Identification of practical issues in the context the case of Nissan and their ESI strategies in new product development. </a:t>
            </a:r>
          </a:p>
          <a:p>
            <a:pPr>
              <a:lnSpc>
                <a:spcPct val="150000"/>
              </a:lnSpc>
              <a:buFont typeface="Wingdings" pitchFamily="2" charset="2"/>
              <a:buChar char="ü"/>
            </a:pPr>
            <a:r>
              <a:rPr lang="en-KE" sz="1400" dirty="0"/>
              <a:t>Analysis of future tre</a:t>
            </a:r>
            <a:r>
              <a:rPr lang="en-GB" sz="1400" dirty="0" err="1"/>
              <a:t>nd</a:t>
            </a:r>
            <a:r>
              <a:rPr lang="en-KE" sz="1400" dirty="0"/>
              <a:t>s and anticipated future recommendations that can enhance bus</a:t>
            </a:r>
            <a:r>
              <a:rPr lang="en-GB" sz="1400" dirty="0"/>
              <a:t>s</a:t>
            </a:r>
            <a:r>
              <a:rPr lang="en-KE" sz="1400" dirty="0"/>
              <a:t>iness performance adapting to change and achi</a:t>
            </a:r>
            <a:r>
              <a:rPr lang="en-GB" sz="1400" dirty="0" err="1"/>
              <a:t>eving</a:t>
            </a:r>
            <a:r>
              <a:rPr lang="en-KE" sz="1400" dirty="0"/>
              <a:t>  compet</a:t>
            </a:r>
            <a:r>
              <a:rPr lang="en-GB" sz="1400" dirty="0" err="1"/>
              <a:t>itive</a:t>
            </a:r>
            <a:r>
              <a:rPr lang="en-KE" sz="1400" dirty="0"/>
              <a:t> advantage.</a:t>
            </a:r>
          </a:p>
        </p:txBody>
      </p:sp>
      <p:sp>
        <p:nvSpPr>
          <p:cNvPr id="9" name="Oval 4">
            <a:extLst>
              <a:ext uri="{FF2B5EF4-FFF2-40B4-BE49-F238E27FC236}">
                <a16:creationId xmlns:a16="http://schemas.microsoft.com/office/drawing/2014/main" id="{8B350C39-02FC-E945-8ABC-C78F5E0A3162}"/>
              </a:ext>
            </a:extLst>
          </p:cNvPr>
          <p:cNvSpPr>
            <a:spLocks noChangeArrowheads="1"/>
          </p:cNvSpPr>
          <p:nvPr/>
        </p:nvSpPr>
        <p:spPr bwMode="auto">
          <a:xfrm>
            <a:off x="6096000" y="1202362"/>
            <a:ext cx="3578225" cy="2006600"/>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alpha val="50195"/>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4400">
                <a:solidFill>
                  <a:schemeClr val="tx1"/>
                </a:solidFill>
                <a:latin typeface="Times New Roman" panose="02020603050405020304" pitchFamily="18" charset="0"/>
              </a:defRPr>
            </a:lvl1pPr>
            <a:lvl2pPr marL="742950" indent="-285750">
              <a:defRPr sz="4400">
                <a:solidFill>
                  <a:schemeClr val="tx1"/>
                </a:solidFill>
                <a:latin typeface="Times New Roman" panose="02020603050405020304" pitchFamily="18" charset="0"/>
              </a:defRPr>
            </a:lvl2pPr>
            <a:lvl3pPr marL="1143000" indent="-228600">
              <a:defRPr sz="4400">
                <a:solidFill>
                  <a:schemeClr val="tx1"/>
                </a:solidFill>
                <a:latin typeface="Times New Roman" panose="02020603050405020304" pitchFamily="18" charset="0"/>
              </a:defRPr>
            </a:lvl3pPr>
            <a:lvl4pPr marL="1600200" indent="-228600">
              <a:defRPr sz="4400">
                <a:solidFill>
                  <a:schemeClr val="tx1"/>
                </a:solidFill>
                <a:latin typeface="Times New Roman" panose="02020603050405020304" pitchFamily="18" charset="0"/>
              </a:defRPr>
            </a:lvl4pPr>
            <a:lvl5pPr marL="2057400" indent="-228600">
              <a:defRPr sz="4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Times New Roman" panose="02020603050405020304" pitchFamily="18" charset="0"/>
              </a:defRPr>
            </a:lvl9pPr>
          </a:lstStyle>
          <a:p>
            <a:endParaRPr lang="en-GB" altLang="en-KE"/>
          </a:p>
        </p:txBody>
      </p:sp>
      <p:sp>
        <p:nvSpPr>
          <p:cNvPr id="13" name="Oval 19">
            <a:extLst>
              <a:ext uri="{FF2B5EF4-FFF2-40B4-BE49-F238E27FC236}">
                <a16:creationId xmlns:a16="http://schemas.microsoft.com/office/drawing/2014/main" id="{52AE1C5B-6E11-9445-8E47-E6C160840735}"/>
              </a:ext>
            </a:extLst>
          </p:cNvPr>
          <p:cNvSpPr>
            <a:spLocks noChangeArrowheads="1"/>
          </p:cNvSpPr>
          <p:nvPr/>
        </p:nvSpPr>
        <p:spPr bwMode="auto">
          <a:xfrm>
            <a:off x="8591550" y="1170782"/>
            <a:ext cx="3600450" cy="2019300"/>
          </a:xfrm>
          <a:prstGeom prst="ellipse">
            <a:avLst/>
          </a:prstGeom>
          <a:noFill/>
          <a:ln w="28575">
            <a:solidFill>
              <a:srgbClr val="00B0F0"/>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defRPr sz="4400">
                <a:solidFill>
                  <a:schemeClr val="tx1"/>
                </a:solidFill>
                <a:latin typeface="Times New Roman" panose="02020603050405020304" pitchFamily="18" charset="0"/>
              </a:defRPr>
            </a:lvl1pPr>
            <a:lvl2pPr marL="742950" indent="-285750">
              <a:defRPr sz="4400">
                <a:solidFill>
                  <a:schemeClr val="tx1"/>
                </a:solidFill>
                <a:latin typeface="Times New Roman" panose="02020603050405020304" pitchFamily="18" charset="0"/>
              </a:defRPr>
            </a:lvl2pPr>
            <a:lvl3pPr marL="1143000" indent="-228600">
              <a:defRPr sz="4400">
                <a:solidFill>
                  <a:schemeClr val="tx1"/>
                </a:solidFill>
                <a:latin typeface="Times New Roman" panose="02020603050405020304" pitchFamily="18" charset="0"/>
              </a:defRPr>
            </a:lvl3pPr>
            <a:lvl4pPr marL="1600200" indent="-228600">
              <a:defRPr sz="4400">
                <a:solidFill>
                  <a:schemeClr val="tx1"/>
                </a:solidFill>
                <a:latin typeface="Times New Roman" panose="02020603050405020304" pitchFamily="18" charset="0"/>
              </a:defRPr>
            </a:lvl4pPr>
            <a:lvl5pPr marL="2057400" indent="-228600">
              <a:defRPr sz="4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Times New Roman" panose="02020603050405020304" pitchFamily="18" charset="0"/>
              </a:defRPr>
            </a:lvl9pPr>
          </a:lstStyle>
          <a:p>
            <a:endParaRPr lang="en-GB" altLang="en-KE" dirty="0"/>
          </a:p>
        </p:txBody>
      </p:sp>
      <p:sp>
        <p:nvSpPr>
          <p:cNvPr id="17" name="Oval 16">
            <a:extLst>
              <a:ext uri="{FF2B5EF4-FFF2-40B4-BE49-F238E27FC236}">
                <a16:creationId xmlns:a16="http://schemas.microsoft.com/office/drawing/2014/main" id="{5AB3CE15-DD44-F24A-9C82-4612A4972396}"/>
              </a:ext>
            </a:extLst>
          </p:cNvPr>
          <p:cNvSpPr>
            <a:spLocks noChangeArrowheads="1"/>
          </p:cNvSpPr>
          <p:nvPr/>
        </p:nvSpPr>
        <p:spPr bwMode="auto">
          <a:xfrm>
            <a:off x="7316421" y="88870"/>
            <a:ext cx="3600450" cy="2000250"/>
          </a:xfrm>
          <a:prstGeom prst="ellipse">
            <a:avLst/>
          </a:prstGeom>
          <a:noFill/>
          <a:ln w="28575">
            <a:solidFill>
              <a:srgbClr val="00B050"/>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defRPr sz="4400">
                <a:solidFill>
                  <a:schemeClr val="tx1"/>
                </a:solidFill>
                <a:latin typeface="Times New Roman" panose="02020603050405020304" pitchFamily="18" charset="0"/>
              </a:defRPr>
            </a:lvl1pPr>
            <a:lvl2pPr marL="742950" indent="-285750">
              <a:defRPr sz="4400">
                <a:solidFill>
                  <a:schemeClr val="tx1"/>
                </a:solidFill>
                <a:latin typeface="Times New Roman" panose="02020603050405020304" pitchFamily="18" charset="0"/>
              </a:defRPr>
            </a:lvl2pPr>
            <a:lvl3pPr marL="1143000" indent="-228600">
              <a:defRPr sz="4400">
                <a:solidFill>
                  <a:schemeClr val="tx1"/>
                </a:solidFill>
                <a:latin typeface="Times New Roman" panose="02020603050405020304" pitchFamily="18" charset="0"/>
              </a:defRPr>
            </a:lvl3pPr>
            <a:lvl4pPr marL="1600200" indent="-228600">
              <a:defRPr sz="4400">
                <a:solidFill>
                  <a:schemeClr val="tx1"/>
                </a:solidFill>
                <a:latin typeface="Times New Roman" panose="02020603050405020304" pitchFamily="18" charset="0"/>
              </a:defRPr>
            </a:lvl4pPr>
            <a:lvl5pPr marL="2057400" indent="-228600">
              <a:defRPr sz="4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Times New Roman" panose="02020603050405020304" pitchFamily="18" charset="0"/>
              </a:defRPr>
            </a:lvl9pPr>
          </a:lstStyle>
          <a:p>
            <a:endParaRPr lang="en-GB" altLang="en-KE"/>
          </a:p>
        </p:txBody>
      </p:sp>
      <p:sp>
        <p:nvSpPr>
          <p:cNvPr id="25" name="TextBox 24">
            <a:extLst>
              <a:ext uri="{FF2B5EF4-FFF2-40B4-BE49-F238E27FC236}">
                <a16:creationId xmlns:a16="http://schemas.microsoft.com/office/drawing/2014/main" id="{1FE540BA-3B12-E34D-9BBE-E180EBAD2188}"/>
              </a:ext>
            </a:extLst>
          </p:cNvPr>
          <p:cNvSpPr txBox="1"/>
          <p:nvPr/>
        </p:nvSpPr>
        <p:spPr>
          <a:xfrm>
            <a:off x="8224839" y="522806"/>
            <a:ext cx="1521558" cy="461665"/>
          </a:xfrm>
          <a:prstGeom prst="rect">
            <a:avLst/>
          </a:prstGeom>
          <a:noFill/>
        </p:spPr>
        <p:txBody>
          <a:bodyPr wrap="square" rtlCol="0">
            <a:spAutoFit/>
          </a:bodyPr>
          <a:lstStyle/>
          <a:p>
            <a:r>
              <a:rPr lang="en-KE" sz="2400" b="1" i="1" dirty="0"/>
              <a:t>SUPPLIERS</a:t>
            </a:r>
          </a:p>
        </p:txBody>
      </p:sp>
      <p:sp>
        <p:nvSpPr>
          <p:cNvPr id="26" name="TextBox 25">
            <a:extLst>
              <a:ext uri="{FF2B5EF4-FFF2-40B4-BE49-F238E27FC236}">
                <a16:creationId xmlns:a16="http://schemas.microsoft.com/office/drawing/2014/main" id="{56CE8DC8-F552-094A-AC6D-77651665069E}"/>
              </a:ext>
            </a:extLst>
          </p:cNvPr>
          <p:cNvSpPr txBox="1"/>
          <p:nvPr/>
        </p:nvSpPr>
        <p:spPr>
          <a:xfrm>
            <a:off x="6614806" y="3642612"/>
            <a:ext cx="4952879" cy="3139321"/>
          </a:xfrm>
          <a:prstGeom prst="rect">
            <a:avLst/>
          </a:prstGeom>
          <a:noFill/>
          <a:ln w="44450">
            <a:solidFill>
              <a:schemeClr val="dk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KE" dirty="0"/>
              <a:t>The </a:t>
            </a:r>
            <a:r>
              <a:rPr lang="en-KE" b="1" dirty="0"/>
              <a:t>aim</a:t>
            </a:r>
            <a:r>
              <a:rPr lang="en-KE" dirty="0"/>
              <a:t> of Cogent was to improve the development and performace of the product by getting the </a:t>
            </a:r>
            <a:r>
              <a:rPr lang="en-KE" b="1" dirty="0"/>
              <a:t>Right Quality </a:t>
            </a:r>
            <a:r>
              <a:rPr lang="en-KE" dirty="0"/>
              <a:t>at the </a:t>
            </a:r>
            <a:r>
              <a:rPr lang="en-KE" b="1" dirty="0"/>
              <a:t>Right Price </a:t>
            </a:r>
            <a:r>
              <a:rPr lang="en-KE" dirty="0"/>
              <a:t>and at the </a:t>
            </a:r>
            <a:r>
              <a:rPr lang="en-KE" b="1" dirty="0"/>
              <a:t>Right Time</a:t>
            </a:r>
            <a:r>
              <a:rPr lang="en-KE" dirty="0"/>
              <a:t>. </a:t>
            </a:r>
            <a:r>
              <a:rPr lang="en-GB" sz="1200" b="0" i="1" u="none" strike="noStrike" dirty="0">
                <a:solidFill>
                  <a:srgbClr val="000000"/>
                </a:solidFill>
                <a:effectLst/>
                <a:latin typeface="-webkit-standard"/>
              </a:rPr>
              <a:t>(Nissan Cogent Presentation)</a:t>
            </a:r>
            <a:endParaRPr lang="en-KE" sz="1200" dirty="0"/>
          </a:p>
          <a:p>
            <a:endParaRPr lang="en-KE" dirty="0"/>
          </a:p>
          <a:p>
            <a:pPr marL="285750" indent="-285750">
              <a:buFontTx/>
              <a:buChar char="-"/>
            </a:pPr>
            <a:r>
              <a:rPr lang="en-KE" i="1"/>
              <a:t>Reduce dev</a:t>
            </a:r>
            <a:r>
              <a:rPr lang="en-GB" i="1" dirty="0" err="1"/>
              <a:t>elo</a:t>
            </a:r>
            <a:r>
              <a:rPr lang="en-KE" i="1"/>
              <a:t>pment </a:t>
            </a:r>
            <a:r>
              <a:rPr lang="en-KE" i="1" dirty="0"/>
              <a:t>time by 30%</a:t>
            </a:r>
          </a:p>
          <a:p>
            <a:pPr marL="285750" indent="-285750">
              <a:buFontTx/>
              <a:buChar char="-"/>
            </a:pPr>
            <a:r>
              <a:rPr lang="en-KE" i="1"/>
              <a:t>Reduce developem</a:t>
            </a:r>
            <a:r>
              <a:rPr lang="en-GB" i="1" dirty="0"/>
              <a:t>e</a:t>
            </a:r>
            <a:r>
              <a:rPr lang="en-KE" i="1"/>
              <a:t>nt </a:t>
            </a:r>
            <a:r>
              <a:rPr lang="en-KE" i="1" dirty="0"/>
              <a:t>cost by 40%</a:t>
            </a:r>
          </a:p>
          <a:p>
            <a:pPr marL="285750" indent="-285750">
              <a:buFontTx/>
              <a:buChar char="-"/>
            </a:pPr>
            <a:r>
              <a:rPr lang="en-KE" i="1" dirty="0"/>
              <a:t>Reduce manifacturing costs by 30%</a:t>
            </a:r>
          </a:p>
          <a:p>
            <a:endParaRPr lang="en-KE" i="1" dirty="0"/>
          </a:p>
          <a:p>
            <a:endParaRPr lang="en-KE" dirty="0"/>
          </a:p>
          <a:p>
            <a:r>
              <a:rPr lang="en-KE" sz="1600" i="1" dirty="0"/>
              <a:t>Source: </a:t>
            </a:r>
            <a:r>
              <a:rPr lang="en-GB" sz="1600" b="0" i="1" u="none" strike="noStrike" dirty="0">
                <a:solidFill>
                  <a:srgbClr val="000000"/>
                </a:solidFill>
                <a:effectLst/>
                <a:latin typeface="-webkit-standard"/>
              </a:rPr>
              <a:t>(Nissan Cogent)</a:t>
            </a:r>
            <a:endParaRPr lang="en-KE" sz="1600" i="1" dirty="0"/>
          </a:p>
        </p:txBody>
      </p:sp>
      <p:sp>
        <p:nvSpPr>
          <p:cNvPr id="27" name="TextBox 26">
            <a:extLst>
              <a:ext uri="{FF2B5EF4-FFF2-40B4-BE49-F238E27FC236}">
                <a16:creationId xmlns:a16="http://schemas.microsoft.com/office/drawing/2014/main" id="{AC97567B-037D-F94E-9A69-075EB77995C3}"/>
              </a:ext>
            </a:extLst>
          </p:cNvPr>
          <p:cNvSpPr txBox="1"/>
          <p:nvPr/>
        </p:nvSpPr>
        <p:spPr>
          <a:xfrm>
            <a:off x="6966434" y="2061391"/>
            <a:ext cx="1521558" cy="461665"/>
          </a:xfrm>
          <a:prstGeom prst="rect">
            <a:avLst/>
          </a:prstGeom>
          <a:noFill/>
        </p:spPr>
        <p:txBody>
          <a:bodyPr wrap="square" rtlCol="0">
            <a:spAutoFit/>
          </a:bodyPr>
          <a:lstStyle/>
          <a:p>
            <a:r>
              <a:rPr lang="en-KE" sz="2400" b="1" i="1" dirty="0"/>
              <a:t>NISSAN</a:t>
            </a:r>
          </a:p>
        </p:txBody>
      </p:sp>
      <p:sp>
        <p:nvSpPr>
          <p:cNvPr id="28" name="TextBox 27">
            <a:extLst>
              <a:ext uri="{FF2B5EF4-FFF2-40B4-BE49-F238E27FC236}">
                <a16:creationId xmlns:a16="http://schemas.microsoft.com/office/drawing/2014/main" id="{D64293DC-3ABD-AB47-BDCE-7753A1049F24}"/>
              </a:ext>
            </a:extLst>
          </p:cNvPr>
          <p:cNvSpPr txBox="1"/>
          <p:nvPr/>
        </p:nvSpPr>
        <p:spPr>
          <a:xfrm>
            <a:off x="10002470" y="2061390"/>
            <a:ext cx="1708883" cy="461665"/>
          </a:xfrm>
          <a:prstGeom prst="rect">
            <a:avLst/>
          </a:prstGeom>
          <a:noFill/>
        </p:spPr>
        <p:txBody>
          <a:bodyPr wrap="square" rtlCol="0">
            <a:spAutoFit/>
          </a:bodyPr>
          <a:lstStyle/>
          <a:p>
            <a:r>
              <a:rPr lang="en-KE" sz="2400" b="1" i="1" dirty="0"/>
              <a:t>CRANFIELD</a:t>
            </a:r>
          </a:p>
        </p:txBody>
      </p:sp>
      <p:cxnSp>
        <p:nvCxnSpPr>
          <p:cNvPr id="30" name="Straight Arrow Connector 29">
            <a:extLst>
              <a:ext uri="{FF2B5EF4-FFF2-40B4-BE49-F238E27FC236}">
                <a16:creationId xmlns:a16="http://schemas.microsoft.com/office/drawing/2014/main" id="{CF7D9282-F7F7-2945-979F-5ABD4C3A1E0A}"/>
              </a:ext>
            </a:extLst>
          </p:cNvPr>
          <p:cNvCxnSpPr>
            <a:cxnSpLocks/>
          </p:cNvCxnSpPr>
          <p:nvPr/>
        </p:nvCxnSpPr>
        <p:spPr>
          <a:xfrm>
            <a:off x="9091246" y="1828800"/>
            <a:ext cx="267180" cy="182023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394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B22A2-69D6-ED43-A026-F2398E5B7E6A}"/>
              </a:ext>
            </a:extLst>
          </p:cNvPr>
          <p:cNvSpPr>
            <a:spLocks noGrp="1"/>
          </p:cNvSpPr>
          <p:nvPr>
            <p:ph type="title"/>
          </p:nvPr>
        </p:nvSpPr>
        <p:spPr>
          <a:xfrm>
            <a:off x="90156" y="-367359"/>
            <a:ext cx="6900746" cy="1325563"/>
          </a:xfrm>
        </p:spPr>
        <p:txBody>
          <a:bodyPr>
            <a:normAutofit/>
          </a:bodyPr>
          <a:lstStyle/>
          <a:p>
            <a:r>
              <a:rPr lang="en-KE" sz="3200" b="1" u="sng" dirty="0"/>
              <a:t>OVERVIEW OF CONCEPT </a:t>
            </a:r>
          </a:p>
        </p:txBody>
      </p:sp>
      <p:sp>
        <p:nvSpPr>
          <p:cNvPr id="17" name="TextBox 16">
            <a:extLst>
              <a:ext uri="{FF2B5EF4-FFF2-40B4-BE49-F238E27FC236}">
                <a16:creationId xmlns:a16="http://schemas.microsoft.com/office/drawing/2014/main" id="{3E6B983E-D61F-D74F-B458-31AE2936F468}"/>
              </a:ext>
            </a:extLst>
          </p:cNvPr>
          <p:cNvSpPr txBox="1"/>
          <p:nvPr/>
        </p:nvSpPr>
        <p:spPr>
          <a:xfrm>
            <a:off x="1685139" y="5454265"/>
            <a:ext cx="1412629" cy="261610"/>
          </a:xfrm>
          <a:prstGeom prst="rect">
            <a:avLst/>
          </a:prstGeom>
          <a:noFill/>
        </p:spPr>
        <p:txBody>
          <a:bodyPr wrap="square" rtlCol="0">
            <a:spAutoFit/>
          </a:bodyPr>
          <a:lstStyle/>
          <a:p>
            <a:r>
              <a:rPr lang="en-KE" sz="1100" i="1" dirty="0"/>
              <a:t>PROFIT IMPACT </a:t>
            </a:r>
          </a:p>
        </p:txBody>
      </p:sp>
      <p:grpSp>
        <p:nvGrpSpPr>
          <p:cNvPr id="24" name="Group 23">
            <a:extLst>
              <a:ext uri="{FF2B5EF4-FFF2-40B4-BE49-F238E27FC236}">
                <a16:creationId xmlns:a16="http://schemas.microsoft.com/office/drawing/2014/main" id="{C531278F-6DDE-1D42-AC6B-D01EE6EC4503}"/>
              </a:ext>
            </a:extLst>
          </p:cNvPr>
          <p:cNvGrpSpPr/>
          <p:nvPr/>
        </p:nvGrpSpPr>
        <p:grpSpPr>
          <a:xfrm>
            <a:off x="42751" y="3238779"/>
            <a:ext cx="3146935" cy="2216917"/>
            <a:chOff x="-115317" y="2180142"/>
            <a:chExt cx="5980277" cy="4115151"/>
          </a:xfrm>
        </p:grpSpPr>
        <p:cxnSp>
          <p:nvCxnSpPr>
            <p:cNvPr id="5" name="Straight Arrow Connector 4">
              <a:extLst>
                <a:ext uri="{FF2B5EF4-FFF2-40B4-BE49-F238E27FC236}">
                  <a16:creationId xmlns:a16="http://schemas.microsoft.com/office/drawing/2014/main" id="{CC800C01-C424-7747-A05D-0110859ECBC1}"/>
                </a:ext>
              </a:extLst>
            </p:cNvPr>
            <p:cNvCxnSpPr>
              <a:cxnSpLocks/>
            </p:cNvCxnSpPr>
            <p:nvPr/>
          </p:nvCxnSpPr>
          <p:spPr>
            <a:xfrm>
              <a:off x="422032" y="6295291"/>
              <a:ext cx="54429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4EF0FE8-C0C2-3B46-97F8-B4C2F0023D19}"/>
                </a:ext>
              </a:extLst>
            </p:cNvPr>
            <p:cNvCxnSpPr>
              <a:cxnSpLocks/>
            </p:cNvCxnSpPr>
            <p:nvPr/>
          </p:nvCxnSpPr>
          <p:spPr>
            <a:xfrm flipH="1" flipV="1">
              <a:off x="422030" y="2180142"/>
              <a:ext cx="2" cy="4115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338A299A-FB31-E449-90E8-A92DB901F5A8}"/>
                </a:ext>
              </a:extLst>
            </p:cNvPr>
            <p:cNvGrpSpPr/>
            <p:nvPr/>
          </p:nvGrpSpPr>
          <p:grpSpPr>
            <a:xfrm>
              <a:off x="422030" y="2602537"/>
              <a:ext cx="4941268" cy="3692756"/>
              <a:chOff x="422030" y="2954215"/>
              <a:chExt cx="4747843" cy="3341077"/>
            </a:xfrm>
          </p:grpSpPr>
          <p:sp>
            <p:nvSpPr>
              <p:cNvPr id="13" name="TextBox 12">
                <a:extLst>
                  <a:ext uri="{FF2B5EF4-FFF2-40B4-BE49-F238E27FC236}">
                    <a16:creationId xmlns:a16="http://schemas.microsoft.com/office/drawing/2014/main" id="{330D3BDA-57B0-4D49-A1A6-104D551AEFDD}"/>
                  </a:ext>
                </a:extLst>
              </p:cNvPr>
              <p:cNvSpPr txBox="1"/>
              <p:nvPr/>
            </p:nvSpPr>
            <p:spPr>
              <a:xfrm>
                <a:off x="422030" y="4624754"/>
                <a:ext cx="2373920" cy="1670538"/>
              </a:xfrm>
              <a:prstGeom prst="rect">
                <a:avLst/>
              </a:prstGeom>
              <a:noFill/>
              <a:ln>
                <a:solidFill>
                  <a:schemeClr val="tx1">
                    <a:lumMod val="95000"/>
                    <a:lumOff val="5000"/>
                  </a:schemeClr>
                </a:solidFill>
              </a:ln>
            </p:spPr>
            <p:txBody>
              <a:bodyPr wrap="square" rtlCol="0">
                <a:spAutoFit/>
              </a:bodyPr>
              <a:lstStyle/>
              <a:p>
                <a:endParaRPr lang="en-KE" dirty="0"/>
              </a:p>
            </p:txBody>
          </p:sp>
          <p:sp>
            <p:nvSpPr>
              <p:cNvPr id="14" name="TextBox 13">
                <a:extLst>
                  <a:ext uri="{FF2B5EF4-FFF2-40B4-BE49-F238E27FC236}">
                    <a16:creationId xmlns:a16="http://schemas.microsoft.com/office/drawing/2014/main" id="{6B1642BC-6EE9-2B43-9EFC-8BEEE474E0AE}"/>
                  </a:ext>
                </a:extLst>
              </p:cNvPr>
              <p:cNvSpPr txBox="1"/>
              <p:nvPr/>
            </p:nvSpPr>
            <p:spPr>
              <a:xfrm>
                <a:off x="2795953" y="4624754"/>
                <a:ext cx="2373920" cy="1670538"/>
              </a:xfrm>
              <a:prstGeom prst="rect">
                <a:avLst/>
              </a:prstGeom>
              <a:noFill/>
              <a:ln>
                <a:solidFill>
                  <a:schemeClr val="tx1">
                    <a:lumMod val="95000"/>
                    <a:lumOff val="5000"/>
                  </a:schemeClr>
                </a:solidFill>
              </a:ln>
            </p:spPr>
            <p:txBody>
              <a:bodyPr wrap="square" rtlCol="0">
                <a:spAutoFit/>
              </a:bodyPr>
              <a:lstStyle/>
              <a:p>
                <a:endParaRPr lang="en-KE" dirty="0"/>
              </a:p>
            </p:txBody>
          </p:sp>
          <p:sp>
            <p:nvSpPr>
              <p:cNvPr id="15" name="TextBox 14">
                <a:extLst>
                  <a:ext uri="{FF2B5EF4-FFF2-40B4-BE49-F238E27FC236}">
                    <a16:creationId xmlns:a16="http://schemas.microsoft.com/office/drawing/2014/main" id="{51940FF6-0A79-1D48-B5D0-502EBAAE268D}"/>
                  </a:ext>
                </a:extLst>
              </p:cNvPr>
              <p:cNvSpPr txBox="1"/>
              <p:nvPr/>
            </p:nvSpPr>
            <p:spPr>
              <a:xfrm>
                <a:off x="422030" y="2954215"/>
                <a:ext cx="2373920" cy="1670538"/>
              </a:xfrm>
              <a:prstGeom prst="rect">
                <a:avLst/>
              </a:prstGeom>
              <a:noFill/>
              <a:ln>
                <a:solidFill>
                  <a:schemeClr val="tx1">
                    <a:lumMod val="95000"/>
                    <a:lumOff val="5000"/>
                  </a:schemeClr>
                </a:solidFill>
              </a:ln>
            </p:spPr>
            <p:txBody>
              <a:bodyPr wrap="square" rtlCol="0">
                <a:spAutoFit/>
              </a:bodyPr>
              <a:lstStyle/>
              <a:p>
                <a:endParaRPr lang="en-KE" dirty="0"/>
              </a:p>
            </p:txBody>
          </p:sp>
          <p:sp>
            <p:nvSpPr>
              <p:cNvPr id="16" name="TextBox 15">
                <a:extLst>
                  <a:ext uri="{FF2B5EF4-FFF2-40B4-BE49-F238E27FC236}">
                    <a16:creationId xmlns:a16="http://schemas.microsoft.com/office/drawing/2014/main" id="{5074B988-FAB2-E04C-8FA6-2D42B1C02AA5}"/>
                  </a:ext>
                </a:extLst>
              </p:cNvPr>
              <p:cNvSpPr txBox="1"/>
              <p:nvPr/>
            </p:nvSpPr>
            <p:spPr>
              <a:xfrm>
                <a:off x="2795893" y="2954215"/>
                <a:ext cx="2373920" cy="1670540"/>
              </a:xfrm>
              <a:prstGeom prst="rect">
                <a:avLst/>
              </a:prstGeom>
              <a:solidFill>
                <a:srgbClr val="FFFF00"/>
              </a:solidFill>
              <a:ln>
                <a:solidFill>
                  <a:srgbClr val="FF0000"/>
                </a:solidFill>
              </a:ln>
            </p:spPr>
            <p:txBody>
              <a:bodyPr wrap="square" rtlCol="0">
                <a:spAutoFit/>
              </a:bodyPr>
              <a:lstStyle/>
              <a:p>
                <a:endParaRPr lang="en-KE" dirty="0"/>
              </a:p>
            </p:txBody>
          </p:sp>
        </p:grpSp>
        <p:sp>
          <p:nvSpPr>
            <p:cNvPr id="18" name="TextBox 17">
              <a:extLst>
                <a:ext uri="{FF2B5EF4-FFF2-40B4-BE49-F238E27FC236}">
                  <a16:creationId xmlns:a16="http://schemas.microsoft.com/office/drawing/2014/main" id="{80621693-C9C7-B148-A0B1-923E7B72B3D9}"/>
                </a:ext>
              </a:extLst>
            </p:cNvPr>
            <p:cNvSpPr txBox="1"/>
            <p:nvPr/>
          </p:nvSpPr>
          <p:spPr>
            <a:xfrm rot="16200000">
              <a:off x="-1073373" y="3503223"/>
              <a:ext cx="2413262" cy="497150"/>
            </a:xfrm>
            <a:prstGeom prst="rect">
              <a:avLst/>
            </a:prstGeom>
            <a:noFill/>
          </p:spPr>
          <p:txBody>
            <a:bodyPr wrap="square" rtlCol="0">
              <a:spAutoFit/>
            </a:bodyPr>
            <a:lstStyle/>
            <a:p>
              <a:r>
                <a:rPr lang="en-KE" sz="1050" i="1" dirty="0"/>
                <a:t>SUPPLY RISK</a:t>
              </a:r>
            </a:p>
          </p:txBody>
        </p:sp>
        <p:sp>
          <p:nvSpPr>
            <p:cNvPr id="20" name="TextBox 19">
              <a:extLst>
                <a:ext uri="{FF2B5EF4-FFF2-40B4-BE49-F238E27FC236}">
                  <a16:creationId xmlns:a16="http://schemas.microsoft.com/office/drawing/2014/main" id="{57D879E0-5582-1740-922F-104777740F51}"/>
                </a:ext>
              </a:extLst>
            </p:cNvPr>
            <p:cNvSpPr txBox="1"/>
            <p:nvPr/>
          </p:nvSpPr>
          <p:spPr>
            <a:xfrm>
              <a:off x="2901596" y="5046559"/>
              <a:ext cx="2470595" cy="322891"/>
            </a:xfrm>
            <a:prstGeom prst="rect">
              <a:avLst/>
            </a:prstGeom>
            <a:noFill/>
          </p:spPr>
          <p:txBody>
            <a:bodyPr wrap="square" rtlCol="0">
              <a:spAutoFit/>
            </a:bodyPr>
            <a:lstStyle/>
            <a:p>
              <a:pPr algn="ctr"/>
              <a:r>
                <a:rPr lang="en-KE" sz="1400" b="1" i="1" dirty="0"/>
                <a:t>Levrerage </a:t>
              </a:r>
            </a:p>
          </p:txBody>
        </p:sp>
        <p:sp>
          <p:nvSpPr>
            <p:cNvPr id="21" name="TextBox 20">
              <a:extLst>
                <a:ext uri="{FF2B5EF4-FFF2-40B4-BE49-F238E27FC236}">
                  <a16:creationId xmlns:a16="http://schemas.microsoft.com/office/drawing/2014/main" id="{156893CA-4A57-044A-ABB2-F82A72B3A816}"/>
                </a:ext>
              </a:extLst>
            </p:cNvPr>
            <p:cNvSpPr txBox="1"/>
            <p:nvPr/>
          </p:nvSpPr>
          <p:spPr>
            <a:xfrm>
              <a:off x="2847401" y="3347057"/>
              <a:ext cx="2470595" cy="571311"/>
            </a:xfrm>
            <a:prstGeom prst="rect">
              <a:avLst/>
            </a:prstGeom>
            <a:noFill/>
          </p:spPr>
          <p:txBody>
            <a:bodyPr wrap="square" rtlCol="0">
              <a:spAutoFit/>
            </a:bodyPr>
            <a:lstStyle/>
            <a:p>
              <a:pPr algn="ctr"/>
              <a:r>
                <a:rPr lang="en-KE" sz="1400" b="1" i="1" dirty="0"/>
                <a:t>Strategic</a:t>
              </a:r>
              <a:endParaRPr lang="en-GB" sz="1400" b="1" i="1" dirty="0"/>
            </a:p>
          </p:txBody>
        </p:sp>
        <p:sp>
          <p:nvSpPr>
            <p:cNvPr id="22" name="TextBox 21">
              <a:extLst>
                <a:ext uri="{FF2B5EF4-FFF2-40B4-BE49-F238E27FC236}">
                  <a16:creationId xmlns:a16="http://schemas.microsoft.com/office/drawing/2014/main" id="{B6BA0A0A-8E71-6C4F-84DB-3219CF6522F6}"/>
                </a:ext>
              </a:extLst>
            </p:cNvPr>
            <p:cNvSpPr txBox="1"/>
            <p:nvPr/>
          </p:nvSpPr>
          <p:spPr>
            <a:xfrm>
              <a:off x="432611" y="4764481"/>
              <a:ext cx="2470595" cy="1371145"/>
            </a:xfrm>
            <a:prstGeom prst="rect">
              <a:avLst/>
            </a:prstGeom>
            <a:noFill/>
          </p:spPr>
          <p:txBody>
            <a:bodyPr wrap="square" rtlCol="0">
              <a:spAutoFit/>
            </a:bodyPr>
            <a:lstStyle/>
            <a:p>
              <a:pPr algn="ctr"/>
              <a:r>
                <a:rPr lang="en-KE" sz="1400" b="1" i="1" dirty="0"/>
                <a:t>Non-Critical Items</a:t>
              </a:r>
              <a:r>
                <a:rPr lang="en-GB" sz="1400" b="1" i="1" dirty="0"/>
                <a:t> (Routine)</a:t>
              </a:r>
              <a:r>
                <a:rPr lang="en-KE" sz="1400" b="1" i="1" dirty="0"/>
                <a:t>  </a:t>
              </a:r>
            </a:p>
          </p:txBody>
        </p:sp>
        <p:sp>
          <p:nvSpPr>
            <p:cNvPr id="23" name="TextBox 22">
              <a:extLst>
                <a:ext uri="{FF2B5EF4-FFF2-40B4-BE49-F238E27FC236}">
                  <a16:creationId xmlns:a16="http://schemas.microsoft.com/office/drawing/2014/main" id="{82C09522-4D99-054A-B9E7-1F0F4AA464A9}"/>
                </a:ext>
              </a:extLst>
            </p:cNvPr>
            <p:cNvSpPr txBox="1"/>
            <p:nvPr/>
          </p:nvSpPr>
          <p:spPr>
            <a:xfrm>
              <a:off x="412017" y="3301265"/>
              <a:ext cx="2470595" cy="322891"/>
            </a:xfrm>
            <a:prstGeom prst="rect">
              <a:avLst/>
            </a:prstGeom>
            <a:noFill/>
          </p:spPr>
          <p:txBody>
            <a:bodyPr wrap="square" rtlCol="0">
              <a:spAutoFit/>
            </a:bodyPr>
            <a:lstStyle/>
            <a:p>
              <a:pPr algn="ctr"/>
              <a:r>
                <a:rPr lang="en-KE" sz="1400" b="1" i="1" dirty="0"/>
                <a:t>Bottleneck </a:t>
              </a:r>
            </a:p>
          </p:txBody>
        </p:sp>
      </p:grpSp>
      <p:grpSp>
        <p:nvGrpSpPr>
          <p:cNvPr id="36" name="Group 35">
            <a:extLst>
              <a:ext uri="{FF2B5EF4-FFF2-40B4-BE49-F238E27FC236}">
                <a16:creationId xmlns:a16="http://schemas.microsoft.com/office/drawing/2014/main" id="{2CA21481-8D4C-AA41-A8C2-00F9258E659B}"/>
              </a:ext>
            </a:extLst>
          </p:cNvPr>
          <p:cNvGrpSpPr/>
          <p:nvPr/>
        </p:nvGrpSpPr>
        <p:grpSpPr>
          <a:xfrm>
            <a:off x="209767" y="735913"/>
            <a:ext cx="6015185" cy="1698052"/>
            <a:chOff x="4239876" y="1325563"/>
            <a:chExt cx="7212011" cy="3149600"/>
          </a:xfrm>
        </p:grpSpPr>
        <p:sp>
          <p:nvSpPr>
            <p:cNvPr id="25" name="Freeform 4">
              <a:extLst>
                <a:ext uri="{FF2B5EF4-FFF2-40B4-BE49-F238E27FC236}">
                  <a16:creationId xmlns:a16="http://schemas.microsoft.com/office/drawing/2014/main" id="{6DD77E3C-8B0D-E74B-8888-5A4CF51D4E45}"/>
                </a:ext>
              </a:extLst>
            </p:cNvPr>
            <p:cNvSpPr>
              <a:spLocks/>
            </p:cNvSpPr>
            <p:nvPr/>
          </p:nvSpPr>
          <p:spPr bwMode="auto">
            <a:xfrm>
              <a:off x="4239876" y="1325563"/>
              <a:ext cx="7199312" cy="3149600"/>
            </a:xfrm>
            <a:custGeom>
              <a:avLst/>
              <a:gdLst>
                <a:gd name="T0" fmla="*/ 0 w 5348"/>
                <a:gd name="T1" fmla="*/ 2570889 h 2411"/>
                <a:gd name="T2" fmla="*/ 0 w 5348"/>
                <a:gd name="T3" fmla="*/ 2570889 h 2411"/>
                <a:gd name="T4" fmla="*/ 5154481 w 5348"/>
                <a:gd name="T5" fmla="*/ 2570889 h 2411"/>
                <a:gd name="T6" fmla="*/ 5154481 w 5348"/>
                <a:gd name="T7" fmla="*/ 3148294 h 2411"/>
                <a:gd name="T8" fmla="*/ 7197966 w 5348"/>
                <a:gd name="T9" fmla="*/ 1578066 h 2411"/>
                <a:gd name="T10" fmla="*/ 5154481 w 5348"/>
                <a:gd name="T11" fmla="*/ 0 h 2411"/>
                <a:gd name="T12" fmla="*/ 5154481 w 5348"/>
                <a:gd name="T13" fmla="*/ 548665 h 2411"/>
                <a:gd name="T14" fmla="*/ 0 w 5348"/>
                <a:gd name="T15" fmla="*/ 548665 h 2411"/>
                <a:gd name="T16" fmla="*/ 0 w 5348"/>
                <a:gd name="T17" fmla="*/ 2570889 h 2411"/>
                <a:gd name="T18" fmla="*/ 0 w 5348"/>
                <a:gd name="T19" fmla="*/ 2570889 h 24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348" h="2411">
                  <a:moveTo>
                    <a:pt x="0" y="1968"/>
                  </a:moveTo>
                  <a:lnTo>
                    <a:pt x="0" y="1968"/>
                  </a:lnTo>
                  <a:lnTo>
                    <a:pt x="3829" y="1968"/>
                  </a:lnTo>
                  <a:lnTo>
                    <a:pt x="3829" y="2410"/>
                  </a:lnTo>
                  <a:lnTo>
                    <a:pt x="5347" y="1208"/>
                  </a:lnTo>
                  <a:lnTo>
                    <a:pt x="3829" y="0"/>
                  </a:lnTo>
                  <a:lnTo>
                    <a:pt x="3829" y="420"/>
                  </a:lnTo>
                  <a:lnTo>
                    <a:pt x="0" y="420"/>
                  </a:lnTo>
                  <a:lnTo>
                    <a:pt x="0" y="1968"/>
                  </a:lnTo>
                </a:path>
              </a:pathLst>
            </a:custGeom>
            <a:solidFill>
              <a:srgbClr val="EFEFEF"/>
            </a:solidFill>
            <a:ln w="9207"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KE"/>
            </a:p>
          </p:txBody>
        </p:sp>
        <p:sp>
          <p:nvSpPr>
            <p:cNvPr id="26" name="Freeform 5">
              <a:extLst>
                <a:ext uri="{FF2B5EF4-FFF2-40B4-BE49-F238E27FC236}">
                  <a16:creationId xmlns:a16="http://schemas.microsoft.com/office/drawing/2014/main" id="{AC5DF7D1-47B0-F943-900E-1CE59427D871}"/>
                </a:ext>
              </a:extLst>
            </p:cNvPr>
            <p:cNvSpPr>
              <a:spLocks/>
            </p:cNvSpPr>
            <p:nvPr/>
          </p:nvSpPr>
          <p:spPr bwMode="auto">
            <a:xfrm>
              <a:off x="4252575" y="1658145"/>
              <a:ext cx="7199312" cy="2506662"/>
            </a:xfrm>
            <a:custGeom>
              <a:avLst/>
              <a:gdLst>
                <a:gd name="T0" fmla="*/ 0 w 5348"/>
                <a:gd name="T1" fmla="*/ 2045562 h 1919"/>
                <a:gd name="T2" fmla="*/ 0 w 5348"/>
                <a:gd name="T3" fmla="*/ 2045562 h 1919"/>
                <a:gd name="T4" fmla="*/ 5154481 w 5348"/>
                <a:gd name="T5" fmla="*/ 2045562 h 1919"/>
                <a:gd name="T6" fmla="*/ 5154481 w 5348"/>
                <a:gd name="T7" fmla="*/ 2505356 h 1919"/>
                <a:gd name="T8" fmla="*/ 7197966 w 5348"/>
                <a:gd name="T9" fmla="*/ 1257903 h 1919"/>
                <a:gd name="T10" fmla="*/ 5154481 w 5348"/>
                <a:gd name="T11" fmla="*/ 0 h 1919"/>
                <a:gd name="T12" fmla="*/ 5154481 w 5348"/>
                <a:gd name="T13" fmla="*/ 436282 h 1919"/>
                <a:gd name="T14" fmla="*/ 0 w 5348"/>
                <a:gd name="T15" fmla="*/ 436282 h 1919"/>
                <a:gd name="T16" fmla="*/ 0 w 5348"/>
                <a:gd name="T17" fmla="*/ 2045562 h 1919"/>
                <a:gd name="T18" fmla="*/ 0 w 5348"/>
                <a:gd name="T19" fmla="*/ 2045562 h 19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348" h="1919">
                  <a:moveTo>
                    <a:pt x="0" y="1566"/>
                  </a:moveTo>
                  <a:lnTo>
                    <a:pt x="0" y="1566"/>
                  </a:lnTo>
                  <a:lnTo>
                    <a:pt x="3829" y="1566"/>
                  </a:lnTo>
                  <a:lnTo>
                    <a:pt x="3829" y="1918"/>
                  </a:lnTo>
                  <a:lnTo>
                    <a:pt x="5347" y="963"/>
                  </a:lnTo>
                  <a:lnTo>
                    <a:pt x="3829" y="0"/>
                  </a:lnTo>
                  <a:lnTo>
                    <a:pt x="3829" y="334"/>
                  </a:lnTo>
                  <a:lnTo>
                    <a:pt x="0" y="334"/>
                  </a:lnTo>
                  <a:lnTo>
                    <a:pt x="0" y="1566"/>
                  </a:lnTo>
                </a:path>
              </a:pathLst>
            </a:custGeom>
            <a:solidFill>
              <a:srgbClr val="D2D2D2"/>
            </a:solidFill>
            <a:ln w="9207"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KE"/>
            </a:p>
          </p:txBody>
        </p:sp>
        <p:sp>
          <p:nvSpPr>
            <p:cNvPr id="27" name="Freeform 6">
              <a:extLst>
                <a:ext uri="{FF2B5EF4-FFF2-40B4-BE49-F238E27FC236}">
                  <a16:creationId xmlns:a16="http://schemas.microsoft.com/office/drawing/2014/main" id="{E398229D-A717-964E-806D-F713A80E92EF}"/>
                </a:ext>
              </a:extLst>
            </p:cNvPr>
            <p:cNvSpPr>
              <a:spLocks/>
            </p:cNvSpPr>
            <p:nvPr/>
          </p:nvSpPr>
          <p:spPr bwMode="auto">
            <a:xfrm>
              <a:off x="4252575" y="1955007"/>
              <a:ext cx="7199312" cy="1898650"/>
            </a:xfrm>
            <a:custGeom>
              <a:avLst/>
              <a:gdLst>
                <a:gd name="T0" fmla="*/ 0 w 5348"/>
                <a:gd name="T1" fmla="*/ 1549758 h 1453"/>
                <a:gd name="T2" fmla="*/ 0 w 5348"/>
                <a:gd name="T3" fmla="*/ 1549758 h 1453"/>
                <a:gd name="T4" fmla="*/ 5154481 w 5348"/>
                <a:gd name="T5" fmla="*/ 1549758 h 1453"/>
                <a:gd name="T6" fmla="*/ 5154481 w 5348"/>
                <a:gd name="T7" fmla="*/ 1897343 h 1453"/>
                <a:gd name="T8" fmla="*/ 7197966 w 5348"/>
                <a:gd name="T9" fmla="*/ 952592 h 1453"/>
                <a:gd name="T10" fmla="*/ 5154481 w 5348"/>
                <a:gd name="T11" fmla="*/ 0 h 1453"/>
                <a:gd name="T12" fmla="*/ 5154481 w 5348"/>
                <a:gd name="T13" fmla="*/ 330598 h 1453"/>
                <a:gd name="T14" fmla="*/ 0 w 5348"/>
                <a:gd name="T15" fmla="*/ 330598 h 1453"/>
                <a:gd name="T16" fmla="*/ 0 w 5348"/>
                <a:gd name="T17" fmla="*/ 1549758 h 1453"/>
                <a:gd name="T18" fmla="*/ 0 w 5348"/>
                <a:gd name="T19" fmla="*/ 1549758 h 14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348" h="1453">
                  <a:moveTo>
                    <a:pt x="0" y="1186"/>
                  </a:moveTo>
                  <a:lnTo>
                    <a:pt x="0" y="1186"/>
                  </a:lnTo>
                  <a:lnTo>
                    <a:pt x="3829" y="1186"/>
                  </a:lnTo>
                  <a:lnTo>
                    <a:pt x="3829" y="1452"/>
                  </a:lnTo>
                  <a:lnTo>
                    <a:pt x="5347" y="729"/>
                  </a:lnTo>
                  <a:lnTo>
                    <a:pt x="3829" y="0"/>
                  </a:lnTo>
                  <a:lnTo>
                    <a:pt x="3829" y="253"/>
                  </a:lnTo>
                  <a:lnTo>
                    <a:pt x="0" y="253"/>
                  </a:lnTo>
                  <a:lnTo>
                    <a:pt x="0" y="1186"/>
                  </a:lnTo>
                </a:path>
              </a:pathLst>
            </a:custGeom>
            <a:solidFill>
              <a:srgbClr val="B2B2B2"/>
            </a:solidFill>
            <a:ln w="9207"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KE"/>
            </a:p>
          </p:txBody>
        </p:sp>
        <p:sp>
          <p:nvSpPr>
            <p:cNvPr id="28" name="Freeform 7">
              <a:extLst>
                <a:ext uri="{FF2B5EF4-FFF2-40B4-BE49-F238E27FC236}">
                  <a16:creationId xmlns:a16="http://schemas.microsoft.com/office/drawing/2014/main" id="{CD377FB7-20D9-E940-B6E3-914CBF1DDFB0}"/>
                </a:ext>
              </a:extLst>
            </p:cNvPr>
            <p:cNvSpPr>
              <a:spLocks/>
            </p:cNvSpPr>
            <p:nvPr/>
          </p:nvSpPr>
          <p:spPr bwMode="auto">
            <a:xfrm>
              <a:off x="4252575" y="2305845"/>
              <a:ext cx="7199312" cy="1219200"/>
            </a:xfrm>
            <a:custGeom>
              <a:avLst/>
              <a:gdLst>
                <a:gd name="T0" fmla="*/ 0 w 5348"/>
                <a:gd name="T1" fmla="*/ 995745 h 933"/>
                <a:gd name="T2" fmla="*/ 0 w 5348"/>
                <a:gd name="T3" fmla="*/ 995745 h 933"/>
                <a:gd name="T4" fmla="*/ 5154481 w 5348"/>
                <a:gd name="T5" fmla="*/ 995745 h 933"/>
                <a:gd name="T6" fmla="*/ 5154481 w 5348"/>
                <a:gd name="T7" fmla="*/ 1217893 h 933"/>
                <a:gd name="T8" fmla="*/ 7197966 w 5348"/>
                <a:gd name="T9" fmla="*/ 611560 h 933"/>
                <a:gd name="T10" fmla="*/ 5154481 w 5348"/>
                <a:gd name="T11" fmla="*/ 0 h 933"/>
                <a:gd name="T12" fmla="*/ 5154481 w 5348"/>
                <a:gd name="T13" fmla="*/ 213001 h 933"/>
                <a:gd name="T14" fmla="*/ 0 w 5348"/>
                <a:gd name="T15" fmla="*/ 213001 h 933"/>
                <a:gd name="T16" fmla="*/ 0 w 5348"/>
                <a:gd name="T17" fmla="*/ 995745 h 933"/>
                <a:gd name="T18" fmla="*/ 0 w 5348"/>
                <a:gd name="T19" fmla="*/ 995745 h 9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348" h="933">
                  <a:moveTo>
                    <a:pt x="0" y="762"/>
                  </a:moveTo>
                  <a:lnTo>
                    <a:pt x="0" y="762"/>
                  </a:lnTo>
                  <a:lnTo>
                    <a:pt x="3829" y="762"/>
                  </a:lnTo>
                  <a:lnTo>
                    <a:pt x="3829" y="932"/>
                  </a:lnTo>
                  <a:lnTo>
                    <a:pt x="5347" y="468"/>
                  </a:lnTo>
                  <a:lnTo>
                    <a:pt x="3829" y="0"/>
                  </a:lnTo>
                  <a:lnTo>
                    <a:pt x="3829" y="163"/>
                  </a:lnTo>
                  <a:lnTo>
                    <a:pt x="0" y="163"/>
                  </a:lnTo>
                  <a:lnTo>
                    <a:pt x="0" y="762"/>
                  </a:lnTo>
                </a:path>
              </a:pathLst>
            </a:custGeom>
            <a:solidFill>
              <a:srgbClr val="0080FF"/>
            </a:solidFill>
            <a:ln w="9207"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KE"/>
            </a:p>
          </p:txBody>
        </p:sp>
        <p:sp>
          <p:nvSpPr>
            <p:cNvPr id="29" name="Text Box 8">
              <a:extLst>
                <a:ext uri="{FF2B5EF4-FFF2-40B4-BE49-F238E27FC236}">
                  <a16:creationId xmlns:a16="http://schemas.microsoft.com/office/drawing/2014/main" id="{F0D4372D-943A-AE4C-B383-2282B76D7483}"/>
                </a:ext>
              </a:extLst>
            </p:cNvPr>
            <p:cNvSpPr txBox="1">
              <a:spLocks noChangeArrowheads="1"/>
            </p:cNvSpPr>
            <p:nvPr/>
          </p:nvSpPr>
          <p:spPr bwMode="auto">
            <a:xfrm>
              <a:off x="9510375" y="2712245"/>
              <a:ext cx="113665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423863">
                <a:defRPr sz="4400">
                  <a:solidFill>
                    <a:schemeClr val="tx1"/>
                  </a:solidFill>
                  <a:latin typeface="Times New Roman" panose="02020603050405020304" pitchFamily="18" charset="0"/>
                </a:defRPr>
              </a:lvl1pPr>
              <a:lvl2pPr marL="471488" indent="-61913" defTabSz="423863">
                <a:defRPr sz="4400">
                  <a:solidFill>
                    <a:schemeClr val="tx1"/>
                  </a:solidFill>
                  <a:latin typeface="Times New Roman" panose="02020603050405020304" pitchFamily="18" charset="0"/>
                </a:defRPr>
              </a:lvl2pPr>
              <a:lvl3pPr marL="847725" indent="-26988" defTabSz="423863">
                <a:defRPr sz="4400">
                  <a:solidFill>
                    <a:schemeClr val="tx1"/>
                  </a:solidFill>
                  <a:latin typeface="Times New Roman" panose="02020603050405020304" pitchFamily="18" charset="0"/>
                </a:defRPr>
              </a:lvl3pPr>
              <a:lvl4pPr marL="1600200" indent="-228600" defTabSz="423863">
                <a:defRPr sz="4400">
                  <a:solidFill>
                    <a:schemeClr val="tx1"/>
                  </a:solidFill>
                  <a:latin typeface="Times New Roman" panose="02020603050405020304" pitchFamily="18" charset="0"/>
                </a:defRPr>
              </a:lvl4pPr>
              <a:lvl5pPr marL="2057400" indent="-228600" defTabSz="423863">
                <a:defRPr sz="4400">
                  <a:solidFill>
                    <a:schemeClr val="tx1"/>
                  </a:solidFill>
                  <a:latin typeface="Times New Roman" panose="02020603050405020304" pitchFamily="18" charset="0"/>
                </a:defRPr>
              </a:lvl5pPr>
              <a:lvl6pPr marL="2514600" indent="-228600" defTabSz="423863" eaLnBrk="0" fontAlgn="base" hangingPunct="0">
                <a:spcBef>
                  <a:spcPct val="0"/>
                </a:spcBef>
                <a:spcAft>
                  <a:spcPct val="0"/>
                </a:spcAft>
                <a:defRPr sz="4400">
                  <a:solidFill>
                    <a:schemeClr val="tx1"/>
                  </a:solidFill>
                  <a:latin typeface="Times New Roman" panose="02020603050405020304" pitchFamily="18" charset="0"/>
                </a:defRPr>
              </a:lvl6pPr>
              <a:lvl7pPr marL="2971800" indent="-228600" defTabSz="423863" eaLnBrk="0" fontAlgn="base" hangingPunct="0">
                <a:spcBef>
                  <a:spcPct val="0"/>
                </a:spcBef>
                <a:spcAft>
                  <a:spcPct val="0"/>
                </a:spcAft>
                <a:defRPr sz="4400">
                  <a:solidFill>
                    <a:schemeClr val="tx1"/>
                  </a:solidFill>
                  <a:latin typeface="Times New Roman" panose="02020603050405020304" pitchFamily="18" charset="0"/>
                </a:defRPr>
              </a:lvl7pPr>
              <a:lvl8pPr marL="3429000" indent="-228600" defTabSz="423863" eaLnBrk="0" fontAlgn="base" hangingPunct="0">
                <a:spcBef>
                  <a:spcPct val="0"/>
                </a:spcBef>
                <a:spcAft>
                  <a:spcPct val="0"/>
                </a:spcAft>
                <a:defRPr sz="4400">
                  <a:solidFill>
                    <a:schemeClr val="tx1"/>
                  </a:solidFill>
                  <a:latin typeface="Times New Roman" panose="02020603050405020304" pitchFamily="18" charset="0"/>
                </a:defRPr>
              </a:lvl8pPr>
              <a:lvl9pPr marL="3886200" indent="-228600" defTabSz="423863" eaLnBrk="0" fontAlgn="base" hangingPunct="0">
                <a:spcBef>
                  <a:spcPct val="0"/>
                </a:spcBef>
                <a:spcAft>
                  <a:spcPct val="0"/>
                </a:spcAft>
                <a:defRPr sz="4400">
                  <a:solidFill>
                    <a:schemeClr val="tx1"/>
                  </a:solidFill>
                  <a:latin typeface="Times New Roman" panose="02020603050405020304" pitchFamily="18" charset="0"/>
                </a:defRPr>
              </a:lvl9pPr>
            </a:lstStyle>
            <a:p>
              <a:pPr>
                <a:buClr>
                  <a:srgbClr val="000000"/>
                </a:buClr>
                <a:buSzPct val="90000"/>
                <a:buFont typeface="Monotype Sorts" pitchFamily="2" charset="2"/>
                <a:buNone/>
              </a:pPr>
              <a:r>
                <a:rPr lang="en-US" altLang="en-US" sz="1600" dirty="0">
                  <a:solidFill>
                    <a:srgbClr val="FF0066"/>
                  </a:solidFill>
                  <a:latin typeface="Arial" panose="020B0604020202020204" pitchFamily="34" charset="0"/>
                </a:rPr>
                <a:t>Nissan</a:t>
              </a:r>
              <a:endParaRPr lang="en-US" altLang="en-US" sz="1400" dirty="0"/>
            </a:p>
          </p:txBody>
        </p:sp>
        <p:sp>
          <p:nvSpPr>
            <p:cNvPr id="30" name="Line 10">
              <a:extLst>
                <a:ext uri="{FF2B5EF4-FFF2-40B4-BE49-F238E27FC236}">
                  <a16:creationId xmlns:a16="http://schemas.microsoft.com/office/drawing/2014/main" id="{FA290E62-A475-6545-9B2A-35E70ACCE399}"/>
                </a:ext>
              </a:extLst>
            </p:cNvPr>
            <p:cNvSpPr>
              <a:spLocks noChangeShapeType="1"/>
            </p:cNvSpPr>
            <p:nvPr/>
          </p:nvSpPr>
          <p:spPr bwMode="auto">
            <a:xfrm>
              <a:off x="4968537" y="1580357"/>
              <a:ext cx="0" cy="2735263"/>
            </a:xfrm>
            <a:prstGeom prst="line">
              <a:avLst/>
            </a:prstGeom>
            <a:noFill/>
            <a:ln w="1841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KE"/>
            </a:p>
          </p:txBody>
        </p:sp>
        <p:sp>
          <p:nvSpPr>
            <p:cNvPr id="31" name="Line 20">
              <a:extLst>
                <a:ext uri="{FF2B5EF4-FFF2-40B4-BE49-F238E27FC236}">
                  <a16:creationId xmlns:a16="http://schemas.microsoft.com/office/drawing/2014/main" id="{6FD26EEE-40B2-FA47-9FA5-EA8326D56DC7}"/>
                </a:ext>
              </a:extLst>
            </p:cNvPr>
            <p:cNvSpPr>
              <a:spLocks noChangeShapeType="1"/>
            </p:cNvSpPr>
            <p:nvPr/>
          </p:nvSpPr>
          <p:spPr bwMode="auto">
            <a:xfrm>
              <a:off x="6848137" y="1542257"/>
              <a:ext cx="0" cy="2716213"/>
            </a:xfrm>
            <a:prstGeom prst="line">
              <a:avLst/>
            </a:prstGeom>
            <a:noFill/>
            <a:ln w="1841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KE"/>
            </a:p>
          </p:txBody>
        </p:sp>
        <p:sp>
          <p:nvSpPr>
            <p:cNvPr id="32" name="Line 29">
              <a:extLst>
                <a:ext uri="{FF2B5EF4-FFF2-40B4-BE49-F238E27FC236}">
                  <a16:creationId xmlns:a16="http://schemas.microsoft.com/office/drawing/2014/main" id="{6D0BF1E1-F127-5F43-833A-3B038A754C41}"/>
                </a:ext>
              </a:extLst>
            </p:cNvPr>
            <p:cNvSpPr>
              <a:spLocks noChangeShapeType="1"/>
            </p:cNvSpPr>
            <p:nvPr/>
          </p:nvSpPr>
          <p:spPr bwMode="auto">
            <a:xfrm>
              <a:off x="8718212" y="1523207"/>
              <a:ext cx="0" cy="2697163"/>
            </a:xfrm>
            <a:prstGeom prst="line">
              <a:avLst/>
            </a:prstGeom>
            <a:noFill/>
            <a:ln w="1841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KE"/>
            </a:p>
          </p:txBody>
        </p:sp>
        <p:sp>
          <p:nvSpPr>
            <p:cNvPr id="33" name="Oval 30">
              <a:extLst>
                <a:ext uri="{FF2B5EF4-FFF2-40B4-BE49-F238E27FC236}">
                  <a16:creationId xmlns:a16="http://schemas.microsoft.com/office/drawing/2014/main" id="{0DC411FC-9840-6E46-96F1-2712558892BE}"/>
                </a:ext>
              </a:extLst>
            </p:cNvPr>
            <p:cNvSpPr>
              <a:spLocks noChangeArrowheads="1"/>
            </p:cNvSpPr>
            <p:nvPr/>
          </p:nvSpPr>
          <p:spPr bwMode="auto">
            <a:xfrm>
              <a:off x="8565812" y="2755107"/>
              <a:ext cx="276225" cy="222250"/>
            </a:xfrm>
            <a:prstGeom prst="ellipse">
              <a:avLst/>
            </a:prstGeom>
            <a:noFill/>
            <a:ln w="31591">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4400">
                  <a:solidFill>
                    <a:schemeClr val="tx1"/>
                  </a:solidFill>
                  <a:latin typeface="Times New Roman" panose="02020603050405020304" pitchFamily="18" charset="0"/>
                </a:defRPr>
              </a:lvl1pPr>
              <a:lvl2pPr marL="742950" indent="-285750">
                <a:defRPr sz="4400">
                  <a:solidFill>
                    <a:schemeClr val="tx1"/>
                  </a:solidFill>
                  <a:latin typeface="Times New Roman" panose="02020603050405020304" pitchFamily="18" charset="0"/>
                </a:defRPr>
              </a:lvl2pPr>
              <a:lvl3pPr marL="1143000" indent="-228600">
                <a:defRPr sz="4400">
                  <a:solidFill>
                    <a:schemeClr val="tx1"/>
                  </a:solidFill>
                  <a:latin typeface="Times New Roman" panose="02020603050405020304" pitchFamily="18" charset="0"/>
                </a:defRPr>
              </a:lvl3pPr>
              <a:lvl4pPr marL="1600200" indent="-228600">
                <a:defRPr sz="4400">
                  <a:solidFill>
                    <a:schemeClr val="tx1"/>
                  </a:solidFill>
                  <a:latin typeface="Times New Roman" panose="02020603050405020304" pitchFamily="18" charset="0"/>
                </a:defRPr>
              </a:lvl4pPr>
              <a:lvl5pPr marL="2057400" indent="-228600">
                <a:defRPr sz="4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Times New Roman" panose="02020603050405020304" pitchFamily="18" charset="0"/>
                </a:defRPr>
              </a:lvl9pPr>
            </a:lstStyle>
            <a:p>
              <a:endParaRPr lang="en-GB" altLang="en-KE"/>
            </a:p>
          </p:txBody>
        </p:sp>
        <p:sp>
          <p:nvSpPr>
            <p:cNvPr id="34" name="Text Box 39">
              <a:extLst>
                <a:ext uri="{FF2B5EF4-FFF2-40B4-BE49-F238E27FC236}">
                  <a16:creationId xmlns:a16="http://schemas.microsoft.com/office/drawing/2014/main" id="{41C1C16C-B2EF-BF41-A09E-CF8EF4DA0145}"/>
                </a:ext>
              </a:extLst>
            </p:cNvPr>
            <p:cNvSpPr txBox="1">
              <a:spLocks noChangeArrowheads="1"/>
            </p:cNvSpPr>
            <p:nvPr/>
          </p:nvSpPr>
          <p:spPr bwMode="auto">
            <a:xfrm>
              <a:off x="6824325" y="1961809"/>
              <a:ext cx="1885950" cy="391205"/>
            </a:xfrm>
            <a:prstGeom prst="rect">
              <a:avLst/>
            </a:prstGeom>
            <a:noFill/>
            <a:ln>
              <a:noFill/>
            </a:ln>
            <a:effectLst/>
            <a:extLst>
              <a:ext uri="{909E8E84-426E-40DD-AFC4-6F175D3DCCD1}">
                <a14:hiddenFill xmlns:a14="http://schemas.microsoft.com/office/drawing/2010/main">
                  <a:solidFill>
                    <a:srgbClr val="B2B2B2"/>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defRPr sz="4400">
                  <a:solidFill>
                    <a:schemeClr val="tx1"/>
                  </a:solidFill>
                  <a:latin typeface="Times New Roman" panose="02020603050405020304" pitchFamily="18" charset="0"/>
                </a:defRPr>
              </a:lvl1pPr>
              <a:lvl2pPr marL="742950" indent="-285750">
                <a:defRPr sz="4400">
                  <a:solidFill>
                    <a:schemeClr val="tx1"/>
                  </a:solidFill>
                  <a:latin typeface="Times New Roman" panose="02020603050405020304" pitchFamily="18" charset="0"/>
                </a:defRPr>
              </a:lvl2pPr>
              <a:lvl3pPr marL="1143000" indent="-228600">
                <a:defRPr sz="4400">
                  <a:solidFill>
                    <a:schemeClr val="tx1"/>
                  </a:solidFill>
                  <a:latin typeface="Times New Roman" panose="02020603050405020304" pitchFamily="18" charset="0"/>
                </a:defRPr>
              </a:lvl3pPr>
              <a:lvl4pPr marL="1600200" indent="-228600">
                <a:defRPr sz="4400">
                  <a:solidFill>
                    <a:schemeClr val="tx1"/>
                  </a:solidFill>
                  <a:latin typeface="Times New Roman" panose="02020603050405020304" pitchFamily="18" charset="0"/>
                </a:defRPr>
              </a:lvl4pPr>
              <a:lvl5pPr marL="2057400" indent="-228600">
                <a:defRPr sz="4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Times New Roman" panose="02020603050405020304" pitchFamily="18" charset="0"/>
                </a:defRPr>
              </a:lvl9pPr>
            </a:lstStyle>
            <a:p>
              <a:pPr algn="ctr">
                <a:spcBef>
                  <a:spcPct val="50000"/>
                </a:spcBef>
                <a:buClr>
                  <a:schemeClr val="tx2"/>
                </a:buClr>
                <a:buSzPct val="75000"/>
                <a:buFont typeface="Monotype Sorts" pitchFamily="2" charset="2"/>
                <a:buNone/>
              </a:pPr>
              <a:r>
                <a:rPr lang="en-GB" altLang="en-US" sz="1600" dirty="0">
                  <a:solidFill>
                    <a:srgbClr val="FF0066"/>
                  </a:solidFill>
                  <a:latin typeface="Arial" panose="020B0604020202020204" pitchFamily="34" charset="0"/>
                </a:rPr>
                <a:t>Suppliers</a:t>
              </a:r>
            </a:p>
          </p:txBody>
        </p:sp>
        <p:sp>
          <p:nvSpPr>
            <p:cNvPr id="35" name="Text Box 40">
              <a:extLst>
                <a:ext uri="{FF2B5EF4-FFF2-40B4-BE49-F238E27FC236}">
                  <a16:creationId xmlns:a16="http://schemas.microsoft.com/office/drawing/2014/main" id="{56A29143-CF02-FE45-AD80-5E828F98A82F}"/>
                </a:ext>
              </a:extLst>
            </p:cNvPr>
            <p:cNvSpPr txBox="1">
              <a:spLocks noChangeArrowheads="1"/>
            </p:cNvSpPr>
            <p:nvPr/>
          </p:nvSpPr>
          <p:spPr bwMode="auto">
            <a:xfrm>
              <a:off x="6919575" y="3373099"/>
              <a:ext cx="1771650" cy="391205"/>
            </a:xfrm>
            <a:prstGeom prst="rect">
              <a:avLst/>
            </a:prstGeom>
            <a:noFill/>
            <a:ln>
              <a:noFill/>
            </a:ln>
            <a:effectLst/>
            <a:extLst>
              <a:ext uri="{909E8E84-426E-40DD-AFC4-6F175D3DCCD1}">
                <a14:hiddenFill xmlns:a14="http://schemas.microsoft.com/office/drawing/2010/main">
                  <a:solidFill>
                    <a:srgbClr val="B2B2B2"/>
                  </a:solidFill>
                </a14:hiddenFill>
              </a:ext>
              <a:ext uri="{91240B29-F687-4F45-9708-019B960494DF}">
                <a14:hiddenLine xmlns:a14="http://schemas.microsoft.com/office/drawing/2010/main" w="285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defRPr sz="4400">
                  <a:solidFill>
                    <a:schemeClr val="tx1"/>
                  </a:solidFill>
                  <a:latin typeface="Times New Roman" panose="02020603050405020304" pitchFamily="18" charset="0"/>
                </a:defRPr>
              </a:lvl1pPr>
              <a:lvl2pPr marL="742950" indent="-285750">
                <a:defRPr sz="4400">
                  <a:solidFill>
                    <a:schemeClr val="tx1"/>
                  </a:solidFill>
                  <a:latin typeface="Times New Roman" panose="02020603050405020304" pitchFamily="18" charset="0"/>
                </a:defRPr>
              </a:lvl2pPr>
              <a:lvl3pPr marL="1143000" indent="-228600">
                <a:defRPr sz="4400">
                  <a:solidFill>
                    <a:schemeClr val="tx1"/>
                  </a:solidFill>
                  <a:latin typeface="Times New Roman" panose="02020603050405020304" pitchFamily="18" charset="0"/>
                </a:defRPr>
              </a:lvl3pPr>
              <a:lvl4pPr marL="1600200" indent="-228600">
                <a:defRPr sz="4400">
                  <a:solidFill>
                    <a:schemeClr val="tx1"/>
                  </a:solidFill>
                  <a:latin typeface="Times New Roman" panose="02020603050405020304" pitchFamily="18" charset="0"/>
                </a:defRPr>
              </a:lvl4pPr>
              <a:lvl5pPr marL="2057400" indent="-228600">
                <a:defRPr sz="4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Times New Roman" panose="02020603050405020304" pitchFamily="18" charset="0"/>
                </a:defRPr>
              </a:lvl9pPr>
            </a:lstStyle>
            <a:p>
              <a:pPr algn="ctr">
                <a:spcBef>
                  <a:spcPct val="50000"/>
                </a:spcBef>
                <a:buClr>
                  <a:schemeClr val="tx2"/>
                </a:buClr>
                <a:buSzPct val="75000"/>
                <a:buFont typeface="Monotype Sorts" pitchFamily="2" charset="2"/>
                <a:buNone/>
              </a:pPr>
              <a:r>
                <a:rPr lang="en-GB" altLang="en-US" sz="1600" dirty="0">
                  <a:solidFill>
                    <a:srgbClr val="FF0066"/>
                  </a:solidFill>
                  <a:latin typeface="Arial" panose="020B0604020202020204" pitchFamily="34" charset="0"/>
                </a:rPr>
                <a:t>Suppliers</a:t>
              </a:r>
              <a:endParaRPr lang="en-GB" altLang="en-US" sz="1600" dirty="0">
                <a:latin typeface="Arial" panose="020B0604020202020204" pitchFamily="34" charset="0"/>
              </a:endParaRPr>
            </a:p>
          </p:txBody>
        </p:sp>
      </p:grpSp>
      <p:sp>
        <p:nvSpPr>
          <p:cNvPr id="37" name="Text Box 37">
            <a:extLst>
              <a:ext uri="{FF2B5EF4-FFF2-40B4-BE49-F238E27FC236}">
                <a16:creationId xmlns:a16="http://schemas.microsoft.com/office/drawing/2014/main" id="{13CE8103-A07C-DB44-845B-804BCA16F39A}"/>
              </a:ext>
            </a:extLst>
          </p:cNvPr>
          <p:cNvSpPr txBox="1">
            <a:spLocks noChangeArrowheads="1"/>
          </p:cNvSpPr>
          <p:nvPr/>
        </p:nvSpPr>
        <p:spPr bwMode="auto">
          <a:xfrm>
            <a:off x="5458892" y="349079"/>
            <a:ext cx="2635185" cy="300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ajor"/>
        </p:style>
        <p:txBody>
          <a:bodyPr lIns="0" tIns="0" rIns="0" bIns="0"/>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buClr>
                <a:srgbClr val="000000"/>
              </a:buClr>
              <a:buSzPct val="90000"/>
              <a:buFont typeface="Monotype Sorts" pitchFamily="2" charset="2"/>
              <a:buNone/>
            </a:pPr>
            <a:r>
              <a:rPr lang="en-US" altLang="en-US" sz="1200" b="1" i="1" u="sng" dirty="0">
                <a:latin typeface="Arial" panose="020B0604020202020204" pitchFamily="34" charset="0"/>
              </a:rPr>
              <a:t>Start of Production</a:t>
            </a:r>
            <a:endParaRPr lang="en-US" altLang="en-US" sz="1200" i="1" u="sng" dirty="0"/>
          </a:p>
        </p:txBody>
      </p:sp>
      <p:sp>
        <p:nvSpPr>
          <p:cNvPr id="38" name="Line 38">
            <a:extLst>
              <a:ext uri="{FF2B5EF4-FFF2-40B4-BE49-F238E27FC236}">
                <a16:creationId xmlns:a16="http://schemas.microsoft.com/office/drawing/2014/main" id="{699B09C1-7127-2543-92D5-CE4556B28EA2}"/>
              </a:ext>
            </a:extLst>
          </p:cNvPr>
          <p:cNvSpPr>
            <a:spLocks noChangeShapeType="1"/>
          </p:cNvSpPr>
          <p:nvPr/>
        </p:nvSpPr>
        <p:spPr bwMode="auto">
          <a:xfrm>
            <a:off x="6260121" y="649986"/>
            <a:ext cx="0" cy="2143125"/>
          </a:xfrm>
          <a:prstGeom prst="line">
            <a:avLst/>
          </a:prstGeom>
          <a:noFill/>
          <a:ln w="31591">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ajor"/>
        </p:style>
        <p:txBody>
          <a:bodyPr wrap="none" anchor="ct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endParaRPr lang="en-KE"/>
          </a:p>
        </p:txBody>
      </p:sp>
      <p:sp>
        <p:nvSpPr>
          <p:cNvPr id="39" name="TextBox 38">
            <a:extLst>
              <a:ext uri="{FF2B5EF4-FFF2-40B4-BE49-F238E27FC236}">
                <a16:creationId xmlns:a16="http://schemas.microsoft.com/office/drawing/2014/main" id="{E2615C57-FE06-6444-921C-2928E14F0C88}"/>
              </a:ext>
            </a:extLst>
          </p:cNvPr>
          <p:cNvSpPr txBox="1"/>
          <p:nvPr/>
        </p:nvSpPr>
        <p:spPr>
          <a:xfrm>
            <a:off x="6413892" y="555926"/>
            <a:ext cx="5568341" cy="230832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KE" sz="1200"/>
              <a:t>Co</a:t>
            </a:r>
            <a:r>
              <a:rPr lang="en-GB" sz="1200" dirty="0"/>
              <a:t>-</a:t>
            </a:r>
            <a:r>
              <a:rPr lang="en-KE" sz="1200"/>
              <a:t>Development = Achi</a:t>
            </a:r>
            <a:r>
              <a:rPr lang="en-GB" sz="1200" dirty="0" err="1"/>
              <a:t>evin</a:t>
            </a:r>
            <a:r>
              <a:rPr lang="en-KE" sz="1200"/>
              <a:t>g </a:t>
            </a:r>
            <a:r>
              <a:rPr lang="en-KE" sz="1200" dirty="0"/>
              <a:t>mutual goals by </a:t>
            </a:r>
            <a:r>
              <a:rPr lang="en-KE" sz="1200"/>
              <a:t>creating a</a:t>
            </a:r>
            <a:r>
              <a:rPr lang="en-GB" sz="1200" dirty="0"/>
              <a:t>n</a:t>
            </a:r>
            <a:r>
              <a:rPr lang="en-KE" sz="1200"/>
              <a:t> </a:t>
            </a:r>
            <a:r>
              <a:rPr lang="en-KE" sz="1200" dirty="0"/>
              <a:t>understanding </a:t>
            </a:r>
            <a:r>
              <a:rPr lang="en-KE" sz="1200"/>
              <a:t>between </a:t>
            </a:r>
            <a:r>
              <a:rPr lang="en-GB" sz="1200" dirty="0"/>
              <a:t>N</a:t>
            </a:r>
            <a:r>
              <a:rPr lang="en-KE" sz="1200"/>
              <a:t>issan and suppliers </a:t>
            </a:r>
            <a:r>
              <a:rPr lang="en-KE" sz="1200" dirty="0"/>
              <a:t>to improve overall performance.</a:t>
            </a:r>
          </a:p>
          <a:p>
            <a:pPr marL="342900" indent="-342900">
              <a:lnSpc>
                <a:spcPct val="150000"/>
              </a:lnSpc>
              <a:buFont typeface="Arial" panose="020B0604020202020204" pitchFamily="34" charset="0"/>
              <a:buChar char="•"/>
            </a:pPr>
            <a:r>
              <a:rPr lang="en-KE" sz="1200" b="1" dirty="0"/>
              <a:t>70% </a:t>
            </a:r>
            <a:r>
              <a:rPr lang="en-KE" sz="1200" b="1"/>
              <a:t>of it</a:t>
            </a:r>
            <a:r>
              <a:rPr lang="en-GB" sz="1200" b="1" dirty="0"/>
              <a:t>’</a:t>
            </a:r>
            <a:r>
              <a:rPr lang="en-KE" sz="1200" b="1"/>
              <a:t>s </a:t>
            </a:r>
            <a:r>
              <a:rPr lang="en-KE" sz="1200" b="1" dirty="0"/>
              <a:t>products are in suppliers. </a:t>
            </a:r>
            <a:r>
              <a:rPr lang="en-GB" sz="1000" b="0" i="1" u="none" strike="noStrike" dirty="0">
                <a:solidFill>
                  <a:srgbClr val="000000"/>
                </a:solidFill>
                <a:effectLst/>
                <a:latin typeface="-webkit-standard"/>
              </a:rPr>
              <a:t>(Nissan Cogent)</a:t>
            </a:r>
            <a:endParaRPr lang="en-KE" sz="1000" b="1" dirty="0"/>
          </a:p>
          <a:p>
            <a:pPr marL="342900" indent="-342900">
              <a:lnSpc>
                <a:spcPct val="150000"/>
              </a:lnSpc>
              <a:buFont typeface="Arial" panose="020B0604020202020204" pitchFamily="34" charset="0"/>
              <a:buChar char="•"/>
            </a:pPr>
            <a:r>
              <a:rPr lang="en-KE" sz="1200" dirty="0"/>
              <a:t>This is known as a “</a:t>
            </a:r>
            <a:r>
              <a:rPr lang="en-KE" sz="1200" i="1" dirty="0"/>
              <a:t>WIN/WIN</a:t>
            </a:r>
            <a:r>
              <a:rPr lang="en-KE" sz="1200" dirty="0"/>
              <a:t>” strategy. </a:t>
            </a:r>
            <a:r>
              <a:rPr lang="en-GB" sz="900" b="0" i="1" u="none" strike="noStrike" dirty="0">
                <a:solidFill>
                  <a:srgbClr val="000000"/>
                </a:solidFill>
                <a:effectLst/>
                <a:latin typeface="-webkit-standard"/>
              </a:rPr>
              <a:t>(Stephanie et al., 2018)</a:t>
            </a:r>
            <a:endParaRPr lang="en-KE" sz="900" i="1" dirty="0"/>
          </a:p>
          <a:p>
            <a:pPr marL="342900" indent="-342900">
              <a:lnSpc>
                <a:spcPct val="150000"/>
              </a:lnSpc>
              <a:buFont typeface="Arial" panose="020B0604020202020204" pitchFamily="34" charset="0"/>
              <a:buChar char="•"/>
            </a:pPr>
            <a:r>
              <a:rPr lang="en-KE" sz="1200" dirty="0"/>
              <a:t>Cogent enables Nissan to use a collaborative, problem solving and </a:t>
            </a:r>
            <a:r>
              <a:rPr lang="en-KE" sz="1200"/>
              <a:t>intergrative negot</a:t>
            </a:r>
            <a:r>
              <a:rPr lang="en-GB" sz="1200" dirty="0" err="1"/>
              <a:t>iation</a:t>
            </a:r>
            <a:r>
              <a:rPr lang="en-GB" sz="1200" dirty="0"/>
              <a:t>.</a:t>
            </a:r>
            <a:endParaRPr lang="en-KE" sz="1200" dirty="0"/>
          </a:p>
          <a:p>
            <a:pPr marL="342900" indent="-342900">
              <a:lnSpc>
                <a:spcPct val="150000"/>
              </a:lnSpc>
              <a:buFont typeface="Arial" panose="020B0604020202020204" pitchFamily="34" charset="0"/>
              <a:buChar char="•"/>
            </a:pPr>
            <a:r>
              <a:rPr lang="en-KE" sz="1200" dirty="0"/>
              <a:t>Helps break down barriers which </a:t>
            </a:r>
            <a:r>
              <a:rPr lang="en-KE" sz="1200"/>
              <a:t>helps achi</a:t>
            </a:r>
            <a:r>
              <a:rPr lang="en-GB" sz="1200" dirty="0"/>
              <a:t>eve</a:t>
            </a:r>
            <a:r>
              <a:rPr lang="en-KE" sz="1200"/>
              <a:t> </a:t>
            </a:r>
            <a:r>
              <a:rPr lang="en-KE" sz="1200" dirty="0"/>
              <a:t>targets of </a:t>
            </a:r>
            <a:r>
              <a:rPr lang="en-KE" sz="1200" b="1"/>
              <a:t>right quality</a:t>
            </a:r>
            <a:r>
              <a:rPr lang="en-GB" sz="1200" b="1" dirty="0"/>
              <a:t>,</a:t>
            </a:r>
            <a:r>
              <a:rPr lang="en-KE" sz="1200" b="1"/>
              <a:t> </a:t>
            </a:r>
            <a:r>
              <a:rPr lang="en-KE" sz="1200" dirty="0"/>
              <a:t>at the </a:t>
            </a:r>
            <a:r>
              <a:rPr lang="en-KE" sz="1200" b="1" dirty="0"/>
              <a:t>right place </a:t>
            </a:r>
            <a:r>
              <a:rPr lang="en-KE" sz="1200" dirty="0"/>
              <a:t>and </a:t>
            </a:r>
            <a:r>
              <a:rPr lang="en-KE" sz="1200" b="1" dirty="0"/>
              <a:t>right time </a:t>
            </a:r>
            <a:r>
              <a:rPr lang="en-GB" sz="900" b="0" i="1" u="none" strike="noStrike" dirty="0">
                <a:solidFill>
                  <a:srgbClr val="000000"/>
                </a:solidFill>
                <a:effectLst/>
                <a:latin typeface="-webkit-standard"/>
              </a:rPr>
              <a:t>(Stephanie et al., 2018).</a:t>
            </a:r>
            <a:endParaRPr lang="en-KE" sz="900" b="1" i="1" dirty="0"/>
          </a:p>
        </p:txBody>
      </p:sp>
      <p:grpSp>
        <p:nvGrpSpPr>
          <p:cNvPr id="57" name="Group 56">
            <a:extLst>
              <a:ext uri="{FF2B5EF4-FFF2-40B4-BE49-F238E27FC236}">
                <a16:creationId xmlns:a16="http://schemas.microsoft.com/office/drawing/2014/main" id="{05D34DB9-AD2B-9E46-9ACC-003CE08A02A7}"/>
              </a:ext>
            </a:extLst>
          </p:cNvPr>
          <p:cNvGrpSpPr/>
          <p:nvPr/>
        </p:nvGrpSpPr>
        <p:grpSpPr>
          <a:xfrm>
            <a:off x="6575055" y="3574696"/>
            <a:ext cx="2830606" cy="2071269"/>
            <a:chOff x="4624331" y="3587095"/>
            <a:chExt cx="2869645" cy="3287306"/>
          </a:xfrm>
        </p:grpSpPr>
        <p:grpSp>
          <p:nvGrpSpPr>
            <p:cNvPr id="41" name="Group 40">
              <a:extLst>
                <a:ext uri="{FF2B5EF4-FFF2-40B4-BE49-F238E27FC236}">
                  <a16:creationId xmlns:a16="http://schemas.microsoft.com/office/drawing/2014/main" id="{86487DEC-2E14-7E4A-9DC4-B81AA295CA4B}"/>
                </a:ext>
              </a:extLst>
            </p:cNvPr>
            <p:cNvGrpSpPr/>
            <p:nvPr/>
          </p:nvGrpSpPr>
          <p:grpSpPr>
            <a:xfrm>
              <a:off x="4845245" y="3587095"/>
              <a:ext cx="2648731" cy="3287306"/>
              <a:chOff x="357539" y="2181712"/>
              <a:chExt cx="5290898" cy="4730353"/>
            </a:xfrm>
          </p:grpSpPr>
          <p:cxnSp>
            <p:nvCxnSpPr>
              <p:cNvPr id="42" name="Straight Arrow Connector 41">
                <a:extLst>
                  <a:ext uri="{FF2B5EF4-FFF2-40B4-BE49-F238E27FC236}">
                    <a16:creationId xmlns:a16="http://schemas.microsoft.com/office/drawing/2014/main" id="{E952A726-E61F-FC43-AE4C-95BA58A31065}"/>
                  </a:ext>
                </a:extLst>
              </p:cNvPr>
              <p:cNvCxnSpPr>
                <a:cxnSpLocks/>
              </p:cNvCxnSpPr>
              <p:nvPr/>
            </p:nvCxnSpPr>
            <p:spPr>
              <a:xfrm>
                <a:off x="422031" y="6295292"/>
                <a:ext cx="50819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4D662C4-F4E5-7A44-BAAB-80437390D243}"/>
                  </a:ext>
                </a:extLst>
              </p:cNvPr>
              <p:cNvCxnSpPr>
                <a:cxnSpLocks/>
              </p:cNvCxnSpPr>
              <p:nvPr/>
            </p:nvCxnSpPr>
            <p:spPr>
              <a:xfrm flipV="1">
                <a:off x="422030" y="2181712"/>
                <a:ext cx="0" cy="4113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ACC907BF-1BA9-8D49-8F43-B153B388C566}"/>
                  </a:ext>
                </a:extLst>
              </p:cNvPr>
              <p:cNvGrpSpPr/>
              <p:nvPr/>
            </p:nvGrpSpPr>
            <p:grpSpPr>
              <a:xfrm>
                <a:off x="422030" y="2602537"/>
                <a:ext cx="4941268" cy="3692756"/>
                <a:chOff x="422030" y="2954215"/>
                <a:chExt cx="4747843" cy="3341077"/>
              </a:xfrm>
            </p:grpSpPr>
            <p:sp>
              <p:nvSpPr>
                <p:cNvPr id="50" name="TextBox 49">
                  <a:extLst>
                    <a:ext uri="{FF2B5EF4-FFF2-40B4-BE49-F238E27FC236}">
                      <a16:creationId xmlns:a16="http://schemas.microsoft.com/office/drawing/2014/main" id="{B060E71C-38F0-434E-9656-A015FDF515FD}"/>
                    </a:ext>
                  </a:extLst>
                </p:cNvPr>
                <p:cNvSpPr txBox="1"/>
                <p:nvPr/>
              </p:nvSpPr>
              <p:spPr>
                <a:xfrm>
                  <a:off x="422031" y="4624754"/>
                  <a:ext cx="2373921" cy="1670538"/>
                </a:xfrm>
                <a:prstGeom prst="rect">
                  <a:avLst/>
                </a:prstGeom>
                <a:noFill/>
                <a:ln>
                  <a:solidFill>
                    <a:schemeClr val="tx1">
                      <a:lumMod val="95000"/>
                      <a:lumOff val="5000"/>
                    </a:schemeClr>
                  </a:solidFill>
                </a:ln>
              </p:spPr>
              <p:txBody>
                <a:bodyPr wrap="square" rtlCol="0">
                  <a:spAutoFit/>
                </a:bodyPr>
                <a:lstStyle/>
                <a:p>
                  <a:endParaRPr lang="en-KE" dirty="0"/>
                </a:p>
              </p:txBody>
            </p:sp>
            <p:sp>
              <p:nvSpPr>
                <p:cNvPr id="51" name="TextBox 50">
                  <a:extLst>
                    <a:ext uri="{FF2B5EF4-FFF2-40B4-BE49-F238E27FC236}">
                      <a16:creationId xmlns:a16="http://schemas.microsoft.com/office/drawing/2014/main" id="{F6C99B9E-EE67-844F-AF1B-88FF9147B002}"/>
                    </a:ext>
                  </a:extLst>
                </p:cNvPr>
                <p:cNvSpPr txBox="1"/>
                <p:nvPr/>
              </p:nvSpPr>
              <p:spPr>
                <a:xfrm>
                  <a:off x="2795952" y="4624754"/>
                  <a:ext cx="2373921" cy="1670538"/>
                </a:xfrm>
                <a:prstGeom prst="rect">
                  <a:avLst/>
                </a:prstGeom>
                <a:noFill/>
                <a:ln>
                  <a:solidFill>
                    <a:schemeClr val="tx1">
                      <a:lumMod val="95000"/>
                      <a:lumOff val="5000"/>
                    </a:schemeClr>
                  </a:solidFill>
                </a:ln>
              </p:spPr>
              <p:txBody>
                <a:bodyPr wrap="square" rtlCol="0">
                  <a:spAutoFit/>
                </a:bodyPr>
                <a:lstStyle/>
                <a:p>
                  <a:endParaRPr lang="en-KE" dirty="0"/>
                </a:p>
              </p:txBody>
            </p:sp>
            <p:sp>
              <p:nvSpPr>
                <p:cNvPr id="52" name="TextBox 51">
                  <a:extLst>
                    <a:ext uri="{FF2B5EF4-FFF2-40B4-BE49-F238E27FC236}">
                      <a16:creationId xmlns:a16="http://schemas.microsoft.com/office/drawing/2014/main" id="{FAFB2EC2-CAE5-6A49-8F8C-F7A87BA3FF4B}"/>
                    </a:ext>
                  </a:extLst>
                </p:cNvPr>
                <p:cNvSpPr txBox="1"/>
                <p:nvPr/>
              </p:nvSpPr>
              <p:spPr>
                <a:xfrm>
                  <a:off x="422030" y="2954215"/>
                  <a:ext cx="2373921" cy="1670538"/>
                </a:xfrm>
                <a:prstGeom prst="rect">
                  <a:avLst/>
                </a:prstGeom>
                <a:noFill/>
                <a:ln>
                  <a:solidFill>
                    <a:schemeClr val="tx1">
                      <a:lumMod val="95000"/>
                      <a:lumOff val="5000"/>
                    </a:schemeClr>
                  </a:solidFill>
                </a:ln>
              </p:spPr>
              <p:txBody>
                <a:bodyPr wrap="square" rtlCol="0">
                  <a:spAutoFit/>
                </a:bodyPr>
                <a:lstStyle/>
                <a:p>
                  <a:endParaRPr lang="en-KE" dirty="0"/>
                </a:p>
              </p:txBody>
            </p:sp>
            <p:sp>
              <p:nvSpPr>
                <p:cNvPr id="53" name="TextBox 52">
                  <a:extLst>
                    <a:ext uri="{FF2B5EF4-FFF2-40B4-BE49-F238E27FC236}">
                      <a16:creationId xmlns:a16="http://schemas.microsoft.com/office/drawing/2014/main" id="{193CAD39-7AEF-6A4E-9737-FD48D055C9A3}"/>
                    </a:ext>
                  </a:extLst>
                </p:cNvPr>
                <p:cNvSpPr txBox="1"/>
                <p:nvPr/>
              </p:nvSpPr>
              <p:spPr>
                <a:xfrm>
                  <a:off x="2795893" y="2954215"/>
                  <a:ext cx="2373922" cy="1670537"/>
                </a:xfrm>
                <a:prstGeom prst="rect">
                  <a:avLst/>
                </a:prstGeom>
                <a:solidFill>
                  <a:schemeClr val="accent2">
                    <a:lumMod val="60000"/>
                    <a:lumOff val="40000"/>
                  </a:schemeClr>
                </a:solidFill>
                <a:ln>
                  <a:solidFill>
                    <a:schemeClr val="tx1">
                      <a:lumMod val="95000"/>
                      <a:lumOff val="5000"/>
                    </a:schemeClr>
                  </a:solidFill>
                </a:ln>
              </p:spPr>
              <p:txBody>
                <a:bodyPr wrap="square" rtlCol="0">
                  <a:spAutoFit/>
                </a:bodyPr>
                <a:lstStyle/>
                <a:p>
                  <a:endParaRPr lang="en-KE" dirty="0"/>
                </a:p>
              </p:txBody>
            </p:sp>
          </p:grpSp>
          <p:sp>
            <p:nvSpPr>
              <p:cNvPr id="45" name="TextBox 44">
                <a:extLst>
                  <a:ext uri="{FF2B5EF4-FFF2-40B4-BE49-F238E27FC236}">
                    <a16:creationId xmlns:a16="http://schemas.microsoft.com/office/drawing/2014/main" id="{E6F842A6-0E14-954A-B75D-93A86DCF31FB}"/>
                  </a:ext>
                </a:extLst>
              </p:cNvPr>
              <p:cNvSpPr txBox="1"/>
              <p:nvPr/>
            </p:nvSpPr>
            <p:spPr>
              <a:xfrm>
                <a:off x="2493153" y="6314602"/>
                <a:ext cx="3155284" cy="597463"/>
              </a:xfrm>
              <a:prstGeom prst="rect">
                <a:avLst/>
              </a:prstGeom>
              <a:noFill/>
            </p:spPr>
            <p:txBody>
              <a:bodyPr wrap="square" rtlCol="0">
                <a:spAutoFit/>
              </a:bodyPr>
              <a:lstStyle/>
              <a:p>
                <a:r>
                  <a:rPr lang="en-KE" sz="1100" i="1" dirty="0"/>
                  <a:t>VALUE TO NISSAN</a:t>
                </a:r>
              </a:p>
            </p:txBody>
          </p:sp>
          <p:sp>
            <p:nvSpPr>
              <p:cNvPr id="46" name="TextBox 45">
                <a:extLst>
                  <a:ext uri="{FF2B5EF4-FFF2-40B4-BE49-F238E27FC236}">
                    <a16:creationId xmlns:a16="http://schemas.microsoft.com/office/drawing/2014/main" id="{33256867-4F6A-334C-875F-62BF17E35AE0}"/>
                  </a:ext>
                </a:extLst>
              </p:cNvPr>
              <p:cNvSpPr txBox="1"/>
              <p:nvPr/>
            </p:nvSpPr>
            <p:spPr>
              <a:xfrm>
                <a:off x="422047" y="3142813"/>
                <a:ext cx="2470597" cy="410777"/>
              </a:xfrm>
              <a:prstGeom prst="rect">
                <a:avLst/>
              </a:prstGeom>
              <a:noFill/>
            </p:spPr>
            <p:txBody>
              <a:bodyPr wrap="square" rtlCol="0">
                <a:spAutoFit/>
              </a:bodyPr>
              <a:lstStyle/>
              <a:p>
                <a:pPr algn="ctr"/>
                <a:r>
                  <a:rPr lang="en-KE" sz="1400" b="1" i="1" dirty="0"/>
                  <a:t>Development  </a:t>
                </a:r>
              </a:p>
            </p:txBody>
          </p:sp>
          <p:sp>
            <p:nvSpPr>
              <p:cNvPr id="47" name="TextBox 46">
                <a:extLst>
                  <a:ext uri="{FF2B5EF4-FFF2-40B4-BE49-F238E27FC236}">
                    <a16:creationId xmlns:a16="http://schemas.microsoft.com/office/drawing/2014/main" id="{4CBC40DB-5EF8-DF40-A098-D5AE4904AC59}"/>
                  </a:ext>
                </a:extLst>
              </p:cNvPr>
              <p:cNvSpPr txBox="1"/>
              <p:nvPr/>
            </p:nvSpPr>
            <p:spPr>
              <a:xfrm>
                <a:off x="2787600" y="3142815"/>
                <a:ext cx="2470597" cy="410777"/>
              </a:xfrm>
              <a:prstGeom prst="rect">
                <a:avLst/>
              </a:prstGeom>
              <a:noFill/>
            </p:spPr>
            <p:txBody>
              <a:bodyPr wrap="square" rtlCol="0">
                <a:spAutoFit/>
              </a:bodyPr>
              <a:lstStyle/>
              <a:p>
                <a:pPr algn="ctr"/>
                <a:r>
                  <a:rPr lang="en-KE" sz="1400" b="1" i="1" dirty="0"/>
                  <a:t>Core </a:t>
                </a:r>
              </a:p>
            </p:txBody>
          </p:sp>
          <p:sp>
            <p:nvSpPr>
              <p:cNvPr id="48" name="TextBox 47">
                <a:extLst>
                  <a:ext uri="{FF2B5EF4-FFF2-40B4-BE49-F238E27FC236}">
                    <a16:creationId xmlns:a16="http://schemas.microsoft.com/office/drawing/2014/main" id="{7E8B6A7F-8531-2D48-B7DF-217E8BBE38C9}"/>
                  </a:ext>
                </a:extLst>
              </p:cNvPr>
              <p:cNvSpPr txBox="1"/>
              <p:nvPr/>
            </p:nvSpPr>
            <p:spPr>
              <a:xfrm>
                <a:off x="357539" y="4869741"/>
                <a:ext cx="2470597" cy="410777"/>
              </a:xfrm>
              <a:prstGeom prst="rect">
                <a:avLst/>
              </a:prstGeom>
              <a:noFill/>
            </p:spPr>
            <p:txBody>
              <a:bodyPr wrap="square" rtlCol="0">
                <a:spAutoFit/>
              </a:bodyPr>
              <a:lstStyle/>
              <a:p>
                <a:pPr algn="ctr"/>
                <a:r>
                  <a:rPr lang="en-KE" sz="1400" b="1" i="1" dirty="0"/>
                  <a:t>Nuisance</a:t>
                </a:r>
              </a:p>
            </p:txBody>
          </p:sp>
          <p:sp>
            <p:nvSpPr>
              <p:cNvPr id="49" name="TextBox 48">
                <a:extLst>
                  <a:ext uri="{FF2B5EF4-FFF2-40B4-BE49-F238E27FC236}">
                    <a16:creationId xmlns:a16="http://schemas.microsoft.com/office/drawing/2014/main" id="{17FC2381-AE94-0E48-8A5F-2A814431F51B}"/>
                  </a:ext>
                </a:extLst>
              </p:cNvPr>
              <p:cNvSpPr txBox="1"/>
              <p:nvPr/>
            </p:nvSpPr>
            <p:spPr>
              <a:xfrm>
                <a:off x="2879564" y="4880616"/>
                <a:ext cx="2470597" cy="410777"/>
              </a:xfrm>
              <a:prstGeom prst="rect">
                <a:avLst/>
              </a:prstGeom>
              <a:noFill/>
            </p:spPr>
            <p:txBody>
              <a:bodyPr wrap="square" rtlCol="0">
                <a:spAutoFit/>
              </a:bodyPr>
              <a:lstStyle/>
              <a:p>
                <a:pPr algn="ctr"/>
                <a:r>
                  <a:rPr lang="en-KE" sz="1400" b="1" i="1" dirty="0"/>
                  <a:t>Exploitable </a:t>
                </a:r>
              </a:p>
            </p:txBody>
          </p:sp>
        </p:grpSp>
        <p:sp>
          <p:nvSpPr>
            <p:cNvPr id="55" name="TextBox 54">
              <a:extLst>
                <a:ext uri="{FF2B5EF4-FFF2-40B4-BE49-F238E27FC236}">
                  <a16:creationId xmlns:a16="http://schemas.microsoft.com/office/drawing/2014/main" id="{51985453-42F4-CC4A-A28A-4E7AE1A651B0}"/>
                </a:ext>
              </a:extLst>
            </p:cNvPr>
            <p:cNvSpPr txBox="1"/>
            <p:nvPr/>
          </p:nvSpPr>
          <p:spPr>
            <a:xfrm rot="16200000">
              <a:off x="3313223" y="4994230"/>
              <a:ext cx="2889304" cy="267087"/>
            </a:xfrm>
            <a:prstGeom prst="rect">
              <a:avLst/>
            </a:prstGeom>
            <a:noFill/>
          </p:spPr>
          <p:txBody>
            <a:bodyPr wrap="square" rtlCol="0">
              <a:spAutoFit/>
            </a:bodyPr>
            <a:lstStyle/>
            <a:p>
              <a:r>
                <a:rPr lang="en-KE" sz="1100" i="1" dirty="0"/>
                <a:t>ACCOUNT ATTRACTIVENESS </a:t>
              </a:r>
            </a:p>
          </p:txBody>
        </p:sp>
      </p:grpSp>
      <p:sp>
        <p:nvSpPr>
          <p:cNvPr id="6" name="TextBox 5">
            <a:extLst>
              <a:ext uri="{FF2B5EF4-FFF2-40B4-BE49-F238E27FC236}">
                <a16:creationId xmlns:a16="http://schemas.microsoft.com/office/drawing/2014/main" id="{0317F221-9145-584B-824C-8A38EA07EDC6}"/>
              </a:ext>
            </a:extLst>
          </p:cNvPr>
          <p:cNvSpPr txBox="1"/>
          <p:nvPr/>
        </p:nvSpPr>
        <p:spPr>
          <a:xfrm>
            <a:off x="3055117" y="2697084"/>
            <a:ext cx="3428015" cy="3879588"/>
          </a:xfrm>
          <a:prstGeom prst="rect">
            <a:avLst/>
          </a:prstGeom>
          <a:noFill/>
        </p:spPr>
        <p:txBody>
          <a:bodyPr wrap="square" rtlCol="0">
            <a:spAutoFit/>
          </a:bodyPr>
          <a:lstStyle/>
          <a:p>
            <a:pPr marL="171450" indent="-171450">
              <a:lnSpc>
                <a:spcPct val="150000"/>
              </a:lnSpc>
              <a:buFont typeface="Wingdings" pitchFamily="2" charset="2"/>
              <a:buChar char="ü"/>
            </a:pPr>
            <a:r>
              <a:rPr lang="en-KE" sz="1200" dirty="0"/>
              <a:t>Since  70% of their products are their suppliers</a:t>
            </a:r>
            <a:r>
              <a:rPr lang="en-GB" sz="1200" dirty="0"/>
              <a:t>,</a:t>
            </a:r>
            <a:r>
              <a:rPr lang="en-KE" sz="1200" dirty="0"/>
              <a:t> their supplier risks and profit  remain high.</a:t>
            </a:r>
          </a:p>
          <a:p>
            <a:pPr marL="171450" indent="-171450">
              <a:lnSpc>
                <a:spcPct val="150000"/>
              </a:lnSpc>
              <a:buFont typeface="Wingdings" pitchFamily="2" charset="2"/>
              <a:buChar char="ü"/>
            </a:pPr>
            <a:r>
              <a:rPr lang="en-KE" sz="1200" dirty="0"/>
              <a:t>Nissan works with a handful of suppliers which special</a:t>
            </a:r>
            <a:r>
              <a:rPr lang="en-GB" sz="1200" dirty="0" err="1"/>
              <a:t>ise</a:t>
            </a:r>
            <a:r>
              <a:rPr lang="en-KE" sz="1200" dirty="0"/>
              <a:t> production to their standards.</a:t>
            </a:r>
            <a:r>
              <a:rPr lang="en-GB" sz="1200" dirty="0"/>
              <a:t> They have to be closely managed </a:t>
            </a:r>
            <a:r>
              <a:rPr lang="en-GB" sz="900" i="1" dirty="0"/>
              <a:t>(Cordell &amp; Thompson, 2019)</a:t>
            </a:r>
            <a:r>
              <a:rPr lang="en-GB" sz="1200" dirty="0"/>
              <a:t>. </a:t>
            </a:r>
          </a:p>
          <a:p>
            <a:pPr marL="171450" indent="-171450">
              <a:lnSpc>
                <a:spcPct val="150000"/>
              </a:lnSpc>
              <a:buFont typeface="Wingdings" pitchFamily="2" charset="2"/>
              <a:buChar char="ü"/>
            </a:pPr>
            <a:r>
              <a:rPr lang="en-KE" sz="1200" dirty="0"/>
              <a:t>Ensuring effective relationships can be key to early supplier involv</a:t>
            </a:r>
            <a:r>
              <a:rPr lang="en-GB" sz="1200" dirty="0"/>
              <a:t>e</a:t>
            </a:r>
            <a:r>
              <a:rPr lang="en-KE" sz="1200" dirty="0"/>
              <a:t>ment in new product development</a:t>
            </a:r>
            <a:r>
              <a:rPr lang="en-GB" sz="1200" dirty="0"/>
              <a:t> </a:t>
            </a:r>
            <a:r>
              <a:rPr lang="en-GB" sz="900" i="1" dirty="0"/>
              <a:t>(Cordell &amp; Thompson, 2019)</a:t>
            </a:r>
            <a:r>
              <a:rPr lang="en-KE" sz="1200" dirty="0"/>
              <a:t>. </a:t>
            </a:r>
          </a:p>
          <a:p>
            <a:pPr marL="171450" indent="-171450">
              <a:lnSpc>
                <a:spcPct val="150000"/>
              </a:lnSpc>
              <a:buFont typeface="Wingdings" pitchFamily="2" charset="2"/>
              <a:buChar char="ü"/>
            </a:pPr>
            <a:r>
              <a:rPr lang="en-KE" sz="1200" dirty="0"/>
              <a:t>Nissan and their suppliers share benefits and form a co-development relationship. </a:t>
            </a:r>
          </a:p>
          <a:p>
            <a:pPr marL="171450" indent="-171450">
              <a:lnSpc>
                <a:spcPct val="150000"/>
              </a:lnSpc>
              <a:buFont typeface="Wingdings" pitchFamily="2" charset="2"/>
              <a:buChar char="ü"/>
            </a:pPr>
            <a:r>
              <a:rPr lang="en-KE" sz="1200" dirty="0"/>
              <a:t>This enables proactive development in their early stages of production</a:t>
            </a:r>
            <a:r>
              <a:rPr lang="en-GB" sz="1200" dirty="0"/>
              <a:t> of high value critical items </a:t>
            </a:r>
            <a:r>
              <a:rPr lang="en-GB" sz="900" i="1" dirty="0"/>
              <a:t>(Cordell &amp; Thompson, 2019</a:t>
            </a:r>
            <a:r>
              <a:rPr lang="en-GB" sz="900" dirty="0"/>
              <a:t>)</a:t>
            </a:r>
            <a:r>
              <a:rPr lang="en-KE" sz="900" dirty="0"/>
              <a:t>. </a:t>
            </a:r>
          </a:p>
        </p:txBody>
      </p:sp>
      <p:sp>
        <p:nvSpPr>
          <p:cNvPr id="54" name="TextBox 53">
            <a:extLst>
              <a:ext uri="{FF2B5EF4-FFF2-40B4-BE49-F238E27FC236}">
                <a16:creationId xmlns:a16="http://schemas.microsoft.com/office/drawing/2014/main" id="{323F61BB-15FD-FD41-91BE-D236EDDD49D4}"/>
              </a:ext>
            </a:extLst>
          </p:cNvPr>
          <p:cNvSpPr txBox="1"/>
          <p:nvPr/>
        </p:nvSpPr>
        <p:spPr>
          <a:xfrm>
            <a:off x="9264808" y="3162753"/>
            <a:ext cx="2774867" cy="3139321"/>
          </a:xfrm>
          <a:prstGeom prst="rect">
            <a:avLst/>
          </a:prstGeom>
          <a:noFill/>
        </p:spPr>
        <p:txBody>
          <a:bodyPr wrap="square" rtlCol="0">
            <a:spAutoFit/>
          </a:bodyPr>
          <a:lstStyle/>
          <a:p>
            <a:pPr marL="171450" indent="-171450">
              <a:lnSpc>
                <a:spcPct val="150000"/>
              </a:lnSpc>
              <a:buFont typeface="Wingdings" pitchFamily="2" charset="2"/>
              <a:buChar char="ü"/>
            </a:pPr>
            <a:r>
              <a:rPr lang="en-KE" sz="1200" dirty="0"/>
              <a:t>Since Cogents suppliers add high value to nissan and their service adds signigicant calue they can be classified as “Core” </a:t>
            </a:r>
            <a:r>
              <a:rPr lang="en-GB" sz="1000" b="0" i="1" u="none" strike="noStrike" dirty="0">
                <a:solidFill>
                  <a:srgbClr val="000000"/>
                </a:solidFill>
                <a:effectLst/>
                <a:latin typeface="-webkit-standard"/>
              </a:rPr>
              <a:t>(Fischer, 2017)</a:t>
            </a:r>
            <a:r>
              <a:rPr lang="en-KE" sz="1000" i="1" dirty="0"/>
              <a:t>.</a:t>
            </a:r>
          </a:p>
          <a:p>
            <a:pPr marL="171450" indent="-171450">
              <a:lnSpc>
                <a:spcPct val="150000"/>
              </a:lnSpc>
              <a:buFont typeface="Wingdings" pitchFamily="2" charset="2"/>
              <a:buChar char="ü"/>
            </a:pPr>
            <a:r>
              <a:rPr lang="en-KE" sz="1200" dirty="0"/>
              <a:t>Nissan are able to work with suppliers and direct resources effectively to drive performance and achive competetive advantage</a:t>
            </a:r>
            <a:r>
              <a:rPr lang="en-KE" sz="1000" i="1" dirty="0"/>
              <a:t> </a:t>
            </a:r>
            <a:r>
              <a:rPr lang="en-GB" sz="1000" b="0" i="1" u="none" strike="noStrike" dirty="0">
                <a:solidFill>
                  <a:srgbClr val="000000"/>
                </a:solidFill>
                <a:effectLst/>
                <a:latin typeface="-webkit-standard"/>
              </a:rPr>
              <a:t>(Fischer, 2017)</a:t>
            </a:r>
            <a:r>
              <a:rPr lang="en-KE" sz="1000" i="1" dirty="0"/>
              <a:t>. </a:t>
            </a:r>
            <a:endParaRPr lang="en-KE" sz="1200" i="1" dirty="0"/>
          </a:p>
          <a:p>
            <a:pPr marL="171450" indent="-171450">
              <a:lnSpc>
                <a:spcPct val="150000"/>
              </a:lnSpc>
              <a:buFont typeface="Wingdings" pitchFamily="2" charset="2"/>
              <a:buChar char="ü"/>
            </a:pPr>
            <a:r>
              <a:rPr lang="en-KE" sz="1200" dirty="0"/>
              <a:t>This is achived with collaborative development of high valued suppliers for Nissan </a:t>
            </a:r>
            <a:r>
              <a:rPr lang="en-GB" sz="1000" b="0" i="1" u="none" strike="noStrike" dirty="0">
                <a:solidFill>
                  <a:srgbClr val="000000"/>
                </a:solidFill>
                <a:effectLst/>
                <a:latin typeface="-webkit-standard"/>
              </a:rPr>
              <a:t>(Fischer, 2017)</a:t>
            </a:r>
            <a:r>
              <a:rPr lang="en-KE" sz="1000" i="1" dirty="0"/>
              <a:t>. </a:t>
            </a:r>
          </a:p>
        </p:txBody>
      </p:sp>
      <p:sp>
        <p:nvSpPr>
          <p:cNvPr id="3" name="TextBox 2">
            <a:extLst>
              <a:ext uri="{FF2B5EF4-FFF2-40B4-BE49-F238E27FC236}">
                <a16:creationId xmlns:a16="http://schemas.microsoft.com/office/drawing/2014/main" id="{4C512CB3-549D-2E43-85D2-72DA7CA9F8DD}"/>
              </a:ext>
            </a:extLst>
          </p:cNvPr>
          <p:cNvSpPr txBox="1"/>
          <p:nvPr/>
        </p:nvSpPr>
        <p:spPr>
          <a:xfrm>
            <a:off x="220359" y="2403153"/>
            <a:ext cx="2588149" cy="253916"/>
          </a:xfrm>
          <a:prstGeom prst="rect">
            <a:avLst/>
          </a:prstGeom>
          <a:noFill/>
        </p:spPr>
        <p:txBody>
          <a:bodyPr wrap="square" rtlCol="0">
            <a:spAutoFit/>
          </a:bodyPr>
          <a:lstStyle/>
          <a:p>
            <a:r>
              <a:rPr lang="en-KE" sz="1050" b="1" i="1" dirty="0"/>
              <a:t>Figure 1 </a:t>
            </a:r>
            <a:r>
              <a:rPr lang="en-KE" sz="1050" i="1" dirty="0"/>
              <a:t>Source: </a:t>
            </a:r>
            <a:r>
              <a:rPr lang="en-GB" sz="1050" b="0" i="1" u="none" strike="noStrike" dirty="0">
                <a:solidFill>
                  <a:srgbClr val="000000"/>
                </a:solidFill>
                <a:effectLst/>
                <a:latin typeface="-webkit-standard"/>
              </a:rPr>
              <a:t>(Nissan Cranfield Slides)</a:t>
            </a:r>
            <a:endParaRPr lang="en-KE" sz="1050" i="1" dirty="0"/>
          </a:p>
        </p:txBody>
      </p:sp>
      <p:sp>
        <p:nvSpPr>
          <p:cNvPr id="4" name="TextBox 3">
            <a:extLst>
              <a:ext uri="{FF2B5EF4-FFF2-40B4-BE49-F238E27FC236}">
                <a16:creationId xmlns:a16="http://schemas.microsoft.com/office/drawing/2014/main" id="{4404A129-A75B-924A-991A-1CBECA1B9F00}"/>
              </a:ext>
            </a:extLst>
          </p:cNvPr>
          <p:cNvSpPr txBox="1"/>
          <p:nvPr/>
        </p:nvSpPr>
        <p:spPr>
          <a:xfrm>
            <a:off x="6792964" y="5645965"/>
            <a:ext cx="2465406" cy="261610"/>
          </a:xfrm>
          <a:prstGeom prst="rect">
            <a:avLst/>
          </a:prstGeom>
          <a:noFill/>
        </p:spPr>
        <p:txBody>
          <a:bodyPr wrap="square" rtlCol="0">
            <a:spAutoFit/>
          </a:bodyPr>
          <a:lstStyle/>
          <a:p>
            <a:r>
              <a:rPr lang="en-GB" sz="1100" b="1" i="1" dirty="0">
                <a:solidFill>
                  <a:srgbClr val="000000"/>
                </a:solidFill>
                <a:latin typeface="-webkit-standard"/>
              </a:rPr>
              <a:t>Figure 3 </a:t>
            </a:r>
            <a:r>
              <a:rPr lang="en-GB" sz="1100" i="1" dirty="0">
                <a:solidFill>
                  <a:srgbClr val="000000"/>
                </a:solidFill>
                <a:latin typeface="-webkit-standard"/>
              </a:rPr>
              <a:t>Source: </a:t>
            </a:r>
            <a:r>
              <a:rPr lang="en-GB" sz="1100" b="0" i="1" u="none" strike="noStrike" dirty="0">
                <a:solidFill>
                  <a:srgbClr val="000000"/>
                </a:solidFill>
                <a:effectLst/>
                <a:latin typeface="-webkit-standard"/>
              </a:rPr>
              <a:t>(Fischer, 2017)</a:t>
            </a:r>
            <a:endParaRPr lang="en-KE" sz="1100" i="1" dirty="0"/>
          </a:p>
        </p:txBody>
      </p:sp>
      <p:sp>
        <p:nvSpPr>
          <p:cNvPr id="56" name="TextBox 55">
            <a:extLst>
              <a:ext uri="{FF2B5EF4-FFF2-40B4-BE49-F238E27FC236}">
                <a16:creationId xmlns:a16="http://schemas.microsoft.com/office/drawing/2014/main" id="{80910DB5-D313-D048-87B9-390F18D595C5}"/>
              </a:ext>
            </a:extLst>
          </p:cNvPr>
          <p:cNvSpPr txBox="1"/>
          <p:nvPr/>
        </p:nvSpPr>
        <p:spPr>
          <a:xfrm>
            <a:off x="557866" y="5732681"/>
            <a:ext cx="2465406" cy="261610"/>
          </a:xfrm>
          <a:prstGeom prst="rect">
            <a:avLst/>
          </a:prstGeom>
          <a:noFill/>
        </p:spPr>
        <p:txBody>
          <a:bodyPr wrap="square" rtlCol="0">
            <a:spAutoFit/>
          </a:bodyPr>
          <a:lstStyle/>
          <a:p>
            <a:r>
              <a:rPr lang="en-GB" sz="1100" b="1" i="1" dirty="0">
                <a:solidFill>
                  <a:srgbClr val="000000"/>
                </a:solidFill>
                <a:latin typeface="-webkit-standard"/>
              </a:rPr>
              <a:t>Figure 2 </a:t>
            </a:r>
            <a:r>
              <a:rPr lang="en-GB" sz="1100" i="1" dirty="0">
                <a:solidFill>
                  <a:srgbClr val="000000"/>
                </a:solidFill>
                <a:latin typeface="-webkit-standard"/>
              </a:rPr>
              <a:t>Source: </a:t>
            </a:r>
            <a:r>
              <a:rPr lang="en-GB" sz="1100" b="0" i="1" u="none" strike="noStrike" dirty="0">
                <a:solidFill>
                  <a:srgbClr val="000000"/>
                </a:solidFill>
                <a:effectLst/>
                <a:latin typeface="-webkit-standard"/>
              </a:rPr>
              <a:t>(Kraljic,1983)</a:t>
            </a:r>
            <a:endParaRPr lang="en-KE" sz="1100" i="1" dirty="0"/>
          </a:p>
        </p:txBody>
      </p:sp>
    </p:spTree>
    <p:extLst>
      <p:ext uri="{BB962C8B-B14F-4D97-AF65-F5344CB8AC3E}">
        <p14:creationId xmlns:p14="http://schemas.microsoft.com/office/powerpoint/2010/main" val="2907352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3A174B24-B65D-6847-8F01-E2D645FC508C}"/>
              </a:ext>
            </a:extLst>
          </p:cNvPr>
          <p:cNvPicPr>
            <a:picLocks noChangeAspect="1"/>
          </p:cNvPicPr>
          <p:nvPr/>
        </p:nvPicPr>
        <p:blipFill rotWithShape="1">
          <a:blip r:embed="rId2"/>
          <a:srcRect l="5570" t="7814"/>
          <a:stretch/>
        </p:blipFill>
        <p:spPr>
          <a:xfrm>
            <a:off x="267808" y="4259054"/>
            <a:ext cx="3482940" cy="2514976"/>
          </a:xfrm>
          <a:prstGeom prst="rect">
            <a:avLst/>
          </a:prstGeom>
        </p:spPr>
      </p:pic>
      <p:sp>
        <p:nvSpPr>
          <p:cNvPr id="2" name="Title 1">
            <a:extLst>
              <a:ext uri="{FF2B5EF4-FFF2-40B4-BE49-F238E27FC236}">
                <a16:creationId xmlns:a16="http://schemas.microsoft.com/office/drawing/2014/main" id="{9FF63F66-CABD-2E47-B304-0E6F3FA2B2EE}"/>
              </a:ext>
            </a:extLst>
          </p:cNvPr>
          <p:cNvSpPr>
            <a:spLocks noGrp="1"/>
          </p:cNvSpPr>
          <p:nvPr>
            <p:ph type="title"/>
          </p:nvPr>
        </p:nvSpPr>
        <p:spPr>
          <a:xfrm>
            <a:off x="0" y="-375359"/>
            <a:ext cx="11479785" cy="1325563"/>
          </a:xfrm>
        </p:spPr>
        <p:txBody>
          <a:bodyPr>
            <a:normAutofit/>
          </a:bodyPr>
          <a:lstStyle/>
          <a:p>
            <a:r>
              <a:rPr lang="en-KE" sz="3200" b="1" u="sng" dirty="0"/>
              <a:t>CO-DEVELOPMENT THROUGH PROCESS ALIGNMENT</a:t>
            </a:r>
          </a:p>
        </p:txBody>
      </p:sp>
      <p:grpSp>
        <p:nvGrpSpPr>
          <p:cNvPr id="9" name="Group 8">
            <a:extLst>
              <a:ext uri="{FF2B5EF4-FFF2-40B4-BE49-F238E27FC236}">
                <a16:creationId xmlns:a16="http://schemas.microsoft.com/office/drawing/2014/main" id="{910124F5-A1F7-0442-B2DF-68CD9B9BCE0C}"/>
              </a:ext>
            </a:extLst>
          </p:cNvPr>
          <p:cNvGrpSpPr/>
          <p:nvPr/>
        </p:nvGrpSpPr>
        <p:grpSpPr>
          <a:xfrm>
            <a:off x="8607972" y="3742253"/>
            <a:ext cx="3633037" cy="2909320"/>
            <a:chOff x="1885949" y="1104902"/>
            <a:chExt cx="5665466" cy="5257798"/>
          </a:xfrm>
        </p:grpSpPr>
        <p:grpSp>
          <p:nvGrpSpPr>
            <p:cNvPr id="11" name="Group 3">
              <a:extLst>
                <a:ext uri="{FF2B5EF4-FFF2-40B4-BE49-F238E27FC236}">
                  <a16:creationId xmlns:a16="http://schemas.microsoft.com/office/drawing/2014/main" id="{446F0F74-9B29-AB4C-935A-F66FEFD82011}"/>
                </a:ext>
              </a:extLst>
            </p:cNvPr>
            <p:cNvGrpSpPr>
              <a:grpSpLocks/>
            </p:cNvGrpSpPr>
            <p:nvPr/>
          </p:nvGrpSpPr>
          <p:grpSpPr bwMode="auto">
            <a:xfrm>
              <a:off x="1914526" y="1104902"/>
              <a:ext cx="5607050" cy="508000"/>
              <a:chOff x="1206" y="696"/>
              <a:chExt cx="3532" cy="320"/>
            </a:xfrm>
          </p:grpSpPr>
          <p:sp>
            <p:nvSpPr>
              <p:cNvPr id="41" name="Text Box 4">
                <a:extLst>
                  <a:ext uri="{FF2B5EF4-FFF2-40B4-BE49-F238E27FC236}">
                    <a16:creationId xmlns:a16="http://schemas.microsoft.com/office/drawing/2014/main" id="{1DD1B396-D59A-3F48-A166-896674E707B6}"/>
                  </a:ext>
                </a:extLst>
              </p:cNvPr>
              <p:cNvSpPr txBox="1">
                <a:spLocks noChangeArrowheads="1"/>
              </p:cNvSpPr>
              <p:nvPr/>
            </p:nvSpPr>
            <p:spPr bwMode="auto">
              <a:xfrm>
                <a:off x="1206" y="724"/>
                <a:ext cx="613" cy="292"/>
              </a:xfrm>
              <a:prstGeom prst="rect">
                <a:avLst/>
              </a:prstGeom>
              <a:solidFill>
                <a:srgbClr val="FFFF66"/>
              </a:solidFill>
              <a:ln>
                <a:noFill/>
              </a:ln>
              <a:effectLst/>
              <a:extLst>
                <a:ext uri="{91240B29-F687-4F45-9708-019B960494DF}">
                  <a14:hiddenLine xmlns:a14="http://schemas.microsoft.com/office/drawing/2010/main" w="28575">
                    <a:solidFill>
                      <a:srgbClr val="66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defRPr sz="4400">
                    <a:solidFill>
                      <a:schemeClr val="tx1"/>
                    </a:solidFill>
                    <a:latin typeface="Times New Roman" panose="02020603050405020304" pitchFamily="18" charset="0"/>
                  </a:defRPr>
                </a:lvl1pPr>
                <a:lvl2pPr marL="742950" indent="-285750">
                  <a:defRPr sz="4400">
                    <a:solidFill>
                      <a:schemeClr val="tx1"/>
                    </a:solidFill>
                    <a:latin typeface="Times New Roman" panose="02020603050405020304" pitchFamily="18" charset="0"/>
                  </a:defRPr>
                </a:lvl2pPr>
                <a:lvl3pPr marL="1143000" indent="-228600">
                  <a:defRPr sz="4400">
                    <a:solidFill>
                      <a:schemeClr val="tx1"/>
                    </a:solidFill>
                    <a:latin typeface="Times New Roman" panose="02020603050405020304" pitchFamily="18" charset="0"/>
                  </a:defRPr>
                </a:lvl3pPr>
                <a:lvl4pPr marL="1600200" indent="-228600">
                  <a:defRPr sz="4400">
                    <a:solidFill>
                      <a:schemeClr val="tx1"/>
                    </a:solidFill>
                    <a:latin typeface="Times New Roman" panose="02020603050405020304" pitchFamily="18" charset="0"/>
                  </a:defRPr>
                </a:lvl4pPr>
                <a:lvl5pPr marL="2057400" indent="-228600">
                  <a:defRPr sz="4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Times New Roman" panose="02020603050405020304" pitchFamily="18" charset="0"/>
                  </a:defRPr>
                </a:lvl9pPr>
              </a:lstStyle>
              <a:p>
                <a:pPr algn="ctr">
                  <a:spcBef>
                    <a:spcPct val="50000"/>
                  </a:spcBef>
                  <a:buClr>
                    <a:schemeClr val="tx2"/>
                  </a:buClr>
                  <a:buSzPct val="75000"/>
                  <a:buFont typeface="Monotype Sorts" pitchFamily="2" charset="2"/>
                  <a:buNone/>
                </a:pPr>
                <a:r>
                  <a:rPr lang="en-GB" altLang="en-US" sz="900" b="1">
                    <a:latin typeface="Arial" panose="020B0604020202020204" pitchFamily="34" charset="0"/>
                  </a:rPr>
                  <a:t>Nissan</a:t>
                </a:r>
              </a:p>
            </p:txBody>
          </p:sp>
          <p:sp>
            <p:nvSpPr>
              <p:cNvPr id="42" name="Text Box 5">
                <a:extLst>
                  <a:ext uri="{FF2B5EF4-FFF2-40B4-BE49-F238E27FC236}">
                    <a16:creationId xmlns:a16="http://schemas.microsoft.com/office/drawing/2014/main" id="{C25E545F-6FFE-724F-BC4B-7B7C5B250923}"/>
                  </a:ext>
                </a:extLst>
              </p:cNvPr>
              <p:cNvSpPr txBox="1">
                <a:spLocks noChangeArrowheads="1"/>
              </p:cNvSpPr>
              <p:nvPr/>
            </p:nvSpPr>
            <p:spPr bwMode="auto">
              <a:xfrm>
                <a:off x="4034" y="696"/>
                <a:ext cx="704" cy="292"/>
              </a:xfrm>
              <a:prstGeom prst="rect">
                <a:avLst/>
              </a:prstGeom>
              <a:solidFill>
                <a:srgbClr val="FFFF66"/>
              </a:solidFill>
              <a:ln>
                <a:noFill/>
              </a:ln>
              <a:effectLst/>
              <a:extLst>
                <a:ext uri="{91240B29-F687-4F45-9708-019B960494DF}">
                  <a14:hiddenLine xmlns:a14="http://schemas.microsoft.com/office/drawing/2010/main" w="28575">
                    <a:solidFill>
                      <a:srgbClr val="66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defRPr sz="4400">
                    <a:solidFill>
                      <a:schemeClr val="tx1"/>
                    </a:solidFill>
                    <a:latin typeface="Times New Roman" panose="02020603050405020304" pitchFamily="18" charset="0"/>
                  </a:defRPr>
                </a:lvl1pPr>
                <a:lvl2pPr marL="742950" indent="-285750">
                  <a:defRPr sz="4400">
                    <a:solidFill>
                      <a:schemeClr val="tx1"/>
                    </a:solidFill>
                    <a:latin typeface="Times New Roman" panose="02020603050405020304" pitchFamily="18" charset="0"/>
                  </a:defRPr>
                </a:lvl2pPr>
                <a:lvl3pPr marL="1143000" indent="-228600">
                  <a:defRPr sz="4400">
                    <a:solidFill>
                      <a:schemeClr val="tx1"/>
                    </a:solidFill>
                    <a:latin typeface="Times New Roman" panose="02020603050405020304" pitchFamily="18" charset="0"/>
                  </a:defRPr>
                </a:lvl3pPr>
                <a:lvl4pPr marL="1600200" indent="-228600">
                  <a:defRPr sz="4400">
                    <a:solidFill>
                      <a:schemeClr val="tx1"/>
                    </a:solidFill>
                    <a:latin typeface="Times New Roman" panose="02020603050405020304" pitchFamily="18" charset="0"/>
                  </a:defRPr>
                </a:lvl4pPr>
                <a:lvl5pPr marL="2057400" indent="-228600">
                  <a:defRPr sz="4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Times New Roman" panose="02020603050405020304" pitchFamily="18" charset="0"/>
                  </a:defRPr>
                </a:lvl9pPr>
              </a:lstStyle>
              <a:p>
                <a:pPr algn="ctr">
                  <a:spcBef>
                    <a:spcPct val="50000"/>
                  </a:spcBef>
                  <a:buClr>
                    <a:schemeClr val="tx2"/>
                  </a:buClr>
                  <a:buSzPct val="75000"/>
                  <a:buFont typeface="Monotype Sorts" pitchFamily="2" charset="2"/>
                  <a:buNone/>
                </a:pPr>
                <a:r>
                  <a:rPr lang="en-GB" altLang="en-US" sz="900" b="1">
                    <a:latin typeface="Arial" panose="020B0604020202020204" pitchFamily="34" charset="0"/>
                  </a:rPr>
                  <a:t>Supplier</a:t>
                </a:r>
              </a:p>
            </p:txBody>
          </p:sp>
        </p:grpSp>
        <p:sp>
          <p:nvSpPr>
            <p:cNvPr id="13" name="Text Box 6">
              <a:extLst>
                <a:ext uri="{FF2B5EF4-FFF2-40B4-BE49-F238E27FC236}">
                  <a16:creationId xmlns:a16="http://schemas.microsoft.com/office/drawing/2014/main" id="{5F6BBCFF-0A08-ED4A-91D2-F6804AD916B1}"/>
                </a:ext>
              </a:extLst>
            </p:cNvPr>
            <p:cNvSpPr txBox="1">
              <a:spLocks noChangeArrowheads="1"/>
            </p:cNvSpPr>
            <p:nvPr/>
          </p:nvSpPr>
          <p:spPr bwMode="auto">
            <a:xfrm>
              <a:off x="6041675" y="4319586"/>
              <a:ext cx="1509740" cy="524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66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defRPr sz="4400">
                  <a:solidFill>
                    <a:schemeClr val="tx1"/>
                  </a:solidFill>
                  <a:latin typeface="Times New Roman" panose="02020603050405020304" pitchFamily="18" charset="0"/>
                </a:defRPr>
              </a:lvl1pPr>
              <a:lvl2pPr marL="742950" indent="-285750">
                <a:defRPr sz="4400">
                  <a:solidFill>
                    <a:schemeClr val="tx1"/>
                  </a:solidFill>
                  <a:latin typeface="Times New Roman" panose="02020603050405020304" pitchFamily="18" charset="0"/>
                </a:defRPr>
              </a:lvl2pPr>
              <a:lvl3pPr marL="1143000" indent="-228600">
                <a:defRPr sz="4400">
                  <a:solidFill>
                    <a:schemeClr val="tx1"/>
                  </a:solidFill>
                  <a:latin typeface="Times New Roman" panose="02020603050405020304" pitchFamily="18" charset="0"/>
                </a:defRPr>
              </a:lvl3pPr>
              <a:lvl4pPr marL="1600200" indent="-228600">
                <a:defRPr sz="4400">
                  <a:solidFill>
                    <a:schemeClr val="tx1"/>
                  </a:solidFill>
                  <a:latin typeface="Times New Roman" panose="02020603050405020304" pitchFamily="18" charset="0"/>
                </a:defRPr>
              </a:lvl4pPr>
              <a:lvl5pPr marL="2057400" indent="-228600">
                <a:defRPr sz="4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Times New Roman" panose="02020603050405020304" pitchFamily="18" charset="0"/>
                </a:defRPr>
              </a:lvl9pPr>
            </a:lstStyle>
            <a:p>
              <a:pPr algn="ctr">
                <a:spcBef>
                  <a:spcPct val="50000"/>
                </a:spcBef>
                <a:buClr>
                  <a:schemeClr val="tx2"/>
                </a:buClr>
                <a:buSzPct val="75000"/>
                <a:buFont typeface="Monotype Sorts" pitchFamily="2" charset="2"/>
                <a:buNone/>
              </a:pPr>
              <a:r>
                <a:rPr lang="en-GB" altLang="en-US" sz="1050" b="1" dirty="0">
                  <a:latin typeface="Arial" panose="020B0604020202020204" pitchFamily="34" charset="0"/>
                </a:rPr>
                <a:t>Alignment</a:t>
              </a:r>
              <a:endParaRPr lang="en-GB" altLang="en-US" sz="1000" dirty="0">
                <a:latin typeface="Arial" panose="020B0604020202020204" pitchFamily="34" charset="0"/>
              </a:endParaRPr>
            </a:p>
          </p:txBody>
        </p:sp>
        <p:grpSp>
          <p:nvGrpSpPr>
            <p:cNvPr id="14" name="Group 7">
              <a:extLst>
                <a:ext uri="{FF2B5EF4-FFF2-40B4-BE49-F238E27FC236}">
                  <a16:creationId xmlns:a16="http://schemas.microsoft.com/office/drawing/2014/main" id="{716DD853-5C37-8148-9EDF-05A500EB1132}"/>
                </a:ext>
              </a:extLst>
            </p:cNvPr>
            <p:cNvGrpSpPr>
              <a:grpSpLocks/>
            </p:cNvGrpSpPr>
            <p:nvPr/>
          </p:nvGrpSpPr>
          <p:grpSpPr bwMode="auto">
            <a:xfrm>
              <a:off x="1885949" y="1733550"/>
              <a:ext cx="1546226" cy="4629150"/>
              <a:chOff x="1188" y="1092"/>
              <a:chExt cx="974" cy="2916"/>
            </a:xfrm>
          </p:grpSpPr>
          <p:sp>
            <p:nvSpPr>
              <p:cNvPr id="39" name="Text Box 8">
                <a:extLst>
                  <a:ext uri="{FF2B5EF4-FFF2-40B4-BE49-F238E27FC236}">
                    <a16:creationId xmlns:a16="http://schemas.microsoft.com/office/drawing/2014/main" id="{3F1EFA5E-BD09-694E-9420-27AC9B3C17DF}"/>
                  </a:ext>
                </a:extLst>
              </p:cNvPr>
              <p:cNvSpPr txBox="1">
                <a:spLocks noChangeArrowheads="1"/>
              </p:cNvSpPr>
              <p:nvPr/>
            </p:nvSpPr>
            <p:spPr bwMode="auto">
              <a:xfrm>
                <a:off x="1251" y="1866"/>
                <a:ext cx="911" cy="6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66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defRPr sz="4400">
                    <a:solidFill>
                      <a:schemeClr val="tx1"/>
                    </a:solidFill>
                    <a:latin typeface="Times New Roman" panose="02020603050405020304" pitchFamily="18" charset="0"/>
                  </a:defRPr>
                </a:lvl1pPr>
                <a:lvl2pPr marL="742950" indent="-285750">
                  <a:defRPr sz="4400">
                    <a:solidFill>
                      <a:schemeClr val="tx1"/>
                    </a:solidFill>
                    <a:latin typeface="Times New Roman" panose="02020603050405020304" pitchFamily="18" charset="0"/>
                  </a:defRPr>
                </a:lvl2pPr>
                <a:lvl3pPr marL="1143000" indent="-228600">
                  <a:defRPr sz="4400">
                    <a:solidFill>
                      <a:schemeClr val="tx1"/>
                    </a:solidFill>
                    <a:latin typeface="Times New Roman" panose="02020603050405020304" pitchFamily="18" charset="0"/>
                  </a:defRPr>
                </a:lvl3pPr>
                <a:lvl4pPr marL="1600200" indent="-228600">
                  <a:defRPr sz="4400">
                    <a:solidFill>
                      <a:schemeClr val="tx1"/>
                    </a:solidFill>
                    <a:latin typeface="Times New Roman" panose="02020603050405020304" pitchFamily="18" charset="0"/>
                  </a:defRPr>
                </a:lvl4pPr>
                <a:lvl5pPr marL="2057400" indent="-228600">
                  <a:defRPr sz="4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Times New Roman" panose="02020603050405020304" pitchFamily="18" charset="0"/>
                  </a:defRPr>
                </a:lvl9pPr>
              </a:lstStyle>
              <a:p>
                <a:pPr algn="ctr">
                  <a:spcBef>
                    <a:spcPct val="50000"/>
                  </a:spcBef>
                  <a:buClr>
                    <a:schemeClr val="tx2"/>
                  </a:buClr>
                  <a:buSzPct val="75000"/>
                  <a:buFont typeface="Monotype Sorts" pitchFamily="2" charset="2"/>
                  <a:buNone/>
                </a:pPr>
                <a:r>
                  <a:rPr lang="en-GB" altLang="en-US" sz="1000" b="1" dirty="0">
                    <a:latin typeface="Arial" panose="020B0604020202020204" pitchFamily="34" charset="0"/>
                  </a:rPr>
                  <a:t>Process of</a:t>
                </a:r>
              </a:p>
              <a:p>
                <a:pPr algn="ctr">
                  <a:spcBef>
                    <a:spcPct val="50000"/>
                  </a:spcBef>
                  <a:buClr>
                    <a:schemeClr val="tx2"/>
                  </a:buClr>
                  <a:buSzPct val="75000"/>
                  <a:buFont typeface="Monotype Sorts" pitchFamily="2" charset="2"/>
                  <a:buNone/>
                </a:pPr>
                <a:r>
                  <a:rPr lang="en-GB" altLang="en-US" sz="1000" b="1" dirty="0">
                    <a:latin typeface="Arial" panose="020B0604020202020204" pitchFamily="34" charset="0"/>
                  </a:rPr>
                  <a:t>Alignment</a:t>
                </a:r>
                <a:endParaRPr lang="en-GB" altLang="en-US" sz="1000" dirty="0">
                  <a:latin typeface="Arial" panose="020B0604020202020204" pitchFamily="34" charset="0"/>
                </a:endParaRPr>
              </a:p>
            </p:txBody>
          </p:sp>
          <p:sp>
            <p:nvSpPr>
              <p:cNvPr id="40" name="Line 9">
                <a:extLst>
                  <a:ext uri="{FF2B5EF4-FFF2-40B4-BE49-F238E27FC236}">
                    <a16:creationId xmlns:a16="http://schemas.microsoft.com/office/drawing/2014/main" id="{722F344A-6218-E549-8A42-378B3B8297B4}"/>
                  </a:ext>
                </a:extLst>
              </p:cNvPr>
              <p:cNvSpPr>
                <a:spLocks noChangeShapeType="1"/>
              </p:cNvSpPr>
              <p:nvPr/>
            </p:nvSpPr>
            <p:spPr bwMode="auto">
              <a:xfrm>
                <a:off x="1188" y="1092"/>
                <a:ext cx="0" cy="2916"/>
              </a:xfrm>
              <a:prstGeom prst="line">
                <a:avLst/>
              </a:prstGeom>
              <a:noFill/>
              <a:ln w="38100">
                <a:solidFill>
                  <a:srgbClr val="66FF66"/>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endParaRPr lang="en-KE" sz="900"/>
              </a:p>
            </p:txBody>
          </p:sp>
        </p:grpSp>
        <p:sp>
          <p:nvSpPr>
            <p:cNvPr id="15" name="Text Box 10">
              <a:extLst>
                <a:ext uri="{FF2B5EF4-FFF2-40B4-BE49-F238E27FC236}">
                  <a16:creationId xmlns:a16="http://schemas.microsoft.com/office/drawing/2014/main" id="{F8BB82CD-BC7B-2541-A11C-201D789F4AC5}"/>
                </a:ext>
              </a:extLst>
            </p:cNvPr>
            <p:cNvSpPr txBox="1">
              <a:spLocks noChangeArrowheads="1"/>
            </p:cNvSpPr>
            <p:nvPr/>
          </p:nvSpPr>
          <p:spPr bwMode="auto">
            <a:xfrm>
              <a:off x="5523955" y="4960891"/>
              <a:ext cx="1706061" cy="9557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66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defRPr sz="4400">
                  <a:solidFill>
                    <a:schemeClr val="tx1"/>
                  </a:solidFill>
                  <a:latin typeface="Times New Roman" panose="02020603050405020304" pitchFamily="18" charset="0"/>
                </a:defRPr>
              </a:lvl1pPr>
              <a:lvl2pPr marL="742950" indent="-285750">
                <a:defRPr sz="4400">
                  <a:solidFill>
                    <a:schemeClr val="tx1"/>
                  </a:solidFill>
                  <a:latin typeface="Times New Roman" panose="02020603050405020304" pitchFamily="18" charset="0"/>
                </a:defRPr>
              </a:lvl2pPr>
              <a:lvl3pPr marL="1143000" indent="-228600">
                <a:defRPr sz="4400">
                  <a:solidFill>
                    <a:schemeClr val="tx1"/>
                  </a:solidFill>
                  <a:latin typeface="Times New Roman" panose="02020603050405020304" pitchFamily="18" charset="0"/>
                </a:defRPr>
              </a:lvl3pPr>
              <a:lvl4pPr marL="1600200" indent="-228600">
                <a:defRPr sz="4400">
                  <a:solidFill>
                    <a:schemeClr val="tx1"/>
                  </a:solidFill>
                  <a:latin typeface="Times New Roman" panose="02020603050405020304" pitchFamily="18" charset="0"/>
                </a:defRPr>
              </a:lvl4pPr>
              <a:lvl5pPr marL="2057400" indent="-228600">
                <a:defRPr sz="4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Times New Roman" panose="02020603050405020304" pitchFamily="18" charset="0"/>
                </a:defRPr>
              </a:lvl9pPr>
            </a:lstStyle>
            <a:p>
              <a:pPr algn="ctr">
                <a:spcBef>
                  <a:spcPct val="50000"/>
                </a:spcBef>
                <a:buClr>
                  <a:schemeClr val="tx2"/>
                </a:buClr>
                <a:buSzPct val="75000"/>
                <a:buFont typeface="Monotype Sorts" pitchFamily="2" charset="2"/>
                <a:buNone/>
              </a:pPr>
              <a:r>
                <a:rPr lang="en-GB" altLang="en-US" sz="1000" b="1">
                  <a:latin typeface="Arial" panose="020B0604020202020204" pitchFamily="34" charset="0"/>
                </a:rPr>
                <a:t>Continuous</a:t>
              </a:r>
            </a:p>
            <a:p>
              <a:pPr algn="ctr">
                <a:spcBef>
                  <a:spcPct val="50000"/>
                </a:spcBef>
                <a:buClr>
                  <a:schemeClr val="tx2"/>
                </a:buClr>
                <a:buSzPct val="75000"/>
                <a:buFont typeface="Monotype Sorts" pitchFamily="2" charset="2"/>
                <a:buNone/>
              </a:pPr>
              <a:r>
                <a:rPr lang="en-GB" altLang="en-US" sz="1000" b="1">
                  <a:latin typeface="Arial" panose="020B0604020202020204" pitchFamily="34" charset="0"/>
                </a:rPr>
                <a:t>Improvement</a:t>
              </a:r>
              <a:endParaRPr lang="en-GB" altLang="en-US" sz="1000">
                <a:latin typeface="Arial" panose="020B0604020202020204" pitchFamily="34" charset="0"/>
              </a:endParaRPr>
            </a:p>
          </p:txBody>
        </p:sp>
        <p:grpSp>
          <p:nvGrpSpPr>
            <p:cNvPr id="16" name="Group 11">
              <a:extLst>
                <a:ext uri="{FF2B5EF4-FFF2-40B4-BE49-F238E27FC236}">
                  <a16:creationId xmlns:a16="http://schemas.microsoft.com/office/drawing/2014/main" id="{AFCA401B-E1EF-8F47-80DB-189997ED607F}"/>
                </a:ext>
              </a:extLst>
            </p:cNvPr>
            <p:cNvGrpSpPr>
              <a:grpSpLocks/>
            </p:cNvGrpSpPr>
            <p:nvPr/>
          </p:nvGrpSpPr>
          <p:grpSpPr bwMode="auto">
            <a:xfrm>
              <a:off x="4076700" y="1158877"/>
              <a:ext cx="1409700" cy="1793878"/>
              <a:chOff x="2556" y="790"/>
              <a:chExt cx="888" cy="1130"/>
            </a:xfrm>
          </p:grpSpPr>
          <p:grpSp>
            <p:nvGrpSpPr>
              <p:cNvPr id="34" name="Group 12">
                <a:extLst>
                  <a:ext uri="{FF2B5EF4-FFF2-40B4-BE49-F238E27FC236}">
                    <a16:creationId xmlns:a16="http://schemas.microsoft.com/office/drawing/2014/main" id="{9809223A-8D73-9F4E-A20F-5B7D060F8171}"/>
                  </a:ext>
                </a:extLst>
              </p:cNvPr>
              <p:cNvGrpSpPr>
                <a:grpSpLocks/>
              </p:cNvGrpSpPr>
              <p:nvPr/>
            </p:nvGrpSpPr>
            <p:grpSpPr bwMode="auto">
              <a:xfrm>
                <a:off x="2556" y="984"/>
                <a:ext cx="888" cy="936"/>
                <a:chOff x="2556" y="984"/>
                <a:chExt cx="888" cy="936"/>
              </a:xfrm>
            </p:grpSpPr>
            <p:sp>
              <p:nvSpPr>
                <p:cNvPr id="37" name="Line 13">
                  <a:extLst>
                    <a:ext uri="{FF2B5EF4-FFF2-40B4-BE49-F238E27FC236}">
                      <a16:creationId xmlns:a16="http://schemas.microsoft.com/office/drawing/2014/main" id="{0FB851E9-C669-C148-9F2B-63817F503EA4}"/>
                    </a:ext>
                  </a:extLst>
                </p:cNvPr>
                <p:cNvSpPr>
                  <a:spLocks noChangeShapeType="1"/>
                </p:cNvSpPr>
                <p:nvPr/>
              </p:nvSpPr>
              <p:spPr bwMode="auto">
                <a:xfrm>
                  <a:off x="2556" y="984"/>
                  <a:ext cx="444" cy="924"/>
                </a:xfrm>
                <a:prstGeom prst="line">
                  <a:avLst/>
                </a:prstGeom>
                <a:noFill/>
                <a:ln w="38100">
                  <a:solidFill>
                    <a:srgbClr val="66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endParaRPr lang="en-KE" sz="900"/>
                </a:p>
              </p:txBody>
            </p:sp>
            <p:sp>
              <p:nvSpPr>
                <p:cNvPr id="38" name="Line 14">
                  <a:extLst>
                    <a:ext uri="{FF2B5EF4-FFF2-40B4-BE49-F238E27FC236}">
                      <a16:creationId xmlns:a16="http://schemas.microsoft.com/office/drawing/2014/main" id="{10348D96-CB63-4C49-8291-DA232608BA2F}"/>
                    </a:ext>
                  </a:extLst>
                </p:cNvPr>
                <p:cNvSpPr>
                  <a:spLocks noChangeShapeType="1"/>
                </p:cNvSpPr>
                <p:nvPr/>
              </p:nvSpPr>
              <p:spPr bwMode="auto">
                <a:xfrm flipH="1">
                  <a:off x="3000" y="996"/>
                  <a:ext cx="444" cy="924"/>
                </a:xfrm>
                <a:prstGeom prst="line">
                  <a:avLst/>
                </a:prstGeom>
                <a:noFill/>
                <a:ln w="38100">
                  <a:solidFill>
                    <a:srgbClr val="66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endParaRPr lang="en-KE" sz="900"/>
                </a:p>
              </p:txBody>
            </p:sp>
          </p:grpSp>
          <p:sp>
            <p:nvSpPr>
              <p:cNvPr id="35" name="Text Box 15">
                <a:extLst>
                  <a:ext uri="{FF2B5EF4-FFF2-40B4-BE49-F238E27FC236}">
                    <a16:creationId xmlns:a16="http://schemas.microsoft.com/office/drawing/2014/main" id="{F61120FC-FF1A-2B4A-9BA2-0F65E6E4AEA1}"/>
                  </a:ext>
                </a:extLst>
              </p:cNvPr>
              <p:cNvSpPr txBox="1">
                <a:spLocks noChangeArrowheads="1"/>
              </p:cNvSpPr>
              <p:nvPr/>
            </p:nvSpPr>
            <p:spPr bwMode="auto">
              <a:xfrm rot="17781248">
                <a:off x="2804" y="1057"/>
                <a:ext cx="784"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66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defRPr sz="4400">
                    <a:solidFill>
                      <a:schemeClr val="tx1"/>
                    </a:solidFill>
                    <a:latin typeface="Times New Roman" panose="02020603050405020304" pitchFamily="18" charset="0"/>
                  </a:defRPr>
                </a:lvl1pPr>
                <a:lvl2pPr marL="742950" indent="-285750">
                  <a:defRPr sz="4400">
                    <a:solidFill>
                      <a:schemeClr val="tx1"/>
                    </a:solidFill>
                    <a:latin typeface="Times New Roman" panose="02020603050405020304" pitchFamily="18" charset="0"/>
                  </a:defRPr>
                </a:lvl2pPr>
                <a:lvl3pPr marL="1143000" indent="-228600">
                  <a:defRPr sz="4400">
                    <a:solidFill>
                      <a:schemeClr val="tx1"/>
                    </a:solidFill>
                    <a:latin typeface="Times New Roman" panose="02020603050405020304" pitchFamily="18" charset="0"/>
                  </a:defRPr>
                </a:lvl3pPr>
                <a:lvl4pPr marL="1600200" indent="-228600">
                  <a:defRPr sz="4400">
                    <a:solidFill>
                      <a:schemeClr val="tx1"/>
                    </a:solidFill>
                    <a:latin typeface="Times New Roman" panose="02020603050405020304" pitchFamily="18" charset="0"/>
                  </a:defRPr>
                </a:lvl4pPr>
                <a:lvl5pPr marL="2057400" indent="-228600">
                  <a:defRPr sz="4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Times New Roman" panose="02020603050405020304" pitchFamily="18" charset="0"/>
                  </a:defRPr>
                </a:lvl9pPr>
              </a:lstStyle>
              <a:p>
                <a:pPr algn="ctr">
                  <a:spcBef>
                    <a:spcPct val="50000"/>
                  </a:spcBef>
                  <a:buClr>
                    <a:schemeClr val="tx2"/>
                  </a:buClr>
                  <a:buSzPct val="75000"/>
                  <a:buFont typeface="Monotype Sorts" pitchFamily="2" charset="2"/>
                  <a:buNone/>
                </a:pPr>
                <a:r>
                  <a:rPr lang="en-GB" altLang="en-US" sz="900" b="1" dirty="0">
                    <a:latin typeface="Arial" panose="020B0604020202020204" pitchFamily="34" charset="0"/>
                  </a:rPr>
                  <a:t>Product</a:t>
                </a:r>
              </a:p>
            </p:txBody>
          </p:sp>
          <p:sp>
            <p:nvSpPr>
              <p:cNvPr id="36" name="Text Box 16">
                <a:extLst>
                  <a:ext uri="{FF2B5EF4-FFF2-40B4-BE49-F238E27FC236}">
                    <a16:creationId xmlns:a16="http://schemas.microsoft.com/office/drawing/2014/main" id="{C5D280E4-A989-5A4A-9566-DE56D4CF4FE0}"/>
                  </a:ext>
                </a:extLst>
              </p:cNvPr>
              <p:cNvSpPr txBox="1">
                <a:spLocks noChangeArrowheads="1"/>
              </p:cNvSpPr>
              <p:nvPr/>
            </p:nvSpPr>
            <p:spPr bwMode="auto">
              <a:xfrm rot="3818752" flipH="1">
                <a:off x="2419" y="1056"/>
                <a:ext cx="784"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66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defRPr sz="4400">
                    <a:solidFill>
                      <a:schemeClr val="tx1"/>
                    </a:solidFill>
                    <a:latin typeface="Times New Roman" panose="02020603050405020304" pitchFamily="18" charset="0"/>
                  </a:defRPr>
                </a:lvl1pPr>
                <a:lvl2pPr marL="742950" indent="-285750">
                  <a:defRPr sz="4400">
                    <a:solidFill>
                      <a:schemeClr val="tx1"/>
                    </a:solidFill>
                    <a:latin typeface="Times New Roman" panose="02020603050405020304" pitchFamily="18" charset="0"/>
                  </a:defRPr>
                </a:lvl2pPr>
                <a:lvl3pPr marL="1143000" indent="-228600">
                  <a:defRPr sz="4400">
                    <a:solidFill>
                      <a:schemeClr val="tx1"/>
                    </a:solidFill>
                    <a:latin typeface="Times New Roman" panose="02020603050405020304" pitchFamily="18" charset="0"/>
                  </a:defRPr>
                </a:lvl3pPr>
                <a:lvl4pPr marL="1600200" indent="-228600">
                  <a:defRPr sz="4400">
                    <a:solidFill>
                      <a:schemeClr val="tx1"/>
                    </a:solidFill>
                    <a:latin typeface="Times New Roman" panose="02020603050405020304" pitchFamily="18" charset="0"/>
                  </a:defRPr>
                </a:lvl4pPr>
                <a:lvl5pPr marL="2057400" indent="-228600">
                  <a:defRPr sz="4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Times New Roman" panose="02020603050405020304" pitchFamily="18" charset="0"/>
                  </a:defRPr>
                </a:lvl9pPr>
              </a:lstStyle>
              <a:p>
                <a:pPr algn="ctr">
                  <a:spcBef>
                    <a:spcPct val="50000"/>
                  </a:spcBef>
                  <a:buClr>
                    <a:schemeClr val="tx2"/>
                  </a:buClr>
                  <a:buSzPct val="75000"/>
                  <a:buFont typeface="Monotype Sorts" pitchFamily="2" charset="2"/>
                  <a:buNone/>
                </a:pPr>
                <a:r>
                  <a:rPr lang="en-GB" altLang="en-US" sz="900" b="1" dirty="0">
                    <a:latin typeface="Arial" panose="020B0604020202020204" pitchFamily="34" charset="0"/>
                  </a:rPr>
                  <a:t>Product</a:t>
                </a:r>
              </a:p>
            </p:txBody>
          </p:sp>
        </p:grpSp>
        <p:grpSp>
          <p:nvGrpSpPr>
            <p:cNvPr id="17" name="Group 17">
              <a:extLst>
                <a:ext uri="{FF2B5EF4-FFF2-40B4-BE49-F238E27FC236}">
                  <a16:creationId xmlns:a16="http://schemas.microsoft.com/office/drawing/2014/main" id="{AD304EAC-80E4-5449-9AA8-533F4E78B7D5}"/>
                </a:ext>
              </a:extLst>
            </p:cNvPr>
            <p:cNvGrpSpPr>
              <a:grpSpLocks/>
            </p:cNvGrpSpPr>
            <p:nvPr/>
          </p:nvGrpSpPr>
          <p:grpSpPr bwMode="auto">
            <a:xfrm>
              <a:off x="3482975" y="1211544"/>
              <a:ext cx="2628900" cy="2898775"/>
              <a:chOff x="2184" y="766"/>
              <a:chExt cx="1656" cy="1826"/>
            </a:xfrm>
          </p:grpSpPr>
          <p:grpSp>
            <p:nvGrpSpPr>
              <p:cNvPr id="29" name="Group 18">
                <a:extLst>
                  <a:ext uri="{FF2B5EF4-FFF2-40B4-BE49-F238E27FC236}">
                    <a16:creationId xmlns:a16="http://schemas.microsoft.com/office/drawing/2014/main" id="{8D924EFB-E485-754C-B317-4199150F33C9}"/>
                  </a:ext>
                </a:extLst>
              </p:cNvPr>
              <p:cNvGrpSpPr>
                <a:grpSpLocks/>
              </p:cNvGrpSpPr>
              <p:nvPr/>
            </p:nvGrpSpPr>
            <p:grpSpPr bwMode="auto">
              <a:xfrm>
                <a:off x="2184" y="1020"/>
                <a:ext cx="1656" cy="1572"/>
                <a:chOff x="2172" y="1020"/>
                <a:chExt cx="1656" cy="1572"/>
              </a:xfrm>
            </p:grpSpPr>
            <p:sp>
              <p:nvSpPr>
                <p:cNvPr id="32" name="Line 19">
                  <a:extLst>
                    <a:ext uri="{FF2B5EF4-FFF2-40B4-BE49-F238E27FC236}">
                      <a16:creationId xmlns:a16="http://schemas.microsoft.com/office/drawing/2014/main" id="{F9FE17D5-EB88-9A48-83DF-84D8E57E9B83}"/>
                    </a:ext>
                  </a:extLst>
                </p:cNvPr>
                <p:cNvSpPr>
                  <a:spLocks noChangeShapeType="1"/>
                </p:cNvSpPr>
                <p:nvPr/>
              </p:nvSpPr>
              <p:spPr bwMode="auto">
                <a:xfrm flipH="1">
                  <a:off x="3000" y="1020"/>
                  <a:ext cx="828" cy="1572"/>
                </a:xfrm>
                <a:prstGeom prst="line">
                  <a:avLst/>
                </a:prstGeom>
                <a:noFill/>
                <a:ln w="38100">
                  <a:solidFill>
                    <a:srgbClr val="66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en-KE" sz="900"/>
                </a:p>
              </p:txBody>
            </p:sp>
            <p:sp>
              <p:nvSpPr>
                <p:cNvPr id="33" name="Line 20">
                  <a:extLst>
                    <a:ext uri="{FF2B5EF4-FFF2-40B4-BE49-F238E27FC236}">
                      <a16:creationId xmlns:a16="http://schemas.microsoft.com/office/drawing/2014/main" id="{0E0FA7B3-1147-B14D-B403-30E566C786D4}"/>
                    </a:ext>
                  </a:extLst>
                </p:cNvPr>
                <p:cNvSpPr>
                  <a:spLocks noChangeShapeType="1"/>
                </p:cNvSpPr>
                <p:nvPr/>
              </p:nvSpPr>
              <p:spPr bwMode="auto">
                <a:xfrm>
                  <a:off x="2172" y="1020"/>
                  <a:ext cx="828" cy="1572"/>
                </a:xfrm>
                <a:prstGeom prst="line">
                  <a:avLst/>
                </a:prstGeom>
                <a:noFill/>
                <a:ln w="38100">
                  <a:solidFill>
                    <a:srgbClr val="66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en-KE" sz="900"/>
                </a:p>
              </p:txBody>
            </p:sp>
          </p:grpSp>
          <p:sp>
            <p:nvSpPr>
              <p:cNvPr id="30" name="Text Box 21">
                <a:extLst>
                  <a:ext uri="{FF2B5EF4-FFF2-40B4-BE49-F238E27FC236}">
                    <a16:creationId xmlns:a16="http://schemas.microsoft.com/office/drawing/2014/main" id="{D675C3F4-2265-1F48-AC9C-474AE80C8510}"/>
                  </a:ext>
                </a:extLst>
              </p:cNvPr>
              <p:cNvSpPr txBox="1">
                <a:spLocks noChangeArrowheads="1"/>
              </p:cNvSpPr>
              <p:nvPr/>
            </p:nvSpPr>
            <p:spPr bwMode="auto">
              <a:xfrm rot="17895829">
                <a:off x="2677" y="1359"/>
                <a:ext cx="1438"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66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defRPr sz="4400">
                    <a:solidFill>
                      <a:schemeClr val="tx1"/>
                    </a:solidFill>
                    <a:latin typeface="Times New Roman" panose="02020603050405020304" pitchFamily="18" charset="0"/>
                  </a:defRPr>
                </a:lvl1pPr>
                <a:lvl2pPr marL="742950" indent="-285750">
                  <a:defRPr sz="4400">
                    <a:solidFill>
                      <a:schemeClr val="tx1"/>
                    </a:solidFill>
                    <a:latin typeface="Times New Roman" panose="02020603050405020304" pitchFamily="18" charset="0"/>
                  </a:defRPr>
                </a:lvl2pPr>
                <a:lvl3pPr marL="1143000" indent="-228600">
                  <a:defRPr sz="4400">
                    <a:solidFill>
                      <a:schemeClr val="tx1"/>
                    </a:solidFill>
                    <a:latin typeface="Times New Roman" panose="02020603050405020304" pitchFamily="18" charset="0"/>
                  </a:defRPr>
                </a:lvl3pPr>
                <a:lvl4pPr marL="1600200" indent="-228600">
                  <a:defRPr sz="4400">
                    <a:solidFill>
                      <a:schemeClr val="tx1"/>
                    </a:solidFill>
                    <a:latin typeface="Times New Roman" panose="02020603050405020304" pitchFamily="18" charset="0"/>
                  </a:defRPr>
                </a:lvl4pPr>
                <a:lvl5pPr marL="2057400" indent="-228600">
                  <a:defRPr sz="4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Times New Roman" panose="02020603050405020304" pitchFamily="18" charset="0"/>
                  </a:defRPr>
                </a:lvl9pPr>
              </a:lstStyle>
              <a:p>
                <a:pPr algn="ctr">
                  <a:spcBef>
                    <a:spcPct val="50000"/>
                  </a:spcBef>
                  <a:buClr>
                    <a:schemeClr val="tx2"/>
                  </a:buClr>
                  <a:buSzPct val="75000"/>
                  <a:buFont typeface="Monotype Sorts" pitchFamily="2" charset="2"/>
                  <a:buNone/>
                </a:pPr>
                <a:r>
                  <a:rPr lang="en-GB" altLang="en-US" sz="900" b="1" dirty="0">
                    <a:latin typeface="Arial" panose="020B0604020202020204" pitchFamily="34" charset="0"/>
                  </a:rPr>
                  <a:t>Process/Systems</a:t>
                </a:r>
                <a:endParaRPr lang="en-GB" altLang="en-US" sz="900" dirty="0">
                  <a:latin typeface="Arial" panose="020B0604020202020204" pitchFamily="34" charset="0"/>
                </a:endParaRPr>
              </a:p>
            </p:txBody>
          </p:sp>
          <p:sp>
            <p:nvSpPr>
              <p:cNvPr id="31" name="Text Box 22">
                <a:extLst>
                  <a:ext uri="{FF2B5EF4-FFF2-40B4-BE49-F238E27FC236}">
                    <a16:creationId xmlns:a16="http://schemas.microsoft.com/office/drawing/2014/main" id="{C4AE9666-5C9E-F84A-BD47-A06EA403D579}"/>
                  </a:ext>
                </a:extLst>
              </p:cNvPr>
              <p:cNvSpPr txBox="1">
                <a:spLocks noChangeArrowheads="1"/>
              </p:cNvSpPr>
              <p:nvPr/>
            </p:nvSpPr>
            <p:spPr bwMode="auto">
              <a:xfrm rot="3704171" flipH="1">
                <a:off x="1906" y="1361"/>
                <a:ext cx="1438"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66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defRPr sz="4400">
                    <a:solidFill>
                      <a:schemeClr val="tx1"/>
                    </a:solidFill>
                    <a:latin typeface="Times New Roman" panose="02020603050405020304" pitchFamily="18" charset="0"/>
                  </a:defRPr>
                </a:lvl1pPr>
                <a:lvl2pPr marL="742950" indent="-285750">
                  <a:defRPr sz="4400">
                    <a:solidFill>
                      <a:schemeClr val="tx1"/>
                    </a:solidFill>
                    <a:latin typeface="Times New Roman" panose="02020603050405020304" pitchFamily="18" charset="0"/>
                  </a:defRPr>
                </a:lvl2pPr>
                <a:lvl3pPr marL="1143000" indent="-228600">
                  <a:defRPr sz="4400">
                    <a:solidFill>
                      <a:schemeClr val="tx1"/>
                    </a:solidFill>
                    <a:latin typeface="Times New Roman" panose="02020603050405020304" pitchFamily="18" charset="0"/>
                  </a:defRPr>
                </a:lvl3pPr>
                <a:lvl4pPr marL="1600200" indent="-228600">
                  <a:defRPr sz="4400">
                    <a:solidFill>
                      <a:schemeClr val="tx1"/>
                    </a:solidFill>
                    <a:latin typeface="Times New Roman" panose="02020603050405020304" pitchFamily="18" charset="0"/>
                  </a:defRPr>
                </a:lvl4pPr>
                <a:lvl5pPr marL="2057400" indent="-228600">
                  <a:defRPr sz="4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Times New Roman" panose="02020603050405020304" pitchFamily="18" charset="0"/>
                  </a:defRPr>
                </a:lvl9pPr>
              </a:lstStyle>
              <a:p>
                <a:pPr algn="ctr">
                  <a:spcBef>
                    <a:spcPct val="50000"/>
                  </a:spcBef>
                  <a:buClr>
                    <a:schemeClr val="tx2"/>
                  </a:buClr>
                  <a:buSzPct val="75000"/>
                  <a:buFont typeface="Monotype Sorts" pitchFamily="2" charset="2"/>
                  <a:buNone/>
                </a:pPr>
                <a:r>
                  <a:rPr lang="en-GB" altLang="en-US" sz="900" b="1" dirty="0">
                    <a:latin typeface="Arial" panose="020B0604020202020204" pitchFamily="34" charset="0"/>
                  </a:rPr>
                  <a:t>Process/Systems</a:t>
                </a:r>
                <a:endParaRPr lang="en-GB" altLang="en-US" sz="900" dirty="0">
                  <a:latin typeface="Arial" panose="020B0604020202020204" pitchFamily="34" charset="0"/>
                </a:endParaRPr>
              </a:p>
            </p:txBody>
          </p:sp>
        </p:grpSp>
        <p:grpSp>
          <p:nvGrpSpPr>
            <p:cNvPr id="18" name="Group 23">
              <a:extLst>
                <a:ext uri="{FF2B5EF4-FFF2-40B4-BE49-F238E27FC236}">
                  <a16:creationId xmlns:a16="http://schemas.microsoft.com/office/drawing/2014/main" id="{FFC5ABF1-C20C-E449-926C-D027F49CFD8D}"/>
                </a:ext>
              </a:extLst>
            </p:cNvPr>
            <p:cNvGrpSpPr>
              <a:grpSpLocks/>
            </p:cNvGrpSpPr>
            <p:nvPr/>
          </p:nvGrpSpPr>
          <p:grpSpPr bwMode="auto">
            <a:xfrm>
              <a:off x="2950242" y="1180893"/>
              <a:ext cx="3733800" cy="5168900"/>
              <a:chOff x="1836" y="776"/>
              <a:chExt cx="2352" cy="3256"/>
            </a:xfrm>
          </p:grpSpPr>
          <p:grpSp>
            <p:nvGrpSpPr>
              <p:cNvPr id="19" name="Group 24">
                <a:extLst>
                  <a:ext uri="{FF2B5EF4-FFF2-40B4-BE49-F238E27FC236}">
                    <a16:creationId xmlns:a16="http://schemas.microsoft.com/office/drawing/2014/main" id="{C77239FD-85BB-4748-A481-26443B910C26}"/>
                  </a:ext>
                </a:extLst>
              </p:cNvPr>
              <p:cNvGrpSpPr>
                <a:grpSpLocks/>
              </p:cNvGrpSpPr>
              <p:nvPr/>
            </p:nvGrpSpPr>
            <p:grpSpPr bwMode="auto">
              <a:xfrm>
                <a:off x="1836" y="1020"/>
                <a:ext cx="2352" cy="3012"/>
                <a:chOff x="1668" y="1020"/>
                <a:chExt cx="2652" cy="3024"/>
              </a:xfrm>
            </p:grpSpPr>
            <p:grpSp>
              <p:nvGrpSpPr>
                <p:cNvPr id="23" name="Group 25">
                  <a:extLst>
                    <a:ext uri="{FF2B5EF4-FFF2-40B4-BE49-F238E27FC236}">
                      <a16:creationId xmlns:a16="http://schemas.microsoft.com/office/drawing/2014/main" id="{3E2C866E-BC12-0C4C-8662-7EA2B263F2E1}"/>
                    </a:ext>
                  </a:extLst>
                </p:cNvPr>
                <p:cNvGrpSpPr>
                  <a:grpSpLocks/>
                </p:cNvGrpSpPr>
                <p:nvPr/>
              </p:nvGrpSpPr>
              <p:grpSpPr bwMode="auto">
                <a:xfrm flipH="1">
                  <a:off x="1668" y="1020"/>
                  <a:ext cx="1092" cy="3000"/>
                  <a:chOff x="3132" y="1020"/>
                  <a:chExt cx="1092" cy="3000"/>
                </a:xfrm>
              </p:grpSpPr>
              <p:sp>
                <p:nvSpPr>
                  <p:cNvPr id="27" name="Line 26">
                    <a:extLst>
                      <a:ext uri="{FF2B5EF4-FFF2-40B4-BE49-F238E27FC236}">
                        <a16:creationId xmlns:a16="http://schemas.microsoft.com/office/drawing/2014/main" id="{9011FB8A-B980-E84C-93C9-E57E9321A258}"/>
                      </a:ext>
                    </a:extLst>
                  </p:cNvPr>
                  <p:cNvSpPr>
                    <a:spLocks noChangeShapeType="1"/>
                  </p:cNvSpPr>
                  <p:nvPr/>
                </p:nvSpPr>
                <p:spPr bwMode="auto">
                  <a:xfrm flipH="1">
                    <a:off x="3276" y="1020"/>
                    <a:ext cx="948" cy="1752"/>
                  </a:xfrm>
                  <a:prstGeom prst="line">
                    <a:avLst/>
                  </a:prstGeom>
                  <a:noFill/>
                  <a:ln w="38100">
                    <a:solidFill>
                      <a:srgbClr val="66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endParaRPr lang="en-KE" sz="900"/>
                  </a:p>
                </p:txBody>
              </p:sp>
              <p:sp>
                <p:nvSpPr>
                  <p:cNvPr id="28" name="Line 27">
                    <a:extLst>
                      <a:ext uri="{FF2B5EF4-FFF2-40B4-BE49-F238E27FC236}">
                        <a16:creationId xmlns:a16="http://schemas.microsoft.com/office/drawing/2014/main" id="{D69DC060-8A2F-EC44-A622-BC150ADF75E5}"/>
                      </a:ext>
                    </a:extLst>
                  </p:cNvPr>
                  <p:cNvSpPr>
                    <a:spLocks noChangeShapeType="1"/>
                  </p:cNvSpPr>
                  <p:nvPr/>
                </p:nvSpPr>
                <p:spPr bwMode="auto">
                  <a:xfrm flipH="1">
                    <a:off x="3132" y="2772"/>
                    <a:ext cx="156" cy="1248"/>
                  </a:xfrm>
                  <a:prstGeom prst="line">
                    <a:avLst/>
                  </a:prstGeom>
                  <a:noFill/>
                  <a:ln w="38100">
                    <a:solidFill>
                      <a:srgbClr val="66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endParaRPr lang="en-KE" sz="900"/>
                  </a:p>
                </p:txBody>
              </p:sp>
            </p:grpSp>
            <p:grpSp>
              <p:nvGrpSpPr>
                <p:cNvPr id="24" name="Group 28">
                  <a:extLst>
                    <a:ext uri="{FF2B5EF4-FFF2-40B4-BE49-F238E27FC236}">
                      <a16:creationId xmlns:a16="http://schemas.microsoft.com/office/drawing/2014/main" id="{73DC7354-6701-B346-964E-068498667F50}"/>
                    </a:ext>
                  </a:extLst>
                </p:cNvPr>
                <p:cNvGrpSpPr>
                  <a:grpSpLocks/>
                </p:cNvGrpSpPr>
                <p:nvPr/>
              </p:nvGrpSpPr>
              <p:grpSpPr bwMode="auto">
                <a:xfrm>
                  <a:off x="3228" y="1044"/>
                  <a:ext cx="1092" cy="3000"/>
                  <a:chOff x="3132" y="1020"/>
                  <a:chExt cx="1092" cy="3000"/>
                </a:xfrm>
              </p:grpSpPr>
              <p:sp>
                <p:nvSpPr>
                  <p:cNvPr id="25" name="Line 29">
                    <a:extLst>
                      <a:ext uri="{FF2B5EF4-FFF2-40B4-BE49-F238E27FC236}">
                        <a16:creationId xmlns:a16="http://schemas.microsoft.com/office/drawing/2014/main" id="{DA2E2A9E-FEE8-7C4B-A775-C36EBB537BDD}"/>
                      </a:ext>
                    </a:extLst>
                  </p:cNvPr>
                  <p:cNvSpPr>
                    <a:spLocks noChangeShapeType="1"/>
                  </p:cNvSpPr>
                  <p:nvPr/>
                </p:nvSpPr>
                <p:spPr bwMode="auto">
                  <a:xfrm flipH="1">
                    <a:off x="3276" y="1020"/>
                    <a:ext cx="948" cy="1752"/>
                  </a:xfrm>
                  <a:prstGeom prst="line">
                    <a:avLst/>
                  </a:prstGeom>
                  <a:noFill/>
                  <a:ln w="38100">
                    <a:solidFill>
                      <a:srgbClr val="66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endParaRPr lang="en-KE" sz="900"/>
                  </a:p>
                </p:txBody>
              </p:sp>
              <p:sp>
                <p:nvSpPr>
                  <p:cNvPr id="26" name="Line 30">
                    <a:extLst>
                      <a:ext uri="{FF2B5EF4-FFF2-40B4-BE49-F238E27FC236}">
                        <a16:creationId xmlns:a16="http://schemas.microsoft.com/office/drawing/2014/main" id="{471AD364-4147-8C49-98EF-30B04DC38CE9}"/>
                      </a:ext>
                    </a:extLst>
                  </p:cNvPr>
                  <p:cNvSpPr>
                    <a:spLocks noChangeShapeType="1"/>
                  </p:cNvSpPr>
                  <p:nvPr/>
                </p:nvSpPr>
                <p:spPr bwMode="auto">
                  <a:xfrm flipH="1">
                    <a:off x="3132" y="2772"/>
                    <a:ext cx="156" cy="1248"/>
                  </a:xfrm>
                  <a:prstGeom prst="line">
                    <a:avLst/>
                  </a:prstGeom>
                  <a:noFill/>
                  <a:ln w="38100">
                    <a:solidFill>
                      <a:srgbClr val="66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endParaRPr lang="en-KE" sz="900"/>
                  </a:p>
                </p:txBody>
              </p:sp>
            </p:grpSp>
          </p:grpSp>
          <p:sp>
            <p:nvSpPr>
              <p:cNvPr id="20" name="Line 31">
                <a:extLst>
                  <a:ext uri="{FF2B5EF4-FFF2-40B4-BE49-F238E27FC236}">
                    <a16:creationId xmlns:a16="http://schemas.microsoft.com/office/drawing/2014/main" id="{0205388C-FFFE-9A4F-A59B-4BB1520221E2}"/>
                  </a:ext>
                </a:extLst>
              </p:cNvPr>
              <p:cNvSpPr>
                <a:spLocks noChangeShapeType="1"/>
              </p:cNvSpPr>
              <p:nvPr/>
            </p:nvSpPr>
            <p:spPr bwMode="auto">
              <a:xfrm>
                <a:off x="2004" y="2748"/>
                <a:ext cx="2112"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endParaRPr lang="en-KE" sz="900"/>
              </a:p>
            </p:txBody>
          </p:sp>
          <p:sp>
            <p:nvSpPr>
              <p:cNvPr id="21" name="Text Box 32">
                <a:extLst>
                  <a:ext uri="{FF2B5EF4-FFF2-40B4-BE49-F238E27FC236}">
                    <a16:creationId xmlns:a16="http://schemas.microsoft.com/office/drawing/2014/main" id="{6102F4B6-64BC-C84C-94F1-F1C98BF81606}"/>
                  </a:ext>
                </a:extLst>
              </p:cNvPr>
              <p:cNvSpPr txBox="1">
                <a:spLocks noChangeArrowheads="1"/>
              </p:cNvSpPr>
              <p:nvPr/>
            </p:nvSpPr>
            <p:spPr bwMode="auto">
              <a:xfrm rot="18104795">
                <a:off x="2799" y="1515"/>
                <a:ext cx="1729"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66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defRPr sz="4400">
                    <a:solidFill>
                      <a:schemeClr val="tx1"/>
                    </a:solidFill>
                    <a:latin typeface="Times New Roman" panose="02020603050405020304" pitchFamily="18" charset="0"/>
                  </a:defRPr>
                </a:lvl1pPr>
                <a:lvl2pPr marL="742950" indent="-285750">
                  <a:defRPr sz="4400">
                    <a:solidFill>
                      <a:schemeClr val="tx1"/>
                    </a:solidFill>
                    <a:latin typeface="Times New Roman" panose="02020603050405020304" pitchFamily="18" charset="0"/>
                  </a:defRPr>
                </a:lvl2pPr>
                <a:lvl3pPr marL="1143000" indent="-228600">
                  <a:defRPr sz="4400">
                    <a:solidFill>
                      <a:schemeClr val="tx1"/>
                    </a:solidFill>
                    <a:latin typeface="Times New Roman" panose="02020603050405020304" pitchFamily="18" charset="0"/>
                  </a:defRPr>
                </a:lvl3pPr>
                <a:lvl4pPr marL="1600200" indent="-228600">
                  <a:defRPr sz="4400">
                    <a:solidFill>
                      <a:schemeClr val="tx1"/>
                    </a:solidFill>
                    <a:latin typeface="Times New Roman" panose="02020603050405020304" pitchFamily="18" charset="0"/>
                  </a:defRPr>
                </a:lvl4pPr>
                <a:lvl5pPr marL="2057400" indent="-228600">
                  <a:defRPr sz="4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Times New Roman" panose="02020603050405020304" pitchFamily="18" charset="0"/>
                  </a:defRPr>
                </a:lvl9pPr>
              </a:lstStyle>
              <a:p>
                <a:pPr algn="ctr">
                  <a:spcBef>
                    <a:spcPct val="50000"/>
                  </a:spcBef>
                  <a:buClr>
                    <a:schemeClr val="tx2"/>
                  </a:buClr>
                  <a:buSzPct val="75000"/>
                  <a:buFont typeface="Monotype Sorts" pitchFamily="2" charset="2"/>
                  <a:buNone/>
                </a:pPr>
                <a:r>
                  <a:rPr lang="en-GB" altLang="en-US" sz="900" b="1" dirty="0">
                    <a:latin typeface="Arial" panose="020B0604020202020204" pitchFamily="34" charset="0"/>
                  </a:rPr>
                  <a:t>People &amp; Perceptions</a:t>
                </a:r>
              </a:p>
            </p:txBody>
          </p:sp>
          <p:sp>
            <p:nvSpPr>
              <p:cNvPr id="22" name="Text Box 33">
                <a:extLst>
                  <a:ext uri="{FF2B5EF4-FFF2-40B4-BE49-F238E27FC236}">
                    <a16:creationId xmlns:a16="http://schemas.microsoft.com/office/drawing/2014/main" id="{9CBA5964-81F6-A54E-AF66-86D35599D777}"/>
                  </a:ext>
                </a:extLst>
              </p:cNvPr>
              <p:cNvSpPr txBox="1">
                <a:spLocks noChangeArrowheads="1"/>
              </p:cNvSpPr>
              <p:nvPr/>
            </p:nvSpPr>
            <p:spPr bwMode="auto">
              <a:xfrm rot="3620389" flipH="1">
                <a:off x="1466" y="1521"/>
                <a:ext cx="1729"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66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defRPr sz="4400">
                    <a:solidFill>
                      <a:schemeClr val="tx1"/>
                    </a:solidFill>
                    <a:latin typeface="Times New Roman" panose="02020603050405020304" pitchFamily="18" charset="0"/>
                  </a:defRPr>
                </a:lvl1pPr>
                <a:lvl2pPr marL="742950" indent="-285750">
                  <a:defRPr sz="4400">
                    <a:solidFill>
                      <a:schemeClr val="tx1"/>
                    </a:solidFill>
                    <a:latin typeface="Times New Roman" panose="02020603050405020304" pitchFamily="18" charset="0"/>
                  </a:defRPr>
                </a:lvl2pPr>
                <a:lvl3pPr marL="1143000" indent="-228600">
                  <a:defRPr sz="4400">
                    <a:solidFill>
                      <a:schemeClr val="tx1"/>
                    </a:solidFill>
                    <a:latin typeface="Times New Roman" panose="02020603050405020304" pitchFamily="18" charset="0"/>
                  </a:defRPr>
                </a:lvl3pPr>
                <a:lvl4pPr marL="1600200" indent="-228600">
                  <a:defRPr sz="4400">
                    <a:solidFill>
                      <a:schemeClr val="tx1"/>
                    </a:solidFill>
                    <a:latin typeface="Times New Roman" panose="02020603050405020304" pitchFamily="18" charset="0"/>
                  </a:defRPr>
                </a:lvl4pPr>
                <a:lvl5pPr marL="2057400" indent="-228600">
                  <a:defRPr sz="4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Times New Roman" panose="02020603050405020304" pitchFamily="18" charset="0"/>
                  </a:defRPr>
                </a:lvl9pPr>
              </a:lstStyle>
              <a:p>
                <a:pPr algn="ctr">
                  <a:spcBef>
                    <a:spcPct val="50000"/>
                  </a:spcBef>
                  <a:buClr>
                    <a:schemeClr val="tx2"/>
                  </a:buClr>
                  <a:buSzPct val="75000"/>
                  <a:buFont typeface="Monotype Sorts" pitchFamily="2" charset="2"/>
                  <a:buNone/>
                </a:pPr>
                <a:r>
                  <a:rPr lang="en-GB" altLang="en-US" sz="900" b="1" dirty="0">
                    <a:latin typeface="Arial" panose="020B0604020202020204" pitchFamily="34" charset="0"/>
                  </a:rPr>
                  <a:t>People &amp; Perceptions</a:t>
                </a:r>
              </a:p>
            </p:txBody>
          </p:sp>
        </p:grpSp>
      </p:grpSp>
      <p:sp>
        <p:nvSpPr>
          <p:cNvPr id="44" name="TextBox 43">
            <a:extLst>
              <a:ext uri="{FF2B5EF4-FFF2-40B4-BE49-F238E27FC236}">
                <a16:creationId xmlns:a16="http://schemas.microsoft.com/office/drawing/2014/main" id="{3AB5F387-613F-CF42-AC35-B7F10F592BFF}"/>
              </a:ext>
            </a:extLst>
          </p:cNvPr>
          <p:cNvSpPr txBox="1"/>
          <p:nvPr/>
        </p:nvSpPr>
        <p:spPr>
          <a:xfrm>
            <a:off x="79817" y="503364"/>
            <a:ext cx="3628740" cy="1950534"/>
          </a:xfrm>
          <a:prstGeom prst="rect">
            <a:avLst/>
          </a:prstGeom>
          <a:noFill/>
        </p:spPr>
        <p:txBody>
          <a:bodyPr wrap="square" rtlCol="0">
            <a:spAutoFit/>
          </a:bodyPr>
          <a:lstStyle/>
          <a:p>
            <a:pPr>
              <a:lnSpc>
                <a:spcPct val="150000"/>
              </a:lnSpc>
            </a:pPr>
            <a:r>
              <a:rPr lang="en-KE" sz="1400" b="1" dirty="0"/>
              <a:t>Co-Development</a:t>
            </a:r>
            <a:r>
              <a:rPr lang="en-KE" sz="1400" dirty="0"/>
              <a:t>  is Nissan’s ability of developing innovative</a:t>
            </a:r>
            <a:r>
              <a:rPr lang="en-KE" sz="1400"/>
              <a:t>, compet</a:t>
            </a:r>
            <a:r>
              <a:rPr lang="en-GB" sz="1400" dirty="0"/>
              <a:t>i</a:t>
            </a:r>
            <a:r>
              <a:rPr lang="en-KE" sz="1400"/>
              <a:t>tive</a:t>
            </a:r>
            <a:r>
              <a:rPr lang="en-KE" sz="1400" dirty="0"/>
              <a:t>, consumer focused </a:t>
            </a:r>
            <a:r>
              <a:rPr lang="en-GB" sz="1400" dirty="0"/>
              <a:t>new car models, </a:t>
            </a:r>
            <a:r>
              <a:rPr lang="en-KE" sz="1400" dirty="0"/>
              <a:t>with collaborative developent </a:t>
            </a:r>
            <a:r>
              <a:rPr lang="en-GB" sz="1400" dirty="0"/>
              <a:t>of tier 1</a:t>
            </a:r>
            <a:r>
              <a:rPr lang="en-KE" sz="1400" dirty="0"/>
              <a:t> suppliers in the early stages of development of the product life cycle</a:t>
            </a:r>
            <a:r>
              <a:rPr lang="en-GB" sz="1400" dirty="0"/>
              <a:t> </a:t>
            </a:r>
            <a:r>
              <a:rPr lang="en-GB" sz="1050" i="1" dirty="0"/>
              <a:t>(Lau et al., 2007)</a:t>
            </a:r>
            <a:r>
              <a:rPr lang="en-KE" sz="1050" i="1" dirty="0"/>
              <a:t>.</a:t>
            </a:r>
          </a:p>
        </p:txBody>
      </p:sp>
      <p:sp>
        <p:nvSpPr>
          <p:cNvPr id="45" name="TextBox 44">
            <a:extLst>
              <a:ext uri="{FF2B5EF4-FFF2-40B4-BE49-F238E27FC236}">
                <a16:creationId xmlns:a16="http://schemas.microsoft.com/office/drawing/2014/main" id="{A06EFC49-6FDA-EA4F-9AB2-0EB74945A8F2}"/>
              </a:ext>
            </a:extLst>
          </p:cNvPr>
          <p:cNvSpPr txBox="1"/>
          <p:nvPr/>
        </p:nvSpPr>
        <p:spPr>
          <a:xfrm>
            <a:off x="66855" y="2485275"/>
            <a:ext cx="3706243" cy="1674689"/>
          </a:xfrm>
          <a:prstGeom prst="rect">
            <a:avLst/>
          </a:prstGeom>
          <a:noFill/>
        </p:spPr>
        <p:txBody>
          <a:bodyPr wrap="square" rtlCol="0">
            <a:spAutoFit/>
          </a:bodyPr>
          <a:lstStyle/>
          <a:p>
            <a:pPr>
              <a:lnSpc>
                <a:spcPct val="150000"/>
              </a:lnSpc>
            </a:pPr>
            <a:r>
              <a:rPr lang="en-KE" sz="1400" b="1" dirty="0"/>
              <a:t>P</a:t>
            </a:r>
            <a:r>
              <a:rPr lang="en-GB" sz="1400" b="1" dirty="0" err="1"/>
              <a:t>roces</a:t>
            </a:r>
            <a:r>
              <a:rPr lang="en-KE" sz="1400" b="1" dirty="0"/>
              <a:t>s Alignment </a:t>
            </a:r>
            <a:r>
              <a:rPr lang="en-KE" sz="1400" dirty="0"/>
              <a:t>is Nissans ability to develop connections in mutual benefits with the design and development processes, ensuring both Nissan and it</a:t>
            </a:r>
            <a:r>
              <a:rPr lang="en-GB" sz="1400" dirty="0"/>
              <a:t>’</a:t>
            </a:r>
            <a:r>
              <a:rPr lang="en-KE" sz="1400" dirty="0"/>
              <a:t>s suppliers</a:t>
            </a:r>
            <a:r>
              <a:rPr lang="en-GB" sz="1400" dirty="0"/>
              <a:t> are</a:t>
            </a:r>
            <a:r>
              <a:rPr lang="en-KE" sz="1400" dirty="0"/>
              <a:t> effectively working together. </a:t>
            </a:r>
            <a:r>
              <a:rPr lang="en-GB" sz="1000" b="0" i="1" u="none" strike="noStrike" dirty="0">
                <a:solidFill>
                  <a:srgbClr val="000000"/>
                </a:solidFill>
                <a:effectLst/>
                <a:latin typeface="-webkit-standard"/>
              </a:rPr>
              <a:t>(Evans &amp; Jukes , 2000)</a:t>
            </a:r>
            <a:endParaRPr lang="en-KE" sz="1000" i="1" dirty="0"/>
          </a:p>
        </p:txBody>
      </p:sp>
      <p:sp>
        <p:nvSpPr>
          <p:cNvPr id="46" name="TextBox 45">
            <a:extLst>
              <a:ext uri="{FF2B5EF4-FFF2-40B4-BE49-F238E27FC236}">
                <a16:creationId xmlns:a16="http://schemas.microsoft.com/office/drawing/2014/main" id="{8BE7FACB-5929-5A40-BBE2-26CF7EC374C3}"/>
              </a:ext>
            </a:extLst>
          </p:cNvPr>
          <p:cNvSpPr txBox="1"/>
          <p:nvPr/>
        </p:nvSpPr>
        <p:spPr>
          <a:xfrm>
            <a:off x="3950057" y="919206"/>
            <a:ext cx="1529755" cy="2123658"/>
          </a:xfrm>
          <a:prstGeom prst="rect">
            <a:avLst/>
          </a:prstGeom>
          <a:solidFill>
            <a:schemeClr val="bg1"/>
          </a:solidFill>
          <a:ln w="28575">
            <a:solidFill>
              <a:schemeClr val="accent1"/>
            </a:solidFill>
          </a:ln>
        </p:spPr>
        <p:txBody>
          <a:bodyPr wrap="square" rtlCol="0">
            <a:spAutoFit/>
          </a:bodyPr>
          <a:lstStyle/>
          <a:p>
            <a:endParaRPr lang="en-KE" sz="1200" dirty="0"/>
          </a:p>
          <a:p>
            <a:endParaRPr lang="en-KE" sz="1200" dirty="0"/>
          </a:p>
          <a:p>
            <a:endParaRPr lang="en-KE" sz="1200" dirty="0"/>
          </a:p>
          <a:p>
            <a:r>
              <a:rPr lang="en-KE" sz="1200" dirty="0"/>
              <a:t>1. Internal standard development</a:t>
            </a:r>
          </a:p>
          <a:p>
            <a:endParaRPr lang="en-KE" sz="1200" dirty="0"/>
          </a:p>
          <a:p>
            <a:r>
              <a:rPr lang="en-KE" sz="1200" dirty="0"/>
              <a:t>Where do they want to be?</a:t>
            </a:r>
          </a:p>
          <a:p>
            <a:endParaRPr lang="en-KE" sz="1200" dirty="0"/>
          </a:p>
          <a:p>
            <a:endParaRPr lang="en-KE" sz="1200" dirty="0"/>
          </a:p>
          <a:p>
            <a:endParaRPr lang="en-KE" sz="1200" dirty="0"/>
          </a:p>
        </p:txBody>
      </p:sp>
      <p:grpSp>
        <p:nvGrpSpPr>
          <p:cNvPr id="53" name="Group 52">
            <a:extLst>
              <a:ext uri="{FF2B5EF4-FFF2-40B4-BE49-F238E27FC236}">
                <a16:creationId xmlns:a16="http://schemas.microsoft.com/office/drawing/2014/main" id="{BAE958E2-C87D-4147-854E-AE302157C42A}"/>
              </a:ext>
            </a:extLst>
          </p:cNvPr>
          <p:cNvGrpSpPr/>
          <p:nvPr/>
        </p:nvGrpSpPr>
        <p:grpSpPr>
          <a:xfrm>
            <a:off x="4190319" y="957887"/>
            <a:ext cx="7611405" cy="2112162"/>
            <a:chOff x="4188852" y="986459"/>
            <a:chExt cx="7611405" cy="2481756"/>
          </a:xfrm>
        </p:grpSpPr>
        <p:sp>
          <p:nvSpPr>
            <p:cNvPr id="47" name="TextBox 46">
              <a:extLst>
                <a:ext uri="{FF2B5EF4-FFF2-40B4-BE49-F238E27FC236}">
                  <a16:creationId xmlns:a16="http://schemas.microsoft.com/office/drawing/2014/main" id="{75192F23-7941-754C-880C-56F4768E0E5D}"/>
                </a:ext>
              </a:extLst>
            </p:cNvPr>
            <p:cNvSpPr txBox="1"/>
            <p:nvPr/>
          </p:nvSpPr>
          <p:spPr>
            <a:xfrm>
              <a:off x="4193018" y="986459"/>
              <a:ext cx="977900" cy="687101"/>
            </a:xfrm>
            <a:prstGeom prst="rect">
              <a:avLst/>
            </a:prstGeom>
            <a:noFill/>
          </p:spPr>
          <p:txBody>
            <a:bodyPr wrap="square" rtlCol="0">
              <a:spAutoFit/>
            </a:bodyPr>
            <a:lstStyle/>
            <a:p>
              <a:pPr algn="ctr"/>
              <a:r>
                <a:rPr lang="en-KE" sz="1600" b="1" dirty="0"/>
                <a:t>NISSAN</a:t>
              </a:r>
            </a:p>
            <a:p>
              <a:pPr algn="ctr"/>
              <a:r>
                <a:rPr lang="en-KE" sz="1600" b="1" dirty="0"/>
                <a:t>(OEM) </a:t>
              </a:r>
            </a:p>
          </p:txBody>
        </p:sp>
        <p:sp>
          <p:nvSpPr>
            <p:cNvPr id="48" name="TextBox 47">
              <a:extLst>
                <a:ext uri="{FF2B5EF4-FFF2-40B4-BE49-F238E27FC236}">
                  <a16:creationId xmlns:a16="http://schemas.microsoft.com/office/drawing/2014/main" id="{B4881A94-FC3F-324B-9E2D-654CAEB48BF8}"/>
                </a:ext>
              </a:extLst>
            </p:cNvPr>
            <p:cNvSpPr txBox="1"/>
            <p:nvPr/>
          </p:nvSpPr>
          <p:spPr>
            <a:xfrm>
              <a:off x="4188852" y="2781114"/>
              <a:ext cx="1024063" cy="687101"/>
            </a:xfrm>
            <a:prstGeom prst="rect">
              <a:avLst/>
            </a:prstGeom>
            <a:noFill/>
          </p:spPr>
          <p:txBody>
            <a:bodyPr wrap="square" rtlCol="0">
              <a:spAutoFit/>
            </a:bodyPr>
            <a:lstStyle/>
            <a:p>
              <a:pPr algn="ctr"/>
              <a:r>
                <a:rPr lang="en-KE" sz="1600" b="1" dirty="0"/>
                <a:t>TIER 1 SUPPLIER </a:t>
              </a:r>
            </a:p>
          </p:txBody>
        </p:sp>
        <p:sp>
          <p:nvSpPr>
            <p:cNvPr id="50" name="Rounded Rectangle 49">
              <a:extLst>
                <a:ext uri="{FF2B5EF4-FFF2-40B4-BE49-F238E27FC236}">
                  <a16:creationId xmlns:a16="http://schemas.microsoft.com/office/drawing/2014/main" id="{524FC59F-C6B7-5F40-9272-34368DA5D66B}"/>
                </a:ext>
              </a:extLst>
            </p:cNvPr>
            <p:cNvSpPr/>
            <p:nvPr/>
          </p:nvSpPr>
          <p:spPr>
            <a:xfrm>
              <a:off x="5579470" y="986459"/>
              <a:ext cx="1989574" cy="238938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KE" sz="1200" dirty="0"/>
                <a:t>2. Understanding each others processes</a:t>
              </a:r>
            </a:p>
            <a:p>
              <a:endParaRPr lang="en-KE" sz="1200" dirty="0"/>
            </a:p>
            <a:p>
              <a:r>
                <a:rPr lang="en-KE" sz="1200" dirty="0"/>
                <a:t>Where are we right now?</a:t>
              </a:r>
            </a:p>
            <a:p>
              <a:endParaRPr lang="en-KE" sz="1200" dirty="0"/>
            </a:p>
            <a:p>
              <a:r>
                <a:rPr lang="en-KE" sz="1200" dirty="0"/>
                <a:t>Identifying strengths and weaknesses.</a:t>
              </a:r>
            </a:p>
          </p:txBody>
        </p:sp>
        <p:sp>
          <p:nvSpPr>
            <p:cNvPr id="51" name="Rounded Rectangle 50">
              <a:extLst>
                <a:ext uri="{FF2B5EF4-FFF2-40B4-BE49-F238E27FC236}">
                  <a16:creationId xmlns:a16="http://schemas.microsoft.com/office/drawing/2014/main" id="{98C54494-C705-F041-8737-83825D97C7EE}"/>
                </a:ext>
              </a:extLst>
            </p:cNvPr>
            <p:cNvSpPr/>
            <p:nvPr/>
          </p:nvSpPr>
          <p:spPr>
            <a:xfrm>
              <a:off x="7671138" y="1015325"/>
              <a:ext cx="1989574" cy="241367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KE" sz="1200" dirty="0"/>
                <a:t>3. Optimise processes </a:t>
              </a:r>
              <a:r>
                <a:rPr lang="en-KE" sz="1200"/>
                <a:t>and agree</a:t>
              </a:r>
              <a:r>
                <a:rPr lang="en-GB" sz="1200" dirty="0"/>
                <a:t> with</a:t>
              </a:r>
              <a:r>
                <a:rPr lang="en-KE" sz="1200"/>
                <a:t> </a:t>
              </a:r>
              <a:r>
                <a:rPr lang="en-KE" sz="1200" dirty="0"/>
                <a:t>co-development processes</a:t>
              </a:r>
            </a:p>
            <a:p>
              <a:endParaRPr lang="en-KE" sz="1200" dirty="0"/>
            </a:p>
            <a:p>
              <a:r>
                <a:rPr lang="en-KE" sz="1200" dirty="0"/>
                <a:t>How do we get there?</a:t>
              </a:r>
            </a:p>
            <a:p>
              <a:endParaRPr lang="en-KE" sz="1200" dirty="0"/>
            </a:p>
            <a:p>
              <a:r>
                <a:rPr lang="en-KE" sz="1200" dirty="0"/>
                <a:t>Developing process maps.</a:t>
              </a:r>
            </a:p>
          </p:txBody>
        </p:sp>
        <p:sp>
          <p:nvSpPr>
            <p:cNvPr id="52" name="Rounded Rectangle 51">
              <a:extLst>
                <a:ext uri="{FF2B5EF4-FFF2-40B4-BE49-F238E27FC236}">
                  <a16:creationId xmlns:a16="http://schemas.microsoft.com/office/drawing/2014/main" id="{40540D8C-EAD3-4F4D-A78E-86A672663A08}"/>
                </a:ext>
              </a:extLst>
            </p:cNvPr>
            <p:cNvSpPr/>
            <p:nvPr/>
          </p:nvSpPr>
          <p:spPr>
            <a:xfrm>
              <a:off x="9810683" y="1009060"/>
              <a:ext cx="1989574" cy="24074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KE" sz="1200" dirty="0"/>
            </a:p>
            <a:p>
              <a:r>
                <a:rPr lang="en-KE" sz="1200" dirty="0"/>
                <a:t>4. Continuously improve the co-development process</a:t>
              </a:r>
            </a:p>
            <a:p>
              <a:endParaRPr lang="en-KE" sz="1200" dirty="0"/>
            </a:p>
            <a:p>
              <a:r>
                <a:rPr lang="en-KE" sz="1200" dirty="0"/>
                <a:t>How can they meet </a:t>
              </a:r>
              <a:r>
                <a:rPr lang="en-KE" sz="1200" b="1" dirty="0"/>
                <a:t>Next 21 targets</a:t>
              </a:r>
              <a:r>
                <a:rPr lang="en-KE" sz="1200" dirty="0"/>
                <a:t> and </a:t>
              </a:r>
              <a:r>
                <a:rPr lang="en-KE" sz="1200"/>
                <a:t>sustain wo</a:t>
              </a:r>
              <a:r>
                <a:rPr lang="en-GB" sz="1200" dirty="0"/>
                <a:t>r</a:t>
              </a:r>
              <a:r>
                <a:rPr lang="en-KE" sz="1200"/>
                <a:t>ld </a:t>
              </a:r>
              <a:r>
                <a:rPr lang="en-KE" sz="1200" dirty="0"/>
                <a:t>class competition?</a:t>
              </a:r>
            </a:p>
            <a:p>
              <a:endParaRPr lang="en-KE" sz="1200" dirty="0"/>
            </a:p>
            <a:p>
              <a:r>
                <a:rPr lang="en-KE" sz="1200"/>
                <a:t>Impl</a:t>
              </a:r>
              <a:r>
                <a:rPr lang="en-GB" sz="1200" dirty="0"/>
                <a:t>e</a:t>
              </a:r>
              <a:r>
                <a:rPr lang="en-KE" sz="1200"/>
                <a:t>mentation </a:t>
              </a:r>
              <a:r>
                <a:rPr lang="en-KE" sz="1200" dirty="0"/>
                <a:t>of an improvement plan. </a:t>
              </a:r>
            </a:p>
            <a:p>
              <a:endParaRPr lang="en-KE" sz="1200" dirty="0"/>
            </a:p>
          </p:txBody>
        </p:sp>
      </p:grpSp>
      <p:cxnSp>
        <p:nvCxnSpPr>
          <p:cNvPr id="55" name="Straight Arrow Connector 54">
            <a:extLst>
              <a:ext uri="{FF2B5EF4-FFF2-40B4-BE49-F238E27FC236}">
                <a16:creationId xmlns:a16="http://schemas.microsoft.com/office/drawing/2014/main" id="{A147B594-9872-6541-AA68-A0FE6CF78C0C}"/>
              </a:ext>
            </a:extLst>
          </p:cNvPr>
          <p:cNvCxnSpPr>
            <a:stCxn id="47" idx="3"/>
          </p:cNvCxnSpPr>
          <p:nvPr/>
        </p:nvCxnSpPr>
        <p:spPr>
          <a:xfrm>
            <a:off x="5172385" y="1250276"/>
            <a:ext cx="577244" cy="18024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6" name="Straight Arrow Connector 55">
            <a:extLst>
              <a:ext uri="{FF2B5EF4-FFF2-40B4-BE49-F238E27FC236}">
                <a16:creationId xmlns:a16="http://schemas.microsoft.com/office/drawing/2014/main" id="{43C6CFA5-4396-A749-B084-54CAE374C65F}"/>
              </a:ext>
            </a:extLst>
          </p:cNvPr>
          <p:cNvCxnSpPr>
            <a:cxnSpLocks/>
            <a:stCxn id="48" idx="3"/>
          </p:cNvCxnSpPr>
          <p:nvPr/>
        </p:nvCxnSpPr>
        <p:spPr>
          <a:xfrm flipV="1">
            <a:off x="5214382" y="2441886"/>
            <a:ext cx="505692" cy="33577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58" name="TextBox 57">
            <a:extLst>
              <a:ext uri="{FF2B5EF4-FFF2-40B4-BE49-F238E27FC236}">
                <a16:creationId xmlns:a16="http://schemas.microsoft.com/office/drawing/2014/main" id="{54833DC3-2ED4-4B47-8F18-4F4ACE2DB630}"/>
              </a:ext>
            </a:extLst>
          </p:cNvPr>
          <p:cNvSpPr txBox="1"/>
          <p:nvPr/>
        </p:nvSpPr>
        <p:spPr>
          <a:xfrm>
            <a:off x="6023347" y="3066564"/>
            <a:ext cx="4992931" cy="276999"/>
          </a:xfrm>
          <a:prstGeom prst="rect">
            <a:avLst/>
          </a:prstGeom>
          <a:solidFill>
            <a:schemeClr val="bg1"/>
          </a:solidFill>
          <a:ln>
            <a:noFill/>
          </a:ln>
        </p:spPr>
        <p:txBody>
          <a:bodyPr wrap="square" rtlCol="0">
            <a:spAutoFit/>
          </a:bodyPr>
          <a:lstStyle/>
          <a:p>
            <a:r>
              <a:rPr lang="en-KE" sz="1200" i="1"/>
              <a:t>Process Alignment</a:t>
            </a:r>
            <a:r>
              <a:rPr lang="en-KE" sz="1200" i="1" dirty="0"/>
              <a:t>: Identification of development and improving capabilities. </a:t>
            </a:r>
          </a:p>
        </p:txBody>
      </p:sp>
      <p:sp>
        <p:nvSpPr>
          <p:cNvPr id="64" name="TextBox 63">
            <a:extLst>
              <a:ext uri="{FF2B5EF4-FFF2-40B4-BE49-F238E27FC236}">
                <a16:creationId xmlns:a16="http://schemas.microsoft.com/office/drawing/2014/main" id="{17505196-9B2B-6C46-8FE9-562FFAE3CCFE}"/>
              </a:ext>
            </a:extLst>
          </p:cNvPr>
          <p:cNvSpPr txBox="1"/>
          <p:nvPr/>
        </p:nvSpPr>
        <p:spPr>
          <a:xfrm>
            <a:off x="5981552" y="566560"/>
            <a:ext cx="4210524" cy="276999"/>
          </a:xfrm>
          <a:prstGeom prst="rect">
            <a:avLst/>
          </a:prstGeom>
          <a:noFill/>
        </p:spPr>
        <p:txBody>
          <a:bodyPr wrap="square" rtlCol="0">
            <a:spAutoFit/>
          </a:bodyPr>
          <a:lstStyle/>
          <a:p>
            <a:r>
              <a:rPr lang="en-KE" sz="1200" b="1" i="1" dirty="0"/>
              <a:t>SUPPLIER PERFORMANCE MEASUREMENT (Feedback Loop)</a:t>
            </a:r>
          </a:p>
        </p:txBody>
      </p:sp>
      <p:cxnSp>
        <p:nvCxnSpPr>
          <p:cNvPr id="66" name="Straight Connector 65">
            <a:extLst>
              <a:ext uri="{FF2B5EF4-FFF2-40B4-BE49-F238E27FC236}">
                <a16:creationId xmlns:a16="http://schemas.microsoft.com/office/drawing/2014/main" id="{52919F49-A653-4148-BCFE-811363464105}"/>
              </a:ext>
            </a:extLst>
          </p:cNvPr>
          <p:cNvCxnSpPr>
            <a:cxnSpLocks/>
          </p:cNvCxnSpPr>
          <p:nvPr/>
        </p:nvCxnSpPr>
        <p:spPr>
          <a:xfrm>
            <a:off x="4661032" y="690833"/>
            <a:ext cx="1371786" cy="2207"/>
          </a:xfrm>
          <a:prstGeom prst="line">
            <a:avLst/>
          </a:prstGeom>
          <a:ln w="31750">
            <a:prstDash val="dash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1BED361-27C2-C24E-97EE-8516016D6BD0}"/>
              </a:ext>
            </a:extLst>
          </p:cNvPr>
          <p:cNvCxnSpPr>
            <a:cxnSpLocks/>
          </p:cNvCxnSpPr>
          <p:nvPr/>
        </p:nvCxnSpPr>
        <p:spPr>
          <a:xfrm flipV="1">
            <a:off x="9850969" y="698638"/>
            <a:ext cx="1248861" cy="6421"/>
          </a:xfrm>
          <a:prstGeom prst="line">
            <a:avLst/>
          </a:prstGeom>
          <a:ln w="31750">
            <a:prstDash val="dashDot"/>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6F79D99B-C1DD-1042-803D-30C34953CA0A}"/>
              </a:ext>
            </a:extLst>
          </p:cNvPr>
          <p:cNvCxnSpPr>
            <a:cxnSpLocks/>
            <a:endCxn id="47" idx="0"/>
          </p:cNvCxnSpPr>
          <p:nvPr/>
        </p:nvCxnSpPr>
        <p:spPr>
          <a:xfrm>
            <a:off x="4674280" y="690833"/>
            <a:ext cx="9155" cy="267055"/>
          </a:xfrm>
          <a:prstGeom prst="straightConnector1">
            <a:avLst/>
          </a:prstGeom>
          <a:ln w="31750">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2AD1632-4EF3-4B45-954C-99CFDF7DA919}"/>
              </a:ext>
            </a:extLst>
          </p:cNvPr>
          <p:cNvCxnSpPr/>
          <p:nvPr/>
        </p:nvCxnSpPr>
        <p:spPr>
          <a:xfrm>
            <a:off x="11163933" y="727554"/>
            <a:ext cx="0" cy="254901"/>
          </a:xfrm>
          <a:prstGeom prst="line">
            <a:avLst/>
          </a:prstGeom>
          <a:ln w="31750">
            <a:prstDash val="dashDot"/>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FD6B5327-AA99-F447-9810-1EEEB7034782}"/>
              </a:ext>
            </a:extLst>
          </p:cNvPr>
          <p:cNvSpPr txBox="1"/>
          <p:nvPr/>
        </p:nvSpPr>
        <p:spPr>
          <a:xfrm>
            <a:off x="6016101" y="3343957"/>
            <a:ext cx="5255463" cy="276999"/>
          </a:xfrm>
          <a:prstGeom prst="rect">
            <a:avLst/>
          </a:prstGeom>
          <a:noFill/>
        </p:spPr>
        <p:txBody>
          <a:bodyPr wrap="square" rtlCol="0">
            <a:spAutoFit/>
          </a:bodyPr>
          <a:lstStyle/>
          <a:p>
            <a:r>
              <a:rPr lang="en-KE" sz="1200" i="1" dirty="0"/>
              <a:t>Joint teamwork between Nissan and </a:t>
            </a:r>
            <a:r>
              <a:rPr lang="en-KE" sz="1200" i="1"/>
              <a:t>supplier engi</a:t>
            </a:r>
            <a:r>
              <a:rPr lang="en-GB" sz="1200" i="1" dirty="0"/>
              <a:t>nee</a:t>
            </a:r>
            <a:r>
              <a:rPr lang="en-KE" sz="1200" i="1"/>
              <a:t>rs </a:t>
            </a:r>
            <a:r>
              <a:rPr lang="en-KE" sz="1200" i="1" dirty="0"/>
              <a:t>and other stakeholders</a:t>
            </a:r>
          </a:p>
        </p:txBody>
      </p:sp>
      <p:cxnSp>
        <p:nvCxnSpPr>
          <p:cNvPr id="80" name="Straight Arrow Connector 79">
            <a:extLst>
              <a:ext uri="{FF2B5EF4-FFF2-40B4-BE49-F238E27FC236}">
                <a16:creationId xmlns:a16="http://schemas.microsoft.com/office/drawing/2014/main" id="{0DABBB04-E13F-964B-89FB-13B9203004B8}"/>
              </a:ext>
            </a:extLst>
          </p:cNvPr>
          <p:cNvCxnSpPr>
            <a:stCxn id="58" idx="1"/>
          </p:cNvCxnSpPr>
          <p:nvPr/>
        </p:nvCxnSpPr>
        <p:spPr>
          <a:xfrm flipH="1" flipV="1">
            <a:off x="4424082" y="3205063"/>
            <a:ext cx="1599265" cy="1"/>
          </a:xfrm>
          <a:prstGeom prst="straightConnector1">
            <a:avLst/>
          </a:prstGeom>
          <a:ln>
            <a:solidFill>
              <a:schemeClr val="tx1">
                <a:lumMod val="95000"/>
                <a:lumOff val="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81" name="Straight Arrow Connector 80">
            <a:extLst>
              <a:ext uri="{FF2B5EF4-FFF2-40B4-BE49-F238E27FC236}">
                <a16:creationId xmlns:a16="http://schemas.microsoft.com/office/drawing/2014/main" id="{11FA8FC2-0840-8348-B387-DAC5E3E47449}"/>
              </a:ext>
            </a:extLst>
          </p:cNvPr>
          <p:cNvCxnSpPr/>
          <p:nvPr/>
        </p:nvCxnSpPr>
        <p:spPr>
          <a:xfrm flipH="1" flipV="1">
            <a:off x="4424082" y="3492418"/>
            <a:ext cx="1599265"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2" name="Straight Arrow Connector 81">
            <a:extLst>
              <a:ext uri="{FF2B5EF4-FFF2-40B4-BE49-F238E27FC236}">
                <a16:creationId xmlns:a16="http://schemas.microsoft.com/office/drawing/2014/main" id="{9197E378-87A3-264F-B680-F1A8F0097D5C}"/>
              </a:ext>
            </a:extLst>
          </p:cNvPr>
          <p:cNvCxnSpPr>
            <a:cxnSpLocks/>
          </p:cNvCxnSpPr>
          <p:nvPr/>
        </p:nvCxnSpPr>
        <p:spPr>
          <a:xfrm>
            <a:off x="11016278" y="3482456"/>
            <a:ext cx="687497"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5" name="Straight Arrow Connector 84">
            <a:extLst>
              <a:ext uri="{FF2B5EF4-FFF2-40B4-BE49-F238E27FC236}">
                <a16:creationId xmlns:a16="http://schemas.microsoft.com/office/drawing/2014/main" id="{18E96E10-099C-BE4B-9B81-62301A831AC6}"/>
              </a:ext>
            </a:extLst>
          </p:cNvPr>
          <p:cNvCxnSpPr>
            <a:cxnSpLocks/>
          </p:cNvCxnSpPr>
          <p:nvPr/>
        </p:nvCxnSpPr>
        <p:spPr>
          <a:xfrm>
            <a:off x="10862270" y="3222660"/>
            <a:ext cx="687497" cy="0"/>
          </a:xfrm>
          <a:prstGeom prst="straightConnector1">
            <a:avLst/>
          </a:prstGeom>
          <a:ln>
            <a:solidFill>
              <a:schemeClr val="tx1">
                <a:lumMod val="95000"/>
                <a:lumOff val="5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90" name="TextBox 89">
            <a:extLst>
              <a:ext uri="{FF2B5EF4-FFF2-40B4-BE49-F238E27FC236}">
                <a16:creationId xmlns:a16="http://schemas.microsoft.com/office/drawing/2014/main" id="{8DED8B3C-D870-2642-86C5-F2C212B35BF7}"/>
              </a:ext>
            </a:extLst>
          </p:cNvPr>
          <p:cNvSpPr txBox="1"/>
          <p:nvPr/>
        </p:nvSpPr>
        <p:spPr>
          <a:xfrm>
            <a:off x="3764132" y="4159964"/>
            <a:ext cx="4409279" cy="2585323"/>
          </a:xfrm>
          <a:prstGeom prst="rect">
            <a:avLst/>
          </a:prstGeom>
          <a:noFill/>
        </p:spPr>
        <p:txBody>
          <a:bodyPr wrap="square" rtlCol="0">
            <a:spAutoFit/>
          </a:bodyPr>
          <a:lstStyle/>
          <a:p>
            <a:pPr marL="171450" indent="-171450">
              <a:lnSpc>
                <a:spcPct val="150000"/>
              </a:lnSpc>
              <a:buFont typeface="Wingdings" pitchFamily="2" charset="2"/>
              <a:buChar char="ü"/>
            </a:pPr>
            <a:r>
              <a:rPr lang="en-KE" sz="1200" dirty="0"/>
              <a:t>Join teamwork between Nissan and Suppliers saves time and </a:t>
            </a:r>
            <a:r>
              <a:rPr lang="en-KE" sz="1200"/>
              <a:t>cost </a:t>
            </a:r>
            <a:r>
              <a:rPr lang="en-GB" sz="1200" dirty="0"/>
              <a:t>during the</a:t>
            </a:r>
            <a:r>
              <a:rPr lang="en-KE" sz="1200"/>
              <a:t> </a:t>
            </a:r>
            <a:r>
              <a:rPr lang="en-KE" sz="1200" dirty="0"/>
              <a:t>co development phase</a:t>
            </a:r>
            <a:r>
              <a:rPr lang="en-GB" sz="1000" i="1" dirty="0"/>
              <a:t> (Lau et al., 2007)</a:t>
            </a:r>
            <a:r>
              <a:rPr lang="en-KE" sz="1200" dirty="0"/>
              <a:t>. </a:t>
            </a:r>
          </a:p>
          <a:p>
            <a:pPr marL="171450" indent="-171450">
              <a:lnSpc>
                <a:spcPct val="150000"/>
              </a:lnSpc>
              <a:buFont typeface="Wingdings" pitchFamily="2" charset="2"/>
              <a:buChar char="ü"/>
            </a:pPr>
            <a:r>
              <a:rPr lang="en-KE" sz="1200" dirty="0"/>
              <a:t>This is done via Nissan sharing concepts and underline risks involved with both parties. </a:t>
            </a:r>
          </a:p>
          <a:p>
            <a:pPr marL="171450" indent="-171450">
              <a:lnSpc>
                <a:spcPct val="150000"/>
              </a:lnSpc>
              <a:buFont typeface="Wingdings" pitchFamily="2" charset="2"/>
              <a:buChar char="ü"/>
            </a:pPr>
            <a:r>
              <a:rPr lang="en-KE" sz="1200" dirty="0"/>
              <a:t>Helps Alignment of Nissan’s development </a:t>
            </a:r>
            <a:r>
              <a:rPr lang="en-KE" sz="1200"/>
              <a:t>processes </a:t>
            </a:r>
            <a:r>
              <a:rPr lang="en-GB" sz="1200" dirty="0"/>
              <a:t>during the</a:t>
            </a:r>
            <a:r>
              <a:rPr lang="en-KE" sz="1200"/>
              <a:t> </a:t>
            </a:r>
            <a:r>
              <a:rPr lang="en-KE" sz="1200" dirty="0"/>
              <a:t>early stages in launching new models. </a:t>
            </a:r>
          </a:p>
          <a:p>
            <a:pPr marL="171450" indent="-171450">
              <a:lnSpc>
                <a:spcPct val="150000"/>
              </a:lnSpc>
              <a:buFont typeface="Wingdings" pitchFamily="2" charset="2"/>
              <a:buChar char="ü"/>
            </a:pPr>
            <a:r>
              <a:rPr lang="en-KE" sz="1200" dirty="0"/>
              <a:t>Reduction of resource waste</a:t>
            </a:r>
            <a:r>
              <a:rPr lang="en-GB" sz="1200" dirty="0"/>
              <a:t>, b</a:t>
            </a:r>
            <a:r>
              <a:rPr lang="en-KE" sz="1200"/>
              <a:t>enefits </a:t>
            </a:r>
            <a:r>
              <a:rPr lang="en-KE" sz="1200" dirty="0"/>
              <a:t>in lead times </a:t>
            </a:r>
            <a:r>
              <a:rPr lang="en-GB" sz="1200" dirty="0"/>
              <a:t>and l</a:t>
            </a:r>
            <a:r>
              <a:rPr lang="en-KE" sz="1200" dirty="0"/>
              <a:t>eads to efficient co-development through process alignment</a:t>
            </a:r>
            <a:r>
              <a:rPr lang="en-GB" sz="1200" dirty="0"/>
              <a:t> </a:t>
            </a:r>
            <a:r>
              <a:rPr lang="en-GB" sz="1000" i="1" dirty="0"/>
              <a:t>(Lau et al., 2007).</a:t>
            </a:r>
            <a:endParaRPr lang="en-KE" sz="1000" i="1" dirty="0"/>
          </a:p>
        </p:txBody>
      </p:sp>
      <p:sp>
        <p:nvSpPr>
          <p:cNvPr id="10" name="TextBox 9">
            <a:extLst>
              <a:ext uri="{FF2B5EF4-FFF2-40B4-BE49-F238E27FC236}">
                <a16:creationId xmlns:a16="http://schemas.microsoft.com/office/drawing/2014/main" id="{67E0CD32-D73B-DA41-90F4-B138275EE571}"/>
              </a:ext>
            </a:extLst>
          </p:cNvPr>
          <p:cNvSpPr txBox="1"/>
          <p:nvPr/>
        </p:nvSpPr>
        <p:spPr>
          <a:xfrm>
            <a:off x="4090882" y="3595789"/>
            <a:ext cx="4978837" cy="261610"/>
          </a:xfrm>
          <a:prstGeom prst="rect">
            <a:avLst/>
          </a:prstGeom>
          <a:noFill/>
        </p:spPr>
        <p:txBody>
          <a:bodyPr wrap="square" rtlCol="0">
            <a:spAutoFit/>
          </a:bodyPr>
          <a:lstStyle/>
          <a:p>
            <a:r>
              <a:rPr lang="en-KE" sz="1100" b="1" i="1" dirty="0">
                <a:latin typeface="Arial" panose="020B0604020202020204" pitchFamily="34" charset="0"/>
                <a:cs typeface="Arial" panose="020B0604020202020204" pitchFamily="34" charset="0"/>
              </a:rPr>
              <a:t>Figure 4 Process Alignment Model </a:t>
            </a:r>
            <a:r>
              <a:rPr lang="en-KE" sz="1000" b="1" i="1" dirty="0">
                <a:latin typeface="Arial" panose="020B0604020202020204" pitchFamily="34" charset="0"/>
                <a:cs typeface="Arial" panose="020B0604020202020204" pitchFamily="34" charset="0"/>
              </a:rPr>
              <a:t>: </a:t>
            </a:r>
            <a:r>
              <a:rPr lang="en-KE" sz="1000" i="1" dirty="0">
                <a:latin typeface="Arial" panose="020B0604020202020204" pitchFamily="34" charset="0"/>
                <a:cs typeface="Arial" panose="020B0604020202020204" pitchFamily="34" charset="0"/>
              </a:rPr>
              <a:t>Adapted from: </a:t>
            </a:r>
            <a:r>
              <a:rPr lang="en-GB" sz="1000" b="0" i="1" u="none" strike="noStrike" dirty="0">
                <a:solidFill>
                  <a:srgbClr val="000000"/>
                </a:solidFill>
                <a:effectLst/>
                <a:latin typeface="Arial" panose="020B0604020202020204" pitchFamily="34" charset="0"/>
                <a:cs typeface="Arial" panose="020B0604020202020204" pitchFamily="34" charset="0"/>
              </a:rPr>
              <a:t>(Evans &amp; Jukes , 2000)</a:t>
            </a:r>
            <a:endParaRPr lang="en-KE" sz="1000" i="1" dirty="0">
              <a:latin typeface="Arial" panose="020B0604020202020204" pitchFamily="34" charset="0"/>
              <a:cs typeface="Arial" panose="020B0604020202020204" pitchFamily="34" charset="0"/>
            </a:endParaRPr>
          </a:p>
        </p:txBody>
      </p:sp>
      <p:sp>
        <p:nvSpPr>
          <p:cNvPr id="61" name="TextBox 60">
            <a:extLst>
              <a:ext uri="{FF2B5EF4-FFF2-40B4-BE49-F238E27FC236}">
                <a16:creationId xmlns:a16="http://schemas.microsoft.com/office/drawing/2014/main" id="{4C512CB3-549D-2E43-85D2-72DA7CA9F8DD}"/>
              </a:ext>
            </a:extLst>
          </p:cNvPr>
          <p:cNvSpPr txBox="1"/>
          <p:nvPr/>
        </p:nvSpPr>
        <p:spPr>
          <a:xfrm>
            <a:off x="9404820" y="6631855"/>
            <a:ext cx="2588149" cy="261610"/>
          </a:xfrm>
          <a:prstGeom prst="rect">
            <a:avLst/>
          </a:prstGeom>
          <a:noFill/>
        </p:spPr>
        <p:txBody>
          <a:bodyPr wrap="square" rtlCol="0">
            <a:spAutoFit/>
          </a:bodyPr>
          <a:lstStyle/>
          <a:p>
            <a:r>
              <a:rPr lang="en-KE" sz="1100" b="1" i="1" dirty="0"/>
              <a:t>Figure </a:t>
            </a:r>
            <a:r>
              <a:rPr lang="en-GB" sz="1100" b="1" i="1" dirty="0"/>
              <a:t>5</a:t>
            </a:r>
            <a:r>
              <a:rPr lang="en-KE" sz="1100" b="1" i="1" dirty="0"/>
              <a:t> </a:t>
            </a:r>
            <a:r>
              <a:rPr lang="en-KE" sz="1000" i="1" dirty="0"/>
              <a:t>Source: </a:t>
            </a:r>
            <a:r>
              <a:rPr lang="en-GB" sz="1000" b="0" i="1" u="none" strike="noStrike" dirty="0">
                <a:solidFill>
                  <a:srgbClr val="000000"/>
                </a:solidFill>
                <a:effectLst/>
                <a:latin typeface="-webkit-standard"/>
              </a:rPr>
              <a:t>(Nissan Cranfield Slides)</a:t>
            </a:r>
            <a:endParaRPr lang="en-KE" sz="1000" i="1" dirty="0"/>
          </a:p>
        </p:txBody>
      </p:sp>
      <p:sp>
        <p:nvSpPr>
          <p:cNvPr id="62" name="TextBox 61">
            <a:extLst>
              <a:ext uri="{FF2B5EF4-FFF2-40B4-BE49-F238E27FC236}">
                <a16:creationId xmlns:a16="http://schemas.microsoft.com/office/drawing/2014/main" id="{4C512CB3-549D-2E43-85D2-72DA7CA9F8DD}"/>
              </a:ext>
            </a:extLst>
          </p:cNvPr>
          <p:cNvSpPr txBox="1"/>
          <p:nvPr/>
        </p:nvSpPr>
        <p:spPr>
          <a:xfrm>
            <a:off x="647546" y="6604084"/>
            <a:ext cx="2588149" cy="261610"/>
          </a:xfrm>
          <a:prstGeom prst="rect">
            <a:avLst/>
          </a:prstGeom>
          <a:noFill/>
        </p:spPr>
        <p:txBody>
          <a:bodyPr wrap="square" rtlCol="0">
            <a:spAutoFit/>
          </a:bodyPr>
          <a:lstStyle/>
          <a:p>
            <a:r>
              <a:rPr lang="en-KE" sz="1100" b="1" i="1" dirty="0"/>
              <a:t>Figure </a:t>
            </a:r>
            <a:r>
              <a:rPr lang="en-GB" sz="1100" b="1" i="1" dirty="0"/>
              <a:t>6</a:t>
            </a:r>
            <a:r>
              <a:rPr lang="en-KE" sz="1100" b="1" i="1" dirty="0"/>
              <a:t> </a:t>
            </a:r>
            <a:r>
              <a:rPr lang="en-KE" sz="1000" i="1" dirty="0"/>
              <a:t>Source: </a:t>
            </a:r>
            <a:r>
              <a:rPr lang="en-GB" sz="1000" b="0" i="1" u="none" strike="noStrike" dirty="0">
                <a:solidFill>
                  <a:srgbClr val="000000"/>
                </a:solidFill>
                <a:effectLst/>
                <a:latin typeface="-webkit-standard"/>
              </a:rPr>
              <a:t>(Nissan Cranfield Slides)</a:t>
            </a:r>
            <a:endParaRPr lang="en-KE" sz="1000" i="1" dirty="0"/>
          </a:p>
        </p:txBody>
      </p:sp>
    </p:spTree>
    <p:extLst>
      <p:ext uri="{BB962C8B-B14F-4D97-AF65-F5344CB8AC3E}">
        <p14:creationId xmlns:p14="http://schemas.microsoft.com/office/powerpoint/2010/main" val="1714962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Straight Connector 45">
            <a:extLst>
              <a:ext uri="{FF2B5EF4-FFF2-40B4-BE49-F238E27FC236}">
                <a16:creationId xmlns:a16="http://schemas.microsoft.com/office/drawing/2014/main" id="{1DC651B6-C762-E645-ADD4-9FB6A2E9E0C0}"/>
              </a:ext>
            </a:extLst>
          </p:cNvPr>
          <p:cNvCxnSpPr>
            <a:stCxn id="10" idx="1"/>
            <a:endCxn id="9" idx="3"/>
          </p:cNvCxnSpPr>
          <p:nvPr/>
        </p:nvCxnSpPr>
        <p:spPr>
          <a:xfrm>
            <a:off x="91388" y="1721306"/>
            <a:ext cx="7512022" cy="9579"/>
          </a:xfrm>
          <a:prstGeom prst="line">
            <a:avLst/>
          </a:prstGeom>
          <a:ln w="8572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D9DCD6A-2685-A94C-8CD8-84904F83C67D}"/>
              </a:ext>
            </a:extLst>
          </p:cNvPr>
          <p:cNvSpPr>
            <a:spLocks noGrp="1"/>
          </p:cNvSpPr>
          <p:nvPr>
            <p:ph type="title"/>
          </p:nvPr>
        </p:nvSpPr>
        <p:spPr>
          <a:xfrm>
            <a:off x="91387" y="-379649"/>
            <a:ext cx="11923059" cy="1325563"/>
          </a:xfrm>
        </p:spPr>
        <p:txBody>
          <a:bodyPr>
            <a:normAutofit/>
          </a:bodyPr>
          <a:lstStyle/>
          <a:p>
            <a:r>
              <a:rPr lang="en-KE" sz="2600" b="1" u="sng" dirty="0"/>
              <a:t>CO-DEVELOPMENT IN NISSAN’S COMPET</a:t>
            </a:r>
            <a:r>
              <a:rPr lang="en-GB" sz="2600" b="1" u="sng" dirty="0"/>
              <a:t>I</a:t>
            </a:r>
            <a:r>
              <a:rPr lang="en-KE" sz="2600" b="1" u="sng" dirty="0"/>
              <a:t>TIVE PERFORMANCE IN NPD</a:t>
            </a:r>
          </a:p>
        </p:txBody>
      </p:sp>
      <p:pic>
        <p:nvPicPr>
          <p:cNvPr id="5" name="Picture 4" descr="Diagram&#10;&#10;Description automatically generated">
            <a:extLst>
              <a:ext uri="{FF2B5EF4-FFF2-40B4-BE49-F238E27FC236}">
                <a16:creationId xmlns:a16="http://schemas.microsoft.com/office/drawing/2014/main" id="{3EE1431B-F83A-0441-B509-18E93D122FF9}"/>
              </a:ext>
            </a:extLst>
          </p:cNvPr>
          <p:cNvPicPr>
            <a:picLocks noChangeAspect="1"/>
          </p:cNvPicPr>
          <p:nvPr/>
        </p:nvPicPr>
        <p:blipFill>
          <a:blip r:embed="rId2"/>
          <a:stretch>
            <a:fillRect/>
          </a:stretch>
        </p:blipFill>
        <p:spPr>
          <a:xfrm>
            <a:off x="7830455" y="3866164"/>
            <a:ext cx="4411412" cy="2974919"/>
          </a:xfrm>
          <a:prstGeom prst="rect">
            <a:avLst/>
          </a:prstGeom>
        </p:spPr>
      </p:pic>
      <p:cxnSp>
        <p:nvCxnSpPr>
          <p:cNvPr id="7" name="Straight Arrow Connector 6">
            <a:extLst>
              <a:ext uri="{FF2B5EF4-FFF2-40B4-BE49-F238E27FC236}">
                <a16:creationId xmlns:a16="http://schemas.microsoft.com/office/drawing/2014/main" id="{EED206E7-1C97-1542-9D03-F285F86C38D8}"/>
              </a:ext>
            </a:extLst>
          </p:cNvPr>
          <p:cNvCxnSpPr>
            <a:cxnSpLocks/>
          </p:cNvCxnSpPr>
          <p:nvPr/>
        </p:nvCxnSpPr>
        <p:spPr>
          <a:xfrm flipH="1">
            <a:off x="9016527" y="4493474"/>
            <a:ext cx="1334125" cy="10493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24">
            <a:extLst>
              <a:ext uri="{FF2B5EF4-FFF2-40B4-BE49-F238E27FC236}">
                <a16:creationId xmlns:a16="http://schemas.microsoft.com/office/drawing/2014/main" id="{93B5AF8E-3D17-C947-A488-AB6A19E046E2}"/>
              </a:ext>
            </a:extLst>
          </p:cNvPr>
          <p:cNvSpPr>
            <a:spLocks noChangeArrowheads="1"/>
          </p:cNvSpPr>
          <p:nvPr/>
        </p:nvSpPr>
        <p:spPr bwMode="auto">
          <a:xfrm>
            <a:off x="6023549" y="4393682"/>
            <a:ext cx="2204712" cy="83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defTabSz="762000">
              <a:defRPr sz="4400">
                <a:solidFill>
                  <a:schemeClr val="tx1"/>
                </a:solidFill>
                <a:latin typeface="Times New Roman" panose="02020603050405020304" pitchFamily="18" charset="0"/>
              </a:defRPr>
            </a:lvl1pPr>
            <a:lvl2pPr marL="742950" indent="-285750" defTabSz="762000">
              <a:defRPr sz="4400">
                <a:solidFill>
                  <a:schemeClr val="tx1"/>
                </a:solidFill>
                <a:latin typeface="Times New Roman" panose="02020603050405020304" pitchFamily="18" charset="0"/>
              </a:defRPr>
            </a:lvl2pPr>
            <a:lvl3pPr marL="1143000" indent="-228600" defTabSz="762000">
              <a:defRPr sz="4400">
                <a:solidFill>
                  <a:schemeClr val="tx1"/>
                </a:solidFill>
                <a:latin typeface="Times New Roman" panose="02020603050405020304" pitchFamily="18" charset="0"/>
              </a:defRPr>
            </a:lvl3pPr>
            <a:lvl4pPr marL="1600200" indent="-228600" defTabSz="762000">
              <a:defRPr sz="4400">
                <a:solidFill>
                  <a:schemeClr val="tx1"/>
                </a:solidFill>
                <a:latin typeface="Times New Roman" panose="02020603050405020304" pitchFamily="18" charset="0"/>
              </a:defRPr>
            </a:lvl4pPr>
            <a:lvl5pPr marL="2057400" indent="-228600" defTabSz="762000">
              <a:defRPr sz="44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44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44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44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4400">
                <a:solidFill>
                  <a:schemeClr val="tx1"/>
                </a:solidFill>
                <a:latin typeface="Times New Roman" panose="02020603050405020304" pitchFamily="18" charset="0"/>
              </a:defRPr>
            </a:lvl9pPr>
          </a:lstStyle>
          <a:p>
            <a:pPr>
              <a:lnSpc>
                <a:spcPct val="90000"/>
              </a:lnSpc>
              <a:spcBef>
                <a:spcPct val="50000"/>
              </a:spcBef>
            </a:pPr>
            <a:r>
              <a:rPr lang="en-US" altLang="en-US" sz="1000" i="1" dirty="0"/>
              <a:t>103 companies over 130 sites take part in COGENT.  Mean improvement now </a:t>
            </a:r>
            <a:r>
              <a:rPr lang="en-US" altLang="en-US" sz="1000" b="1" i="1" dirty="0"/>
              <a:t>10.3% pa</a:t>
            </a:r>
          </a:p>
          <a:p>
            <a:pPr>
              <a:lnSpc>
                <a:spcPct val="80000"/>
              </a:lnSpc>
              <a:spcBef>
                <a:spcPct val="50000"/>
              </a:spcBef>
            </a:pPr>
            <a:r>
              <a:rPr lang="en-US" altLang="en-US" sz="1000" i="1" dirty="0"/>
              <a:t>Contributes to </a:t>
            </a:r>
            <a:r>
              <a:rPr lang="en-US" altLang="en-US" sz="1000" b="1" i="1" dirty="0"/>
              <a:t>80%</a:t>
            </a:r>
            <a:r>
              <a:rPr lang="en-US" altLang="en-US" sz="1000" i="1" dirty="0"/>
              <a:t> reduction in design changes after production release. </a:t>
            </a:r>
          </a:p>
        </p:txBody>
      </p:sp>
      <p:sp>
        <p:nvSpPr>
          <p:cNvPr id="9" name="TextBox 8">
            <a:extLst>
              <a:ext uri="{FF2B5EF4-FFF2-40B4-BE49-F238E27FC236}">
                <a16:creationId xmlns:a16="http://schemas.microsoft.com/office/drawing/2014/main" id="{9F500CF4-4C32-1D45-841D-ADC53526D0C2}"/>
              </a:ext>
            </a:extLst>
          </p:cNvPr>
          <p:cNvSpPr txBox="1"/>
          <p:nvPr/>
        </p:nvSpPr>
        <p:spPr>
          <a:xfrm>
            <a:off x="6251323" y="684444"/>
            <a:ext cx="1352087" cy="2092881"/>
          </a:xfrm>
          <a:prstGeom prst="rect">
            <a:avLst/>
          </a:prstGeom>
          <a:solidFill>
            <a:schemeClr val="accent6">
              <a:lumMod val="20000"/>
              <a:lumOff val="80000"/>
            </a:schemeClr>
          </a:solidFill>
          <a:ln>
            <a:solidFill>
              <a:schemeClr val="accent6">
                <a:lumMod val="20000"/>
                <a:lumOff val="80000"/>
              </a:schemeClr>
            </a:solidFill>
          </a:ln>
        </p:spPr>
        <p:txBody>
          <a:bodyPr wrap="square" rtlCol="0">
            <a:spAutoFit/>
          </a:bodyPr>
          <a:lstStyle/>
          <a:p>
            <a:r>
              <a:rPr lang="en-KE" sz="1000" b="1" dirty="0"/>
              <a:t>5. Prototype building, testing and verification.</a:t>
            </a:r>
          </a:p>
          <a:p>
            <a:endParaRPr lang="en-KE" sz="1000" dirty="0"/>
          </a:p>
          <a:p>
            <a:r>
              <a:rPr lang="en-KE" sz="1000" i="1" dirty="0"/>
              <a:t>Testing and verification of trial parts.</a:t>
            </a:r>
          </a:p>
          <a:p>
            <a:endParaRPr lang="en-KE" sz="1000" dirty="0"/>
          </a:p>
          <a:p>
            <a:endParaRPr lang="en-KE" sz="1000" dirty="0"/>
          </a:p>
          <a:p>
            <a:r>
              <a:rPr lang="en-KE" sz="1000" dirty="0"/>
              <a:t>Objective performance measurement. Development checks.</a:t>
            </a:r>
          </a:p>
        </p:txBody>
      </p:sp>
      <p:sp>
        <p:nvSpPr>
          <p:cNvPr id="10" name="TextBox 9">
            <a:extLst>
              <a:ext uri="{FF2B5EF4-FFF2-40B4-BE49-F238E27FC236}">
                <a16:creationId xmlns:a16="http://schemas.microsoft.com/office/drawing/2014/main" id="{FE35A6DA-9088-EE4B-B3B9-079924AE7AB1}"/>
              </a:ext>
            </a:extLst>
          </p:cNvPr>
          <p:cNvSpPr txBox="1"/>
          <p:nvPr/>
        </p:nvSpPr>
        <p:spPr>
          <a:xfrm>
            <a:off x="91388" y="674865"/>
            <a:ext cx="1404139" cy="2092881"/>
          </a:xfrm>
          <a:prstGeom prst="rect">
            <a:avLst/>
          </a:prstGeom>
          <a:solidFill>
            <a:schemeClr val="accent6">
              <a:lumMod val="20000"/>
              <a:lumOff val="80000"/>
            </a:schemeClr>
          </a:solidFill>
          <a:ln>
            <a:solidFill>
              <a:schemeClr val="accent6">
                <a:lumMod val="20000"/>
                <a:lumOff val="80000"/>
              </a:schemeClr>
            </a:solidFill>
          </a:ln>
        </p:spPr>
        <p:txBody>
          <a:bodyPr wrap="square" rtlCol="0">
            <a:spAutoFit/>
          </a:bodyPr>
          <a:lstStyle/>
          <a:p>
            <a:r>
              <a:rPr lang="en-KE" sz="1000" b="1" dirty="0">
                <a:solidFill>
                  <a:schemeClr val="tx1"/>
                </a:solidFill>
              </a:rPr>
              <a:t>1: Idea Generation Voice of the Customer.</a:t>
            </a:r>
          </a:p>
          <a:p>
            <a:endParaRPr lang="en-KE" sz="1000" dirty="0">
              <a:solidFill>
                <a:schemeClr val="tx1"/>
              </a:solidFill>
            </a:endParaRPr>
          </a:p>
          <a:p>
            <a:r>
              <a:rPr lang="en-KE" sz="1000" i="1" dirty="0">
                <a:solidFill>
                  <a:schemeClr val="tx1"/>
                </a:solidFill>
              </a:rPr>
              <a:t>Process of feedback analysis. Wh</a:t>
            </a:r>
            <a:r>
              <a:rPr lang="en-GB" sz="1000" i="1" dirty="0">
                <a:solidFill>
                  <a:schemeClr val="tx1"/>
                </a:solidFill>
              </a:rPr>
              <a:t>at</a:t>
            </a:r>
            <a:r>
              <a:rPr lang="en-KE" sz="1000" i="1" dirty="0">
                <a:solidFill>
                  <a:schemeClr val="tx1"/>
                </a:solidFill>
              </a:rPr>
              <a:t> are their next consumer focused product?</a:t>
            </a:r>
          </a:p>
          <a:p>
            <a:endParaRPr lang="en-KE" sz="1000" dirty="0">
              <a:solidFill>
                <a:schemeClr val="tx1"/>
              </a:solidFill>
            </a:endParaRPr>
          </a:p>
          <a:p>
            <a:r>
              <a:rPr lang="en-KE" sz="1000" dirty="0">
                <a:solidFill>
                  <a:schemeClr val="tx1"/>
                </a:solidFill>
              </a:rPr>
              <a:t>Nissan Almera eg, Consumers are looking for reliability and durability and economy. </a:t>
            </a:r>
          </a:p>
        </p:txBody>
      </p:sp>
      <p:sp>
        <p:nvSpPr>
          <p:cNvPr id="31" name="TextBox 30">
            <a:extLst>
              <a:ext uri="{FF2B5EF4-FFF2-40B4-BE49-F238E27FC236}">
                <a16:creationId xmlns:a16="http://schemas.microsoft.com/office/drawing/2014/main" id="{A1B168BB-0C01-0445-8BCD-A58D7094792B}"/>
              </a:ext>
            </a:extLst>
          </p:cNvPr>
          <p:cNvSpPr txBox="1"/>
          <p:nvPr/>
        </p:nvSpPr>
        <p:spPr>
          <a:xfrm>
            <a:off x="1632315" y="652854"/>
            <a:ext cx="1404139" cy="2124000"/>
          </a:xfrm>
          <a:prstGeom prst="rect">
            <a:avLst/>
          </a:prstGeom>
          <a:solidFill>
            <a:schemeClr val="accent6">
              <a:lumMod val="20000"/>
              <a:lumOff val="80000"/>
            </a:schemeClr>
          </a:solidFill>
          <a:ln>
            <a:solidFill>
              <a:schemeClr val="accent6">
                <a:lumMod val="20000"/>
                <a:lumOff val="80000"/>
              </a:schemeClr>
            </a:solidFill>
          </a:ln>
        </p:spPr>
        <p:txBody>
          <a:bodyPr wrap="square" rtlCol="0">
            <a:spAutoFit/>
          </a:bodyPr>
          <a:lstStyle/>
          <a:p>
            <a:r>
              <a:rPr lang="en-US" sz="1000" b="1" dirty="0">
                <a:solidFill>
                  <a:schemeClr val="tx1"/>
                </a:solidFill>
              </a:rPr>
              <a:t>2. </a:t>
            </a:r>
            <a:r>
              <a:rPr lang="en-KE" sz="1000" b="1">
                <a:solidFill>
                  <a:schemeClr val="tx1"/>
                </a:solidFill>
              </a:rPr>
              <a:t>Business Technical Asses</a:t>
            </a:r>
            <a:r>
              <a:rPr lang="en-GB" sz="1000" b="1" dirty="0">
                <a:solidFill>
                  <a:schemeClr val="tx1"/>
                </a:solidFill>
              </a:rPr>
              <a:t>s</a:t>
            </a:r>
            <a:r>
              <a:rPr lang="en-KE" sz="1000" b="1">
                <a:solidFill>
                  <a:schemeClr val="tx1"/>
                </a:solidFill>
              </a:rPr>
              <a:t>ment</a:t>
            </a:r>
            <a:r>
              <a:rPr lang="en-GB" sz="1000" b="1" dirty="0">
                <a:solidFill>
                  <a:schemeClr val="tx1"/>
                </a:solidFill>
              </a:rPr>
              <a:t>.</a:t>
            </a:r>
            <a:endParaRPr lang="en-KE" sz="1000" b="1" dirty="0">
              <a:solidFill>
                <a:schemeClr val="tx1"/>
              </a:solidFill>
            </a:endParaRPr>
          </a:p>
          <a:p>
            <a:endParaRPr lang="en-KE" sz="1000" i="1" dirty="0">
              <a:solidFill>
                <a:schemeClr val="tx1"/>
              </a:solidFill>
            </a:endParaRPr>
          </a:p>
          <a:p>
            <a:r>
              <a:rPr lang="en-KE" sz="1000" i="1" dirty="0">
                <a:solidFill>
                  <a:schemeClr val="tx1"/>
                </a:solidFill>
              </a:rPr>
              <a:t>Evaluation of technical processes of the new model designs. </a:t>
            </a:r>
          </a:p>
          <a:p>
            <a:endParaRPr lang="en-KE" sz="1000" dirty="0">
              <a:solidFill>
                <a:schemeClr val="tx1"/>
              </a:solidFill>
            </a:endParaRPr>
          </a:p>
          <a:p>
            <a:r>
              <a:rPr lang="en-KE" sz="1000" dirty="0">
                <a:solidFill>
                  <a:schemeClr val="tx1"/>
                </a:solidFill>
              </a:rPr>
              <a:t>Joint advanced technology and improvement  planning with third party facilitation.</a:t>
            </a:r>
          </a:p>
          <a:p>
            <a:r>
              <a:rPr lang="en-KE" sz="1000" dirty="0">
                <a:solidFill>
                  <a:schemeClr val="tx1"/>
                </a:solidFill>
              </a:rPr>
              <a:t>(Co-Development)</a:t>
            </a:r>
          </a:p>
        </p:txBody>
      </p:sp>
      <p:sp>
        <p:nvSpPr>
          <p:cNvPr id="32" name="TextBox 31">
            <a:extLst>
              <a:ext uri="{FF2B5EF4-FFF2-40B4-BE49-F238E27FC236}">
                <a16:creationId xmlns:a16="http://schemas.microsoft.com/office/drawing/2014/main" id="{DF70960F-27B6-DD4D-AEF1-0DFFB18C4DB2}"/>
              </a:ext>
            </a:extLst>
          </p:cNvPr>
          <p:cNvSpPr txBox="1">
            <a:spLocks/>
          </p:cNvSpPr>
          <p:nvPr/>
        </p:nvSpPr>
        <p:spPr>
          <a:xfrm>
            <a:off x="3191600" y="664743"/>
            <a:ext cx="1352087" cy="2092881"/>
          </a:xfrm>
          <a:prstGeom prst="rect">
            <a:avLst/>
          </a:prstGeom>
          <a:solidFill>
            <a:schemeClr val="accent6">
              <a:lumMod val="20000"/>
              <a:lumOff val="80000"/>
            </a:schemeClr>
          </a:solidFill>
          <a:ln>
            <a:solidFill>
              <a:schemeClr val="accent6">
                <a:lumMod val="20000"/>
                <a:lumOff val="80000"/>
              </a:schemeClr>
            </a:solidFill>
          </a:ln>
        </p:spPr>
        <p:txBody>
          <a:bodyPr wrap="square" rtlCol="0">
            <a:spAutoFit/>
          </a:bodyPr>
          <a:lstStyle/>
          <a:p>
            <a:r>
              <a:rPr lang="en-US" sz="1000" b="1" dirty="0">
                <a:solidFill>
                  <a:schemeClr val="tx1"/>
                </a:solidFill>
              </a:rPr>
              <a:t>3. Product concept development.</a:t>
            </a:r>
          </a:p>
          <a:p>
            <a:endParaRPr lang="en-US" sz="1000" dirty="0">
              <a:solidFill>
                <a:schemeClr val="tx1"/>
              </a:solidFill>
            </a:endParaRPr>
          </a:p>
          <a:p>
            <a:r>
              <a:rPr lang="en-US" sz="1000" i="1" dirty="0">
                <a:solidFill>
                  <a:schemeClr val="tx1"/>
                </a:solidFill>
              </a:rPr>
              <a:t>Idea generation using input analysis from suppliers, competitors and product design objectives. </a:t>
            </a:r>
          </a:p>
          <a:p>
            <a:endParaRPr lang="en-US" sz="1000" i="1" dirty="0"/>
          </a:p>
          <a:p>
            <a:endParaRPr lang="en-US" sz="1000" i="1" dirty="0">
              <a:solidFill>
                <a:schemeClr val="tx1"/>
              </a:solidFill>
            </a:endParaRPr>
          </a:p>
          <a:p>
            <a:endParaRPr lang="en-US" sz="1000" i="1" dirty="0"/>
          </a:p>
          <a:p>
            <a:endParaRPr lang="en-US" sz="1000" i="1" dirty="0">
              <a:solidFill>
                <a:schemeClr val="tx1"/>
              </a:solidFill>
            </a:endParaRPr>
          </a:p>
          <a:p>
            <a:endParaRPr lang="en-KE" sz="1000" dirty="0">
              <a:solidFill>
                <a:schemeClr val="tx1"/>
              </a:solidFill>
            </a:endParaRPr>
          </a:p>
        </p:txBody>
      </p:sp>
      <p:sp>
        <p:nvSpPr>
          <p:cNvPr id="33" name="TextBox 32">
            <a:extLst>
              <a:ext uri="{FF2B5EF4-FFF2-40B4-BE49-F238E27FC236}">
                <a16:creationId xmlns:a16="http://schemas.microsoft.com/office/drawing/2014/main" id="{E1314242-4E39-F447-84E7-51BACC603E67}"/>
              </a:ext>
            </a:extLst>
          </p:cNvPr>
          <p:cNvSpPr txBox="1"/>
          <p:nvPr/>
        </p:nvSpPr>
        <p:spPr>
          <a:xfrm>
            <a:off x="4679179" y="664742"/>
            <a:ext cx="1404139" cy="2092881"/>
          </a:xfrm>
          <a:prstGeom prst="rect">
            <a:avLst/>
          </a:prstGeom>
          <a:solidFill>
            <a:schemeClr val="accent6">
              <a:lumMod val="20000"/>
              <a:lumOff val="80000"/>
            </a:schemeClr>
          </a:solidFill>
          <a:ln>
            <a:solidFill>
              <a:schemeClr val="accent6">
                <a:lumMod val="20000"/>
                <a:lumOff val="80000"/>
              </a:schemeClr>
            </a:solidFill>
          </a:ln>
        </p:spPr>
        <p:txBody>
          <a:bodyPr wrap="square" rtlCol="0">
            <a:spAutoFit/>
          </a:bodyPr>
          <a:lstStyle/>
          <a:p>
            <a:r>
              <a:rPr lang="en-US" sz="1000" b="1" dirty="0"/>
              <a:t>4. Product Engineering design. </a:t>
            </a:r>
          </a:p>
          <a:p>
            <a:endParaRPr lang="en-US" sz="1000" dirty="0"/>
          </a:p>
          <a:p>
            <a:r>
              <a:rPr lang="en-US" sz="1000" i="1" dirty="0"/>
              <a:t>Release of design ideas and component development process.</a:t>
            </a:r>
          </a:p>
          <a:p>
            <a:endParaRPr lang="en-US" sz="1000" dirty="0"/>
          </a:p>
          <a:p>
            <a:endParaRPr lang="en-US" sz="1000" dirty="0"/>
          </a:p>
          <a:p>
            <a:r>
              <a:rPr lang="en-US" sz="1000" dirty="0"/>
              <a:t>Examples may include design ideas for critical components such as engines, gearboxes, chassis and frames. </a:t>
            </a:r>
          </a:p>
        </p:txBody>
      </p:sp>
      <p:grpSp>
        <p:nvGrpSpPr>
          <p:cNvPr id="55" name="Group 54">
            <a:extLst>
              <a:ext uri="{FF2B5EF4-FFF2-40B4-BE49-F238E27FC236}">
                <a16:creationId xmlns:a16="http://schemas.microsoft.com/office/drawing/2014/main" id="{3A96DEEE-AD59-2E40-9535-E816AC1B3F3A}"/>
              </a:ext>
            </a:extLst>
          </p:cNvPr>
          <p:cNvGrpSpPr/>
          <p:nvPr/>
        </p:nvGrpSpPr>
        <p:grpSpPr>
          <a:xfrm>
            <a:off x="4146377" y="5140289"/>
            <a:ext cx="3901212" cy="1735944"/>
            <a:chOff x="1516844" y="5006149"/>
            <a:chExt cx="3901212" cy="1735944"/>
          </a:xfrm>
        </p:grpSpPr>
        <p:sp>
          <p:nvSpPr>
            <p:cNvPr id="14" name="Line 8">
              <a:extLst>
                <a:ext uri="{FF2B5EF4-FFF2-40B4-BE49-F238E27FC236}">
                  <a16:creationId xmlns:a16="http://schemas.microsoft.com/office/drawing/2014/main" id="{913C4086-7749-7C4C-A0C0-F2FC8F48DDE8}"/>
                </a:ext>
              </a:extLst>
            </p:cNvPr>
            <p:cNvSpPr>
              <a:spLocks noChangeShapeType="1"/>
            </p:cNvSpPr>
            <p:nvPr/>
          </p:nvSpPr>
          <p:spPr bwMode="auto">
            <a:xfrm>
              <a:off x="2670768" y="5142011"/>
              <a:ext cx="0" cy="1348334"/>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KE" sz="1050"/>
            </a:p>
          </p:txBody>
        </p:sp>
        <p:sp>
          <p:nvSpPr>
            <p:cNvPr id="15" name="Line 9">
              <a:extLst>
                <a:ext uri="{FF2B5EF4-FFF2-40B4-BE49-F238E27FC236}">
                  <a16:creationId xmlns:a16="http://schemas.microsoft.com/office/drawing/2014/main" id="{B24EC33D-A176-7245-BCFE-DED4EAC47F96}"/>
                </a:ext>
              </a:extLst>
            </p:cNvPr>
            <p:cNvSpPr>
              <a:spLocks noChangeShapeType="1"/>
            </p:cNvSpPr>
            <p:nvPr/>
          </p:nvSpPr>
          <p:spPr bwMode="auto">
            <a:xfrm>
              <a:off x="2672154" y="6491657"/>
              <a:ext cx="2745902"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KE" sz="1050" dirty="0"/>
            </a:p>
          </p:txBody>
        </p:sp>
        <p:sp>
          <p:nvSpPr>
            <p:cNvPr id="16" name="Rectangle 10">
              <a:extLst>
                <a:ext uri="{FF2B5EF4-FFF2-40B4-BE49-F238E27FC236}">
                  <a16:creationId xmlns:a16="http://schemas.microsoft.com/office/drawing/2014/main" id="{3028E3BD-C6A9-F64C-9AA1-B5DDE04A9631}"/>
                </a:ext>
              </a:extLst>
            </p:cNvPr>
            <p:cNvSpPr>
              <a:spLocks noChangeArrowheads="1"/>
            </p:cNvSpPr>
            <p:nvPr/>
          </p:nvSpPr>
          <p:spPr bwMode="auto">
            <a:xfrm>
              <a:off x="2730370" y="6537933"/>
              <a:ext cx="386305" cy="204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sz="4400">
                  <a:solidFill>
                    <a:schemeClr val="tx1"/>
                  </a:solidFill>
                  <a:latin typeface="Times New Roman" panose="02020603050405020304" pitchFamily="18" charset="0"/>
                </a:defRPr>
              </a:lvl1pPr>
              <a:lvl2pPr marL="742950" indent="-285750" defTabSz="762000">
                <a:defRPr sz="4400">
                  <a:solidFill>
                    <a:schemeClr val="tx1"/>
                  </a:solidFill>
                  <a:latin typeface="Times New Roman" panose="02020603050405020304" pitchFamily="18" charset="0"/>
                </a:defRPr>
              </a:lvl2pPr>
              <a:lvl3pPr marL="1143000" indent="-228600" defTabSz="762000">
                <a:defRPr sz="4400">
                  <a:solidFill>
                    <a:schemeClr val="tx1"/>
                  </a:solidFill>
                  <a:latin typeface="Times New Roman" panose="02020603050405020304" pitchFamily="18" charset="0"/>
                </a:defRPr>
              </a:lvl3pPr>
              <a:lvl4pPr marL="1600200" indent="-228600" defTabSz="762000">
                <a:defRPr sz="4400">
                  <a:solidFill>
                    <a:schemeClr val="tx1"/>
                  </a:solidFill>
                  <a:latin typeface="Times New Roman" panose="02020603050405020304" pitchFamily="18" charset="0"/>
                </a:defRPr>
              </a:lvl4pPr>
              <a:lvl5pPr marL="2057400" indent="-228600" defTabSz="762000">
                <a:defRPr sz="44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44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44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44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4400">
                  <a:solidFill>
                    <a:schemeClr val="tx1"/>
                  </a:solidFill>
                  <a:latin typeface="Times New Roman" panose="02020603050405020304" pitchFamily="18" charset="0"/>
                </a:defRPr>
              </a:lvl9pPr>
            </a:lstStyle>
            <a:p>
              <a:r>
                <a:rPr lang="en-US" altLang="en-US" sz="1000" dirty="0">
                  <a:solidFill>
                    <a:srgbClr val="FF0000"/>
                  </a:solidFill>
                </a:rPr>
                <a:t>1992</a:t>
              </a:r>
              <a:endParaRPr lang="en-US" altLang="en-US" sz="1000" dirty="0"/>
            </a:p>
          </p:txBody>
        </p:sp>
        <p:sp>
          <p:nvSpPr>
            <p:cNvPr id="17" name="Rectangle 11">
              <a:extLst>
                <a:ext uri="{FF2B5EF4-FFF2-40B4-BE49-F238E27FC236}">
                  <a16:creationId xmlns:a16="http://schemas.microsoft.com/office/drawing/2014/main" id="{E66F1F54-9A1F-6A4F-A7BD-F211D48CC98D}"/>
                </a:ext>
              </a:extLst>
            </p:cNvPr>
            <p:cNvSpPr>
              <a:spLocks noChangeArrowheads="1"/>
            </p:cNvSpPr>
            <p:nvPr/>
          </p:nvSpPr>
          <p:spPr bwMode="auto">
            <a:xfrm>
              <a:off x="4505444" y="6537934"/>
              <a:ext cx="386305" cy="204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sz="4400">
                  <a:solidFill>
                    <a:schemeClr val="tx1"/>
                  </a:solidFill>
                  <a:latin typeface="Times New Roman" panose="02020603050405020304" pitchFamily="18" charset="0"/>
                </a:defRPr>
              </a:lvl1pPr>
              <a:lvl2pPr marL="742950" indent="-285750" defTabSz="762000">
                <a:defRPr sz="4400">
                  <a:solidFill>
                    <a:schemeClr val="tx1"/>
                  </a:solidFill>
                  <a:latin typeface="Times New Roman" panose="02020603050405020304" pitchFamily="18" charset="0"/>
                </a:defRPr>
              </a:lvl2pPr>
              <a:lvl3pPr marL="1143000" indent="-228600" defTabSz="762000">
                <a:defRPr sz="4400">
                  <a:solidFill>
                    <a:schemeClr val="tx1"/>
                  </a:solidFill>
                  <a:latin typeface="Times New Roman" panose="02020603050405020304" pitchFamily="18" charset="0"/>
                </a:defRPr>
              </a:lvl3pPr>
              <a:lvl4pPr marL="1600200" indent="-228600" defTabSz="762000">
                <a:defRPr sz="4400">
                  <a:solidFill>
                    <a:schemeClr val="tx1"/>
                  </a:solidFill>
                  <a:latin typeface="Times New Roman" panose="02020603050405020304" pitchFamily="18" charset="0"/>
                </a:defRPr>
              </a:lvl4pPr>
              <a:lvl5pPr marL="2057400" indent="-228600" defTabSz="762000">
                <a:defRPr sz="44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44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44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44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4400">
                  <a:solidFill>
                    <a:schemeClr val="tx1"/>
                  </a:solidFill>
                  <a:latin typeface="Times New Roman" panose="02020603050405020304" pitchFamily="18" charset="0"/>
                </a:defRPr>
              </a:lvl9pPr>
            </a:lstStyle>
            <a:p>
              <a:r>
                <a:rPr lang="en-US" altLang="en-US" sz="1000">
                  <a:solidFill>
                    <a:srgbClr val="FF0000"/>
                  </a:solidFill>
                </a:rPr>
                <a:t>1997</a:t>
              </a:r>
              <a:endParaRPr lang="en-US" altLang="en-US" sz="1000"/>
            </a:p>
          </p:txBody>
        </p:sp>
        <p:sp>
          <p:nvSpPr>
            <p:cNvPr id="18" name="Line 15">
              <a:extLst>
                <a:ext uri="{FF2B5EF4-FFF2-40B4-BE49-F238E27FC236}">
                  <a16:creationId xmlns:a16="http://schemas.microsoft.com/office/drawing/2014/main" id="{20523850-6174-434A-AFE7-0F5ACFD36C06}"/>
                </a:ext>
              </a:extLst>
            </p:cNvPr>
            <p:cNvSpPr>
              <a:spLocks noChangeShapeType="1"/>
            </p:cNvSpPr>
            <p:nvPr/>
          </p:nvSpPr>
          <p:spPr bwMode="auto">
            <a:xfrm>
              <a:off x="2690174" y="5766945"/>
              <a:ext cx="1729877"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KE" sz="1050"/>
            </a:p>
          </p:txBody>
        </p:sp>
        <p:sp>
          <p:nvSpPr>
            <p:cNvPr id="19" name="Rectangle 23">
              <a:extLst>
                <a:ext uri="{FF2B5EF4-FFF2-40B4-BE49-F238E27FC236}">
                  <a16:creationId xmlns:a16="http://schemas.microsoft.com/office/drawing/2014/main" id="{18B3D585-9723-504D-A86A-8F7EF423C2AA}"/>
                </a:ext>
              </a:extLst>
            </p:cNvPr>
            <p:cNvSpPr>
              <a:spLocks noChangeArrowheads="1"/>
            </p:cNvSpPr>
            <p:nvPr/>
          </p:nvSpPr>
          <p:spPr bwMode="auto">
            <a:xfrm>
              <a:off x="1516844" y="5006149"/>
              <a:ext cx="1199002" cy="1016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defTabSz="762000">
                <a:defRPr sz="4400">
                  <a:solidFill>
                    <a:schemeClr val="tx1"/>
                  </a:solidFill>
                  <a:latin typeface="Times New Roman" panose="02020603050405020304" pitchFamily="18" charset="0"/>
                </a:defRPr>
              </a:lvl1pPr>
              <a:lvl2pPr marL="742950" indent="-285750" defTabSz="762000">
                <a:defRPr sz="4400">
                  <a:solidFill>
                    <a:schemeClr val="tx1"/>
                  </a:solidFill>
                  <a:latin typeface="Times New Roman" panose="02020603050405020304" pitchFamily="18" charset="0"/>
                </a:defRPr>
              </a:lvl2pPr>
              <a:lvl3pPr marL="1143000" indent="-228600" defTabSz="762000">
                <a:defRPr sz="4400">
                  <a:solidFill>
                    <a:schemeClr val="tx1"/>
                  </a:solidFill>
                  <a:latin typeface="Times New Roman" panose="02020603050405020304" pitchFamily="18" charset="0"/>
                </a:defRPr>
              </a:lvl3pPr>
              <a:lvl4pPr marL="1600200" indent="-228600" defTabSz="762000">
                <a:defRPr sz="4400">
                  <a:solidFill>
                    <a:schemeClr val="tx1"/>
                  </a:solidFill>
                  <a:latin typeface="Times New Roman" panose="02020603050405020304" pitchFamily="18" charset="0"/>
                </a:defRPr>
              </a:lvl4pPr>
              <a:lvl5pPr marL="2057400" indent="-228600" defTabSz="762000">
                <a:defRPr sz="44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44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44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44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4400">
                  <a:solidFill>
                    <a:schemeClr val="tx1"/>
                  </a:solidFill>
                  <a:latin typeface="Times New Roman" panose="02020603050405020304" pitchFamily="18" charset="0"/>
                </a:defRPr>
              </a:lvl9pPr>
            </a:lstStyle>
            <a:p>
              <a:pPr>
                <a:spcBef>
                  <a:spcPct val="50000"/>
                </a:spcBef>
              </a:pPr>
              <a:r>
                <a:rPr lang="en-US" altLang="en-US" sz="1200" dirty="0"/>
                <a:t>Very low rate of supplier improvement in development   </a:t>
              </a:r>
              <a:r>
                <a:rPr lang="en-US" altLang="en-US" sz="1200" b="1" dirty="0"/>
                <a:t>0.6%</a:t>
              </a:r>
              <a:r>
                <a:rPr lang="en-US" altLang="en-US" sz="1200" dirty="0"/>
                <a:t> pa</a:t>
              </a:r>
              <a:endParaRPr lang="en-US" altLang="en-US" sz="900" dirty="0"/>
            </a:p>
          </p:txBody>
        </p:sp>
        <p:sp>
          <p:nvSpPr>
            <p:cNvPr id="21" name="Arc 25">
              <a:extLst>
                <a:ext uri="{FF2B5EF4-FFF2-40B4-BE49-F238E27FC236}">
                  <a16:creationId xmlns:a16="http://schemas.microsoft.com/office/drawing/2014/main" id="{3BF7660B-C980-5C45-9A76-CCEB0CECFA9F}"/>
                </a:ext>
              </a:extLst>
            </p:cNvPr>
            <p:cNvSpPr>
              <a:spLocks/>
            </p:cNvSpPr>
            <p:nvPr/>
          </p:nvSpPr>
          <p:spPr bwMode="auto">
            <a:xfrm>
              <a:off x="2221452" y="5037570"/>
              <a:ext cx="1404139" cy="454258"/>
            </a:xfrm>
            <a:custGeom>
              <a:avLst/>
              <a:gdLst>
                <a:gd name="T0" fmla="*/ 0 w 21621"/>
                <a:gd name="T1" fmla="*/ 0 h 21600"/>
                <a:gd name="T2" fmla="*/ 1608138 w 21621"/>
                <a:gd name="T3" fmla="*/ 549275 h 21600"/>
                <a:gd name="T4" fmla="*/ 1562 w 21621"/>
                <a:gd name="T5" fmla="*/ 549275 h 21600"/>
                <a:gd name="T6" fmla="*/ 0 60000 65536"/>
                <a:gd name="T7" fmla="*/ 0 60000 65536"/>
                <a:gd name="T8" fmla="*/ 0 60000 65536"/>
              </a:gdLst>
              <a:ahLst/>
              <a:cxnLst>
                <a:cxn ang="T6">
                  <a:pos x="T0" y="T1"/>
                </a:cxn>
                <a:cxn ang="T7">
                  <a:pos x="T2" y="T3"/>
                </a:cxn>
                <a:cxn ang="T8">
                  <a:pos x="T4" y="T5"/>
                </a:cxn>
              </a:cxnLst>
              <a:rect l="0" t="0" r="r" b="b"/>
              <a:pathLst>
                <a:path w="21621" h="21600" fill="none" extrusionOk="0">
                  <a:moveTo>
                    <a:pt x="0" y="0"/>
                  </a:moveTo>
                  <a:cubicBezTo>
                    <a:pt x="7" y="0"/>
                    <a:pt x="14" y="0"/>
                    <a:pt x="21" y="0"/>
                  </a:cubicBezTo>
                  <a:cubicBezTo>
                    <a:pt x="11950" y="0"/>
                    <a:pt x="21621" y="9670"/>
                    <a:pt x="21621" y="21600"/>
                  </a:cubicBezTo>
                </a:path>
                <a:path w="21621" h="21600" stroke="0" extrusionOk="0">
                  <a:moveTo>
                    <a:pt x="0" y="0"/>
                  </a:moveTo>
                  <a:cubicBezTo>
                    <a:pt x="7" y="0"/>
                    <a:pt x="14" y="0"/>
                    <a:pt x="21" y="0"/>
                  </a:cubicBezTo>
                  <a:cubicBezTo>
                    <a:pt x="11950" y="0"/>
                    <a:pt x="21621" y="9670"/>
                    <a:pt x="21621" y="21600"/>
                  </a:cubicBezTo>
                  <a:lnTo>
                    <a:pt x="21" y="21600"/>
                  </a:lnTo>
                  <a:lnTo>
                    <a:pt x="0" y="0"/>
                  </a:lnTo>
                  <a:close/>
                </a:path>
              </a:pathLst>
            </a:custGeom>
            <a:noFill/>
            <a:ln w="12700" cap="rnd">
              <a:solidFill>
                <a:schemeClr val="tx1"/>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KE" sz="1050" dirty="0"/>
            </a:p>
          </p:txBody>
        </p:sp>
        <p:cxnSp>
          <p:nvCxnSpPr>
            <p:cNvPr id="34" name="Straight Connector 33">
              <a:extLst>
                <a:ext uri="{FF2B5EF4-FFF2-40B4-BE49-F238E27FC236}">
                  <a16:creationId xmlns:a16="http://schemas.microsoft.com/office/drawing/2014/main" id="{18467761-2957-F54F-AAF2-C20B5682001C}"/>
                </a:ext>
              </a:extLst>
            </p:cNvPr>
            <p:cNvCxnSpPr/>
            <p:nvPr/>
          </p:nvCxnSpPr>
          <p:spPr>
            <a:xfrm flipV="1">
              <a:off x="4404965" y="5118454"/>
              <a:ext cx="771525" cy="648491"/>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id="{0502D57C-F267-B041-A70E-A19E08557C71}"/>
              </a:ext>
            </a:extLst>
          </p:cNvPr>
          <p:cNvSpPr txBox="1"/>
          <p:nvPr/>
        </p:nvSpPr>
        <p:spPr>
          <a:xfrm>
            <a:off x="58050" y="3023772"/>
            <a:ext cx="6565213" cy="246221"/>
          </a:xfrm>
          <a:prstGeom prst="rect">
            <a:avLst/>
          </a:prstGeom>
          <a:solidFill>
            <a:srgbClr val="FE3B00"/>
          </a:solidFill>
          <a:ln>
            <a:solidFill>
              <a:srgbClr val="00B050"/>
            </a:solidFill>
          </a:ln>
        </p:spPr>
        <p:txBody>
          <a:bodyPr wrap="square" rtlCol="0">
            <a:spAutoFit/>
          </a:bodyPr>
          <a:lstStyle/>
          <a:p>
            <a:pPr algn="ctr"/>
            <a:r>
              <a:rPr lang="en-KE" sz="1000" b="1" i="1" dirty="0"/>
              <a:t>NISSAN’S FIRST-TIER SUPPLIER INTERIGATION POINTS</a:t>
            </a:r>
          </a:p>
        </p:txBody>
      </p:sp>
      <p:cxnSp>
        <p:nvCxnSpPr>
          <p:cNvPr id="39" name="Straight Arrow Connector 38">
            <a:extLst>
              <a:ext uri="{FF2B5EF4-FFF2-40B4-BE49-F238E27FC236}">
                <a16:creationId xmlns:a16="http://schemas.microsoft.com/office/drawing/2014/main" id="{887B9522-2108-1A48-A34E-EFB81BD28402}"/>
              </a:ext>
            </a:extLst>
          </p:cNvPr>
          <p:cNvCxnSpPr>
            <a:cxnSpLocks/>
          </p:cNvCxnSpPr>
          <p:nvPr/>
        </p:nvCxnSpPr>
        <p:spPr>
          <a:xfrm flipV="1">
            <a:off x="91388" y="2767745"/>
            <a:ext cx="0" cy="26120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94269C2-6920-D547-8A41-ADD87170776D}"/>
              </a:ext>
            </a:extLst>
          </p:cNvPr>
          <p:cNvCxnSpPr>
            <a:cxnSpLocks/>
          </p:cNvCxnSpPr>
          <p:nvPr/>
        </p:nvCxnSpPr>
        <p:spPr>
          <a:xfrm flipV="1">
            <a:off x="1647503" y="2776854"/>
            <a:ext cx="0" cy="26120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B6DFBAF-3827-DD40-8C4E-C5DC4EA9061A}"/>
              </a:ext>
            </a:extLst>
          </p:cNvPr>
          <p:cNvCxnSpPr>
            <a:cxnSpLocks/>
          </p:cNvCxnSpPr>
          <p:nvPr/>
        </p:nvCxnSpPr>
        <p:spPr>
          <a:xfrm flipV="1">
            <a:off x="3222236" y="2757623"/>
            <a:ext cx="0" cy="26120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5005E5CE-38A2-D84F-9E5C-954BF01D598C}"/>
              </a:ext>
            </a:extLst>
          </p:cNvPr>
          <p:cNvCxnSpPr>
            <a:cxnSpLocks/>
          </p:cNvCxnSpPr>
          <p:nvPr/>
        </p:nvCxnSpPr>
        <p:spPr>
          <a:xfrm flipV="1">
            <a:off x="4679179" y="2776854"/>
            <a:ext cx="0" cy="26120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2191C64-5958-5A4F-825E-5CEFF13E7020}"/>
              </a:ext>
            </a:extLst>
          </p:cNvPr>
          <p:cNvCxnSpPr>
            <a:cxnSpLocks/>
          </p:cNvCxnSpPr>
          <p:nvPr/>
        </p:nvCxnSpPr>
        <p:spPr>
          <a:xfrm flipV="1">
            <a:off x="6270917" y="2776854"/>
            <a:ext cx="0" cy="26120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A6E17863-1E9F-CC4D-ADA0-35880FC44556}"/>
              </a:ext>
            </a:extLst>
          </p:cNvPr>
          <p:cNvSpPr txBox="1"/>
          <p:nvPr/>
        </p:nvSpPr>
        <p:spPr>
          <a:xfrm>
            <a:off x="7786762" y="441124"/>
            <a:ext cx="4283953" cy="3647152"/>
          </a:xfrm>
          <a:prstGeom prst="rect">
            <a:avLst/>
          </a:prstGeom>
          <a:noFill/>
        </p:spPr>
        <p:txBody>
          <a:bodyPr wrap="square" rtlCol="0">
            <a:spAutoFit/>
          </a:bodyPr>
          <a:lstStyle/>
          <a:p>
            <a:pPr marL="285750" indent="-285750">
              <a:lnSpc>
                <a:spcPct val="150000"/>
              </a:lnSpc>
              <a:buFont typeface="Wingdings" pitchFamily="2" charset="2"/>
              <a:buChar char="ü"/>
            </a:pPr>
            <a:r>
              <a:rPr lang="en-KE" sz="1200" dirty="0"/>
              <a:t>Cogent </a:t>
            </a:r>
            <a:r>
              <a:rPr lang="en-GB" sz="1200" dirty="0"/>
              <a:t>aims at</a:t>
            </a:r>
            <a:r>
              <a:rPr lang="en-KE" sz="1200" dirty="0"/>
              <a:t> involving suppliers near the start in each stage of the </a:t>
            </a:r>
            <a:r>
              <a:rPr lang="en-KE" sz="1200" i="1" dirty="0"/>
              <a:t>New Product Development Process</a:t>
            </a:r>
            <a:r>
              <a:rPr lang="en-GB" sz="1200" i="1" dirty="0"/>
              <a:t> stages</a:t>
            </a:r>
            <a:r>
              <a:rPr lang="en-KE" sz="1200" i="1" dirty="0"/>
              <a:t>.</a:t>
            </a:r>
          </a:p>
          <a:p>
            <a:pPr marL="285750" indent="-285750">
              <a:lnSpc>
                <a:spcPct val="150000"/>
              </a:lnSpc>
              <a:buFont typeface="Wingdings" pitchFamily="2" charset="2"/>
              <a:buChar char="ü"/>
            </a:pPr>
            <a:r>
              <a:rPr lang="en-KE" sz="1200" dirty="0"/>
              <a:t>Releasing design ideas, producing prototypes</a:t>
            </a:r>
            <a:r>
              <a:rPr lang="en-GB" sz="1200" dirty="0"/>
              <a:t>,</a:t>
            </a:r>
            <a:r>
              <a:rPr lang="en-KE" sz="1200" dirty="0"/>
              <a:t> and testing prior to production by ESI, helps </a:t>
            </a:r>
            <a:r>
              <a:rPr lang="en-GB" sz="1200" dirty="0"/>
              <a:t>to </a:t>
            </a:r>
            <a:r>
              <a:rPr lang="en-KE" sz="1200" dirty="0"/>
              <a:t>achi</a:t>
            </a:r>
            <a:r>
              <a:rPr lang="en-GB" sz="1200" dirty="0"/>
              <a:t>e</a:t>
            </a:r>
            <a:r>
              <a:rPr lang="en-KE" sz="1200" dirty="0"/>
              <a:t>ve the objective of </a:t>
            </a:r>
            <a:r>
              <a:rPr lang="en-KE" sz="1200" b="1" i="1" dirty="0"/>
              <a:t>right first time design</a:t>
            </a:r>
            <a:r>
              <a:rPr lang="en-KE" sz="1200" dirty="0"/>
              <a:t>. </a:t>
            </a:r>
          </a:p>
          <a:p>
            <a:pPr marL="285750" indent="-285750">
              <a:lnSpc>
                <a:spcPct val="150000"/>
              </a:lnSpc>
              <a:buFont typeface="Wingdings" pitchFamily="2" charset="2"/>
              <a:buChar char="ü"/>
            </a:pPr>
            <a:r>
              <a:rPr lang="en-KE" sz="1200" dirty="0"/>
              <a:t>Leads to a reduction of waste, improving quality, saving resources and time by openly sharing costs and technological information early </a:t>
            </a:r>
            <a:r>
              <a:rPr lang="en-GB" sz="1200" dirty="0"/>
              <a:t>with</a:t>
            </a:r>
            <a:r>
              <a:rPr lang="en-KE" sz="1200" dirty="0"/>
              <a:t>in each stage</a:t>
            </a:r>
            <a:r>
              <a:rPr lang="en-GB" sz="1200" dirty="0"/>
              <a:t> </a:t>
            </a:r>
            <a:r>
              <a:rPr lang="en-GB" sz="1100" i="1" dirty="0"/>
              <a:t>(Petersen et al., 2004)</a:t>
            </a:r>
            <a:r>
              <a:rPr lang="en-KE" sz="1200" dirty="0"/>
              <a:t>.</a:t>
            </a:r>
          </a:p>
          <a:p>
            <a:pPr marL="285750" indent="-285750">
              <a:lnSpc>
                <a:spcPct val="150000"/>
              </a:lnSpc>
              <a:buFont typeface="Wingdings" pitchFamily="2" charset="2"/>
              <a:buChar char="ü"/>
            </a:pPr>
            <a:r>
              <a:rPr lang="en-KE" sz="1200" dirty="0"/>
              <a:t>Creates a better understanding, drives clo</a:t>
            </a:r>
            <a:r>
              <a:rPr lang="en-GB" sz="1200" dirty="0"/>
              <a:t>s</a:t>
            </a:r>
            <a:r>
              <a:rPr lang="en-KE" sz="1200" dirty="0"/>
              <a:t>er relationships</a:t>
            </a:r>
            <a:r>
              <a:rPr lang="en-GB" sz="1200" dirty="0"/>
              <a:t>, benefits lead time</a:t>
            </a:r>
            <a:r>
              <a:rPr lang="en-KE" sz="1200" dirty="0"/>
              <a:t> and improves Nissan’s </a:t>
            </a:r>
            <a:r>
              <a:rPr lang="en-GB" sz="1200" dirty="0"/>
              <a:t>overall </a:t>
            </a:r>
            <a:r>
              <a:rPr lang="en-KE" sz="1200" dirty="0"/>
              <a:t>compet</a:t>
            </a:r>
            <a:r>
              <a:rPr lang="en-GB" sz="1200" dirty="0"/>
              <a:t>i</a:t>
            </a:r>
            <a:r>
              <a:rPr lang="en-KE" sz="1200" dirty="0"/>
              <a:t>tive performance</a:t>
            </a:r>
            <a:r>
              <a:rPr lang="en-GB" sz="1200" dirty="0"/>
              <a:t>. </a:t>
            </a:r>
            <a:r>
              <a:rPr lang="en-GB" sz="1200" i="1" dirty="0"/>
              <a:t>(Petersen et al., 2004)</a:t>
            </a:r>
            <a:r>
              <a:rPr lang="en-KE" sz="1400" dirty="0"/>
              <a:t>.</a:t>
            </a:r>
          </a:p>
          <a:p>
            <a:pPr marL="285750" indent="-285750">
              <a:lnSpc>
                <a:spcPct val="150000"/>
              </a:lnSpc>
              <a:buFont typeface="Wingdings" pitchFamily="2" charset="2"/>
              <a:buChar char="ü"/>
            </a:pPr>
            <a:endParaRPr lang="en-KE" sz="1200" dirty="0"/>
          </a:p>
          <a:p>
            <a:pPr marL="285750" indent="-285750">
              <a:buFontTx/>
              <a:buChar char="-"/>
            </a:pPr>
            <a:endParaRPr lang="en-KE" sz="1200" dirty="0"/>
          </a:p>
        </p:txBody>
      </p:sp>
      <p:cxnSp>
        <p:nvCxnSpPr>
          <p:cNvPr id="50" name="Straight Connector 49">
            <a:extLst>
              <a:ext uri="{FF2B5EF4-FFF2-40B4-BE49-F238E27FC236}">
                <a16:creationId xmlns:a16="http://schemas.microsoft.com/office/drawing/2014/main" id="{B9A454E4-B4F1-4A4F-A19D-787434C65C79}"/>
              </a:ext>
            </a:extLst>
          </p:cNvPr>
          <p:cNvCxnSpPr/>
          <p:nvPr/>
        </p:nvCxnSpPr>
        <p:spPr>
          <a:xfrm>
            <a:off x="7603410" y="533447"/>
            <a:ext cx="0" cy="2432915"/>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5A13AE4-4C4A-9847-8B28-9FA6D38B8197}"/>
              </a:ext>
            </a:extLst>
          </p:cNvPr>
          <p:cNvSpPr txBox="1"/>
          <p:nvPr/>
        </p:nvSpPr>
        <p:spPr>
          <a:xfrm>
            <a:off x="6686412" y="2978859"/>
            <a:ext cx="1628287" cy="276999"/>
          </a:xfrm>
          <a:prstGeom prst="rect">
            <a:avLst/>
          </a:prstGeom>
          <a:noFill/>
        </p:spPr>
        <p:txBody>
          <a:bodyPr wrap="square" rtlCol="0">
            <a:spAutoFit/>
          </a:bodyPr>
          <a:lstStyle/>
          <a:p>
            <a:r>
              <a:rPr lang="en-KE" sz="1200" b="1" dirty="0"/>
              <a:t>Start of production </a:t>
            </a:r>
          </a:p>
        </p:txBody>
      </p:sp>
      <p:sp>
        <p:nvSpPr>
          <p:cNvPr id="52" name="TextBox 51">
            <a:extLst>
              <a:ext uri="{FF2B5EF4-FFF2-40B4-BE49-F238E27FC236}">
                <a16:creationId xmlns:a16="http://schemas.microsoft.com/office/drawing/2014/main" id="{7ED8B73B-72B0-324A-B8EB-B0B810B6FA72}"/>
              </a:ext>
            </a:extLst>
          </p:cNvPr>
          <p:cNvSpPr txBox="1"/>
          <p:nvPr/>
        </p:nvSpPr>
        <p:spPr>
          <a:xfrm>
            <a:off x="5775760" y="3654427"/>
            <a:ext cx="6238686" cy="400110"/>
          </a:xfrm>
          <a:prstGeom prst="rect">
            <a:avLst/>
          </a:prstGeom>
          <a:noFill/>
        </p:spPr>
        <p:txBody>
          <a:bodyPr wrap="square" rtlCol="0">
            <a:spAutoFit/>
          </a:bodyPr>
          <a:lstStyle/>
          <a:p>
            <a:pPr algn="ctr"/>
            <a:r>
              <a:rPr lang="en-KE" sz="2000" b="1" u="sng" dirty="0"/>
              <a:t>RESULTS OF CO-DEVELOPMENT IN NISSAN</a:t>
            </a:r>
            <a:r>
              <a:rPr lang="en-GB" sz="2000" b="1" u="sng" dirty="0"/>
              <a:t> COGENT</a:t>
            </a:r>
            <a:r>
              <a:rPr lang="en-KE" sz="2000" b="1" u="sng" dirty="0"/>
              <a:t> </a:t>
            </a:r>
          </a:p>
        </p:txBody>
      </p:sp>
      <p:pic>
        <p:nvPicPr>
          <p:cNvPr id="54" name="Picture 53" descr="Diagram&#10;&#10;Description automatically generated">
            <a:extLst>
              <a:ext uri="{FF2B5EF4-FFF2-40B4-BE49-F238E27FC236}">
                <a16:creationId xmlns:a16="http://schemas.microsoft.com/office/drawing/2014/main" id="{AD2CC2B5-F697-DB4B-8EA8-3ECC42C40A64}"/>
              </a:ext>
            </a:extLst>
          </p:cNvPr>
          <p:cNvPicPr>
            <a:picLocks noChangeAspect="1"/>
          </p:cNvPicPr>
          <p:nvPr/>
        </p:nvPicPr>
        <p:blipFill>
          <a:blip r:embed="rId3"/>
          <a:stretch>
            <a:fillRect/>
          </a:stretch>
        </p:blipFill>
        <p:spPr>
          <a:xfrm>
            <a:off x="199323" y="3442368"/>
            <a:ext cx="5017112" cy="1550564"/>
          </a:xfrm>
          <a:prstGeom prst="rect">
            <a:avLst/>
          </a:prstGeom>
        </p:spPr>
      </p:pic>
      <p:sp>
        <p:nvSpPr>
          <p:cNvPr id="58" name="TextBox 57">
            <a:extLst>
              <a:ext uri="{FF2B5EF4-FFF2-40B4-BE49-F238E27FC236}">
                <a16:creationId xmlns:a16="http://schemas.microsoft.com/office/drawing/2014/main" id="{2E526E4C-8E80-9A47-8466-75F1FB701B0E}"/>
              </a:ext>
            </a:extLst>
          </p:cNvPr>
          <p:cNvSpPr txBox="1"/>
          <p:nvPr/>
        </p:nvSpPr>
        <p:spPr>
          <a:xfrm>
            <a:off x="8935" y="4804631"/>
            <a:ext cx="4282725" cy="2192908"/>
          </a:xfrm>
          <a:prstGeom prst="rect">
            <a:avLst/>
          </a:prstGeom>
          <a:noFill/>
        </p:spPr>
        <p:txBody>
          <a:bodyPr wrap="square" rtlCol="0">
            <a:spAutoFit/>
          </a:bodyPr>
          <a:lstStyle/>
          <a:p>
            <a:pPr>
              <a:lnSpc>
                <a:spcPct val="150000"/>
              </a:lnSpc>
            </a:pPr>
            <a:r>
              <a:rPr lang="en-KE" sz="1050" b="1" u="sng" dirty="0"/>
              <a:t>Stage 3</a:t>
            </a:r>
            <a:r>
              <a:rPr lang="en-GB" sz="1050" b="1" u="sng" dirty="0"/>
              <a:t>:</a:t>
            </a:r>
            <a:r>
              <a:rPr lang="en-KE" sz="1050" b="1" u="sng" dirty="0"/>
              <a:t> Proactive supplier development</a:t>
            </a:r>
            <a:r>
              <a:rPr lang="en-GB" sz="1050" b="1" u="sng" dirty="0"/>
              <a:t>.</a:t>
            </a:r>
            <a:endParaRPr lang="en-KE" sz="1050" b="1" u="sng" dirty="0"/>
          </a:p>
          <a:p>
            <a:pPr marL="171450" indent="-171450">
              <a:lnSpc>
                <a:spcPct val="150000"/>
              </a:lnSpc>
              <a:buFont typeface="Wingdings" panose="05000000000000000000" pitchFamily="2" charset="2"/>
              <a:buChar char="ü"/>
            </a:pPr>
            <a:r>
              <a:rPr lang="en-KE" sz="1050" b="1" dirty="0"/>
              <a:t>7. </a:t>
            </a:r>
            <a:r>
              <a:rPr lang="en-KE" sz="1050" dirty="0"/>
              <a:t>Proactive development of supplier capabilities</a:t>
            </a:r>
            <a:r>
              <a:rPr lang="en-GB" sz="1050" dirty="0"/>
              <a:t>.</a:t>
            </a:r>
          </a:p>
          <a:p>
            <a:pPr marL="171450" indent="-171450">
              <a:lnSpc>
                <a:spcPct val="150000"/>
              </a:lnSpc>
              <a:buFont typeface="Wingdings" panose="05000000000000000000" pitchFamily="2" charset="2"/>
              <a:buChar char="ü"/>
            </a:pPr>
            <a:r>
              <a:rPr lang="en-KE" sz="1050" b="1" dirty="0"/>
              <a:t>8. </a:t>
            </a:r>
            <a:r>
              <a:rPr lang="en-KE" sz="1050" dirty="0"/>
              <a:t>Supplier improvement projects Eg, Process mapping, alongside incentives</a:t>
            </a:r>
            <a:r>
              <a:rPr lang="en-GB" sz="1050" dirty="0"/>
              <a:t>,</a:t>
            </a:r>
            <a:r>
              <a:rPr lang="en-KE" sz="1050" dirty="0"/>
              <a:t> drives supplier performance. </a:t>
            </a:r>
            <a:r>
              <a:rPr lang="en-GB" sz="700" dirty="0"/>
              <a:t>(Krause &amp; Handfield, 1999)</a:t>
            </a:r>
            <a:r>
              <a:rPr lang="en-KE" sz="700" dirty="0"/>
              <a:t>. </a:t>
            </a:r>
          </a:p>
          <a:p>
            <a:pPr marL="171450" indent="-171450">
              <a:lnSpc>
                <a:spcPct val="150000"/>
              </a:lnSpc>
              <a:buFont typeface="Wingdings" panose="05000000000000000000" pitchFamily="2" charset="2"/>
              <a:buChar char="ü"/>
            </a:pPr>
            <a:r>
              <a:rPr lang="en-KE" sz="1050" b="1" dirty="0"/>
              <a:t>9. </a:t>
            </a:r>
            <a:r>
              <a:rPr lang="en-KE" sz="1050" dirty="0"/>
              <a:t>Suppliers can incorporate constant improvement based on information and feedback reci</a:t>
            </a:r>
            <a:r>
              <a:rPr lang="en-GB" sz="1050" dirty="0"/>
              <a:t>e</a:t>
            </a:r>
            <a:r>
              <a:rPr lang="en-KE" sz="1050" dirty="0"/>
              <a:t>ved from the OEM</a:t>
            </a:r>
            <a:r>
              <a:rPr lang="en-GB" sz="1050" dirty="0"/>
              <a:t> </a:t>
            </a:r>
            <a:r>
              <a:rPr lang="en-GB" sz="800" dirty="0"/>
              <a:t>(Krause &amp; Handfield, 1999)</a:t>
            </a:r>
            <a:r>
              <a:rPr lang="en-KE" sz="800" dirty="0"/>
              <a:t>. </a:t>
            </a:r>
          </a:p>
          <a:p>
            <a:pPr marL="171450" indent="-171450">
              <a:lnSpc>
                <a:spcPct val="150000"/>
              </a:lnSpc>
              <a:buFont typeface="Wingdings" panose="05000000000000000000" pitchFamily="2" charset="2"/>
              <a:buChar char="ü"/>
            </a:pPr>
            <a:r>
              <a:rPr lang="en-KE" sz="1050" dirty="0"/>
              <a:t>This makes suppliers self reliant and continuo</a:t>
            </a:r>
            <a:r>
              <a:rPr lang="en-GB" sz="1050" dirty="0"/>
              <a:t>u</a:t>
            </a:r>
            <a:r>
              <a:rPr lang="en-KE" sz="1050" dirty="0"/>
              <a:t>s improvement can</a:t>
            </a:r>
            <a:r>
              <a:rPr lang="en-GB" sz="1050" dirty="0"/>
              <a:t> result to a</a:t>
            </a:r>
            <a:r>
              <a:rPr lang="en-KE" sz="1050" dirty="0"/>
              <a:t> drive</a:t>
            </a:r>
            <a:r>
              <a:rPr lang="en-GB" sz="1050" dirty="0"/>
              <a:t> for</a:t>
            </a:r>
            <a:r>
              <a:rPr lang="en-KE" sz="1050" dirty="0"/>
              <a:t> Nissan’s Compet</a:t>
            </a:r>
            <a:r>
              <a:rPr lang="en-GB" sz="1050" dirty="0"/>
              <a:t>i</a:t>
            </a:r>
            <a:r>
              <a:rPr lang="en-KE" sz="1050" dirty="0"/>
              <a:t>tive advantage</a:t>
            </a:r>
            <a:r>
              <a:rPr lang="en-GB" sz="1050" dirty="0"/>
              <a:t> </a:t>
            </a:r>
            <a:r>
              <a:rPr lang="en-GB" sz="800" dirty="0"/>
              <a:t>(Krause &amp; Handfield, 1999)</a:t>
            </a:r>
            <a:r>
              <a:rPr lang="en-KE" sz="800" dirty="0"/>
              <a:t>. </a:t>
            </a:r>
            <a:endParaRPr lang="en-KE" sz="1050" dirty="0"/>
          </a:p>
          <a:p>
            <a:pPr marL="171450" indent="-171450">
              <a:buFontTx/>
              <a:buChar char="-"/>
            </a:pPr>
            <a:endParaRPr lang="en-KE" sz="1050" dirty="0"/>
          </a:p>
        </p:txBody>
      </p:sp>
      <p:sp>
        <p:nvSpPr>
          <p:cNvPr id="35" name="TextBox 34">
            <a:extLst>
              <a:ext uri="{FF2B5EF4-FFF2-40B4-BE49-F238E27FC236}">
                <a16:creationId xmlns:a16="http://schemas.microsoft.com/office/drawing/2014/main" id="{67E0CD32-D73B-DA41-90F4-B138275EE571}"/>
              </a:ext>
            </a:extLst>
          </p:cNvPr>
          <p:cNvSpPr txBox="1"/>
          <p:nvPr/>
        </p:nvSpPr>
        <p:spPr>
          <a:xfrm>
            <a:off x="2375210" y="3295011"/>
            <a:ext cx="5667088" cy="246221"/>
          </a:xfrm>
          <a:prstGeom prst="rect">
            <a:avLst/>
          </a:prstGeom>
          <a:noFill/>
        </p:spPr>
        <p:txBody>
          <a:bodyPr wrap="square" rtlCol="0">
            <a:spAutoFit/>
          </a:bodyPr>
          <a:lstStyle/>
          <a:p>
            <a:r>
              <a:rPr lang="en-KE" sz="1000" b="1" i="1" dirty="0">
                <a:latin typeface="Arial" panose="020B0604020202020204" pitchFamily="34" charset="0"/>
                <a:cs typeface="Arial" panose="020B0604020202020204" pitchFamily="34" charset="0"/>
              </a:rPr>
              <a:t>Figure </a:t>
            </a:r>
            <a:r>
              <a:rPr lang="en-GB" sz="1000" b="1" i="1" dirty="0">
                <a:latin typeface="Arial" panose="020B0604020202020204" pitchFamily="34" charset="0"/>
                <a:cs typeface="Arial" panose="020B0604020202020204" pitchFamily="34" charset="0"/>
              </a:rPr>
              <a:t>7 New Product Development Process </a:t>
            </a:r>
            <a:r>
              <a:rPr lang="en-KE" sz="1000" b="1" i="1" dirty="0">
                <a:latin typeface="Arial" panose="020B0604020202020204" pitchFamily="34" charset="0"/>
                <a:cs typeface="Arial" panose="020B0604020202020204" pitchFamily="34" charset="0"/>
              </a:rPr>
              <a:t>Model </a:t>
            </a:r>
            <a:r>
              <a:rPr lang="en-KE" sz="900" b="1" i="1" dirty="0">
                <a:latin typeface="Arial" panose="020B0604020202020204" pitchFamily="34" charset="0"/>
                <a:cs typeface="Arial" panose="020B0604020202020204" pitchFamily="34" charset="0"/>
              </a:rPr>
              <a:t>: </a:t>
            </a:r>
            <a:r>
              <a:rPr lang="en-KE" sz="900" i="1" dirty="0">
                <a:latin typeface="Arial" panose="020B0604020202020204" pitchFamily="34" charset="0"/>
                <a:cs typeface="Arial" panose="020B0604020202020204" pitchFamily="34" charset="0"/>
              </a:rPr>
              <a:t>Adapted from:</a:t>
            </a:r>
            <a:r>
              <a:rPr lang="en-GB" sz="900" i="1" dirty="0"/>
              <a:t>(Petersen et al., 2004)</a:t>
            </a:r>
            <a:endParaRPr lang="en-KE" sz="900" i="1" dirty="0">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4C512CB3-549D-2E43-85D2-72DA7CA9F8DD}"/>
              </a:ext>
            </a:extLst>
          </p:cNvPr>
          <p:cNvSpPr txBox="1"/>
          <p:nvPr/>
        </p:nvSpPr>
        <p:spPr>
          <a:xfrm>
            <a:off x="7514135" y="6646998"/>
            <a:ext cx="2588149" cy="253916"/>
          </a:xfrm>
          <a:prstGeom prst="rect">
            <a:avLst/>
          </a:prstGeom>
          <a:noFill/>
        </p:spPr>
        <p:txBody>
          <a:bodyPr wrap="square" rtlCol="0">
            <a:spAutoFit/>
          </a:bodyPr>
          <a:lstStyle/>
          <a:p>
            <a:r>
              <a:rPr lang="en-KE" sz="1000" i="1" dirty="0"/>
              <a:t>Source: </a:t>
            </a:r>
            <a:r>
              <a:rPr lang="en-GB" sz="1000" b="0" i="1" u="none" strike="noStrike" dirty="0">
                <a:solidFill>
                  <a:srgbClr val="000000"/>
                </a:solidFill>
                <a:effectLst/>
                <a:latin typeface="-webkit-standard"/>
              </a:rPr>
              <a:t>(Nissan Cranfield Slides)</a:t>
            </a:r>
            <a:endParaRPr lang="en-KE" sz="1000" i="1" dirty="0"/>
          </a:p>
        </p:txBody>
      </p:sp>
      <p:sp>
        <p:nvSpPr>
          <p:cNvPr id="38" name="TextBox 37">
            <a:extLst>
              <a:ext uri="{FF2B5EF4-FFF2-40B4-BE49-F238E27FC236}">
                <a16:creationId xmlns:a16="http://schemas.microsoft.com/office/drawing/2014/main" id="{67E0CD32-D73B-DA41-90F4-B138275EE571}"/>
              </a:ext>
            </a:extLst>
          </p:cNvPr>
          <p:cNvSpPr txBox="1"/>
          <p:nvPr/>
        </p:nvSpPr>
        <p:spPr>
          <a:xfrm>
            <a:off x="3816849" y="4731473"/>
            <a:ext cx="3081398" cy="215444"/>
          </a:xfrm>
          <a:prstGeom prst="rect">
            <a:avLst/>
          </a:prstGeom>
          <a:noFill/>
        </p:spPr>
        <p:txBody>
          <a:bodyPr wrap="square" rtlCol="0">
            <a:spAutoFit/>
          </a:bodyPr>
          <a:lstStyle/>
          <a:p>
            <a:r>
              <a:rPr lang="en-KE" sz="800" i="1" dirty="0">
                <a:latin typeface="Arial" panose="020B0604020202020204" pitchFamily="34" charset="0"/>
                <a:cs typeface="Arial" panose="020B0604020202020204" pitchFamily="34" charset="0"/>
              </a:rPr>
              <a:t>Adapted from:</a:t>
            </a:r>
            <a:r>
              <a:rPr lang="en-GB" sz="800" i="1" dirty="0">
                <a:latin typeface="Arial" panose="020B0604020202020204" pitchFamily="34" charset="0"/>
                <a:cs typeface="Arial" panose="020B0604020202020204" pitchFamily="34" charset="0"/>
              </a:rPr>
              <a:t> </a:t>
            </a:r>
            <a:r>
              <a:rPr lang="en-GB" sz="800" dirty="0"/>
              <a:t>(Krause &amp; Handfield, 1999)</a:t>
            </a:r>
            <a:endParaRPr lang="en-KE" sz="800" i="1" dirty="0">
              <a:latin typeface="Arial" panose="020B0604020202020204" pitchFamily="34" charset="0"/>
              <a:cs typeface="Arial" panose="020B0604020202020204" pitchFamily="34" charset="0"/>
            </a:endParaRPr>
          </a:p>
        </p:txBody>
      </p:sp>
      <p:sp>
        <p:nvSpPr>
          <p:cNvPr id="40" name="TextBox 39">
            <a:extLst>
              <a:ext uri="{FF2B5EF4-FFF2-40B4-BE49-F238E27FC236}">
                <a16:creationId xmlns:a16="http://schemas.microsoft.com/office/drawing/2014/main" id="{67E0CD32-D73B-DA41-90F4-B138275EE571}"/>
              </a:ext>
            </a:extLst>
          </p:cNvPr>
          <p:cNvSpPr txBox="1"/>
          <p:nvPr/>
        </p:nvSpPr>
        <p:spPr>
          <a:xfrm>
            <a:off x="7550" y="4542353"/>
            <a:ext cx="2635289" cy="230832"/>
          </a:xfrm>
          <a:prstGeom prst="rect">
            <a:avLst/>
          </a:prstGeom>
          <a:noFill/>
        </p:spPr>
        <p:txBody>
          <a:bodyPr wrap="square" rtlCol="0">
            <a:spAutoFit/>
          </a:bodyPr>
          <a:lstStyle/>
          <a:p>
            <a:r>
              <a:rPr lang="en-GB" sz="900" b="1" i="1" u="sng" dirty="0">
                <a:latin typeface="Arial" panose="020B0604020202020204" pitchFamily="34" charset="0"/>
                <a:cs typeface="Arial" panose="020B0604020202020204" pitchFamily="34" charset="0"/>
              </a:rPr>
              <a:t>Figure 8 Supplier Development Model </a:t>
            </a:r>
            <a:endParaRPr lang="en-KE" sz="900" b="1" i="1" u="sng"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5A6A790B-89C9-6147-998C-BE974339EA05}"/>
              </a:ext>
            </a:extLst>
          </p:cNvPr>
          <p:cNvSpPr txBox="1"/>
          <p:nvPr/>
        </p:nvSpPr>
        <p:spPr>
          <a:xfrm>
            <a:off x="9227679" y="4244173"/>
            <a:ext cx="874605" cy="253916"/>
          </a:xfrm>
          <a:prstGeom prst="rect">
            <a:avLst/>
          </a:prstGeom>
          <a:noFill/>
        </p:spPr>
        <p:txBody>
          <a:bodyPr wrap="square" rtlCol="0">
            <a:spAutoFit/>
          </a:bodyPr>
          <a:lstStyle/>
          <a:p>
            <a:r>
              <a:rPr lang="en-KE" sz="1050" dirty="0"/>
              <a:t>Nissans Aim</a:t>
            </a:r>
          </a:p>
        </p:txBody>
      </p:sp>
    </p:spTree>
    <p:extLst>
      <p:ext uri="{BB962C8B-B14F-4D97-AF65-F5344CB8AC3E}">
        <p14:creationId xmlns:p14="http://schemas.microsoft.com/office/powerpoint/2010/main" val="624036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18292" y="197345"/>
            <a:ext cx="1232848" cy="11103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lvl="0" algn="ctr"/>
            <a:r>
              <a:rPr lang="en-US" sz="1050" dirty="0"/>
              <a:t>Generating 30% reduction in D&amp;D cost &amp; time with improved quality. Ex. Nissan Almera</a:t>
            </a:r>
          </a:p>
        </p:txBody>
      </p:sp>
      <p:sp>
        <p:nvSpPr>
          <p:cNvPr id="3" name="Content Placeholder 2"/>
          <p:cNvSpPr>
            <a:spLocks noGrp="1"/>
          </p:cNvSpPr>
          <p:nvPr>
            <p:ph sz="half" idx="1"/>
          </p:nvPr>
        </p:nvSpPr>
        <p:spPr>
          <a:xfrm>
            <a:off x="838200" y="1819910"/>
            <a:ext cx="5181600" cy="4351338"/>
          </a:xfrm>
        </p:spPr>
        <p:txBody>
          <a:bodyPr>
            <a:normAutofit/>
          </a:bodyPr>
          <a:lstStyle/>
          <a:p>
            <a:pPr marL="0" indent="0" algn="just">
              <a:buNone/>
            </a:pPr>
            <a:r>
              <a:rPr lang="en-US" sz="1200" b="1" dirty="0"/>
              <a:t>  </a:t>
            </a:r>
          </a:p>
        </p:txBody>
      </p:sp>
      <p:sp>
        <p:nvSpPr>
          <p:cNvPr id="5" name="TextBox 4"/>
          <p:cNvSpPr txBox="1"/>
          <p:nvPr/>
        </p:nvSpPr>
        <p:spPr>
          <a:xfrm>
            <a:off x="7143115" y="6176645"/>
            <a:ext cx="4782820" cy="668020"/>
          </a:xfrm>
          <a:prstGeom prst="rect">
            <a:avLst/>
          </a:prstGeom>
          <a:noFill/>
        </p:spPr>
        <p:txBody>
          <a:bodyPr wrap="square" rtlCol="0">
            <a:spAutoFit/>
          </a:bodyPr>
          <a:lstStyle/>
          <a:p>
            <a:pPr indent="0" algn="just">
              <a:buFont typeface="Wingdings" panose="05000000000000000000" charset="0"/>
              <a:buNone/>
            </a:pPr>
            <a:r>
              <a:rPr lang="en-US" sz="1250" i="1" dirty="0"/>
              <a:t>“Japanese automakers allocated the suppliers the  responsibility of planning, executing,  ensuring the quality and design of new components.” </a:t>
            </a:r>
            <a:r>
              <a:rPr lang="en-US" sz="1100" b="1" dirty="0"/>
              <a:t>(Loch &amp; </a:t>
            </a:r>
            <a:r>
              <a:rPr lang="en-US" sz="1100" b="1" dirty="0" err="1"/>
              <a:t>Kavadias</a:t>
            </a:r>
            <a:r>
              <a:rPr lang="en-US" sz="1100" b="1" dirty="0"/>
              <a:t>, 2007)</a:t>
            </a:r>
          </a:p>
        </p:txBody>
      </p:sp>
      <p:sp>
        <p:nvSpPr>
          <p:cNvPr id="6" name="Text Box 5"/>
          <p:cNvSpPr txBox="1"/>
          <p:nvPr/>
        </p:nvSpPr>
        <p:spPr>
          <a:xfrm>
            <a:off x="7214870" y="826770"/>
            <a:ext cx="4779010" cy="737235"/>
          </a:xfrm>
          <a:prstGeom prst="rect">
            <a:avLst/>
          </a:prstGeom>
          <a:noFill/>
        </p:spPr>
        <p:txBody>
          <a:bodyPr wrap="square" rtlCol="0" anchor="t">
            <a:spAutoFit/>
          </a:bodyPr>
          <a:lstStyle/>
          <a:p>
            <a:pPr indent="0" algn="just">
              <a:buFont typeface="Wingdings" panose="05000000000000000000" charset="0"/>
              <a:buNone/>
            </a:pPr>
            <a:r>
              <a:rPr lang="en-US" sz="1400" dirty="0">
                <a:sym typeface="+mn-ea"/>
              </a:rPr>
              <a:t>EARY SUPPLY INVOLVEMENT (ESI)- A strategy to improve the technical, designing&amp;assembling, testing, and machining capabilities of the supplier during NPPD. </a:t>
            </a:r>
            <a:r>
              <a:rPr lang="en-US" sz="1200" b="1" dirty="0">
                <a:sym typeface="+mn-ea"/>
              </a:rPr>
              <a:t>(Monczka et al., 1995)</a:t>
            </a:r>
          </a:p>
        </p:txBody>
      </p:sp>
      <p:sp>
        <p:nvSpPr>
          <p:cNvPr id="14" name="Text Box 13"/>
          <p:cNvSpPr txBox="1"/>
          <p:nvPr/>
        </p:nvSpPr>
        <p:spPr>
          <a:xfrm>
            <a:off x="7214870" y="5872480"/>
            <a:ext cx="4881245" cy="299085"/>
          </a:xfrm>
          <a:prstGeom prst="rect">
            <a:avLst/>
          </a:prstGeom>
          <a:noFill/>
        </p:spPr>
        <p:txBody>
          <a:bodyPr wrap="square" rtlCol="0" anchor="t">
            <a:spAutoFit/>
          </a:bodyPr>
          <a:lstStyle/>
          <a:p>
            <a:pPr algn="l"/>
            <a:r>
              <a:rPr lang="en-US" sz="1200" b="1">
                <a:sym typeface="+mn-ea"/>
              </a:rPr>
              <a:t>Fig 1. Supplier Integration Spectrum</a:t>
            </a:r>
            <a:r>
              <a:rPr lang="en-US" sz="1350">
                <a:sym typeface="+mn-ea"/>
              </a:rPr>
              <a:t> </a:t>
            </a:r>
            <a:r>
              <a:rPr lang="en-US" sz="1100" b="1">
                <a:sym typeface="+mn-ea"/>
              </a:rPr>
              <a:t>(Petersen et al., 2004)</a:t>
            </a:r>
          </a:p>
        </p:txBody>
      </p:sp>
      <p:sp>
        <p:nvSpPr>
          <p:cNvPr id="10" name="Right Arrow 9"/>
          <p:cNvSpPr/>
          <p:nvPr/>
        </p:nvSpPr>
        <p:spPr>
          <a:xfrm>
            <a:off x="7214870" y="1661795"/>
            <a:ext cx="4754245" cy="448310"/>
          </a:xfrm>
          <a:prstGeom prst="rightArrow">
            <a:avLst>
              <a:gd name="adj1" fmla="val 56090"/>
              <a:gd name="adj2" fmla="val 178186"/>
            </a:avLst>
          </a:prstGeom>
          <a:noFill/>
          <a:effectLst>
            <a:innerShdw blurRad="63500" dist="50800">
              <a:prstClr val="black">
                <a:alpha val="50000"/>
              </a:prstClr>
            </a:innerShdw>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400"/>
              <a:t>INCREASING SUPPLIER RESPONSIBILITY</a:t>
            </a:r>
          </a:p>
        </p:txBody>
      </p:sp>
      <p:graphicFrame>
        <p:nvGraphicFramePr>
          <p:cNvPr id="11" name="Content Placeholder 10"/>
          <p:cNvGraphicFramePr>
            <a:graphicFrameLocks noGrp="1"/>
          </p:cNvGraphicFramePr>
          <p:nvPr>
            <p:ph sz="half" idx="2"/>
          </p:nvPr>
        </p:nvGraphicFramePr>
        <p:xfrm>
          <a:off x="7214870" y="2186305"/>
          <a:ext cx="4782820" cy="3383280"/>
        </p:xfrm>
        <a:graphic>
          <a:graphicData uri="http://schemas.openxmlformats.org/drawingml/2006/table">
            <a:tbl>
              <a:tblPr firstRow="1" bandRow="1">
                <a:tableStyleId>{5C22544A-7EE6-4342-B048-85BDC9FD1C3A}</a:tableStyleId>
              </a:tblPr>
              <a:tblGrid>
                <a:gridCol w="1195705">
                  <a:extLst>
                    <a:ext uri="{9D8B030D-6E8A-4147-A177-3AD203B41FA5}">
                      <a16:colId xmlns:a16="http://schemas.microsoft.com/office/drawing/2014/main" val="20000"/>
                    </a:ext>
                  </a:extLst>
                </a:gridCol>
                <a:gridCol w="1195705">
                  <a:extLst>
                    <a:ext uri="{9D8B030D-6E8A-4147-A177-3AD203B41FA5}">
                      <a16:colId xmlns:a16="http://schemas.microsoft.com/office/drawing/2014/main" val="20001"/>
                    </a:ext>
                  </a:extLst>
                </a:gridCol>
                <a:gridCol w="1195705">
                  <a:extLst>
                    <a:ext uri="{9D8B030D-6E8A-4147-A177-3AD203B41FA5}">
                      <a16:colId xmlns:a16="http://schemas.microsoft.com/office/drawing/2014/main" val="20002"/>
                    </a:ext>
                  </a:extLst>
                </a:gridCol>
                <a:gridCol w="1195705">
                  <a:extLst>
                    <a:ext uri="{9D8B030D-6E8A-4147-A177-3AD203B41FA5}">
                      <a16:colId xmlns:a16="http://schemas.microsoft.com/office/drawing/2014/main" val="20003"/>
                    </a:ext>
                  </a:extLst>
                </a:gridCol>
              </a:tblGrid>
              <a:tr h="350520">
                <a:tc>
                  <a:txBody>
                    <a:bodyPr/>
                    <a:lstStyle/>
                    <a:p>
                      <a:pPr algn="ctr">
                        <a:buNone/>
                      </a:pPr>
                      <a:r>
                        <a:rPr lang="en-US" sz="1700">
                          <a:solidFill>
                            <a:srgbClr val="FF0000"/>
                          </a:solidFill>
                        </a:rPr>
                        <a:t>NONE</a:t>
                      </a:r>
                    </a:p>
                  </a:txBody>
                  <a:tcPr/>
                </a:tc>
                <a:tc>
                  <a:txBody>
                    <a:bodyPr/>
                    <a:lstStyle/>
                    <a:p>
                      <a:pPr algn="ctr">
                        <a:buNone/>
                      </a:pPr>
                      <a:r>
                        <a:rPr lang="en-US" sz="1700">
                          <a:solidFill>
                            <a:schemeClr val="bg1"/>
                          </a:solidFill>
                        </a:rPr>
                        <a:t>White Box</a:t>
                      </a:r>
                    </a:p>
                  </a:txBody>
                  <a:tcPr/>
                </a:tc>
                <a:tc>
                  <a:txBody>
                    <a:bodyPr/>
                    <a:lstStyle/>
                    <a:p>
                      <a:pPr algn="ctr">
                        <a:buNone/>
                      </a:pPr>
                      <a:r>
                        <a:rPr lang="en-US" sz="1700">
                          <a:solidFill>
                            <a:schemeClr val="bg1">
                              <a:lumMod val="50000"/>
                            </a:schemeClr>
                          </a:solidFill>
                        </a:rPr>
                        <a:t>Gray Box</a:t>
                      </a:r>
                    </a:p>
                  </a:txBody>
                  <a:tcPr/>
                </a:tc>
                <a:tc>
                  <a:txBody>
                    <a:bodyPr/>
                    <a:lstStyle/>
                    <a:p>
                      <a:pPr algn="ctr">
                        <a:buNone/>
                      </a:pPr>
                      <a:r>
                        <a:rPr lang="en-US" sz="1700">
                          <a:solidFill>
                            <a:schemeClr val="tx1"/>
                          </a:solidFill>
                        </a:rPr>
                        <a:t>Black Box</a:t>
                      </a:r>
                    </a:p>
                  </a:txBody>
                  <a:tcPr/>
                </a:tc>
                <a:extLst>
                  <a:ext uri="{0D108BD9-81ED-4DB2-BD59-A6C34878D82A}">
                    <a16:rowId xmlns:a16="http://schemas.microsoft.com/office/drawing/2014/main" val="10000"/>
                  </a:ext>
                </a:extLst>
              </a:tr>
              <a:tr h="3032760">
                <a:tc>
                  <a:txBody>
                    <a:bodyPr/>
                    <a:lstStyle/>
                    <a:p>
                      <a:pPr algn="ctr">
                        <a:buNone/>
                      </a:pPr>
                      <a:r>
                        <a:rPr lang="en-US" sz="1200"/>
                        <a:t>There is no interaction with or involvement of supplier.</a:t>
                      </a:r>
                    </a:p>
                  </a:txBody>
                  <a:tcPr/>
                </a:tc>
                <a:tc>
                  <a:txBody>
                    <a:bodyPr/>
                    <a:lstStyle/>
                    <a:p>
                      <a:pPr algn="ctr">
                        <a:buNone/>
                      </a:pPr>
                      <a:r>
                        <a:rPr lang="en-US" sz="1200">
                          <a:sym typeface="+mn-ea"/>
                        </a:rPr>
                        <a:t>Parameters and demands are discussed with suppliers, but the purchasing business makes all design and specification decisions.</a:t>
                      </a:r>
                      <a:endParaRPr lang="en-US" sz="1200"/>
                    </a:p>
                    <a:p>
                      <a:pPr algn="ctr">
                        <a:buNone/>
                      </a:pPr>
                      <a:endParaRPr lang="en-US" sz="1200"/>
                    </a:p>
                  </a:txBody>
                  <a:tcPr/>
                </a:tc>
                <a:tc>
                  <a:txBody>
                    <a:bodyPr/>
                    <a:lstStyle/>
                    <a:p>
                      <a:pPr algn="ctr">
                        <a:buNone/>
                      </a:pPr>
                      <a:r>
                        <a:rPr lang="en-US" sz="1200">
                          <a:sym typeface="+mn-ea"/>
                        </a:rPr>
                        <a:t>The buyer and supplier engage in a collaborative development effort (informal or formal). </a:t>
                      </a:r>
                    </a:p>
                    <a:p>
                      <a:pPr algn="ctr">
                        <a:buNone/>
                      </a:pPr>
                      <a:r>
                        <a:rPr lang="en-US" sz="1200">
                          <a:sym typeface="+mn-ea"/>
                        </a:rPr>
                        <a:t>It may involve sharing of technological data as well as mutual decision-making over design criteria.</a:t>
                      </a:r>
                      <a:endParaRPr lang="en-US" sz="1200"/>
                    </a:p>
                    <a:p>
                      <a:pPr algn="ctr">
                        <a:buNone/>
                      </a:pPr>
                      <a:endParaRPr lang="en-US" sz="1200"/>
                    </a:p>
                  </a:txBody>
                  <a:tcPr/>
                </a:tc>
                <a:tc>
                  <a:txBody>
                    <a:bodyPr/>
                    <a:lstStyle/>
                    <a:p>
                      <a:pPr algn="ctr">
                        <a:buNone/>
                      </a:pPr>
                      <a:r>
                        <a:rPr lang="en-US" sz="1200">
                          <a:sym typeface="+mn-ea"/>
                        </a:rPr>
                        <a:t>The buying firm just reviews and approves the specification of purchased parts. They just convey the customer’s requirements to the supplier before giving them practically whole responsibility for the product. </a:t>
                      </a:r>
                      <a:endParaRPr lang="en-US" sz="1200"/>
                    </a:p>
                    <a:p>
                      <a:pPr algn="ctr">
                        <a:buNone/>
                      </a:pPr>
                      <a:endParaRPr lang="en-US" sz="1200"/>
                    </a:p>
                  </a:txBody>
                  <a:tcPr/>
                </a:tc>
                <a:extLst>
                  <a:ext uri="{0D108BD9-81ED-4DB2-BD59-A6C34878D82A}">
                    <a16:rowId xmlns:a16="http://schemas.microsoft.com/office/drawing/2014/main" val="10001"/>
                  </a:ext>
                </a:extLst>
              </a:tr>
            </a:tbl>
          </a:graphicData>
        </a:graphic>
      </p:graphicFrame>
      <p:graphicFrame>
        <p:nvGraphicFramePr>
          <p:cNvPr id="16" name="Content Placeholder 13"/>
          <p:cNvGraphicFramePr/>
          <p:nvPr/>
        </p:nvGraphicFramePr>
        <p:xfrm>
          <a:off x="209183" y="197346"/>
          <a:ext cx="5532391" cy="36706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7" name="Straight Connector 16"/>
          <p:cNvCxnSpPr/>
          <p:nvPr/>
        </p:nvCxnSpPr>
        <p:spPr>
          <a:xfrm flipV="1">
            <a:off x="1698992" y="2581163"/>
            <a:ext cx="19806" cy="2204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4267295" y="2581163"/>
            <a:ext cx="4207" cy="2204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1251145" y="709685"/>
            <a:ext cx="1199272" cy="19086"/>
          </a:xfrm>
          <a:prstGeom prst="line">
            <a:avLst/>
          </a:prstGeom>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3612202" y="4785528"/>
            <a:ext cx="1232848" cy="11103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lvl="0" algn="ctr"/>
            <a:r>
              <a:rPr lang="en-US" sz="1050" dirty="0"/>
              <a:t>Supply base reduction (89). Improved workflow, lead times, and achieved right-first-time design</a:t>
            </a:r>
          </a:p>
        </p:txBody>
      </p:sp>
      <p:sp>
        <p:nvSpPr>
          <p:cNvPr id="21" name="Rounded Rectangle 20"/>
          <p:cNvSpPr/>
          <p:nvPr/>
        </p:nvSpPr>
        <p:spPr>
          <a:xfrm>
            <a:off x="1092471" y="4785528"/>
            <a:ext cx="1232848" cy="11103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Meetings &amp;  workshops with MD’S of suppliers. </a:t>
            </a:r>
          </a:p>
        </p:txBody>
      </p:sp>
      <p:sp>
        <p:nvSpPr>
          <p:cNvPr id="23" name="Rounded Rectangle 22"/>
          <p:cNvSpPr/>
          <p:nvPr/>
        </p:nvSpPr>
        <p:spPr>
          <a:xfrm>
            <a:off x="2352336" y="5720399"/>
            <a:ext cx="1232848" cy="11103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(Q-C-D-D-M)</a:t>
            </a:r>
          </a:p>
        </p:txBody>
      </p:sp>
      <p:cxnSp>
        <p:nvCxnSpPr>
          <p:cNvPr id="24" name="Straight Connector 23"/>
          <p:cNvCxnSpPr>
            <a:stCxn id="23" idx="0"/>
          </p:cNvCxnSpPr>
          <p:nvPr/>
        </p:nvCxnSpPr>
        <p:spPr>
          <a:xfrm flipV="1">
            <a:off x="2968760" y="3866749"/>
            <a:ext cx="11652" cy="1853650"/>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42"/>
          <p:cNvSpPr/>
          <p:nvPr/>
        </p:nvSpPr>
        <p:spPr>
          <a:xfrm>
            <a:off x="18415" y="6000750"/>
            <a:ext cx="2124710" cy="829945"/>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1600" b="1" spc="50" dirty="0">
                <a:ln w="0"/>
                <a:solidFill>
                  <a:schemeClr val="bg2"/>
                </a:solidFill>
                <a:effectLst>
                  <a:innerShdw blurRad="63500" dist="50800" dir="13500000">
                    <a:srgbClr val="000000">
                      <a:alpha val="50000"/>
                    </a:srgbClr>
                  </a:innerShdw>
                </a:effectLst>
              </a:rPr>
              <a:t>Outcomes of implementing ESI during COGENT</a:t>
            </a:r>
          </a:p>
        </p:txBody>
      </p:sp>
      <p:sp>
        <p:nvSpPr>
          <p:cNvPr id="39" name="Oval 38"/>
          <p:cNvSpPr/>
          <p:nvPr/>
        </p:nvSpPr>
        <p:spPr>
          <a:xfrm>
            <a:off x="5254625" y="1169670"/>
            <a:ext cx="1550670" cy="55213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b="1">
                <a:sym typeface="+mn-ea"/>
              </a:rPr>
              <a:t>Relevance of ESI :</a:t>
            </a:r>
            <a:endParaRPr lang="en-US" sz="1100" b="1"/>
          </a:p>
          <a:p>
            <a:pPr algn="ctr"/>
            <a:endParaRPr lang="en-US" sz="1100"/>
          </a:p>
          <a:p>
            <a:pPr algn="ctr"/>
            <a:r>
              <a:rPr lang="en-US" sz="1100">
                <a:sym typeface="+mn-ea"/>
              </a:rPr>
              <a:t>1) Suppliers can </a:t>
            </a:r>
          </a:p>
          <a:p>
            <a:pPr algn="ctr"/>
            <a:endParaRPr lang="en-US" sz="1100">
              <a:sym typeface="+mn-ea"/>
            </a:endParaRPr>
          </a:p>
          <a:p>
            <a:pPr algn="ctr"/>
            <a:r>
              <a:rPr lang="en-US" sz="1100">
                <a:sym typeface="+mn-ea"/>
              </a:rPr>
              <a:t>i. shed light on the production steps for purchased materials.</a:t>
            </a:r>
          </a:p>
          <a:p>
            <a:pPr algn="ctr"/>
            <a:endParaRPr lang="en-US" sz="1100"/>
          </a:p>
          <a:p>
            <a:pPr algn="ctr"/>
            <a:r>
              <a:rPr lang="en-US" sz="1100">
                <a:sym typeface="+mn-ea"/>
              </a:rPr>
              <a:t>ii. have incharge of the whole technical development and design of procured components.</a:t>
            </a:r>
            <a:endParaRPr lang="en-US" sz="1100"/>
          </a:p>
          <a:p>
            <a:pPr algn="ctr"/>
            <a:endParaRPr lang="en-US" sz="1100"/>
          </a:p>
          <a:p>
            <a:pPr algn="ctr"/>
            <a:r>
              <a:rPr lang="en-US" sz="1100">
                <a:sym typeface="+mn-ea"/>
              </a:rPr>
              <a:t>2) Reduce development time and cost during design &amp; engineering phases of NPD.</a:t>
            </a:r>
            <a:endParaRPr lang="en-US" sz="1100"/>
          </a:p>
          <a:p>
            <a:pPr algn="ctr"/>
            <a:endParaRPr lang="en-US" sz="1100" b="1" dirty="0">
              <a:sym typeface="+mn-ea"/>
            </a:endParaRPr>
          </a:p>
          <a:p>
            <a:pPr algn="ctr"/>
            <a:r>
              <a:rPr lang="en-US" sz="1100" b="1" dirty="0">
                <a:sym typeface="+mn-ea"/>
              </a:rPr>
              <a:t>(Monczka et al., 1995)</a:t>
            </a:r>
          </a:p>
        </p:txBody>
      </p:sp>
      <p:sp>
        <p:nvSpPr>
          <p:cNvPr id="40" name="Rectangles 39"/>
          <p:cNvSpPr/>
          <p:nvPr/>
        </p:nvSpPr>
        <p:spPr>
          <a:xfrm>
            <a:off x="5255260" y="635"/>
            <a:ext cx="6738620" cy="706755"/>
          </a:xfrm>
          <a:prstGeom prst="rect">
            <a:avLst/>
          </a:prstGeom>
          <a:noFill/>
          <a:ln>
            <a:noFill/>
          </a:ln>
        </p:spPr>
        <p:txBody>
          <a:bodyPr wrap="square" rtlCol="0" anchor="t">
            <a:spAutoFit/>
          </a:bodyPr>
          <a:lstStyle/>
          <a:p>
            <a:pPr algn="r"/>
            <a:r>
              <a:rPr lang="en-US" altLang="zh-CN" sz="4000" b="1">
                <a:ln w="9525">
                  <a:solidFill>
                    <a:schemeClr val="bg1"/>
                  </a:solidFill>
                  <a:prstDash val="solid"/>
                </a:ln>
                <a:solidFill>
                  <a:schemeClr val="tx1"/>
                </a:solidFill>
                <a:effectLst>
                  <a:outerShdw blurRad="12700" dist="38100" dir="2700000" algn="tl" rotWithShape="0">
                    <a:schemeClr val="bg1">
                      <a:lumMod val="50000"/>
                    </a:schemeClr>
                  </a:outerShdw>
                </a:effectLst>
              </a:rPr>
              <a:t>ESI with collaborative practice</a:t>
            </a:r>
          </a:p>
        </p:txBody>
      </p:sp>
      <p:sp>
        <p:nvSpPr>
          <p:cNvPr id="42" name="Text Box 41"/>
          <p:cNvSpPr txBox="1"/>
          <p:nvPr/>
        </p:nvSpPr>
        <p:spPr>
          <a:xfrm>
            <a:off x="-58420" y="2479675"/>
            <a:ext cx="1411605" cy="2291715"/>
          </a:xfrm>
          <a:prstGeom prst="rect">
            <a:avLst/>
          </a:prstGeom>
          <a:noFill/>
        </p:spPr>
        <p:txBody>
          <a:bodyPr wrap="square" rtlCol="0" anchor="t">
            <a:spAutoFit/>
          </a:bodyPr>
          <a:lstStyle/>
          <a:p>
            <a:pPr indent="0" algn="l">
              <a:buFont typeface="Wingdings" panose="05000000000000000000" charset="0"/>
              <a:buNone/>
            </a:pPr>
            <a:r>
              <a:rPr lang="en-US" sz="1100" b="1" dirty="0">
                <a:sym typeface="+mn-ea"/>
              </a:rPr>
              <a:t>Development of Long-term supplier relationship: </a:t>
            </a:r>
            <a:r>
              <a:rPr lang="en-US" sz="1100" dirty="0">
                <a:sym typeface="+mn-ea"/>
              </a:rPr>
              <a:t>represents a joint product development relationship with shared development costs and designs to form closer buyer-supplier relationship</a:t>
            </a:r>
            <a:r>
              <a:rPr lang="en-US" sz="1200" dirty="0">
                <a:sym typeface="+mn-ea"/>
              </a:rPr>
              <a:t>.</a:t>
            </a:r>
            <a:r>
              <a:rPr lang="en-US" sz="1000" b="1" dirty="0">
                <a:sym typeface="+mn-ea"/>
              </a:rPr>
              <a:t>(Handfield et al., 2011)</a:t>
            </a:r>
          </a:p>
        </p:txBody>
      </p:sp>
      <p:sp>
        <p:nvSpPr>
          <p:cNvPr id="4" name="Rectangles 3"/>
          <p:cNvSpPr/>
          <p:nvPr/>
        </p:nvSpPr>
        <p:spPr>
          <a:xfrm>
            <a:off x="8616633" y="5568950"/>
            <a:ext cx="800735" cy="368300"/>
          </a:xfrm>
          <a:prstGeom prst="rect">
            <a:avLst/>
          </a:prstGeom>
          <a:noFill/>
          <a:ln>
            <a:noFill/>
          </a:ln>
        </p:spPr>
        <p:txBody>
          <a:bodyPr wrap="none" rtlCol="0" anchor="t">
            <a:spAutoFit/>
          </a:bodyPr>
          <a:lstStyle/>
          <a:p>
            <a:pPr algn="ctr"/>
            <a:r>
              <a:rPr lang="en-US" altLang="zh-CN" b="1">
                <a:ln w="22225">
                  <a:solidFill>
                    <a:srgbClr val="FF0000"/>
                  </a:solidFill>
                  <a:prstDash val="solid"/>
                </a:ln>
                <a:solidFill>
                  <a:srgbClr val="FF0000"/>
                </a:solidFill>
                <a:effectLst/>
              </a:rPr>
              <a:t>NX ‘96</a:t>
            </a:r>
          </a:p>
        </p:txBody>
      </p:sp>
      <p:sp>
        <p:nvSpPr>
          <p:cNvPr id="7" name="Text Box 6"/>
          <p:cNvSpPr txBox="1"/>
          <p:nvPr/>
        </p:nvSpPr>
        <p:spPr>
          <a:xfrm>
            <a:off x="10985183" y="5568950"/>
            <a:ext cx="966470" cy="368300"/>
          </a:xfrm>
          <a:prstGeom prst="rect">
            <a:avLst/>
          </a:prstGeom>
          <a:noFill/>
        </p:spPr>
        <p:txBody>
          <a:bodyPr wrap="none" rtlCol="0" anchor="t">
            <a:spAutoFit/>
          </a:bodyPr>
          <a:lstStyle/>
          <a:p>
            <a:pPr algn="ctr"/>
            <a:r>
              <a:rPr lang="en-US" altLang="zh-CN" b="1">
                <a:ln w="22225">
                  <a:solidFill>
                    <a:srgbClr val="FF0000"/>
                  </a:solidFill>
                  <a:prstDash val="solid"/>
                </a:ln>
                <a:solidFill>
                  <a:srgbClr val="FF0000"/>
                </a:solidFill>
                <a:effectLst/>
                <a:sym typeface="+mn-ea"/>
              </a:rPr>
              <a:t>NEXT 21</a:t>
            </a:r>
            <a:endParaRPr lang="en-US"/>
          </a:p>
        </p:txBody>
      </p:sp>
      <p:cxnSp>
        <p:nvCxnSpPr>
          <p:cNvPr id="8" name="Straight Arrow Connector 7"/>
          <p:cNvCxnSpPr/>
          <p:nvPr/>
        </p:nvCxnSpPr>
        <p:spPr>
          <a:xfrm>
            <a:off x="9010015" y="5308600"/>
            <a:ext cx="13970" cy="24574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1447780" y="5337175"/>
            <a:ext cx="13970" cy="24574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0" y="0"/>
            <a:ext cx="12191365" cy="6857365"/>
          </a:xfrm>
        </p:spPr>
        <p:txBody>
          <a:bodyPr/>
          <a:lstStyle/>
          <a:p>
            <a:pPr algn="l"/>
            <a:r>
              <a:rPr lang="en-US"/>
              <a:t> </a:t>
            </a:r>
          </a:p>
          <a:p>
            <a:pPr algn="l"/>
            <a:endParaRPr lang="en-US"/>
          </a:p>
          <a:p>
            <a:pPr algn="l"/>
            <a:endParaRPr lang="en-US"/>
          </a:p>
          <a:p>
            <a:pPr algn="l"/>
            <a:endParaRPr lang="en-US"/>
          </a:p>
          <a:p>
            <a:pPr algn="l"/>
            <a:endParaRPr lang="en-US"/>
          </a:p>
          <a:p>
            <a:pPr algn="l"/>
            <a:endParaRPr lang="en-US"/>
          </a:p>
          <a:p>
            <a:pPr algn="l"/>
            <a:endParaRPr lang="en-US"/>
          </a:p>
          <a:p>
            <a:pPr algn="l"/>
            <a:endParaRPr lang="en-US"/>
          </a:p>
        </p:txBody>
      </p:sp>
      <p:sp>
        <p:nvSpPr>
          <p:cNvPr id="8" name="Text Box 7"/>
          <p:cNvSpPr txBox="1"/>
          <p:nvPr/>
        </p:nvSpPr>
        <p:spPr>
          <a:xfrm>
            <a:off x="472440" y="1311910"/>
            <a:ext cx="5476875" cy="1106805"/>
          </a:xfrm>
          <a:prstGeom prst="rect">
            <a:avLst/>
          </a:prstGeom>
          <a:noFill/>
        </p:spPr>
        <p:txBody>
          <a:bodyPr wrap="square" rtlCol="0">
            <a:spAutoFit/>
          </a:bodyPr>
          <a:lstStyle/>
          <a:p>
            <a:pPr marL="285750" indent="-285750" algn="just">
              <a:buFont typeface="Wingdings" panose="05000000000000000000" charset="0"/>
              <a:buChar char="Ø"/>
            </a:pPr>
            <a:r>
              <a:rPr lang="en-US" sz="1300">
                <a:sym typeface="+mn-ea"/>
              </a:rPr>
              <a:t>“Nissan uses its Q C D D M approach (Quality, Cost, Delivery, Development and Management)is used daily, weekly, monthly or yearly to assess current performance, spot problems faced, encourage suppliers to take action, and ultimately decide if they'll be hired to work on new models in future.”</a:t>
            </a:r>
            <a:r>
              <a:rPr lang="en-US" sz="1400" b="1">
                <a:sym typeface="+mn-ea"/>
              </a:rPr>
              <a:t>(Burnes &amp; New, 1996)</a:t>
            </a:r>
          </a:p>
        </p:txBody>
      </p:sp>
      <p:pic>
        <p:nvPicPr>
          <p:cNvPr id="9" name="Picture 8"/>
          <p:cNvPicPr>
            <a:picLocks noChangeAspect="1"/>
          </p:cNvPicPr>
          <p:nvPr/>
        </p:nvPicPr>
        <p:blipFill>
          <a:blip r:embed="rId3"/>
          <a:srcRect l="4095" t="5487" r="2616" b="4031"/>
          <a:stretch>
            <a:fillRect/>
          </a:stretch>
        </p:blipFill>
        <p:spPr>
          <a:xfrm>
            <a:off x="6450330" y="1302385"/>
            <a:ext cx="5269230" cy="3631565"/>
          </a:xfrm>
          <a:prstGeom prst="rect">
            <a:avLst/>
          </a:prstGeom>
        </p:spPr>
      </p:pic>
      <p:sp>
        <p:nvSpPr>
          <p:cNvPr id="40" name="Rectangles 39"/>
          <p:cNvSpPr/>
          <p:nvPr/>
        </p:nvSpPr>
        <p:spPr>
          <a:xfrm>
            <a:off x="1789748" y="216535"/>
            <a:ext cx="8612505" cy="660400"/>
          </a:xfrm>
          <a:prstGeom prst="rect">
            <a:avLst/>
          </a:prstGeom>
          <a:noFill/>
          <a:ln>
            <a:noFill/>
          </a:ln>
        </p:spPr>
        <p:txBody>
          <a:bodyPr wrap="none" rtlCol="0" anchor="t">
            <a:spAutoFit/>
          </a:bodyPr>
          <a:lstStyle/>
          <a:p>
            <a:pPr algn="ctr"/>
            <a:r>
              <a:rPr lang="en-US" altLang="zh-CN" sz="3700" b="1">
                <a:ln w="9525">
                  <a:solidFill>
                    <a:schemeClr val="bg1"/>
                  </a:solidFill>
                  <a:prstDash val="solid"/>
                </a:ln>
                <a:solidFill>
                  <a:schemeClr val="tx1"/>
                </a:solidFill>
                <a:effectLst>
                  <a:outerShdw blurRad="12700" dist="38100" dir="2700000" algn="tl" rotWithShape="0">
                    <a:schemeClr val="bg1">
                      <a:lumMod val="50000"/>
                    </a:schemeClr>
                  </a:outerShdw>
                </a:effectLst>
              </a:rPr>
              <a:t>SUPPLIER DEVELOPMENT (Q - C - D - D - M )</a:t>
            </a:r>
          </a:p>
        </p:txBody>
      </p:sp>
      <p:sp>
        <p:nvSpPr>
          <p:cNvPr id="10" name="Text Box 9"/>
          <p:cNvSpPr txBox="1"/>
          <p:nvPr/>
        </p:nvSpPr>
        <p:spPr>
          <a:xfrm>
            <a:off x="7032625" y="5359400"/>
            <a:ext cx="4641215" cy="1322070"/>
          </a:xfrm>
          <a:prstGeom prst="rect">
            <a:avLst/>
          </a:prstGeom>
          <a:noFill/>
        </p:spPr>
        <p:txBody>
          <a:bodyPr wrap="square" rtlCol="0">
            <a:spAutoFit/>
          </a:bodyPr>
          <a:lstStyle/>
          <a:p>
            <a:pPr marL="285750" indent="-285750">
              <a:buFont typeface="Wingdings" panose="05000000000000000000" charset="0"/>
              <a:buChar char="Ø"/>
            </a:pPr>
            <a:r>
              <a:rPr lang="en-US" sz="1600" b="1"/>
              <a:t>Supplier Performance Improvement through QCDDM approach :</a:t>
            </a:r>
          </a:p>
          <a:p>
            <a:pPr indent="0">
              <a:buFont typeface="Wingdings" panose="05000000000000000000" charset="0"/>
              <a:buNone/>
            </a:pPr>
            <a:r>
              <a:rPr lang="en-US" sz="1600"/>
              <a:t>      NX ‘96 : 1%</a:t>
            </a:r>
          </a:p>
          <a:p>
            <a:r>
              <a:rPr lang="en-US" sz="1600"/>
              <a:t>      NEXT 21 Target : 5% (demanded)</a:t>
            </a:r>
          </a:p>
          <a:p>
            <a:r>
              <a:rPr lang="en-US" sz="1600"/>
              <a:t>      COGENT Avg : 11% (achieved)</a:t>
            </a:r>
          </a:p>
        </p:txBody>
      </p:sp>
      <p:cxnSp>
        <p:nvCxnSpPr>
          <p:cNvPr id="11" name="Straight Connector 10"/>
          <p:cNvCxnSpPr/>
          <p:nvPr/>
        </p:nvCxnSpPr>
        <p:spPr>
          <a:xfrm>
            <a:off x="7101205" y="6268720"/>
            <a:ext cx="262890" cy="1143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14" name="Straight Connector 13"/>
          <p:cNvCxnSpPr/>
          <p:nvPr/>
        </p:nvCxnSpPr>
        <p:spPr>
          <a:xfrm>
            <a:off x="7101205" y="6014085"/>
            <a:ext cx="262890" cy="11430"/>
          </a:xfrm>
          <a:prstGeom prst="line">
            <a:avLst/>
          </a:prstGeom>
          <a:ln w="38100"/>
        </p:spPr>
        <p:style>
          <a:lnRef idx="3">
            <a:schemeClr val="accent3"/>
          </a:lnRef>
          <a:fillRef idx="0">
            <a:schemeClr val="accent3"/>
          </a:fillRef>
          <a:effectRef idx="2">
            <a:schemeClr val="accent3"/>
          </a:effectRef>
          <a:fontRef idx="minor">
            <a:schemeClr val="tx1"/>
          </a:fontRef>
        </p:style>
      </p:cxnSp>
      <p:cxnSp>
        <p:nvCxnSpPr>
          <p:cNvPr id="15" name="Straight Connector 14"/>
          <p:cNvCxnSpPr/>
          <p:nvPr/>
        </p:nvCxnSpPr>
        <p:spPr>
          <a:xfrm>
            <a:off x="7101205" y="6508115"/>
            <a:ext cx="262890" cy="11430"/>
          </a:xfrm>
          <a:prstGeom prst="line">
            <a:avLst/>
          </a:prstGeom>
          <a:ln w="38100"/>
        </p:spPr>
        <p:style>
          <a:lnRef idx="3">
            <a:schemeClr val="accent5"/>
          </a:lnRef>
          <a:fillRef idx="0">
            <a:schemeClr val="accent5"/>
          </a:fillRef>
          <a:effectRef idx="2">
            <a:schemeClr val="accent5"/>
          </a:effectRef>
          <a:fontRef idx="minor">
            <a:schemeClr val="tx1"/>
          </a:fontRef>
        </p:style>
      </p:cxnSp>
      <p:sp>
        <p:nvSpPr>
          <p:cNvPr id="16" name="Text Box 15"/>
          <p:cNvSpPr txBox="1"/>
          <p:nvPr/>
        </p:nvSpPr>
        <p:spPr>
          <a:xfrm>
            <a:off x="471805" y="2519680"/>
            <a:ext cx="5477510" cy="922020"/>
          </a:xfrm>
          <a:prstGeom prst="rect">
            <a:avLst/>
          </a:prstGeom>
          <a:noFill/>
        </p:spPr>
        <p:txBody>
          <a:bodyPr wrap="square" rtlCol="0">
            <a:spAutoFit/>
          </a:bodyPr>
          <a:lstStyle/>
          <a:p>
            <a:pPr marL="285750" indent="-285750" algn="just">
              <a:buFont typeface="Wingdings" panose="05000000000000000000" charset="0"/>
              <a:buChar char="Ø"/>
            </a:pPr>
            <a:r>
              <a:rPr lang="en-US" sz="1300"/>
              <a:t>“A firm that is able to accomplish approaches to supplier contributions and capability improvements can achieve competitive advantage by forming a world-class supply base that leads to organizational success.</a:t>
            </a:r>
            <a:r>
              <a:rPr lang="en-US" sz="1400"/>
              <a:t>” </a:t>
            </a:r>
            <a:r>
              <a:rPr lang="en-US" sz="1400" b="1" dirty="0">
                <a:sym typeface="+mn-ea"/>
              </a:rPr>
              <a:t>(Monczka et al., 1995)</a:t>
            </a:r>
          </a:p>
        </p:txBody>
      </p:sp>
      <p:sp>
        <p:nvSpPr>
          <p:cNvPr id="19" name="Text Box 18"/>
          <p:cNvSpPr txBox="1"/>
          <p:nvPr/>
        </p:nvSpPr>
        <p:spPr>
          <a:xfrm>
            <a:off x="472440" y="3542665"/>
            <a:ext cx="5478145" cy="491490"/>
          </a:xfrm>
          <a:prstGeom prst="rect">
            <a:avLst/>
          </a:prstGeom>
          <a:noFill/>
        </p:spPr>
        <p:txBody>
          <a:bodyPr wrap="square" rtlCol="0" anchor="t">
            <a:spAutoFit/>
          </a:bodyPr>
          <a:lstStyle/>
          <a:p>
            <a:pPr marL="285750" indent="-285750" algn="just">
              <a:buFont typeface="Wingdings" panose="05000000000000000000" charset="0"/>
              <a:buChar char="Ø"/>
            </a:pPr>
            <a:r>
              <a:rPr lang="en-US" sz="1300" dirty="0">
                <a:sym typeface="+mn-ea"/>
              </a:rPr>
              <a:t>“Nissan Motors in the UK has been one of the leading advocates of the co-development concept.” </a:t>
            </a:r>
            <a:r>
              <a:rPr lang="en-US" sz="1300" b="1" dirty="0">
                <a:sym typeface="+mn-ea"/>
              </a:rPr>
              <a:t>(Christopher et al., 2011)</a:t>
            </a:r>
          </a:p>
        </p:txBody>
      </p:sp>
      <p:sp>
        <p:nvSpPr>
          <p:cNvPr id="4" name="Text Box 3"/>
          <p:cNvSpPr txBox="1"/>
          <p:nvPr/>
        </p:nvSpPr>
        <p:spPr>
          <a:xfrm>
            <a:off x="6689725" y="4933315"/>
            <a:ext cx="4984115" cy="306705"/>
          </a:xfrm>
          <a:prstGeom prst="rect">
            <a:avLst/>
          </a:prstGeom>
          <a:noFill/>
        </p:spPr>
        <p:txBody>
          <a:bodyPr wrap="square" rtlCol="0">
            <a:spAutoFit/>
          </a:bodyPr>
          <a:lstStyle/>
          <a:p>
            <a:pPr algn="l"/>
            <a:r>
              <a:rPr lang="en-US" sz="1400"/>
              <a:t>Fig 3.Nissan Supplier Appraisal Trend </a:t>
            </a:r>
            <a:r>
              <a:rPr lang="en-US" sz="1200" b="1"/>
              <a:t>(Nissan COGENT, 2013)</a:t>
            </a:r>
          </a:p>
        </p:txBody>
      </p:sp>
      <p:graphicFrame>
        <p:nvGraphicFramePr>
          <p:cNvPr id="6" name="Table 5"/>
          <p:cNvGraphicFramePr/>
          <p:nvPr/>
        </p:nvGraphicFramePr>
        <p:xfrm>
          <a:off x="567055" y="4134485"/>
          <a:ext cx="5384800" cy="2105660"/>
        </p:xfrm>
        <a:graphic>
          <a:graphicData uri="http://schemas.openxmlformats.org/drawingml/2006/table">
            <a:tbl>
              <a:tblPr firstRow="1" bandRow="1">
                <a:tableStyleId>{5C22544A-7EE6-4342-B048-85BDC9FD1C3A}</a:tableStyleId>
              </a:tblPr>
              <a:tblGrid>
                <a:gridCol w="1076960">
                  <a:extLst>
                    <a:ext uri="{9D8B030D-6E8A-4147-A177-3AD203B41FA5}">
                      <a16:colId xmlns:a16="http://schemas.microsoft.com/office/drawing/2014/main" val="20000"/>
                    </a:ext>
                  </a:extLst>
                </a:gridCol>
                <a:gridCol w="1076960">
                  <a:extLst>
                    <a:ext uri="{9D8B030D-6E8A-4147-A177-3AD203B41FA5}">
                      <a16:colId xmlns:a16="http://schemas.microsoft.com/office/drawing/2014/main" val="20001"/>
                    </a:ext>
                  </a:extLst>
                </a:gridCol>
                <a:gridCol w="1076960">
                  <a:extLst>
                    <a:ext uri="{9D8B030D-6E8A-4147-A177-3AD203B41FA5}">
                      <a16:colId xmlns:a16="http://schemas.microsoft.com/office/drawing/2014/main" val="20002"/>
                    </a:ext>
                  </a:extLst>
                </a:gridCol>
                <a:gridCol w="1076960">
                  <a:extLst>
                    <a:ext uri="{9D8B030D-6E8A-4147-A177-3AD203B41FA5}">
                      <a16:colId xmlns:a16="http://schemas.microsoft.com/office/drawing/2014/main" val="20003"/>
                    </a:ext>
                  </a:extLst>
                </a:gridCol>
                <a:gridCol w="1076960">
                  <a:extLst>
                    <a:ext uri="{9D8B030D-6E8A-4147-A177-3AD203B41FA5}">
                      <a16:colId xmlns:a16="http://schemas.microsoft.com/office/drawing/2014/main" val="20004"/>
                    </a:ext>
                  </a:extLst>
                </a:gridCol>
              </a:tblGrid>
              <a:tr h="645160">
                <a:tc>
                  <a:txBody>
                    <a:bodyPr/>
                    <a:lstStyle/>
                    <a:p>
                      <a:pPr algn="ctr">
                        <a:buNone/>
                      </a:pPr>
                      <a:r>
                        <a:rPr lang="en-US">
                          <a:solidFill>
                            <a:schemeClr val="tx1"/>
                          </a:solidFill>
                        </a:rPr>
                        <a:t>Measurables</a:t>
                      </a:r>
                    </a:p>
                  </a:txBody>
                  <a:tcPr/>
                </a:tc>
                <a:tc>
                  <a:txBody>
                    <a:bodyPr/>
                    <a:lstStyle/>
                    <a:p>
                      <a:pPr algn="ctr">
                        <a:buNone/>
                      </a:pPr>
                      <a:r>
                        <a:rPr lang="en-US"/>
                        <a:t>Q</a:t>
                      </a:r>
                    </a:p>
                  </a:txBody>
                  <a:tcPr/>
                </a:tc>
                <a:tc>
                  <a:txBody>
                    <a:bodyPr/>
                    <a:lstStyle/>
                    <a:p>
                      <a:pPr algn="ctr">
                        <a:buNone/>
                      </a:pPr>
                      <a:r>
                        <a:rPr lang="en-US"/>
                        <a:t>C</a:t>
                      </a:r>
                    </a:p>
                  </a:txBody>
                  <a:tcPr/>
                </a:tc>
                <a:tc>
                  <a:txBody>
                    <a:bodyPr/>
                    <a:lstStyle/>
                    <a:p>
                      <a:pPr algn="ctr">
                        <a:buNone/>
                      </a:pPr>
                      <a:r>
                        <a:rPr lang="en-US"/>
                        <a:t>D</a:t>
                      </a:r>
                    </a:p>
                  </a:txBody>
                  <a:tcPr/>
                </a:tc>
                <a:tc>
                  <a:txBody>
                    <a:bodyPr/>
                    <a:lstStyle/>
                    <a:p>
                      <a:pPr algn="ctr">
                        <a:buNone/>
                      </a:pPr>
                      <a:r>
                        <a:rPr lang="en-US"/>
                        <a:t>M </a:t>
                      </a:r>
                    </a:p>
                  </a:txBody>
                  <a:tcPr/>
                </a:tc>
                <a:extLst>
                  <a:ext uri="{0D108BD9-81ED-4DB2-BD59-A6C34878D82A}">
                    <a16:rowId xmlns:a16="http://schemas.microsoft.com/office/drawing/2014/main" val="10000"/>
                  </a:ext>
                </a:extLst>
              </a:tr>
              <a:tr h="447040">
                <a:tc>
                  <a:txBody>
                    <a:bodyPr/>
                    <a:lstStyle/>
                    <a:p>
                      <a:pPr algn="ctr">
                        <a:buNone/>
                      </a:pPr>
                      <a:r>
                        <a:rPr lang="en-US"/>
                        <a:t>Drawings</a:t>
                      </a:r>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extLst>
                  <a:ext uri="{0D108BD9-81ED-4DB2-BD59-A6C34878D82A}">
                    <a16:rowId xmlns:a16="http://schemas.microsoft.com/office/drawing/2014/main" val="10001"/>
                  </a:ext>
                </a:extLst>
              </a:tr>
              <a:tr h="645160">
                <a:tc>
                  <a:txBody>
                    <a:bodyPr/>
                    <a:lstStyle/>
                    <a:p>
                      <a:pPr algn="ctr">
                        <a:buNone/>
                      </a:pPr>
                      <a:r>
                        <a:rPr lang="en-US"/>
                        <a:t>Trial Parts </a:t>
                      </a:r>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extLst>
                  <a:ext uri="{0D108BD9-81ED-4DB2-BD59-A6C34878D82A}">
                    <a16:rowId xmlns:a16="http://schemas.microsoft.com/office/drawing/2014/main" val="10002"/>
                  </a:ext>
                </a:extLst>
              </a:tr>
              <a:tr h="368300">
                <a:tc>
                  <a:txBody>
                    <a:bodyPr/>
                    <a:lstStyle/>
                    <a:p>
                      <a:pPr algn="ctr">
                        <a:buNone/>
                      </a:pPr>
                      <a:r>
                        <a:rPr lang="en-US"/>
                        <a:t>Tests</a:t>
                      </a:r>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extLst>
                  <a:ext uri="{0D108BD9-81ED-4DB2-BD59-A6C34878D82A}">
                    <a16:rowId xmlns:a16="http://schemas.microsoft.com/office/drawing/2014/main" val="10003"/>
                  </a:ext>
                </a:extLst>
              </a:tr>
            </a:tbl>
          </a:graphicData>
        </a:graphic>
      </p:graphicFrame>
      <p:sp>
        <p:nvSpPr>
          <p:cNvPr id="7" name="Rectangles 6"/>
          <p:cNvSpPr/>
          <p:nvPr/>
        </p:nvSpPr>
        <p:spPr>
          <a:xfrm>
            <a:off x="1994535" y="4884420"/>
            <a:ext cx="339090" cy="2266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1</a:t>
            </a:r>
          </a:p>
        </p:txBody>
      </p:sp>
      <p:sp>
        <p:nvSpPr>
          <p:cNvPr id="12" name="Rectangles 11"/>
          <p:cNvSpPr/>
          <p:nvPr/>
        </p:nvSpPr>
        <p:spPr>
          <a:xfrm>
            <a:off x="3027680" y="4884420"/>
            <a:ext cx="339090" cy="2266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2</a:t>
            </a:r>
          </a:p>
        </p:txBody>
      </p:sp>
      <p:sp>
        <p:nvSpPr>
          <p:cNvPr id="13" name="Rectangles 12"/>
          <p:cNvSpPr/>
          <p:nvPr/>
        </p:nvSpPr>
        <p:spPr>
          <a:xfrm>
            <a:off x="4121150" y="4884420"/>
            <a:ext cx="339090" cy="2266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2</a:t>
            </a:r>
          </a:p>
        </p:txBody>
      </p:sp>
      <p:sp>
        <p:nvSpPr>
          <p:cNvPr id="17" name="Rectangles 16"/>
          <p:cNvSpPr/>
          <p:nvPr/>
        </p:nvSpPr>
        <p:spPr>
          <a:xfrm>
            <a:off x="5214620" y="4884420"/>
            <a:ext cx="339090" cy="2266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2</a:t>
            </a:r>
          </a:p>
        </p:txBody>
      </p:sp>
      <p:sp>
        <p:nvSpPr>
          <p:cNvPr id="18" name="Rectangles 17"/>
          <p:cNvSpPr/>
          <p:nvPr/>
        </p:nvSpPr>
        <p:spPr>
          <a:xfrm>
            <a:off x="1994535" y="5463540"/>
            <a:ext cx="339090" cy="2266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2</a:t>
            </a:r>
          </a:p>
        </p:txBody>
      </p:sp>
      <p:sp>
        <p:nvSpPr>
          <p:cNvPr id="20" name="Rectangles 19"/>
          <p:cNvSpPr/>
          <p:nvPr/>
        </p:nvSpPr>
        <p:spPr>
          <a:xfrm>
            <a:off x="4121150" y="5463540"/>
            <a:ext cx="339090" cy="2266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2</a:t>
            </a:r>
          </a:p>
        </p:txBody>
      </p:sp>
      <p:sp>
        <p:nvSpPr>
          <p:cNvPr id="21" name="Rectangles 20"/>
          <p:cNvSpPr/>
          <p:nvPr/>
        </p:nvSpPr>
        <p:spPr>
          <a:xfrm>
            <a:off x="5214620" y="5463540"/>
            <a:ext cx="339090" cy="2266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2</a:t>
            </a:r>
          </a:p>
        </p:txBody>
      </p:sp>
      <p:sp>
        <p:nvSpPr>
          <p:cNvPr id="22" name="Rectangles 21"/>
          <p:cNvSpPr/>
          <p:nvPr/>
        </p:nvSpPr>
        <p:spPr>
          <a:xfrm>
            <a:off x="1994535" y="5929630"/>
            <a:ext cx="339090" cy="2266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2</a:t>
            </a:r>
          </a:p>
        </p:txBody>
      </p:sp>
      <p:sp>
        <p:nvSpPr>
          <p:cNvPr id="23" name="Rectangles 22"/>
          <p:cNvSpPr/>
          <p:nvPr/>
        </p:nvSpPr>
        <p:spPr>
          <a:xfrm>
            <a:off x="4121150" y="5931535"/>
            <a:ext cx="339090" cy="2266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2</a:t>
            </a:r>
          </a:p>
        </p:txBody>
      </p:sp>
      <p:sp>
        <p:nvSpPr>
          <p:cNvPr id="24" name="Rectangles 23"/>
          <p:cNvSpPr/>
          <p:nvPr/>
        </p:nvSpPr>
        <p:spPr>
          <a:xfrm>
            <a:off x="5214620" y="5931535"/>
            <a:ext cx="339090" cy="2266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2</a:t>
            </a:r>
          </a:p>
        </p:txBody>
      </p:sp>
      <p:sp>
        <p:nvSpPr>
          <p:cNvPr id="25" name="Rectangles 24"/>
          <p:cNvSpPr/>
          <p:nvPr/>
        </p:nvSpPr>
        <p:spPr>
          <a:xfrm>
            <a:off x="3058160" y="5463540"/>
            <a:ext cx="339090" cy="2266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3</a:t>
            </a:r>
          </a:p>
        </p:txBody>
      </p:sp>
      <p:sp>
        <p:nvSpPr>
          <p:cNvPr id="26" name="Rectangles 25"/>
          <p:cNvSpPr/>
          <p:nvPr/>
        </p:nvSpPr>
        <p:spPr>
          <a:xfrm>
            <a:off x="3058160" y="5913120"/>
            <a:ext cx="339090" cy="2266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3</a:t>
            </a:r>
          </a:p>
        </p:txBody>
      </p:sp>
      <p:sp>
        <p:nvSpPr>
          <p:cNvPr id="30" name="Text Box 29"/>
          <p:cNvSpPr txBox="1"/>
          <p:nvPr/>
        </p:nvSpPr>
        <p:spPr>
          <a:xfrm>
            <a:off x="567055" y="6395720"/>
            <a:ext cx="5384165" cy="306705"/>
          </a:xfrm>
          <a:prstGeom prst="rect">
            <a:avLst/>
          </a:prstGeom>
          <a:noFill/>
        </p:spPr>
        <p:txBody>
          <a:bodyPr wrap="square" rtlCol="0">
            <a:spAutoFit/>
          </a:bodyPr>
          <a:lstStyle/>
          <a:p>
            <a:pPr algn="ctr"/>
            <a:r>
              <a:rPr lang="en-US" sz="1400"/>
              <a:t>1 - Priority 1            2 - Priority 2             3 - Priority 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5520" y="274638"/>
            <a:ext cx="8435280" cy="1143000"/>
          </a:xfrm>
        </p:spPr>
        <p:txBody>
          <a:bodyPr>
            <a:normAutofit fontScale="90000"/>
          </a:bodyPr>
          <a:lstStyle/>
          <a:p>
            <a:r>
              <a:rPr lang="en-GB" b="1" dirty="0">
                <a:latin typeface="Arial" panose="020B0604020202020204" pitchFamily="34" charset="0"/>
                <a:cs typeface="Arial" panose="020B0604020202020204" pitchFamily="34" charset="0"/>
              </a:rPr>
              <a:t>PRACTICAL PROBLEMS IN EARLY SUPPLIER INVOLVEMENT</a:t>
            </a:r>
            <a:endParaRPr lang="en-US" b="1" dirty="0">
              <a:latin typeface="Arial" panose="020B0604020202020204" pitchFamily="34" charset="0"/>
              <a:cs typeface="Arial" panose="020B0604020202020204" pitchFamily="34" charset="0"/>
            </a:endParaRPr>
          </a:p>
        </p:txBody>
      </p:sp>
      <p:sp>
        <p:nvSpPr>
          <p:cNvPr id="5" name="Content Placeholder 4"/>
          <p:cNvSpPr>
            <a:spLocks noGrp="1"/>
          </p:cNvSpPr>
          <p:nvPr>
            <p:ph idx="1"/>
          </p:nvPr>
        </p:nvSpPr>
        <p:spPr>
          <a:xfrm>
            <a:off x="386383" y="1500968"/>
            <a:ext cx="6583680" cy="4856171"/>
          </a:xfrm>
        </p:spPr>
        <p:txBody>
          <a:bodyPr>
            <a:normAutofit lnSpcReduction="10000"/>
          </a:bodyPr>
          <a:lstStyle/>
          <a:p>
            <a:pPr>
              <a:lnSpc>
                <a:spcPct val="150000"/>
              </a:lnSpc>
            </a:pPr>
            <a:r>
              <a:rPr lang="en-GB" sz="1400" dirty="0">
                <a:latin typeface="Times New Roman" panose="02020603050405020304" pitchFamily="18" charset="0"/>
                <a:cs typeface="Times New Roman" panose="02020603050405020304" pitchFamily="18" charset="0"/>
              </a:rPr>
              <a:t>Mutual trust and communication</a:t>
            </a:r>
            <a:r>
              <a:rPr lang="fi-FI" sz="1400" dirty="0">
                <a:latin typeface="Times New Roman" panose="02020603050405020304" pitchFamily="18" charset="0"/>
                <a:cs typeface="Times New Roman" panose="02020603050405020304" pitchFamily="18" charset="0"/>
              </a:rPr>
              <a:t>(Taneli Eisto et al., 2010)</a:t>
            </a:r>
            <a:r>
              <a:rPr lang="en-GB" sz="1400" dirty="0">
                <a:latin typeface="Times New Roman" panose="02020603050405020304" pitchFamily="18" charset="0"/>
                <a:cs typeface="Times New Roman" panose="02020603050405020304" pitchFamily="18" charset="0"/>
              </a:rPr>
              <a:t>.</a:t>
            </a:r>
          </a:p>
          <a:p>
            <a:pPr>
              <a:lnSpc>
                <a:spcPct val="150000"/>
              </a:lnSpc>
            </a:pPr>
            <a:r>
              <a:rPr lang="en-GB" sz="1400" dirty="0">
                <a:latin typeface="Times New Roman" panose="02020603050405020304" pitchFamily="18" charset="0"/>
                <a:cs typeface="Times New Roman" panose="02020603050405020304" pitchFamily="18" charset="0"/>
              </a:rPr>
              <a:t>Chances of increase in cost and time for both the product and the development and product performance difficulties (</a:t>
            </a:r>
            <a:r>
              <a:rPr lang="da-DK" sz="1400" dirty="0">
                <a:latin typeface="Times New Roman" panose="02020603050405020304" pitchFamily="18" charset="0"/>
                <a:cs typeface="Times New Roman" panose="02020603050405020304" pitchFamily="18" charset="0"/>
              </a:rPr>
              <a:t>Birou and Fawcett,1994).</a:t>
            </a:r>
            <a:endParaRPr lang="en-GB" sz="1400" dirty="0">
              <a:latin typeface="Times New Roman" panose="02020603050405020304" pitchFamily="18" charset="0"/>
              <a:cs typeface="Times New Roman" panose="02020603050405020304" pitchFamily="18" charset="0"/>
            </a:endParaRPr>
          </a:p>
          <a:p>
            <a:pPr>
              <a:lnSpc>
                <a:spcPct val="150000"/>
              </a:lnSpc>
            </a:pPr>
            <a:r>
              <a:rPr lang="en-GB" sz="1400" dirty="0">
                <a:latin typeface="Times New Roman" panose="02020603050405020304" pitchFamily="18" charset="0"/>
                <a:cs typeface="Times New Roman" panose="02020603050405020304" pitchFamily="18" charset="0"/>
              </a:rPr>
              <a:t>Lack of sureness of the outcome (Eisenhardt,1989).</a:t>
            </a:r>
          </a:p>
          <a:p>
            <a:pPr>
              <a:lnSpc>
                <a:spcPct val="150000"/>
              </a:lnSpc>
            </a:pPr>
            <a:r>
              <a:rPr lang="en-GB" sz="1400" dirty="0">
                <a:latin typeface="Times New Roman" panose="02020603050405020304" pitchFamily="18" charset="0"/>
                <a:cs typeface="Times New Roman" panose="02020603050405020304" pitchFamily="18" charset="0"/>
              </a:rPr>
              <a:t>Inefficient internal procedures driving up costs </a:t>
            </a:r>
            <a:r>
              <a:rPr lang="en-US" sz="1400" dirty="0">
                <a:latin typeface="Times New Roman" panose="02020603050405020304" pitchFamily="18" charset="0"/>
                <a:cs typeface="Times New Roman" panose="02020603050405020304" pitchFamily="18" charset="0"/>
              </a:rPr>
              <a:t>(Zsidisin &amp; Smith, 2005)</a:t>
            </a:r>
            <a:r>
              <a:rPr lang="en-GB" sz="1400" dirty="0">
                <a:latin typeface="Times New Roman" panose="02020603050405020304" pitchFamily="18" charset="0"/>
                <a:cs typeface="Times New Roman" panose="02020603050405020304" pitchFamily="18" charset="0"/>
              </a:rPr>
              <a:t>.</a:t>
            </a:r>
          </a:p>
          <a:p>
            <a:pPr>
              <a:lnSpc>
                <a:spcPct val="150000"/>
              </a:lnSpc>
            </a:pPr>
            <a:r>
              <a:rPr lang="en-GB" sz="1400" dirty="0">
                <a:latin typeface="Times New Roman" panose="02020603050405020304" pitchFamily="18" charset="0"/>
                <a:cs typeface="Times New Roman" panose="02020603050405020304" pitchFamily="18" charset="0"/>
              </a:rPr>
              <a:t>Less supplier involvement (</a:t>
            </a:r>
            <a:r>
              <a:rPr lang="nb-NO" sz="1400" dirty="0">
                <a:latin typeface="Times New Roman" panose="02020603050405020304" pitchFamily="18" charset="0"/>
                <a:cs typeface="Times New Roman" panose="02020603050405020304" pitchFamily="18" charset="0"/>
              </a:rPr>
              <a:t>Bidault et al.,1998).</a:t>
            </a:r>
            <a:endParaRPr lang="en-GB" sz="1400" dirty="0">
              <a:latin typeface="Times New Roman" panose="02020603050405020304" pitchFamily="18" charset="0"/>
              <a:cs typeface="Times New Roman" panose="02020603050405020304" pitchFamily="18" charset="0"/>
            </a:endParaRPr>
          </a:p>
          <a:p>
            <a:pPr>
              <a:lnSpc>
                <a:spcPct val="150000"/>
              </a:lnSpc>
            </a:pPr>
            <a:r>
              <a:rPr lang="en-GB" sz="1400" dirty="0">
                <a:latin typeface="Times New Roman" panose="02020603050405020304" pitchFamily="18" charset="0"/>
                <a:cs typeface="Times New Roman" panose="02020603050405020304" pitchFamily="18" charset="0"/>
              </a:rPr>
              <a:t>Legal liabilities</a:t>
            </a:r>
            <a:r>
              <a:rPr lang="en-US" sz="1400" dirty="0">
                <a:latin typeface="Times New Roman" panose="02020603050405020304" pitchFamily="18" charset="0"/>
                <a:cs typeface="Times New Roman" panose="02020603050405020304" pitchFamily="18" charset="0"/>
              </a:rPr>
              <a:t> (Zsidisin &amp; Smith, 2005)</a:t>
            </a:r>
            <a:r>
              <a:rPr lang="en-GB" sz="1400" dirty="0">
                <a:latin typeface="Times New Roman" panose="02020603050405020304" pitchFamily="18" charset="0"/>
                <a:cs typeface="Times New Roman" panose="02020603050405020304" pitchFamily="18" charset="0"/>
              </a:rPr>
              <a:t>.</a:t>
            </a:r>
          </a:p>
          <a:p>
            <a:pPr>
              <a:lnSpc>
                <a:spcPct val="150000"/>
              </a:lnSpc>
            </a:pPr>
            <a:r>
              <a:rPr lang="en-GB" sz="1400" dirty="0">
                <a:latin typeface="Times New Roman" panose="02020603050405020304" pitchFamily="18" charset="0"/>
                <a:cs typeface="Times New Roman" panose="02020603050405020304" pitchFamily="18" charset="0"/>
              </a:rPr>
              <a:t>Supplier capacity constraints </a:t>
            </a:r>
            <a:r>
              <a:rPr lang="en-US" sz="1400" dirty="0">
                <a:latin typeface="Times New Roman" panose="02020603050405020304" pitchFamily="18" charset="0"/>
                <a:cs typeface="Times New Roman" panose="02020603050405020304" pitchFamily="18" charset="0"/>
              </a:rPr>
              <a:t>(Zsidisin &amp; Smith, 2005)</a:t>
            </a:r>
            <a:r>
              <a:rPr lang="en-GB" sz="1400" dirty="0">
                <a:latin typeface="Times New Roman" panose="02020603050405020304" pitchFamily="18" charset="0"/>
                <a:cs typeface="Times New Roman" panose="02020603050405020304" pitchFamily="18" charset="0"/>
              </a:rPr>
              <a:t>.</a:t>
            </a:r>
          </a:p>
          <a:p>
            <a:pPr>
              <a:lnSpc>
                <a:spcPct val="150000"/>
              </a:lnSpc>
            </a:pPr>
            <a:r>
              <a:rPr lang="en-GB" sz="1400" dirty="0">
                <a:latin typeface="Times New Roman" panose="02020603050405020304" pitchFamily="18" charset="0"/>
                <a:cs typeface="Times New Roman" panose="02020603050405020304" pitchFamily="18" charset="0"/>
              </a:rPr>
              <a:t>Problem handling the product design changes if needed </a:t>
            </a:r>
            <a:r>
              <a:rPr lang="en-US" sz="1400" dirty="0">
                <a:latin typeface="Times New Roman" panose="02020603050405020304" pitchFamily="18" charset="0"/>
                <a:cs typeface="Times New Roman" panose="02020603050405020304" pitchFamily="18" charset="0"/>
              </a:rPr>
              <a:t>(Zsidisin &amp; Smith, 2005)</a:t>
            </a:r>
            <a:r>
              <a:rPr lang="en-GB" sz="1400" dirty="0">
                <a:latin typeface="Times New Roman" panose="02020603050405020304" pitchFamily="18" charset="0"/>
                <a:cs typeface="Times New Roman" panose="02020603050405020304" pitchFamily="18" charset="0"/>
              </a:rPr>
              <a:t>.</a:t>
            </a:r>
          </a:p>
          <a:p>
            <a:pPr>
              <a:lnSpc>
                <a:spcPct val="150000"/>
              </a:lnSpc>
            </a:pPr>
            <a:r>
              <a:rPr lang="en-GB" sz="1400" dirty="0">
                <a:latin typeface="Times New Roman" panose="02020603050405020304" pitchFamily="18" charset="0"/>
                <a:cs typeface="Times New Roman" panose="02020603050405020304" pitchFamily="18" charset="0"/>
              </a:rPr>
              <a:t>Leaking of information (Wynstra, 1998).</a:t>
            </a:r>
          </a:p>
          <a:p>
            <a:pPr>
              <a:lnSpc>
                <a:spcPct val="150000"/>
              </a:lnSpc>
            </a:pPr>
            <a:r>
              <a:rPr lang="en-GB" sz="1400" dirty="0">
                <a:latin typeface="Times New Roman" panose="02020603050405020304" pitchFamily="18" charset="0"/>
                <a:cs typeface="Times New Roman" panose="02020603050405020304" pitchFamily="18" charset="0"/>
              </a:rPr>
              <a:t>The policy guidelines lack precision and contain many contradictions (</a:t>
            </a:r>
            <a:r>
              <a:rPr lang="en-US" sz="1400" dirty="0">
                <a:latin typeface="Times New Roman" panose="02020603050405020304" pitchFamily="18" charset="0"/>
                <a:cs typeface="Times New Roman" panose="02020603050405020304" pitchFamily="18" charset="0"/>
              </a:rPr>
              <a:t>McIvor and Humphreys, 2004).</a:t>
            </a:r>
            <a:endParaRPr lang="en-GB" sz="1400" dirty="0">
              <a:latin typeface="Times New Roman" panose="02020603050405020304" pitchFamily="18" charset="0"/>
              <a:cs typeface="Times New Roman" panose="02020603050405020304" pitchFamily="18" charset="0"/>
            </a:endParaRPr>
          </a:p>
          <a:p>
            <a:pPr>
              <a:lnSpc>
                <a:spcPct val="150000"/>
              </a:lnSpc>
            </a:pPr>
            <a:endParaRPr lang="en-GB" sz="1400" dirty="0"/>
          </a:p>
        </p:txBody>
      </p:sp>
      <p:graphicFrame>
        <p:nvGraphicFramePr>
          <p:cNvPr id="6" name="Picture Placeholder 5"/>
          <p:cNvGraphicFramePr>
            <a:graphicFrameLocks/>
          </p:cNvGraphicFramePr>
          <p:nvPr>
            <p:extLst>
              <p:ext uri="{D42A27DB-BD31-4B8C-83A1-F6EECF244321}">
                <p14:modId xmlns:p14="http://schemas.microsoft.com/office/powerpoint/2010/main" val="2458185905"/>
              </p:ext>
            </p:extLst>
          </p:nvPr>
        </p:nvGraphicFramePr>
        <p:xfrm>
          <a:off x="6873612" y="1285860"/>
          <a:ext cx="4910142" cy="52863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8229600" y="6477000"/>
            <a:ext cx="2819400" cy="381000"/>
          </a:xfrm>
          <a:prstGeom prst="rect">
            <a:avLst/>
          </a:prstGeom>
          <a:noFill/>
        </p:spPr>
        <p:txBody>
          <a:bodyPr wrap="square" rtlCol="0">
            <a:spAutoFit/>
          </a:bodyPr>
          <a:lstStyle/>
          <a:p>
            <a:r>
              <a:rPr lang="en-US" dirty="0"/>
              <a:t>(Zsidisin &amp; Smith, 2005)</a:t>
            </a:r>
          </a:p>
        </p:txBody>
      </p:sp>
      <p:sp>
        <p:nvSpPr>
          <p:cNvPr id="9" name="TextBox 8"/>
          <p:cNvSpPr txBox="1"/>
          <p:nvPr/>
        </p:nvSpPr>
        <p:spPr>
          <a:xfrm>
            <a:off x="6667504" y="6215082"/>
            <a:ext cx="4429156" cy="369332"/>
          </a:xfrm>
          <a:prstGeom prst="rect">
            <a:avLst/>
          </a:prstGeom>
          <a:noFill/>
        </p:spPr>
        <p:txBody>
          <a:bodyPr wrap="square" rtlCol="0">
            <a:spAutoFit/>
          </a:bodyPr>
          <a:lstStyle/>
          <a:p>
            <a:r>
              <a:rPr lang="en-GB" dirty="0"/>
              <a:t>Fig 1: Problems in ESI</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519013"/>
            <a:ext cx="12192000" cy="553998"/>
          </a:xfrm>
          <a:prstGeom prst="rect">
            <a:avLst/>
          </a:prstGeom>
          <a:noFill/>
        </p:spPr>
        <p:txBody>
          <a:bodyPr wrap="square" rtlCol="0">
            <a:spAutoFit/>
          </a:bodyPr>
          <a:lstStyle/>
          <a:p>
            <a:pPr algn="ctr"/>
            <a:r>
              <a:rPr lang="en-GB" sz="3000" b="1" dirty="0">
                <a:latin typeface="Arial" panose="020B0604020202020204" pitchFamily="34" charset="0"/>
                <a:cs typeface="Arial" panose="020B0604020202020204" pitchFamily="34" charset="0"/>
              </a:rPr>
              <a:t>PRATICAL ISSUES IN NEW PRODUCT DEVELOPMENT</a:t>
            </a:r>
          </a:p>
        </p:txBody>
      </p:sp>
      <p:sp>
        <p:nvSpPr>
          <p:cNvPr id="5" name="TextBox 4"/>
          <p:cNvSpPr txBox="1"/>
          <p:nvPr/>
        </p:nvSpPr>
        <p:spPr>
          <a:xfrm>
            <a:off x="0" y="1468182"/>
            <a:ext cx="5875384" cy="5028556"/>
          </a:xfrm>
          <a:prstGeom prst="rect">
            <a:avLst/>
          </a:prstGeom>
          <a:noFill/>
          <a:ln>
            <a:solidFill>
              <a:schemeClr val="tx1"/>
            </a:solidFill>
          </a:ln>
        </p:spPr>
        <p:txBody>
          <a:bodyPr wrap="square" rtlCol="0">
            <a:spAutoFit/>
          </a:bodyPr>
          <a:lstStyle/>
          <a:p>
            <a:pPr marL="285750" indent="-285750">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Asymmetrical relationships – exploits supplier knowledge </a:t>
            </a:r>
            <a:r>
              <a:rPr lang="en-GB" i="1" dirty="0">
                <a:latin typeface="Times New Roman" panose="02020603050405020304" pitchFamily="18" charset="0"/>
                <a:cs typeface="Times New Roman" panose="02020603050405020304" pitchFamily="18" charset="0"/>
              </a:rPr>
              <a:t>(Flankegård et al., 2021).</a:t>
            </a:r>
          </a:p>
          <a:p>
            <a:pPr marL="285750" indent="-285750">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Tools/technology – initial misunderstanding on how to use design tools by suppliers </a:t>
            </a:r>
            <a:r>
              <a:rPr lang="en-GB" i="1" dirty="0">
                <a:latin typeface="Times New Roman" panose="02020603050405020304" pitchFamily="18" charset="0"/>
                <a:cs typeface="Times New Roman" panose="02020603050405020304" pitchFamily="18" charset="0"/>
              </a:rPr>
              <a:t>(Flankegård et al., 2021).</a:t>
            </a:r>
          </a:p>
          <a:p>
            <a:pPr marL="285750" indent="-285750">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Disagreements among the integrated product development team’s members </a:t>
            </a:r>
            <a:r>
              <a:rPr lang="en-GB" i="1" dirty="0">
                <a:latin typeface="Times New Roman" panose="02020603050405020304" pitchFamily="18" charset="0"/>
                <a:cs typeface="Times New Roman" panose="02020603050405020304" pitchFamily="18" charset="0"/>
              </a:rPr>
              <a:t>(Chavhan, 2012).</a:t>
            </a:r>
          </a:p>
          <a:p>
            <a:pPr marL="285750" indent="-285750">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Different suppliers had distinct perceptions on how they were expected to deliver new components </a:t>
            </a:r>
            <a:r>
              <a:rPr lang="en-IN" b="0" i="1" dirty="0">
                <a:solidFill>
                  <a:srgbClr val="333333"/>
                </a:solidFill>
                <a:effectLst/>
                <a:latin typeface="Times New Roman" panose="02020603050405020304" pitchFamily="18" charset="0"/>
                <a:cs typeface="Times New Roman" panose="02020603050405020304" pitchFamily="18" charset="0"/>
              </a:rPr>
              <a:t>(LaBahn &amp; Krapfel, 2000)</a:t>
            </a:r>
            <a:r>
              <a:rPr lang="en-GB" i="1"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Leakage of information – possibility of leakage of important information to the competitors </a:t>
            </a:r>
            <a:r>
              <a:rPr lang="en-GB" i="1" dirty="0">
                <a:latin typeface="Times New Roman" panose="02020603050405020304" pitchFamily="18" charset="0"/>
                <a:cs typeface="Times New Roman" panose="02020603050405020304" pitchFamily="18" charset="0"/>
              </a:rPr>
              <a:t>(</a:t>
            </a:r>
            <a:r>
              <a:rPr lang="fi-FI" i="1" dirty="0">
                <a:latin typeface="Times New Roman" panose="02020603050405020304" pitchFamily="18" charset="0"/>
                <a:cs typeface="Times New Roman" panose="02020603050405020304" pitchFamily="18" charset="0"/>
              </a:rPr>
              <a:t>Taneli Eisto et al., 2010</a:t>
            </a:r>
            <a:r>
              <a:rPr lang="en-GB" i="1" dirty="0">
                <a:latin typeface="Times New Roman" panose="02020603050405020304" pitchFamily="18" charset="0"/>
                <a:cs typeface="Times New Roman" panose="02020603050405020304" pitchFamily="18" charset="0"/>
              </a:rPr>
              <a:t>).</a:t>
            </a:r>
          </a:p>
        </p:txBody>
      </p:sp>
      <p:graphicFrame>
        <p:nvGraphicFramePr>
          <p:cNvPr id="33" name="Diagram 32"/>
          <p:cNvGraphicFramePr/>
          <p:nvPr/>
        </p:nvGraphicFramePr>
        <p:xfrm>
          <a:off x="5349968" y="127312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3" name="Right Arrow 42"/>
          <p:cNvSpPr/>
          <p:nvPr/>
        </p:nvSpPr>
        <p:spPr>
          <a:xfrm>
            <a:off x="6067222" y="3843812"/>
            <a:ext cx="940526" cy="93181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639668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13742</TotalTime>
  <Words>3594</Words>
  <Application>Microsoft Office PowerPoint</Application>
  <PresentationFormat>Widescreen</PresentationFormat>
  <Paragraphs>317</Paragraphs>
  <Slides>13</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Calibri Light</vt:lpstr>
      <vt:lpstr>Cambria Math</vt:lpstr>
      <vt:lpstr>Monotype Sorts</vt:lpstr>
      <vt:lpstr>Times New Roman</vt:lpstr>
      <vt:lpstr>-webkit-standard</vt:lpstr>
      <vt:lpstr>Wingdings</vt:lpstr>
      <vt:lpstr>Office Theme</vt:lpstr>
      <vt:lpstr>NISSAN COGENT </vt:lpstr>
      <vt:lpstr>Introduction  </vt:lpstr>
      <vt:lpstr>OVERVIEW OF CONCEPT </vt:lpstr>
      <vt:lpstr>CO-DEVELOPMENT THROUGH PROCESS ALIGNMENT</vt:lpstr>
      <vt:lpstr>CO-DEVELOPMENT IN NISSAN’S COMPETITIVE PERFORMANCE IN NPD</vt:lpstr>
      <vt:lpstr>PowerPoint Presentation</vt:lpstr>
      <vt:lpstr>PowerPoint Presentation</vt:lpstr>
      <vt:lpstr>PRACTICAL PROBLEMS IN EARLY SUPPLIER INVOLVEMENT</vt:lpstr>
      <vt:lpstr>PowerPoint Presentation</vt:lpstr>
      <vt:lpstr>FUTURE TRENDS AND RECOMMENDATIONS </vt:lpstr>
      <vt:lpstr>KEY LEARNING POINTS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NISSAN COGENT </dc:title>
  <dc:creator>aqib vayani</dc:creator>
  <cp:lastModifiedBy>Killedar, Ninad</cp:lastModifiedBy>
  <cp:revision>46</cp:revision>
  <dcterms:created xsi:type="dcterms:W3CDTF">2022-11-17T23:23:12Z</dcterms:created>
  <dcterms:modified xsi:type="dcterms:W3CDTF">2024-03-01T19:04:35Z</dcterms:modified>
</cp:coreProperties>
</file>