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876" r:id="rId2"/>
    <p:sldMasterId id="2147483888" r:id="rId3"/>
  </p:sldMasterIdLst>
  <p:notesMasterIdLst>
    <p:notesMasterId r:id="rId16"/>
  </p:notesMasterIdLst>
  <p:sldIdLst>
    <p:sldId id="256" r:id="rId4"/>
    <p:sldId id="260" r:id="rId5"/>
    <p:sldId id="262" r:id="rId6"/>
    <p:sldId id="263" r:id="rId7"/>
    <p:sldId id="266" r:id="rId8"/>
    <p:sldId id="268" r:id="rId9"/>
    <p:sldId id="270" r:id="rId10"/>
    <p:sldId id="269" r:id="rId11"/>
    <p:sldId id="272" r:id="rId12"/>
    <p:sldId id="261" r:id="rId13"/>
    <p:sldId id="271"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447"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viewProps" Target="viewProps.xml" /><Relationship Id="rId3" Type="http://schemas.openxmlformats.org/officeDocument/2006/relationships/slideMaster" Target="slideMasters/slideMaster3.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slide" Target="slides/slide12.xml" /><Relationship Id="rId10" Type="http://schemas.openxmlformats.org/officeDocument/2006/relationships/slide" Target="slides/slide7.xml" /><Relationship Id="rId19" Type="http://schemas.openxmlformats.org/officeDocument/2006/relationships/theme" Target="theme/theme1.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E9A4A7-7D29-42A9-9881-0A7AA95E89C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36D1F10-7215-4974-BFBC-5F7CB2D19B78}">
      <dgm:prSet/>
      <dgm:spPr/>
      <dgm:t>
        <a:bodyPr/>
        <a:lstStyle/>
        <a:p>
          <a:pPr algn="just"/>
          <a:r>
            <a:rPr lang="en-US" dirty="0"/>
            <a:t>According to </a:t>
          </a:r>
          <a:r>
            <a:rPr lang="en-GB" dirty="0"/>
            <a:t>CNN Business </a:t>
          </a:r>
          <a:r>
            <a:rPr lang="en-US" dirty="0"/>
            <a:t>due to high packaging waste and the fact that ecommerce products typically originate from multiple distribution centers,  ecommerce can be more detrimental to the environment than driving to a brick and-mortar retail store. Further to that, in 81% of shopping gatherings in the Great Britain, the overall greenhouse gas footprints per item purchased from brick - and - mortar were relatively low than those generated by e- commerce shopping.</a:t>
          </a:r>
          <a:r>
            <a:rPr lang="en-GB" b="1" dirty="0"/>
            <a:t> (CNN Business, 2020)</a:t>
          </a:r>
          <a:endParaRPr lang="en-US" dirty="0"/>
        </a:p>
      </dgm:t>
    </dgm:pt>
    <dgm:pt modelId="{6785E8B1-C366-4C0D-A0B4-54FA6D910F74}" type="parTrans" cxnId="{2A80C851-2F3A-4C8B-AEAC-72F8ECC9BC0F}">
      <dgm:prSet/>
      <dgm:spPr/>
      <dgm:t>
        <a:bodyPr/>
        <a:lstStyle/>
        <a:p>
          <a:endParaRPr lang="en-US"/>
        </a:p>
      </dgm:t>
    </dgm:pt>
    <dgm:pt modelId="{CDD4C2D2-41B1-4D78-87BF-4A8976F7B4D1}" type="sibTrans" cxnId="{2A80C851-2F3A-4C8B-AEAC-72F8ECC9BC0F}">
      <dgm:prSet/>
      <dgm:spPr/>
      <dgm:t>
        <a:bodyPr/>
        <a:lstStyle/>
        <a:p>
          <a:endParaRPr lang="en-US"/>
        </a:p>
      </dgm:t>
    </dgm:pt>
    <dgm:pt modelId="{3363646E-8636-4528-A004-DC8D2BB5B034}">
      <dgm:prSet/>
      <dgm:spPr/>
      <dgm:t>
        <a:bodyPr/>
        <a:lstStyle/>
        <a:p>
          <a:pPr algn="just"/>
          <a:r>
            <a:rPr lang="en-US" dirty="0"/>
            <a:t>Commodities packaging adds substantially to CO2 emissions from plastic production, contaminating ecosystems, and incorporating massive volumes of waste to the landfills. According to Canopy, a forest conservation organization, 3 billion trees are pulped each year to produce 241 million tonnes of shipping cartons. </a:t>
          </a:r>
          <a:r>
            <a:rPr lang="en-GB" b="1" dirty="0"/>
            <a:t>(Canopy, 2022). </a:t>
          </a:r>
          <a:r>
            <a:rPr lang="en-US" dirty="0"/>
            <a:t>Every year, only just China's courier industry generates approximately 1.8 million tonnes of plastic waste and over 9 million tonnes of paper waste according to State Post Bureau. </a:t>
          </a:r>
          <a:r>
            <a:rPr lang="en-GB" b="1" dirty="0"/>
            <a:t>(Chen , 2021)</a:t>
          </a:r>
          <a:endParaRPr lang="en-US" dirty="0"/>
        </a:p>
      </dgm:t>
    </dgm:pt>
    <dgm:pt modelId="{DFA326AE-B156-4DD1-972A-A9612825C93D}" type="parTrans" cxnId="{F6A85105-3190-44FE-9FA0-A1027D4D5289}">
      <dgm:prSet/>
      <dgm:spPr/>
      <dgm:t>
        <a:bodyPr/>
        <a:lstStyle/>
        <a:p>
          <a:endParaRPr lang="en-US"/>
        </a:p>
      </dgm:t>
    </dgm:pt>
    <dgm:pt modelId="{6A0B232E-6BB8-4F6E-91E1-92888394D056}" type="sibTrans" cxnId="{F6A85105-3190-44FE-9FA0-A1027D4D5289}">
      <dgm:prSet/>
      <dgm:spPr/>
      <dgm:t>
        <a:bodyPr/>
        <a:lstStyle/>
        <a:p>
          <a:endParaRPr lang="en-US"/>
        </a:p>
      </dgm:t>
    </dgm:pt>
    <dgm:pt modelId="{CDB88A8B-90CE-4600-9205-D8D0BB846383}">
      <dgm:prSet/>
      <dgm:spPr/>
      <dgm:t>
        <a:bodyPr/>
        <a:lstStyle/>
        <a:p>
          <a:pPr algn="just"/>
          <a:r>
            <a:rPr lang="en-US" dirty="0"/>
            <a:t>Another environmental impact of ecommerce shopping is shipping emissions. In 2020, product shipping and return estimated to account for 37% of overall green house gas emissions. The number of delivery vehicles is expected to increase by 36% by 2030, causing a rise of approximately 6 million tonnes of CO2 emissions as vehicles take longer to commute due to increased traffic congestion. </a:t>
          </a:r>
          <a:r>
            <a:rPr lang="en-GB" b="1" dirty="0"/>
            <a:t>(</a:t>
          </a:r>
          <a:r>
            <a:rPr lang="en-GB" b="1" dirty="0" err="1"/>
            <a:t>Igini</a:t>
          </a:r>
          <a:r>
            <a:rPr lang="en-GB" b="1" dirty="0"/>
            <a:t>, 2022)</a:t>
          </a:r>
          <a:endParaRPr lang="en-US" dirty="0"/>
        </a:p>
      </dgm:t>
    </dgm:pt>
    <dgm:pt modelId="{664C683A-B6AD-491D-A942-C8B899DE64D5}" type="parTrans" cxnId="{00BD1FFE-385B-4A56-899C-EBA48F95CE5D}">
      <dgm:prSet/>
      <dgm:spPr/>
      <dgm:t>
        <a:bodyPr/>
        <a:lstStyle/>
        <a:p>
          <a:endParaRPr lang="en-US"/>
        </a:p>
      </dgm:t>
    </dgm:pt>
    <dgm:pt modelId="{6F011B52-DF03-4EFA-9138-18A880ADCCCC}" type="sibTrans" cxnId="{00BD1FFE-385B-4A56-899C-EBA48F95CE5D}">
      <dgm:prSet/>
      <dgm:spPr/>
      <dgm:t>
        <a:bodyPr/>
        <a:lstStyle/>
        <a:p>
          <a:endParaRPr lang="en-US"/>
        </a:p>
      </dgm:t>
    </dgm:pt>
    <dgm:pt modelId="{FFFE7966-F1D3-4BCB-B53F-A3F958254EFE}">
      <dgm:prSet/>
      <dgm:spPr/>
      <dgm:t>
        <a:bodyPr/>
        <a:lstStyle/>
        <a:p>
          <a:pPr algn="just"/>
          <a:r>
            <a:rPr lang="en-US" dirty="0"/>
            <a:t>Furthermore, is the</a:t>
          </a:r>
          <a:r>
            <a:rPr lang="en-US" b="0" i="0" dirty="0"/>
            <a:t> concept of cross-border e-commerce enterprises which need cross-border logistics to realize transnational transportation and trading. And as cross-border logistics being more </a:t>
          </a:r>
          <a:r>
            <a:rPr lang="en-US" i="0" dirty="0"/>
            <a:t>complex</a:t>
          </a:r>
          <a:r>
            <a:rPr lang="en-GB" i="0" dirty="0"/>
            <a:t> </a:t>
          </a:r>
          <a:r>
            <a:rPr lang="en-GB" dirty="0"/>
            <a:t>it needs</a:t>
          </a:r>
          <a:r>
            <a:rPr lang="en-US" i="0" dirty="0"/>
            <a:t> </a:t>
          </a:r>
          <a:r>
            <a:rPr lang="en-US" b="0" i="0" dirty="0"/>
            <a:t>right cross-border logistics mode that can help cross-border e-commerce enterprises achieve long-term sustainable development.</a:t>
          </a:r>
          <a:r>
            <a:rPr lang="en-GB" dirty="0"/>
            <a:t> </a:t>
          </a:r>
          <a:r>
            <a:rPr lang="en-GB" b="1" dirty="0"/>
            <a:t>(Li et al., 2023)</a:t>
          </a:r>
          <a:endParaRPr lang="en-US" dirty="0"/>
        </a:p>
      </dgm:t>
    </dgm:pt>
    <dgm:pt modelId="{A8C32E60-EB45-495C-8EC4-13EEC06B86E2}" type="parTrans" cxnId="{C111507A-680B-42FB-992A-404AFDBA059F}">
      <dgm:prSet/>
      <dgm:spPr/>
      <dgm:t>
        <a:bodyPr/>
        <a:lstStyle/>
        <a:p>
          <a:endParaRPr lang="en-US"/>
        </a:p>
      </dgm:t>
    </dgm:pt>
    <dgm:pt modelId="{6BB84F5E-739E-491F-A268-6C895A66D1D3}" type="sibTrans" cxnId="{C111507A-680B-42FB-992A-404AFDBA059F}">
      <dgm:prSet/>
      <dgm:spPr/>
      <dgm:t>
        <a:bodyPr/>
        <a:lstStyle/>
        <a:p>
          <a:endParaRPr lang="en-US"/>
        </a:p>
      </dgm:t>
    </dgm:pt>
    <dgm:pt modelId="{C27C4A15-184A-4CCB-A40B-3096EB2A318E}">
      <dgm:prSet/>
      <dgm:spPr/>
      <dgm:t>
        <a:bodyPr/>
        <a:lstStyle/>
        <a:p>
          <a:pPr algn="just"/>
          <a:r>
            <a:rPr lang="en-GB" dirty="0"/>
            <a:t>Lastly, reverse logistics which is </a:t>
          </a:r>
          <a:r>
            <a:rPr lang="en-US" dirty="0"/>
            <a:t>concerned with managing the movement of goods back to manufacturers, distributors, and retailers. And due to growth of returns resulting from the rise of e-commerce reverse logistics is becoming even more challenging thus leading to excess carbon emissions. </a:t>
          </a:r>
          <a:r>
            <a:rPr lang="en-GB" b="1" dirty="0"/>
            <a:t>(Siegfried et al., 2021)</a:t>
          </a:r>
          <a:endParaRPr lang="en-US" dirty="0"/>
        </a:p>
      </dgm:t>
    </dgm:pt>
    <dgm:pt modelId="{58B935D7-7DD2-4534-8E90-0CF4ADED3753}" type="parTrans" cxnId="{C770A2EF-FD1F-40C3-9F68-B69758427794}">
      <dgm:prSet/>
      <dgm:spPr/>
      <dgm:t>
        <a:bodyPr/>
        <a:lstStyle/>
        <a:p>
          <a:endParaRPr lang="en-US"/>
        </a:p>
      </dgm:t>
    </dgm:pt>
    <dgm:pt modelId="{8DCDF589-243E-4140-82BA-E240B878B26F}" type="sibTrans" cxnId="{C770A2EF-FD1F-40C3-9F68-B69758427794}">
      <dgm:prSet/>
      <dgm:spPr/>
      <dgm:t>
        <a:bodyPr/>
        <a:lstStyle/>
        <a:p>
          <a:endParaRPr lang="en-US"/>
        </a:p>
      </dgm:t>
    </dgm:pt>
    <dgm:pt modelId="{DFF9190C-E1F2-44CA-8444-9BDBBA8BE8E8}">
      <dgm:prSet/>
      <dgm:spPr/>
      <dgm:t>
        <a:bodyPr/>
        <a:lstStyle/>
        <a:p>
          <a:pPr algn="just"/>
          <a:r>
            <a:rPr lang="en-US" dirty="0"/>
            <a:t>The e-commerce has caused challenges of increased freight volumes, reduced lot sizes and an increased number of delivery points which can be overcome by a transport technologies such as, electrified last-mile urban distribution through EV's, dynamic vehicle routing and path optimization.</a:t>
          </a:r>
          <a:r>
            <a:rPr lang="en-GB" dirty="0"/>
            <a:t> </a:t>
          </a:r>
          <a:r>
            <a:rPr lang="en-GB" b="1" dirty="0"/>
            <a:t>(</a:t>
          </a:r>
          <a:r>
            <a:rPr lang="en-GB" b="1" dirty="0" err="1"/>
            <a:t>Schöder</a:t>
          </a:r>
          <a:r>
            <a:rPr lang="en-GB" b="1" dirty="0"/>
            <a:t> et al., 2016)</a:t>
          </a:r>
          <a:endParaRPr lang="en-US" dirty="0"/>
        </a:p>
      </dgm:t>
    </dgm:pt>
    <dgm:pt modelId="{10B5966E-5467-4FE3-A08A-FD4559A5A9BA}" type="parTrans" cxnId="{803EAD88-A78A-4F17-B811-09F1D29EA55C}">
      <dgm:prSet/>
      <dgm:spPr/>
      <dgm:t>
        <a:bodyPr/>
        <a:lstStyle/>
        <a:p>
          <a:endParaRPr lang="en-US"/>
        </a:p>
      </dgm:t>
    </dgm:pt>
    <dgm:pt modelId="{2BA0FA3F-9FCA-4A0D-9863-1630A94E9793}" type="sibTrans" cxnId="{803EAD88-A78A-4F17-B811-09F1D29EA55C}">
      <dgm:prSet/>
      <dgm:spPr/>
      <dgm:t>
        <a:bodyPr/>
        <a:lstStyle/>
        <a:p>
          <a:endParaRPr lang="en-US"/>
        </a:p>
      </dgm:t>
    </dgm:pt>
    <dgm:pt modelId="{007D9B8F-882F-428E-9EAD-880CC088C41E}" type="pres">
      <dgm:prSet presAssocID="{AEE9A4A7-7D29-42A9-9881-0A7AA95E89CF}" presName="vert0" presStyleCnt="0">
        <dgm:presLayoutVars>
          <dgm:dir/>
          <dgm:animOne val="branch"/>
          <dgm:animLvl val="lvl"/>
        </dgm:presLayoutVars>
      </dgm:prSet>
      <dgm:spPr/>
    </dgm:pt>
    <dgm:pt modelId="{C056C32D-71B7-47EA-BFC7-7990D14693F8}" type="pres">
      <dgm:prSet presAssocID="{636D1F10-7215-4974-BFBC-5F7CB2D19B78}" presName="thickLine" presStyleLbl="alignNode1" presStyleIdx="0" presStyleCnt="6"/>
      <dgm:spPr/>
    </dgm:pt>
    <dgm:pt modelId="{51A289E5-CA33-4B1B-B55C-35A23B26CE4D}" type="pres">
      <dgm:prSet presAssocID="{636D1F10-7215-4974-BFBC-5F7CB2D19B78}" presName="horz1" presStyleCnt="0"/>
      <dgm:spPr/>
    </dgm:pt>
    <dgm:pt modelId="{5043405F-3F05-4829-B621-D57744D63ACC}" type="pres">
      <dgm:prSet presAssocID="{636D1F10-7215-4974-BFBC-5F7CB2D19B78}" presName="tx1" presStyleLbl="revTx" presStyleIdx="0" presStyleCnt="6"/>
      <dgm:spPr/>
    </dgm:pt>
    <dgm:pt modelId="{10B4D1EE-954A-41E3-B4D3-361AAAE43913}" type="pres">
      <dgm:prSet presAssocID="{636D1F10-7215-4974-BFBC-5F7CB2D19B78}" presName="vert1" presStyleCnt="0"/>
      <dgm:spPr/>
    </dgm:pt>
    <dgm:pt modelId="{50A390DE-4F23-4660-AAEF-EC932F41289F}" type="pres">
      <dgm:prSet presAssocID="{3363646E-8636-4528-A004-DC8D2BB5B034}" presName="thickLine" presStyleLbl="alignNode1" presStyleIdx="1" presStyleCnt="6"/>
      <dgm:spPr/>
    </dgm:pt>
    <dgm:pt modelId="{4470E87E-D5C8-4803-A6D4-5B10BBE0CDF4}" type="pres">
      <dgm:prSet presAssocID="{3363646E-8636-4528-A004-DC8D2BB5B034}" presName="horz1" presStyleCnt="0"/>
      <dgm:spPr/>
    </dgm:pt>
    <dgm:pt modelId="{B2D44B6C-F8B7-4CEB-96B4-0E46D8FE2633}" type="pres">
      <dgm:prSet presAssocID="{3363646E-8636-4528-A004-DC8D2BB5B034}" presName="tx1" presStyleLbl="revTx" presStyleIdx="1" presStyleCnt="6"/>
      <dgm:spPr/>
    </dgm:pt>
    <dgm:pt modelId="{A72DA798-F5E5-4D97-AE9D-7E27FC6E60E4}" type="pres">
      <dgm:prSet presAssocID="{3363646E-8636-4528-A004-DC8D2BB5B034}" presName="vert1" presStyleCnt="0"/>
      <dgm:spPr/>
    </dgm:pt>
    <dgm:pt modelId="{FD16B289-C138-4093-852F-295697895ADB}" type="pres">
      <dgm:prSet presAssocID="{CDB88A8B-90CE-4600-9205-D8D0BB846383}" presName="thickLine" presStyleLbl="alignNode1" presStyleIdx="2" presStyleCnt="6"/>
      <dgm:spPr/>
    </dgm:pt>
    <dgm:pt modelId="{3F28F42B-91F6-4B8D-BE93-8B23A52DA61F}" type="pres">
      <dgm:prSet presAssocID="{CDB88A8B-90CE-4600-9205-D8D0BB846383}" presName="horz1" presStyleCnt="0"/>
      <dgm:spPr/>
    </dgm:pt>
    <dgm:pt modelId="{94353731-9BE5-462F-99B1-769DC500E52E}" type="pres">
      <dgm:prSet presAssocID="{CDB88A8B-90CE-4600-9205-D8D0BB846383}" presName="tx1" presStyleLbl="revTx" presStyleIdx="2" presStyleCnt="6"/>
      <dgm:spPr/>
    </dgm:pt>
    <dgm:pt modelId="{EAB2DB3C-B5AB-4728-B8ED-480EF3A4532E}" type="pres">
      <dgm:prSet presAssocID="{CDB88A8B-90CE-4600-9205-D8D0BB846383}" presName="vert1" presStyleCnt="0"/>
      <dgm:spPr/>
    </dgm:pt>
    <dgm:pt modelId="{98A41257-3B65-4520-9659-289E80784B81}" type="pres">
      <dgm:prSet presAssocID="{FFFE7966-F1D3-4BCB-B53F-A3F958254EFE}" presName="thickLine" presStyleLbl="alignNode1" presStyleIdx="3" presStyleCnt="6"/>
      <dgm:spPr/>
    </dgm:pt>
    <dgm:pt modelId="{B752B03C-5B20-46FB-82F8-00F93830132E}" type="pres">
      <dgm:prSet presAssocID="{FFFE7966-F1D3-4BCB-B53F-A3F958254EFE}" presName="horz1" presStyleCnt="0"/>
      <dgm:spPr/>
    </dgm:pt>
    <dgm:pt modelId="{AB1C7A7D-82BD-47F1-A8EC-1EABE34FAD43}" type="pres">
      <dgm:prSet presAssocID="{FFFE7966-F1D3-4BCB-B53F-A3F958254EFE}" presName="tx1" presStyleLbl="revTx" presStyleIdx="3" presStyleCnt="6"/>
      <dgm:spPr/>
    </dgm:pt>
    <dgm:pt modelId="{C2A1CEB6-F4BD-450C-BAE7-C4B439685DA5}" type="pres">
      <dgm:prSet presAssocID="{FFFE7966-F1D3-4BCB-B53F-A3F958254EFE}" presName="vert1" presStyleCnt="0"/>
      <dgm:spPr/>
    </dgm:pt>
    <dgm:pt modelId="{68F0D694-FD2C-4682-895A-21655C36C318}" type="pres">
      <dgm:prSet presAssocID="{C27C4A15-184A-4CCB-A40B-3096EB2A318E}" presName="thickLine" presStyleLbl="alignNode1" presStyleIdx="4" presStyleCnt="6"/>
      <dgm:spPr/>
    </dgm:pt>
    <dgm:pt modelId="{5BA321CF-AA62-4B15-B5F6-971E10101E93}" type="pres">
      <dgm:prSet presAssocID="{C27C4A15-184A-4CCB-A40B-3096EB2A318E}" presName="horz1" presStyleCnt="0"/>
      <dgm:spPr/>
    </dgm:pt>
    <dgm:pt modelId="{9BE11C6B-DCD3-4533-AF81-E3A4D4563A5B}" type="pres">
      <dgm:prSet presAssocID="{C27C4A15-184A-4CCB-A40B-3096EB2A318E}" presName="tx1" presStyleLbl="revTx" presStyleIdx="4" presStyleCnt="6"/>
      <dgm:spPr/>
    </dgm:pt>
    <dgm:pt modelId="{FE61270E-7A43-45F0-8B6D-9B6CE3DBB860}" type="pres">
      <dgm:prSet presAssocID="{C27C4A15-184A-4CCB-A40B-3096EB2A318E}" presName="vert1" presStyleCnt="0"/>
      <dgm:spPr/>
    </dgm:pt>
    <dgm:pt modelId="{34432ECE-D710-471B-BDFD-2569B3A2131C}" type="pres">
      <dgm:prSet presAssocID="{DFF9190C-E1F2-44CA-8444-9BDBBA8BE8E8}" presName="thickLine" presStyleLbl="alignNode1" presStyleIdx="5" presStyleCnt="6"/>
      <dgm:spPr/>
    </dgm:pt>
    <dgm:pt modelId="{0C6B19CC-7A03-4DA1-9318-F808A7201631}" type="pres">
      <dgm:prSet presAssocID="{DFF9190C-E1F2-44CA-8444-9BDBBA8BE8E8}" presName="horz1" presStyleCnt="0"/>
      <dgm:spPr/>
    </dgm:pt>
    <dgm:pt modelId="{A159CF27-296D-4F22-AFCE-B8A7E92838CE}" type="pres">
      <dgm:prSet presAssocID="{DFF9190C-E1F2-44CA-8444-9BDBBA8BE8E8}" presName="tx1" presStyleLbl="revTx" presStyleIdx="5" presStyleCnt="6"/>
      <dgm:spPr/>
    </dgm:pt>
    <dgm:pt modelId="{5FB3B18F-37F7-4D06-B3F7-D7E8F1C6220D}" type="pres">
      <dgm:prSet presAssocID="{DFF9190C-E1F2-44CA-8444-9BDBBA8BE8E8}" presName="vert1" presStyleCnt="0"/>
      <dgm:spPr/>
    </dgm:pt>
  </dgm:ptLst>
  <dgm:cxnLst>
    <dgm:cxn modelId="{F6A85105-3190-44FE-9FA0-A1027D4D5289}" srcId="{AEE9A4A7-7D29-42A9-9881-0A7AA95E89CF}" destId="{3363646E-8636-4528-A004-DC8D2BB5B034}" srcOrd="1" destOrd="0" parTransId="{DFA326AE-B156-4DD1-972A-A9612825C93D}" sibTransId="{6A0B232E-6BB8-4F6E-91E1-92888394D056}"/>
    <dgm:cxn modelId="{AA7CE605-24EB-4908-A55F-63A38EEDE909}" type="presOf" srcId="{FFFE7966-F1D3-4BCB-B53F-A3F958254EFE}" destId="{AB1C7A7D-82BD-47F1-A8EC-1EABE34FAD43}" srcOrd="0" destOrd="0" presId="urn:microsoft.com/office/officeart/2008/layout/LinedList"/>
    <dgm:cxn modelId="{B702FE29-E067-4440-86BD-E2397B7FE7DD}" type="presOf" srcId="{3363646E-8636-4528-A004-DC8D2BB5B034}" destId="{B2D44B6C-F8B7-4CEB-96B4-0E46D8FE2633}" srcOrd="0" destOrd="0" presId="urn:microsoft.com/office/officeart/2008/layout/LinedList"/>
    <dgm:cxn modelId="{2A80C851-2F3A-4C8B-AEAC-72F8ECC9BC0F}" srcId="{AEE9A4A7-7D29-42A9-9881-0A7AA95E89CF}" destId="{636D1F10-7215-4974-BFBC-5F7CB2D19B78}" srcOrd="0" destOrd="0" parTransId="{6785E8B1-C366-4C0D-A0B4-54FA6D910F74}" sibTransId="{CDD4C2D2-41B1-4D78-87BF-4A8976F7B4D1}"/>
    <dgm:cxn modelId="{C111507A-680B-42FB-992A-404AFDBA059F}" srcId="{AEE9A4A7-7D29-42A9-9881-0A7AA95E89CF}" destId="{FFFE7966-F1D3-4BCB-B53F-A3F958254EFE}" srcOrd="3" destOrd="0" parTransId="{A8C32E60-EB45-495C-8EC4-13EEC06B86E2}" sibTransId="{6BB84F5E-739E-491F-A268-6C895A66D1D3}"/>
    <dgm:cxn modelId="{B4452481-54ED-4E7F-BE60-47D344F862CB}" type="presOf" srcId="{636D1F10-7215-4974-BFBC-5F7CB2D19B78}" destId="{5043405F-3F05-4829-B621-D57744D63ACC}" srcOrd="0" destOrd="0" presId="urn:microsoft.com/office/officeart/2008/layout/LinedList"/>
    <dgm:cxn modelId="{803EAD88-A78A-4F17-B811-09F1D29EA55C}" srcId="{AEE9A4A7-7D29-42A9-9881-0A7AA95E89CF}" destId="{DFF9190C-E1F2-44CA-8444-9BDBBA8BE8E8}" srcOrd="5" destOrd="0" parTransId="{10B5966E-5467-4FE3-A08A-FD4559A5A9BA}" sibTransId="{2BA0FA3F-9FCA-4A0D-9863-1630A94E9793}"/>
    <dgm:cxn modelId="{B6507CA6-F7BC-4894-90D5-2A15D016557C}" type="presOf" srcId="{C27C4A15-184A-4CCB-A40B-3096EB2A318E}" destId="{9BE11C6B-DCD3-4533-AF81-E3A4D4563A5B}" srcOrd="0" destOrd="0" presId="urn:microsoft.com/office/officeart/2008/layout/LinedList"/>
    <dgm:cxn modelId="{79677DBB-F258-4B5C-8055-D4B27262678F}" type="presOf" srcId="{DFF9190C-E1F2-44CA-8444-9BDBBA8BE8E8}" destId="{A159CF27-296D-4F22-AFCE-B8A7E92838CE}" srcOrd="0" destOrd="0" presId="urn:microsoft.com/office/officeart/2008/layout/LinedList"/>
    <dgm:cxn modelId="{DE79CFBD-E780-4E1F-90D2-AECFE787DA55}" type="presOf" srcId="{CDB88A8B-90CE-4600-9205-D8D0BB846383}" destId="{94353731-9BE5-462F-99B1-769DC500E52E}" srcOrd="0" destOrd="0" presId="urn:microsoft.com/office/officeart/2008/layout/LinedList"/>
    <dgm:cxn modelId="{CA732FCA-18FE-4D54-982D-047862C557D1}" type="presOf" srcId="{AEE9A4A7-7D29-42A9-9881-0A7AA95E89CF}" destId="{007D9B8F-882F-428E-9EAD-880CC088C41E}" srcOrd="0" destOrd="0" presId="urn:microsoft.com/office/officeart/2008/layout/LinedList"/>
    <dgm:cxn modelId="{C770A2EF-FD1F-40C3-9F68-B69758427794}" srcId="{AEE9A4A7-7D29-42A9-9881-0A7AA95E89CF}" destId="{C27C4A15-184A-4CCB-A40B-3096EB2A318E}" srcOrd="4" destOrd="0" parTransId="{58B935D7-7DD2-4534-8E90-0CF4ADED3753}" sibTransId="{8DCDF589-243E-4140-82BA-E240B878B26F}"/>
    <dgm:cxn modelId="{00BD1FFE-385B-4A56-899C-EBA48F95CE5D}" srcId="{AEE9A4A7-7D29-42A9-9881-0A7AA95E89CF}" destId="{CDB88A8B-90CE-4600-9205-D8D0BB846383}" srcOrd="2" destOrd="0" parTransId="{664C683A-B6AD-491D-A942-C8B899DE64D5}" sibTransId="{6F011B52-DF03-4EFA-9138-18A880ADCCCC}"/>
    <dgm:cxn modelId="{6CA9EBB3-BF67-4DF3-8673-BA185D67C401}" type="presParOf" srcId="{007D9B8F-882F-428E-9EAD-880CC088C41E}" destId="{C056C32D-71B7-47EA-BFC7-7990D14693F8}" srcOrd="0" destOrd="0" presId="urn:microsoft.com/office/officeart/2008/layout/LinedList"/>
    <dgm:cxn modelId="{B5FB4E9F-CDFE-4F05-82E4-A7FCBBA127BA}" type="presParOf" srcId="{007D9B8F-882F-428E-9EAD-880CC088C41E}" destId="{51A289E5-CA33-4B1B-B55C-35A23B26CE4D}" srcOrd="1" destOrd="0" presId="urn:microsoft.com/office/officeart/2008/layout/LinedList"/>
    <dgm:cxn modelId="{3161FD7F-E3EB-4FE2-B3DC-E5B3ED9470A0}" type="presParOf" srcId="{51A289E5-CA33-4B1B-B55C-35A23B26CE4D}" destId="{5043405F-3F05-4829-B621-D57744D63ACC}" srcOrd="0" destOrd="0" presId="urn:microsoft.com/office/officeart/2008/layout/LinedList"/>
    <dgm:cxn modelId="{6A4973E2-674F-427E-8952-67C13558B7A9}" type="presParOf" srcId="{51A289E5-CA33-4B1B-B55C-35A23B26CE4D}" destId="{10B4D1EE-954A-41E3-B4D3-361AAAE43913}" srcOrd="1" destOrd="0" presId="urn:microsoft.com/office/officeart/2008/layout/LinedList"/>
    <dgm:cxn modelId="{8618E16F-E462-47FF-A446-932A3F849522}" type="presParOf" srcId="{007D9B8F-882F-428E-9EAD-880CC088C41E}" destId="{50A390DE-4F23-4660-AAEF-EC932F41289F}" srcOrd="2" destOrd="0" presId="urn:microsoft.com/office/officeart/2008/layout/LinedList"/>
    <dgm:cxn modelId="{1437A458-7ACC-4B16-88B4-9423C324A1DE}" type="presParOf" srcId="{007D9B8F-882F-428E-9EAD-880CC088C41E}" destId="{4470E87E-D5C8-4803-A6D4-5B10BBE0CDF4}" srcOrd="3" destOrd="0" presId="urn:microsoft.com/office/officeart/2008/layout/LinedList"/>
    <dgm:cxn modelId="{6D3DE85D-D8ED-404D-89D1-8295B9C613F3}" type="presParOf" srcId="{4470E87E-D5C8-4803-A6D4-5B10BBE0CDF4}" destId="{B2D44B6C-F8B7-4CEB-96B4-0E46D8FE2633}" srcOrd="0" destOrd="0" presId="urn:microsoft.com/office/officeart/2008/layout/LinedList"/>
    <dgm:cxn modelId="{CD8F6C09-A0CF-48DE-A2F2-D95DA8B3B6E8}" type="presParOf" srcId="{4470E87E-D5C8-4803-A6D4-5B10BBE0CDF4}" destId="{A72DA798-F5E5-4D97-AE9D-7E27FC6E60E4}" srcOrd="1" destOrd="0" presId="urn:microsoft.com/office/officeart/2008/layout/LinedList"/>
    <dgm:cxn modelId="{9DAC5ACA-6685-4DA0-956A-088757FFFEC4}" type="presParOf" srcId="{007D9B8F-882F-428E-9EAD-880CC088C41E}" destId="{FD16B289-C138-4093-852F-295697895ADB}" srcOrd="4" destOrd="0" presId="urn:microsoft.com/office/officeart/2008/layout/LinedList"/>
    <dgm:cxn modelId="{1C024B65-CB3D-443E-AB75-AF023392A761}" type="presParOf" srcId="{007D9B8F-882F-428E-9EAD-880CC088C41E}" destId="{3F28F42B-91F6-4B8D-BE93-8B23A52DA61F}" srcOrd="5" destOrd="0" presId="urn:microsoft.com/office/officeart/2008/layout/LinedList"/>
    <dgm:cxn modelId="{EE0AF3C5-FE5B-4EA1-B1EE-D68BE2684479}" type="presParOf" srcId="{3F28F42B-91F6-4B8D-BE93-8B23A52DA61F}" destId="{94353731-9BE5-462F-99B1-769DC500E52E}" srcOrd="0" destOrd="0" presId="urn:microsoft.com/office/officeart/2008/layout/LinedList"/>
    <dgm:cxn modelId="{EBBD9970-AAB4-4D69-BF2A-62B1181A2C45}" type="presParOf" srcId="{3F28F42B-91F6-4B8D-BE93-8B23A52DA61F}" destId="{EAB2DB3C-B5AB-4728-B8ED-480EF3A4532E}" srcOrd="1" destOrd="0" presId="urn:microsoft.com/office/officeart/2008/layout/LinedList"/>
    <dgm:cxn modelId="{E43A53F7-0548-424B-B959-D5866B21D4F2}" type="presParOf" srcId="{007D9B8F-882F-428E-9EAD-880CC088C41E}" destId="{98A41257-3B65-4520-9659-289E80784B81}" srcOrd="6" destOrd="0" presId="urn:microsoft.com/office/officeart/2008/layout/LinedList"/>
    <dgm:cxn modelId="{6C2C909F-824F-4224-AF50-607A431932ED}" type="presParOf" srcId="{007D9B8F-882F-428E-9EAD-880CC088C41E}" destId="{B752B03C-5B20-46FB-82F8-00F93830132E}" srcOrd="7" destOrd="0" presId="urn:microsoft.com/office/officeart/2008/layout/LinedList"/>
    <dgm:cxn modelId="{AAB5EC27-7384-4144-8864-212C54A64EA5}" type="presParOf" srcId="{B752B03C-5B20-46FB-82F8-00F93830132E}" destId="{AB1C7A7D-82BD-47F1-A8EC-1EABE34FAD43}" srcOrd="0" destOrd="0" presId="urn:microsoft.com/office/officeart/2008/layout/LinedList"/>
    <dgm:cxn modelId="{01CC0E87-D889-4750-A97A-81E9A5A5EAD2}" type="presParOf" srcId="{B752B03C-5B20-46FB-82F8-00F93830132E}" destId="{C2A1CEB6-F4BD-450C-BAE7-C4B439685DA5}" srcOrd="1" destOrd="0" presId="urn:microsoft.com/office/officeart/2008/layout/LinedList"/>
    <dgm:cxn modelId="{75D086A0-CD80-477C-A377-B4A8A37E076E}" type="presParOf" srcId="{007D9B8F-882F-428E-9EAD-880CC088C41E}" destId="{68F0D694-FD2C-4682-895A-21655C36C318}" srcOrd="8" destOrd="0" presId="urn:microsoft.com/office/officeart/2008/layout/LinedList"/>
    <dgm:cxn modelId="{9052EE1F-2CC0-44C2-8BE1-FE4A2A94F424}" type="presParOf" srcId="{007D9B8F-882F-428E-9EAD-880CC088C41E}" destId="{5BA321CF-AA62-4B15-B5F6-971E10101E93}" srcOrd="9" destOrd="0" presId="urn:microsoft.com/office/officeart/2008/layout/LinedList"/>
    <dgm:cxn modelId="{BB3E91C5-7EFF-417F-8CC5-ABAE421569E4}" type="presParOf" srcId="{5BA321CF-AA62-4B15-B5F6-971E10101E93}" destId="{9BE11C6B-DCD3-4533-AF81-E3A4D4563A5B}" srcOrd="0" destOrd="0" presId="urn:microsoft.com/office/officeart/2008/layout/LinedList"/>
    <dgm:cxn modelId="{5360B477-5CCE-4306-8E66-1779D489B5C2}" type="presParOf" srcId="{5BA321CF-AA62-4B15-B5F6-971E10101E93}" destId="{FE61270E-7A43-45F0-8B6D-9B6CE3DBB860}" srcOrd="1" destOrd="0" presId="urn:microsoft.com/office/officeart/2008/layout/LinedList"/>
    <dgm:cxn modelId="{EEBD179D-EF6B-48DD-9E9F-2BEA454FAC13}" type="presParOf" srcId="{007D9B8F-882F-428E-9EAD-880CC088C41E}" destId="{34432ECE-D710-471B-BDFD-2569B3A2131C}" srcOrd="10" destOrd="0" presId="urn:microsoft.com/office/officeart/2008/layout/LinedList"/>
    <dgm:cxn modelId="{73E17345-07F4-4022-A77F-12209D83D179}" type="presParOf" srcId="{007D9B8F-882F-428E-9EAD-880CC088C41E}" destId="{0C6B19CC-7A03-4DA1-9318-F808A7201631}" srcOrd="11" destOrd="0" presId="urn:microsoft.com/office/officeart/2008/layout/LinedList"/>
    <dgm:cxn modelId="{EF7CD447-7124-46B1-9944-047FE7EA6077}" type="presParOf" srcId="{0C6B19CC-7A03-4DA1-9318-F808A7201631}" destId="{A159CF27-296D-4F22-AFCE-B8A7E92838CE}" srcOrd="0" destOrd="0" presId="urn:microsoft.com/office/officeart/2008/layout/LinedList"/>
    <dgm:cxn modelId="{E819CE97-F0D0-4DA5-B3F9-C642AFC7AD2E}" type="presParOf" srcId="{0C6B19CC-7A03-4DA1-9318-F808A7201631}" destId="{5FB3B18F-37F7-4D06-B3F7-D7E8F1C6220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5F7518-7580-48B8-AE3C-780C9D6B3D5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5CE5E34-9C60-4E7E-96B9-34A15CC8EC51}">
      <dgm:prSet/>
      <dgm:spPr/>
      <dgm:t>
        <a:bodyPr/>
        <a:lstStyle/>
        <a:p>
          <a:r>
            <a:rPr lang="en-GB" dirty="0"/>
            <a:t>1) NIKE                                                                                                                                             (Nike impact report, 2021)                                     </a:t>
          </a:r>
          <a:endParaRPr lang="en-US" dirty="0"/>
        </a:p>
      </dgm:t>
    </dgm:pt>
    <dgm:pt modelId="{A3F8CE79-7CB1-4F9F-A63A-ADEC2DAC87C6}" type="parTrans" cxnId="{9CA8FB3F-5F5D-4FF9-A85A-BD7A433124A8}">
      <dgm:prSet/>
      <dgm:spPr/>
      <dgm:t>
        <a:bodyPr/>
        <a:lstStyle/>
        <a:p>
          <a:endParaRPr lang="en-US"/>
        </a:p>
      </dgm:t>
    </dgm:pt>
    <dgm:pt modelId="{874FC424-F664-4BC0-89D8-5892AF0AB8A0}" type="sibTrans" cxnId="{9CA8FB3F-5F5D-4FF9-A85A-BD7A433124A8}">
      <dgm:prSet/>
      <dgm:spPr/>
      <dgm:t>
        <a:bodyPr/>
        <a:lstStyle/>
        <a:p>
          <a:endParaRPr lang="en-US"/>
        </a:p>
      </dgm:t>
    </dgm:pt>
    <dgm:pt modelId="{5C0DA86E-59DB-477E-98F5-7A07C29A5DE3}">
      <dgm:prSet/>
      <dgm:spPr/>
      <dgm:t>
        <a:bodyPr/>
        <a:lstStyle/>
        <a:p>
          <a:r>
            <a:rPr lang="en-GB" dirty="0"/>
            <a:t>2) DHL                                                                                                                                                     (DHL ESG report, 2021)</a:t>
          </a:r>
          <a:endParaRPr lang="en-US" dirty="0"/>
        </a:p>
      </dgm:t>
    </dgm:pt>
    <dgm:pt modelId="{6E2AF17A-C45D-424D-BB25-F195E68FC82B}" type="parTrans" cxnId="{B47D2389-D4E7-4047-B292-40F5BC1B99F2}">
      <dgm:prSet/>
      <dgm:spPr/>
      <dgm:t>
        <a:bodyPr/>
        <a:lstStyle/>
        <a:p>
          <a:endParaRPr lang="en-US"/>
        </a:p>
      </dgm:t>
    </dgm:pt>
    <dgm:pt modelId="{FE398E9E-E08E-4F7D-AC81-EC77D3FFF383}" type="sibTrans" cxnId="{B47D2389-D4E7-4047-B292-40F5BC1B99F2}">
      <dgm:prSet/>
      <dgm:spPr/>
      <dgm:t>
        <a:bodyPr/>
        <a:lstStyle/>
        <a:p>
          <a:endParaRPr lang="en-US"/>
        </a:p>
      </dgm:t>
    </dgm:pt>
    <dgm:pt modelId="{1BC365B8-A85E-40B1-B3FE-942F64B26FF3}">
      <dgm:prSet/>
      <dgm:spPr/>
      <dgm:t>
        <a:bodyPr/>
        <a:lstStyle/>
        <a:p>
          <a:r>
            <a:rPr lang="en-GB" dirty="0"/>
            <a:t>3) WALMART                                                                                                                                 (Walmart ESG report, 2022)</a:t>
          </a:r>
          <a:endParaRPr lang="en-US" dirty="0"/>
        </a:p>
      </dgm:t>
    </dgm:pt>
    <dgm:pt modelId="{A5DB85F5-4C08-48E7-85FF-BA9B14519C6B}" type="parTrans" cxnId="{2DDDF33F-462A-4997-823A-2FF24E99D9D6}">
      <dgm:prSet/>
      <dgm:spPr/>
      <dgm:t>
        <a:bodyPr/>
        <a:lstStyle/>
        <a:p>
          <a:endParaRPr lang="en-US"/>
        </a:p>
      </dgm:t>
    </dgm:pt>
    <dgm:pt modelId="{8275290C-8756-474A-81E4-6A429B30605B}" type="sibTrans" cxnId="{2DDDF33F-462A-4997-823A-2FF24E99D9D6}">
      <dgm:prSet/>
      <dgm:spPr/>
      <dgm:t>
        <a:bodyPr/>
        <a:lstStyle/>
        <a:p>
          <a:endParaRPr lang="en-US"/>
        </a:p>
      </dgm:t>
    </dgm:pt>
    <dgm:pt modelId="{5AC49F1C-CA3B-4183-BD88-2E71638002F6}">
      <dgm:prSet/>
      <dgm:spPr/>
      <dgm:t>
        <a:bodyPr/>
        <a:lstStyle/>
        <a:p>
          <a:r>
            <a:rPr lang="en-GB" dirty="0"/>
            <a:t>4) ALDI                                                                                                                                                                         (Aldi, 2022) </a:t>
          </a:r>
          <a:endParaRPr lang="en-US" dirty="0"/>
        </a:p>
      </dgm:t>
    </dgm:pt>
    <dgm:pt modelId="{68C2A7D2-9C5B-450B-81E9-06C9B4631288}" type="parTrans" cxnId="{1B2AAA11-2C42-4BE4-A933-D10F46892D47}">
      <dgm:prSet/>
      <dgm:spPr/>
      <dgm:t>
        <a:bodyPr/>
        <a:lstStyle/>
        <a:p>
          <a:endParaRPr lang="en-US"/>
        </a:p>
      </dgm:t>
    </dgm:pt>
    <dgm:pt modelId="{37E08664-AB9D-45F3-A01D-E6C91E628D4F}" type="sibTrans" cxnId="{1B2AAA11-2C42-4BE4-A933-D10F46892D47}">
      <dgm:prSet/>
      <dgm:spPr/>
      <dgm:t>
        <a:bodyPr/>
        <a:lstStyle/>
        <a:p>
          <a:endParaRPr lang="en-US"/>
        </a:p>
      </dgm:t>
    </dgm:pt>
    <dgm:pt modelId="{5814ED98-F042-4859-B85B-CE0F6A597357}">
      <dgm:prSet/>
      <dgm:spPr/>
      <dgm:t>
        <a:bodyPr/>
        <a:lstStyle/>
        <a:p>
          <a:r>
            <a:rPr lang="en-GB" dirty="0"/>
            <a:t>5) AMAZON                                                                                                                    (Amazon sustainability report, 2021)</a:t>
          </a:r>
          <a:endParaRPr lang="en-US" dirty="0"/>
        </a:p>
      </dgm:t>
    </dgm:pt>
    <dgm:pt modelId="{2ECFF09A-3B58-4159-A5C5-D2140155B13F}" type="parTrans" cxnId="{4ADCF6BD-F962-4413-8B70-DE8449359BD0}">
      <dgm:prSet/>
      <dgm:spPr/>
      <dgm:t>
        <a:bodyPr/>
        <a:lstStyle/>
        <a:p>
          <a:endParaRPr lang="en-US"/>
        </a:p>
      </dgm:t>
    </dgm:pt>
    <dgm:pt modelId="{BDA79BCB-39ED-482F-A226-41DB71FE78C0}" type="sibTrans" cxnId="{4ADCF6BD-F962-4413-8B70-DE8449359BD0}">
      <dgm:prSet/>
      <dgm:spPr/>
      <dgm:t>
        <a:bodyPr/>
        <a:lstStyle/>
        <a:p>
          <a:endParaRPr lang="en-US"/>
        </a:p>
      </dgm:t>
    </dgm:pt>
    <dgm:pt modelId="{BCAB3FAF-2AE3-42E6-97BA-2F651CDCAE41}">
      <dgm:prSet/>
      <dgm:spPr/>
      <dgm:t>
        <a:bodyPr/>
        <a:lstStyle/>
        <a:p>
          <a:r>
            <a:rPr lang="en-GB" dirty="0"/>
            <a:t>6) COTY                                                                                                                                 (Coty sustainability report, 2022)</a:t>
          </a:r>
          <a:endParaRPr lang="en-US" dirty="0"/>
        </a:p>
      </dgm:t>
    </dgm:pt>
    <dgm:pt modelId="{F6883D3B-FAC2-42DC-BF8A-955701F66E97}" type="parTrans" cxnId="{FC787F59-C9D3-4268-90C3-3AEDAC2ABDD5}">
      <dgm:prSet/>
      <dgm:spPr/>
      <dgm:t>
        <a:bodyPr/>
        <a:lstStyle/>
        <a:p>
          <a:endParaRPr lang="en-US"/>
        </a:p>
      </dgm:t>
    </dgm:pt>
    <dgm:pt modelId="{58EA9D44-437B-4342-BD96-06C2D36AC3C3}" type="sibTrans" cxnId="{FC787F59-C9D3-4268-90C3-3AEDAC2ABDD5}">
      <dgm:prSet/>
      <dgm:spPr/>
      <dgm:t>
        <a:bodyPr/>
        <a:lstStyle/>
        <a:p>
          <a:endParaRPr lang="en-US"/>
        </a:p>
      </dgm:t>
    </dgm:pt>
    <dgm:pt modelId="{FCC99512-3F4F-4F62-94EE-88CE03244B91}">
      <dgm:prSet/>
      <dgm:spPr/>
      <dgm:t>
        <a:bodyPr/>
        <a:lstStyle/>
        <a:p>
          <a:r>
            <a:rPr lang="en-GB" dirty="0"/>
            <a:t>7) ALIBABA GROUP                                                                                    (Alibaba carbon neutrality action report, 2021)</a:t>
          </a:r>
          <a:endParaRPr lang="en-US" dirty="0"/>
        </a:p>
      </dgm:t>
    </dgm:pt>
    <dgm:pt modelId="{0D405341-29B0-4E42-8780-1FD0342C78B2}" type="parTrans" cxnId="{CC518E5E-DFE0-4907-B82F-AB4F9A7F972E}">
      <dgm:prSet/>
      <dgm:spPr/>
      <dgm:t>
        <a:bodyPr/>
        <a:lstStyle/>
        <a:p>
          <a:endParaRPr lang="en-US"/>
        </a:p>
      </dgm:t>
    </dgm:pt>
    <dgm:pt modelId="{016F0C65-1C6C-4B38-BC39-15F68EC3242E}" type="sibTrans" cxnId="{CC518E5E-DFE0-4907-B82F-AB4F9A7F972E}">
      <dgm:prSet/>
      <dgm:spPr/>
      <dgm:t>
        <a:bodyPr/>
        <a:lstStyle/>
        <a:p>
          <a:endParaRPr lang="en-US"/>
        </a:p>
      </dgm:t>
    </dgm:pt>
    <dgm:pt modelId="{A6A5FEA5-1348-4AFC-8351-8E75A24F9B2A}">
      <dgm:prSet/>
      <dgm:spPr/>
      <dgm:t>
        <a:bodyPr/>
        <a:lstStyle/>
        <a:p>
          <a:r>
            <a:rPr lang="en-GB" dirty="0"/>
            <a:t>8) MAERSK                                                                                                                      (Maersk sustainability report, 2022)</a:t>
          </a:r>
          <a:endParaRPr lang="en-US" dirty="0"/>
        </a:p>
      </dgm:t>
    </dgm:pt>
    <dgm:pt modelId="{E33C7099-BE65-420A-8F93-10F232C222C7}" type="parTrans" cxnId="{33236305-4375-45A4-AC10-9DFF21832211}">
      <dgm:prSet/>
      <dgm:spPr/>
      <dgm:t>
        <a:bodyPr/>
        <a:lstStyle/>
        <a:p>
          <a:endParaRPr lang="en-US"/>
        </a:p>
      </dgm:t>
    </dgm:pt>
    <dgm:pt modelId="{BE344FE2-1626-48D9-B16D-F132BA2F85BF}" type="sibTrans" cxnId="{33236305-4375-45A4-AC10-9DFF21832211}">
      <dgm:prSet/>
      <dgm:spPr/>
      <dgm:t>
        <a:bodyPr/>
        <a:lstStyle/>
        <a:p>
          <a:endParaRPr lang="en-US"/>
        </a:p>
      </dgm:t>
    </dgm:pt>
    <dgm:pt modelId="{6379F56C-98F6-4172-91D5-598FEE9B60CE}">
      <dgm:prSet/>
      <dgm:spPr/>
      <dgm:t>
        <a:bodyPr/>
        <a:lstStyle/>
        <a:p>
          <a:r>
            <a:rPr lang="en-GB" dirty="0"/>
            <a:t>9) OCADO GROUP                                                                                                                                      (Ocado group,2022)</a:t>
          </a:r>
          <a:endParaRPr lang="en-US" dirty="0"/>
        </a:p>
      </dgm:t>
    </dgm:pt>
    <dgm:pt modelId="{C9ABB2DD-5FD0-45B0-88A8-78A26EAF6897}" type="parTrans" cxnId="{658CE3FC-66B4-4959-A001-BF11320A59D2}">
      <dgm:prSet/>
      <dgm:spPr/>
      <dgm:t>
        <a:bodyPr/>
        <a:lstStyle/>
        <a:p>
          <a:endParaRPr lang="en-US"/>
        </a:p>
      </dgm:t>
    </dgm:pt>
    <dgm:pt modelId="{2D87960D-B5F9-49C1-B751-51ECABEA9338}" type="sibTrans" cxnId="{658CE3FC-66B4-4959-A001-BF11320A59D2}">
      <dgm:prSet/>
      <dgm:spPr/>
      <dgm:t>
        <a:bodyPr/>
        <a:lstStyle/>
        <a:p>
          <a:endParaRPr lang="en-US"/>
        </a:p>
      </dgm:t>
    </dgm:pt>
    <dgm:pt modelId="{17F4712F-F502-4C7A-8E67-DCE59674659B}" type="pres">
      <dgm:prSet presAssocID="{AE5F7518-7580-48B8-AE3C-780C9D6B3D50}" presName="linear" presStyleCnt="0">
        <dgm:presLayoutVars>
          <dgm:animLvl val="lvl"/>
          <dgm:resizeHandles val="exact"/>
        </dgm:presLayoutVars>
      </dgm:prSet>
      <dgm:spPr/>
    </dgm:pt>
    <dgm:pt modelId="{ACBEA580-89AD-41EF-8D21-0408C19AED73}" type="pres">
      <dgm:prSet presAssocID="{D5CE5E34-9C60-4E7E-96B9-34A15CC8EC51}" presName="parentText" presStyleLbl="node1" presStyleIdx="0" presStyleCnt="9" custLinFactNeighborX="3">
        <dgm:presLayoutVars>
          <dgm:chMax val="0"/>
          <dgm:bulletEnabled val="1"/>
        </dgm:presLayoutVars>
      </dgm:prSet>
      <dgm:spPr/>
    </dgm:pt>
    <dgm:pt modelId="{01618CB0-8E40-4A41-BA42-CD818E8ED307}" type="pres">
      <dgm:prSet presAssocID="{874FC424-F664-4BC0-89D8-5892AF0AB8A0}" presName="spacer" presStyleCnt="0"/>
      <dgm:spPr/>
    </dgm:pt>
    <dgm:pt modelId="{C5A2DB5E-6769-4D26-AFF2-5FF701C468FC}" type="pres">
      <dgm:prSet presAssocID="{5C0DA86E-59DB-477E-98F5-7A07C29A5DE3}" presName="parentText" presStyleLbl="node1" presStyleIdx="1" presStyleCnt="9">
        <dgm:presLayoutVars>
          <dgm:chMax val="0"/>
          <dgm:bulletEnabled val="1"/>
        </dgm:presLayoutVars>
      </dgm:prSet>
      <dgm:spPr/>
    </dgm:pt>
    <dgm:pt modelId="{F459A02C-752C-495C-B333-C76E05884BF5}" type="pres">
      <dgm:prSet presAssocID="{FE398E9E-E08E-4F7D-AC81-EC77D3FFF383}" presName="spacer" presStyleCnt="0"/>
      <dgm:spPr/>
    </dgm:pt>
    <dgm:pt modelId="{BDE13510-4FFA-48AA-B6DA-4BAB56F0EA39}" type="pres">
      <dgm:prSet presAssocID="{1BC365B8-A85E-40B1-B3FE-942F64B26FF3}" presName="parentText" presStyleLbl="node1" presStyleIdx="2" presStyleCnt="9">
        <dgm:presLayoutVars>
          <dgm:chMax val="0"/>
          <dgm:bulletEnabled val="1"/>
        </dgm:presLayoutVars>
      </dgm:prSet>
      <dgm:spPr/>
    </dgm:pt>
    <dgm:pt modelId="{E2804C60-7F89-4A8E-9B4E-6279023C9AA5}" type="pres">
      <dgm:prSet presAssocID="{8275290C-8756-474A-81E4-6A429B30605B}" presName="spacer" presStyleCnt="0"/>
      <dgm:spPr/>
    </dgm:pt>
    <dgm:pt modelId="{87548976-67AD-479B-AFDF-4D5FE823AEC8}" type="pres">
      <dgm:prSet presAssocID="{5AC49F1C-CA3B-4183-BD88-2E71638002F6}" presName="parentText" presStyleLbl="node1" presStyleIdx="3" presStyleCnt="9">
        <dgm:presLayoutVars>
          <dgm:chMax val="0"/>
          <dgm:bulletEnabled val="1"/>
        </dgm:presLayoutVars>
      </dgm:prSet>
      <dgm:spPr/>
    </dgm:pt>
    <dgm:pt modelId="{E7DF6A93-C68A-4F19-94A1-924FC68403DE}" type="pres">
      <dgm:prSet presAssocID="{37E08664-AB9D-45F3-A01D-E6C91E628D4F}" presName="spacer" presStyleCnt="0"/>
      <dgm:spPr/>
    </dgm:pt>
    <dgm:pt modelId="{7FEB5262-1AE6-4490-957B-F873C1DC4CB9}" type="pres">
      <dgm:prSet presAssocID="{5814ED98-F042-4859-B85B-CE0F6A597357}" presName="parentText" presStyleLbl="node1" presStyleIdx="4" presStyleCnt="9">
        <dgm:presLayoutVars>
          <dgm:chMax val="0"/>
          <dgm:bulletEnabled val="1"/>
        </dgm:presLayoutVars>
      </dgm:prSet>
      <dgm:spPr/>
    </dgm:pt>
    <dgm:pt modelId="{51F80E9F-4451-4A86-BE53-2D370D0FA157}" type="pres">
      <dgm:prSet presAssocID="{BDA79BCB-39ED-482F-A226-41DB71FE78C0}" presName="spacer" presStyleCnt="0"/>
      <dgm:spPr/>
    </dgm:pt>
    <dgm:pt modelId="{F8C346AB-A0B3-43B6-ADE8-9B8B6B019A18}" type="pres">
      <dgm:prSet presAssocID="{BCAB3FAF-2AE3-42E6-97BA-2F651CDCAE41}" presName="parentText" presStyleLbl="node1" presStyleIdx="5" presStyleCnt="9">
        <dgm:presLayoutVars>
          <dgm:chMax val="0"/>
          <dgm:bulletEnabled val="1"/>
        </dgm:presLayoutVars>
      </dgm:prSet>
      <dgm:spPr/>
    </dgm:pt>
    <dgm:pt modelId="{C5F1D67E-C6A3-4348-9089-27AED360D4BC}" type="pres">
      <dgm:prSet presAssocID="{58EA9D44-437B-4342-BD96-06C2D36AC3C3}" presName="spacer" presStyleCnt="0"/>
      <dgm:spPr/>
    </dgm:pt>
    <dgm:pt modelId="{10B0BAA1-2F95-410D-BA4E-32535DC38F2A}" type="pres">
      <dgm:prSet presAssocID="{FCC99512-3F4F-4F62-94EE-88CE03244B91}" presName="parentText" presStyleLbl="node1" presStyleIdx="6" presStyleCnt="9">
        <dgm:presLayoutVars>
          <dgm:chMax val="0"/>
          <dgm:bulletEnabled val="1"/>
        </dgm:presLayoutVars>
      </dgm:prSet>
      <dgm:spPr/>
    </dgm:pt>
    <dgm:pt modelId="{13F4D866-1576-4FED-8EBB-74BF94A37C96}" type="pres">
      <dgm:prSet presAssocID="{016F0C65-1C6C-4B38-BC39-15F68EC3242E}" presName="spacer" presStyleCnt="0"/>
      <dgm:spPr/>
    </dgm:pt>
    <dgm:pt modelId="{06B14817-7C0A-4DEC-AA52-712ABCCD43BB}" type="pres">
      <dgm:prSet presAssocID="{A6A5FEA5-1348-4AFC-8351-8E75A24F9B2A}" presName="parentText" presStyleLbl="node1" presStyleIdx="7" presStyleCnt="9">
        <dgm:presLayoutVars>
          <dgm:chMax val="0"/>
          <dgm:bulletEnabled val="1"/>
        </dgm:presLayoutVars>
      </dgm:prSet>
      <dgm:spPr/>
    </dgm:pt>
    <dgm:pt modelId="{B6FE36E8-8E4B-4FAF-A32F-C9278BE33AE8}" type="pres">
      <dgm:prSet presAssocID="{BE344FE2-1626-48D9-B16D-F132BA2F85BF}" presName="spacer" presStyleCnt="0"/>
      <dgm:spPr/>
    </dgm:pt>
    <dgm:pt modelId="{C8A729ED-4DFF-4D05-9CF3-1E9C3D50E817}" type="pres">
      <dgm:prSet presAssocID="{6379F56C-98F6-4172-91D5-598FEE9B60CE}" presName="parentText" presStyleLbl="node1" presStyleIdx="8" presStyleCnt="9">
        <dgm:presLayoutVars>
          <dgm:chMax val="0"/>
          <dgm:bulletEnabled val="1"/>
        </dgm:presLayoutVars>
      </dgm:prSet>
      <dgm:spPr/>
    </dgm:pt>
  </dgm:ptLst>
  <dgm:cxnLst>
    <dgm:cxn modelId="{33236305-4375-45A4-AC10-9DFF21832211}" srcId="{AE5F7518-7580-48B8-AE3C-780C9D6B3D50}" destId="{A6A5FEA5-1348-4AFC-8351-8E75A24F9B2A}" srcOrd="7" destOrd="0" parTransId="{E33C7099-BE65-420A-8F93-10F232C222C7}" sibTransId="{BE344FE2-1626-48D9-B16D-F132BA2F85BF}"/>
    <dgm:cxn modelId="{1B2AAA11-2C42-4BE4-A933-D10F46892D47}" srcId="{AE5F7518-7580-48B8-AE3C-780C9D6B3D50}" destId="{5AC49F1C-CA3B-4183-BD88-2E71638002F6}" srcOrd="3" destOrd="0" parTransId="{68C2A7D2-9C5B-450B-81E9-06C9B4631288}" sibTransId="{37E08664-AB9D-45F3-A01D-E6C91E628D4F}"/>
    <dgm:cxn modelId="{AB6CF919-427D-4161-A555-209ED677DCB1}" type="presOf" srcId="{5C0DA86E-59DB-477E-98F5-7A07C29A5DE3}" destId="{C5A2DB5E-6769-4D26-AFF2-5FF701C468FC}" srcOrd="0" destOrd="0" presId="urn:microsoft.com/office/officeart/2005/8/layout/vList2"/>
    <dgm:cxn modelId="{9DE7031B-364A-498E-86B9-0AB4213F629C}" type="presOf" srcId="{D5CE5E34-9C60-4E7E-96B9-34A15CC8EC51}" destId="{ACBEA580-89AD-41EF-8D21-0408C19AED73}" srcOrd="0" destOrd="0" presId="urn:microsoft.com/office/officeart/2005/8/layout/vList2"/>
    <dgm:cxn modelId="{93009922-1A8C-4BA3-91C8-977B16ACEE40}" type="presOf" srcId="{AE5F7518-7580-48B8-AE3C-780C9D6B3D50}" destId="{17F4712F-F502-4C7A-8E67-DCE59674659B}" srcOrd="0" destOrd="0" presId="urn:microsoft.com/office/officeart/2005/8/layout/vList2"/>
    <dgm:cxn modelId="{83B20533-8C6F-4BEA-9E79-66B1A67AF8C7}" type="presOf" srcId="{BCAB3FAF-2AE3-42E6-97BA-2F651CDCAE41}" destId="{F8C346AB-A0B3-43B6-ADE8-9B8B6B019A18}" srcOrd="0" destOrd="0" presId="urn:microsoft.com/office/officeart/2005/8/layout/vList2"/>
    <dgm:cxn modelId="{77C4773B-300F-4D0F-B147-F453DE8B2603}" type="presOf" srcId="{5814ED98-F042-4859-B85B-CE0F6A597357}" destId="{7FEB5262-1AE6-4490-957B-F873C1DC4CB9}" srcOrd="0" destOrd="0" presId="urn:microsoft.com/office/officeart/2005/8/layout/vList2"/>
    <dgm:cxn modelId="{2DDDF33F-462A-4997-823A-2FF24E99D9D6}" srcId="{AE5F7518-7580-48B8-AE3C-780C9D6B3D50}" destId="{1BC365B8-A85E-40B1-B3FE-942F64B26FF3}" srcOrd="2" destOrd="0" parTransId="{A5DB85F5-4C08-48E7-85FF-BA9B14519C6B}" sibTransId="{8275290C-8756-474A-81E4-6A429B30605B}"/>
    <dgm:cxn modelId="{9CA8FB3F-5F5D-4FF9-A85A-BD7A433124A8}" srcId="{AE5F7518-7580-48B8-AE3C-780C9D6B3D50}" destId="{D5CE5E34-9C60-4E7E-96B9-34A15CC8EC51}" srcOrd="0" destOrd="0" parTransId="{A3F8CE79-7CB1-4F9F-A63A-ADEC2DAC87C6}" sibTransId="{874FC424-F664-4BC0-89D8-5892AF0AB8A0}"/>
    <dgm:cxn modelId="{CC518E5E-DFE0-4907-B82F-AB4F9A7F972E}" srcId="{AE5F7518-7580-48B8-AE3C-780C9D6B3D50}" destId="{FCC99512-3F4F-4F62-94EE-88CE03244B91}" srcOrd="6" destOrd="0" parTransId="{0D405341-29B0-4E42-8780-1FD0342C78B2}" sibTransId="{016F0C65-1C6C-4B38-BC39-15F68EC3242E}"/>
    <dgm:cxn modelId="{5FE80268-53C5-419E-A0A3-2934C88555A9}" type="presOf" srcId="{1BC365B8-A85E-40B1-B3FE-942F64B26FF3}" destId="{BDE13510-4FFA-48AA-B6DA-4BAB56F0EA39}" srcOrd="0" destOrd="0" presId="urn:microsoft.com/office/officeart/2005/8/layout/vList2"/>
    <dgm:cxn modelId="{FC787F59-C9D3-4268-90C3-3AEDAC2ABDD5}" srcId="{AE5F7518-7580-48B8-AE3C-780C9D6B3D50}" destId="{BCAB3FAF-2AE3-42E6-97BA-2F651CDCAE41}" srcOrd="5" destOrd="0" parTransId="{F6883D3B-FAC2-42DC-BF8A-955701F66E97}" sibTransId="{58EA9D44-437B-4342-BD96-06C2D36AC3C3}"/>
    <dgm:cxn modelId="{B47D2389-D4E7-4047-B292-40F5BC1B99F2}" srcId="{AE5F7518-7580-48B8-AE3C-780C9D6B3D50}" destId="{5C0DA86E-59DB-477E-98F5-7A07C29A5DE3}" srcOrd="1" destOrd="0" parTransId="{6E2AF17A-C45D-424D-BB25-F195E68FC82B}" sibTransId="{FE398E9E-E08E-4F7D-AC81-EC77D3FFF383}"/>
    <dgm:cxn modelId="{A2694FAA-1820-4FCA-A74C-3C77C1F20F51}" type="presOf" srcId="{5AC49F1C-CA3B-4183-BD88-2E71638002F6}" destId="{87548976-67AD-479B-AFDF-4D5FE823AEC8}" srcOrd="0" destOrd="0" presId="urn:microsoft.com/office/officeart/2005/8/layout/vList2"/>
    <dgm:cxn modelId="{4ADCF6BD-F962-4413-8B70-DE8449359BD0}" srcId="{AE5F7518-7580-48B8-AE3C-780C9D6B3D50}" destId="{5814ED98-F042-4859-B85B-CE0F6A597357}" srcOrd="4" destOrd="0" parTransId="{2ECFF09A-3B58-4159-A5C5-D2140155B13F}" sibTransId="{BDA79BCB-39ED-482F-A226-41DB71FE78C0}"/>
    <dgm:cxn modelId="{FCF15FE0-197A-4B7F-B1BF-52199DFAA8DB}" type="presOf" srcId="{6379F56C-98F6-4172-91D5-598FEE9B60CE}" destId="{C8A729ED-4DFF-4D05-9CF3-1E9C3D50E817}" srcOrd="0" destOrd="0" presId="urn:microsoft.com/office/officeart/2005/8/layout/vList2"/>
    <dgm:cxn modelId="{DB9C3EEC-B483-4B0D-8D43-36E07970D6D1}" type="presOf" srcId="{A6A5FEA5-1348-4AFC-8351-8E75A24F9B2A}" destId="{06B14817-7C0A-4DEC-AA52-712ABCCD43BB}" srcOrd="0" destOrd="0" presId="urn:microsoft.com/office/officeart/2005/8/layout/vList2"/>
    <dgm:cxn modelId="{C6ED5CF6-E19B-40FE-B9F0-1333FD28A7D4}" type="presOf" srcId="{FCC99512-3F4F-4F62-94EE-88CE03244B91}" destId="{10B0BAA1-2F95-410D-BA4E-32535DC38F2A}" srcOrd="0" destOrd="0" presId="urn:microsoft.com/office/officeart/2005/8/layout/vList2"/>
    <dgm:cxn modelId="{658CE3FC-66B4-4959-A001-BF11320A59D2}" srcId="{AE5F7518-7580-48B8-AE3C-780C9D6B3D50}" destId="{6379F56C-98F6-4172-91D5-598FEE9B60CE}" srcOrd="8" destOrd="0" parTransId="{C9ABB2DD-5FD0-45B0-88A8-78A26EAF6897}" sibTransId="{2D87960D-B5F9-49C1-B751-51ECABEA9338}"/>
    <dgm:cxn modelId="{8F57D785-7115-4CD1-A9C2-EC3B637B25E6}" type="presParOf" srcId="{17F4712F-F502-4C7A-8E67-DCE59674659B}" destId="{ACBEA580-89AD-41EF-8D21-0408C19AED73}" srcOrd="0" destOrd="0" presId="urn:microsoft.com/office/officeart/2005/8/layout/vList2"/>
    <dgm:cxn modelId="{4C5654AC-34BC-4E93-9F75-933A504CBE05}" type="presParOf" srcId="{17F4712F-F502-4C7A-8E67-DCE59674659B}" destId="{01618CB0-8E40-4A41-BA42-CD818E8ED307}" srcOrd="1" destOrd="0" presId="urn:microsoft.com/office/officeart/2005/8/layout/vList2"/>
    <dgm:cxn modelId="{3658864A-EE1A-4BCC-9FCF-57FBE4A4EB72}" type="presParOf" srcId="{17F4712F-F502-4C7A-8E67-DCE59674659B}" destId="{C5A2DB5E-6769-4D26-AFF2-5FF701C468FC}" srcOrd="2" destOrd="0" presId="urn:microsoft.com/office/officeart/2005/8/layout/vList2"/>
    <dgm:cxn modelId="{12B359B2-E01C-4AA4-A8D5-E98B4AA0492F}" type="presParOf" srcId="{17F4712F-F502-4C7A-8E67-DCE59674659B}" destId="{F459A02C-752C-495C-B333-C76E05884BF5}" srcOrd="3" destOrd="0" presId="urn:microsoft.com/office/officeart/2005/8/layout/vList2"/>
    <dgm:cxn modelId="{B62453A3-5072-44D0-86F1-14403946350B}" type="presParOf" srcId="{17F4712F-F502-4C7A-8E67-DCE59674659B}" destId="{BDE13510-4FFA-48AA-B6DA-4BAB56F0EA39}" srcOrd="4" destOrd="0" presId="urn:microsoft.com/office/officeart/2005/8/layout/vList2"/>
    <dgm:cxn modelId="{3BA7B21C-B274-424A-B8DF-E7DCC7FB6B4A}" type="presParOf" srcId="{17F4712F-F502-4C7A-8E67-DCE59674659B}" destId="{E2804C60-7F89-4A8E-9B4E-6279023C9AA5}" srcOrd="5" destOrd="0" presId="urn:microsoft.com/office/officeart/2005/8/layout/vList2"/>
    <dgm:cxn modelId="{7EC4B2B4-8FF7-485D-8542-0BFC43FBAC67}" type="presParOf" srcId="{17F4712F-F502-4C7A-8E67-DCE59674659B}" destId="{87548976-67AD-479B-AFDF-4D5FE823AEC8}" srcOrd="6" destOrd="0" presId="urn:microsoft.com/office/officeart/2005/8/layout/vList2"/>
    <dgm:cxn modelId="{7112738D-2806-40EA-A729-53963C7F4B1A}" type="presParOf" srcId="{17F4712F-F502-4C7A-8E67-DCE59674659B}" destId="{E7DF6A93-C68A-4F19-94A1-924FC68403DE}" srcOrd="7" destOrd="0" presId="urn:microsoft.com/office/officeart/2005/8/layout/vList2"/>
    <dgm:cxn modelId="{001D19A2-7C9F-493B-9608-43ABD29CB7C5}" type="presParOf" srcId="{17F4712F-F502-4C7A-8E67-DCE59674659B}" destId="{7FEB5262-1AE6-4490-957B-F873C1DC4CB9}" srcOrd="8" destOrd="0" presId="urn:microsoft.com/office/officeart/2005/8/layout/vList2"/>
    <dgm:cxn modelId="{4492A065-5F92-4EFD-8E23-E8C810642765}" type="presParOf" srcId="{17F4712F-F502-4C7A-8E67-DCE59674659B}" destId="{51F80E9F-4451-4A86-BE53-2D370D0FA157}" srcOrd="9" destOrd="0" presId="urn:microsoft.com/office/officeart/2005/8/layout/vList2"/>
    <dgm:cxn modelId="{B61BAA87-79A1-4931-B3C9-14CE4C92E560}" type="presParOf" srcId="{17F4712F-F502-4C7A-8E67-DCE59674659B}" destId="{F8C346AB-A0B3-43B6-ADE8-9B8B6B019A18}" srcOrd="10" destOrd="0" presId="urn:microsoft.com/office/officeart/2005/8/layout/vList2"/>
    <dgm:cxn modelId="{F5E8EF2F-6B7D-47C1-8610-23AEBD545BB3}" type="presParOf" srcId="{17F4712F-F502-4C7A-8E67-DCE59674659B}" destId="{C5F1D67E-C6A3-4348-9089-27AED360D4BC}" srcOrd="11" destOrd="0" presId="urn:microsoft.com/office/officeart/2005/8/layout/vList2"/>
    <dgm:cxn modelId="{6C13758E-7478-4D95-9745-D16E09BC6510}" type="presParOf" srcId="{17F4712F-F502-4C7A-8E67-DCE59674659B}" destId="{10B0BAA1-2F95-410D-BA4E-32535DC38F2A}" srcOrd="12" destOrd="0" presId="urn:microsoft.com/office/officeart/2005/8/layout/vList2"/>
    <dgm:cxn modelId="{228B9F75-8A97-411D-AC16-170C81F3E28C}" type="presParOf" srcId="{17F4712F-F502-4C7A-8E67-DCE59674659B}" destId="{13F4D866-1576-4FED-8EBB-74BF94A37C96}" srcOrd="13" destOrd="0" presId="urn:microsoft.com/office/officeart/2005/8/layout/vList2"/>
    <dgm:cxn modelId="{BA477E39-A9F2-44D4-B2B4-55C394DE46B6}" type="presParOf" srcId="{17F4712F-F502-4C7A-8E67-DCE59674659B}" destId="{06B14817-7C0A-4DEC-AA52-712ABCCD43BB}" srcOrd="14" destOrd="0" presId="urn:microsoft.com/office/officeart/2005/8/layout/vList2"/>
    <dgm:cxn modelId="{E9B4D70B-BF0D-4372-9BB0-9540F58B6BF8}" type="presParOf" srcId="{17F4712F-F502-4C7A-8E67-DCE59674659B}" destId="{B6FE36E8-8E4B-4FAF-A32F-C9278BE33AE8}" srcOrd="15" destOrd="0" presId="urn:microsoft.com/office/officeart/2005/8/layout/vList2"/>
    <dgm:cxn modelId="{F5D659CA-E5DA-45E3-B1B8-67234120E95F}" type="presParOf" srcId="{17F4712F-F502-4C7A-8E67-DCE59674659B}" destId="{C8A729ED-4DFF-4D05-9CF3-1E9C3D50E817}"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375393-CCAC-4EC2-BC4A-9C87CFAB6648}" type="doc">
      <dgm:prSet loTypeId="urn:microsoft.com/office/officeart/2005/8/layout/radial5" loCatId="cycle" qsTypeId="urn:microsoft.com/office/officeart/2005/8/quickstyle/simple4" qsCatId="simple" csTypeId="urn:microsoft.com/office/officeart/2005/8/colors/colorful5" csCatId="colorful" phldr="1"/>
      <dgm:spPr/>
      <dgm:t>
        <a:bodyPr/>
        <a:lstStyle/>
        <a:p>
          <a:endParaRPr lang="en-GB"/>
        </a:p>
      </dgm:t>
    </dgm:pt>
    <dgm:pt modelId="{5F7F7468-65CC-4297-B4B6-BD7C04A9F96F}">
      <dgm:prSet phldrT="[Text]"/>
      <dgm:spPr/>
      <dgm:t>
        <a:bodyPr/>
        <a:lstStyle/>
        <a:p>
          <a:pPr algn="ctr"/>
          <a:r>
            <a:rPr lang="en-GB" dirty="0"/>
            <a:t>Barriers to adopting green logistics</a:t>
          </a:r>
        </a:p>
      </dgm:t>
    </dgm:pt>
    <dgm:pt modelId="{92590DB9-E820-48A5-A042-3EFB7CB8039D}" type="parTrans" cxnId="{B058FB50-0476-4015-B160-54DF67B68E3D}">
      <dgm:prSet/>
      <dgm:spPr/>
      <dgm:t>
        <a:bodyPr/>
        <a:lstStyle/>
        <a:p>
          <a:pPr algn="ctr"/>
          <a:endParaRPr lang="en-GB"/>
        </a:p>
      </dgm:t>
    </dgm:pt>
    <dgm:pt modelId="{01ABA770-44C6-406B-8730-3AE18DBF55FD}" type="sibTrans" cxnId="{B058FB50-0476-4015-B160-54DF67B68E3D}">
      <dgm:prSet/>
      <dgm:spPr/>
      <dgm:t>
        <a:bodyPr/>
        <a:lstStyle/>
        <a:p>
          <a:pPr algn="ctr"/>
          <a:endParaRPr lang="en-GB"/>
        </a:p>
      </dgm:t>
    </dgm:pt>
    <dgm:pt modelId="{EDB39D57-3E6F-401C-B088-BFC344F46EAF}">
      <dgm:prSet phldrT="[Text]"/>
      <dgm:spPr/>
      <dgm:t>
        <a:bodyPr/>
        <a:lstStyle/>
        <a:p>
          <a:pPr algn="ctr"/>
          <a:r>
            <a:rPr lang="en-GB" dirty="0"/>
            <a:t>Lack of commitment from top management</a:t>
          </a:r>
        </a:p>
      </dgm:t>
    </dgm:pt>
    <dgm:pt modelId="{F9F43689-9CC5-4B87-905A-164527D825D3}" type="parTrans" cxnId="{E964CF61-8FCE-4021-A600-2EEF7844D5EA}">
      <dgm:prSet/>
      <dgm:spPr/>
      <dgm:t>
        <a:bodyPr/>
        <a:lstStyle/>
        <a:p>
          <a:pPr algn="ctr"/>
          <a:endParaRPr lang="en-GB"/>
        </a:p>
      </dgm:t>
    </dgm:pt>
    <dgm:pt modelId="{27A34E37-AC85-4E94-B160-D3043532F6D3}" type="sibTrans" cxnId="{E964CF61-8FCE-4021-A600-2EEF7844D5EA}">
      <dgm:prSet/>
      <dgm:spPr/>
      <dgm:t>
        <a:bodyPr/>
        <a:lstStyle/>
        <a:p>
          <a:pPr algn="ctr"/>
          <a:endParaRPr lang="en-GB"/>
        </a:p>
      </dgm:t>
    </dgm:pt>
    <dgm:pt modelId="{A4ACE176-52B8-467B-A92A-FFB92381C979}">
      <dgm:prSet phldrT="[Text]"/>
      <dgm:spPr/>
      <dgm:t>
        <a:bodyPr/>
        <a:lstStyle/>
        <a:p>
          <a:pPr algn="ctr"/>
          <a:r>
            <a:rPr lang="en-GB" dirty="0"/>
            <a:t>Financial Constraints</a:t>
          </a:r>
        </a:p>
      </dgm:t>
    </dgm:pt>
    <dgm:pt modelId="{4F0EF76F-F8FA-4CB7-88BB-7352BE20D3C0}" type="parTrans" cxnId="{2F43B3A5-2397-426C-9F7A-0BBC648D08E7}">
      <dgm:prSet/>
      <dgm:spPr/>
      <dgm:t>
        <a:bodyPr/>
        <a:lstStyle/>
        <a:p>
          <a:pPr algn="ctr"/>
          <a:endParaRPr lang="en-GB"/>
        </a:p>
      </dgm:t>
    </dgm:pt>
    <dgm:pt modelId="{00C1423C-B49B-4F10-8255-BAB5659D12EB}" type="sibTrans" cxnId="{2F43B3A5-2397-426C-9F7A-0BBC648D08E7}">
      <dgm:prSet/>
      <dgm:spPr/>
      <dgm:t>
        <a:bodyPr/>
        <a:lstStyle/>
        <a:p>
          <a:pPr algn="ctr"/>
          <a:endParaRPr lang="en-GB"/>
        </a:p>
      </dgm:t>
    </dgm:pt>
    <dgm:pt modelId="{CE3FFF86-CB04-4977-A0AD-D8B46AAD669A}">
      <dgm:prSet phldrT="[Text]"/>
      <dgm:spPr/>
      <dgm:t>
        <a:bodyPr/>
        <a:lstStyle/>
        <a:p>
          <a:pPr algn="ctr"/>
          <a:r>
            <a:rPr lang="en-GB" dirty="0"/>
            <a:t>Organizational culture inhibitive to sustainability</a:t>
          </a:r>
        </a:p>
      </dgm:t>
    </dgm:pt>
    <dgm:pt modelId="{5593C59B-63C1-4076-AF15-E91B91EF07BC}" type="parTrans" cxnId="{52D29366-7722-4E7D-A2F3-0C38E2946225}">
      <dgm:prSet/>
      <dgm:spPr/>
      <dgm:t>
        <a:bodyPr/>
        <a:lstStyle/>
        <a:p>
          <a:pPr algn="ctr"/>
          <a:endParaRPr lang="en-GB"/>
        </a:p>
      </dgm:t>
    </dgm:pt>
    <dgm:pt modelId="{63C570CF-B3E5-4830-AE0B-421C2C8E03F9}" type="sibTrans" cxnId="{52D29366-7722-4E7D-A2F3-0C38E2946225}">
      <dgm:prSet/>
      <dgm:spPr/>
      <dgm:t>
        <a:bodyPr/>
        <a:lstStyle/>
        <a:p>
          <a:pPr algn="ctr"/>
          <a:endParaRPr lang="en-GB"/>
        </a:p>
      </dgm:t>
    </dgm:pt>
    <dgm:pt modelId="{0D2C7EDA-A069-4684-83BE-B69FC24A5053}">
      <dgm:prSet phldrT="[Text]"/>
      <dgm:spPr/>
      <dgm:t>
        <a:bodyPr/>
        <a:lstStyle/>
        <a:p>
          <a:pPr algn="ctr"/>
          <a:r>
            <a:rPr lang="en-GB" dirty="0"/>
            <a:t>Lack of new advance technology</a:t>
          </a:r>
        </a:p>
      </dgm:t>
    </dgm:pt>
    <dgm:pt modelId="{AD0ABEA4-688E-4FD7-9163-BF13EE403F6B}" type="parTrans" cxnId="{7E6F10E5-F5E7-4E70-9AAA-572814F69615}">
      <dgm:prSet/>
      <dgm:spPr/>
      <dgm:t>
        <a:bodyPr/>
        <a:lstStyle/>
        <a:p>
          <a:pPr algn="ctr"/>
          <a:endParaRPr lang="en-GB"/>
        </a:p>
      </dgm:t>
    </dgm:pt>
    <dgm:pt modelId="{9237007D-FBA1-4DB3-B715-0767B64FE015}" type="sibTrans" cxnId="{7E6F10E5-F5E7-4E70-9AAA-572814F69615}">
      <dgm:prSet/>
      <dgm:spPr/>
      <dgm:t>
        <a:bodyPr/>
        <a:lstStyle/>
        <a:p>
          <a:pPr algn="ctr"/>
          <a:endParaRPr lang="en-GB"/>
        </a:p>
      </dgm:t>
    </dgm:pt>
    <dgm:pt modelId="{433E86F8-FEB9-4622-A250-70F8AD5756C5}">
      <dgm:prSet phldrT="[Text]"/>
      <dgm:spPr/>
      <dgm:t>
        <a:bodyPr/>
        <a:lstStyle/>
        <a:p>
          <a:pPr algn="ctr"/>
          <a:r>
            <a:rPr lang="en-GB" dirty="0"/>
            <a:t>Lack of performance evaluation standards on sustainability</a:t>
          </a:r>
        </a:p>
      </dgm:t>
    </dgm:pt>
    <dgm:pt modelId="{4C369E7E-13C9-4967-8359-071A79AE7E70}" type="parTrans" cxnId="{08E0F78B-C918-4382-AA0B-C45A8FD0C9DC}">
      <dgm:prSet/>
      <dgm:spPr/>
      <dgm:t>
        <a:bodyPr/>
        <a:lstStyle/>
        <a:p>
          <a:pPr algn="ctr"/>
          <a:endParaRPr lang="en-GB"/>
        </a:p>
      </dgm:t>
    </dgm:pt>
    <dgm:pt modelId="{71B1EDF2-5E23-48F1-8ACF-8DC083559046}" type="sibTrans" cxnId="{08E0F78B-C918-4382-AA0B-C45A8FD0C9DC}">
      <dgm:prSet/>
      <dgm:spPr/>
      <dgm:t>
        <a:bodyPr/>
        <a:lstStyle/>
        <a:p>
          <a:pPr algn="ctr"/>
          <a:endParaRPr lang="en-GB"/>
        </a:p>
      </dgm:t>
    </dgm:pt>
    <dgm:pt modelId="{56BA7ECD-2A35-4011-941D-6D4E8C2FD56D}">
      <dgm:prSet phldrT="[Text]"/>
      <dgm:spPr/>
      <dgm:t>
        <a:bodyPr/>
        <a:lstStyle/>
        <a:p>
          <a:pPr algn="ctr"/>
          <a:r>
            <a:rPr lang="en-GB" dirty="0"/>
            <a:t>Lack of awareness/benefits on sustainability</a:t>
          </a:r>
        </a:p>
      </dgm:t>
    </dgm:pt>
    <dgm:pt modelId="{00700976-33DB-4E79-A6DF-AB187BA92B42}" type="parTrans" cxnId="{D002ADA3-2D69-4447-81A3-7D921FB685D3}">
      <dgm:prSet/>
      <dgm:spPr/>
      <dgm:t>
        <a:bodyPr/>
        <a:lstStyle/>
        <a:p>
          <a:pPr algn="ctr"/>
          <a:endParaRPr lang="en-GB"/>
        </a:p>
      </dgm:t>
    </dgm:pt>
    <dgm:pt modelId="{13F87DA1-E633-4AB5-B54F-EF62AE010A13}" type="sibTrans" cxnId="{D002ADA3-2D69-4447-81A3-7D921FB685D3}">
      <dgm:prSet/>
      <dgm:spPr/>
      <dgm:t>
        <a:bodyPr/>
        <a:lstStyle/>
        <a:p>
          <a:pPr algn="ctr"/>
          <a:endParaRPr lang="en-GB"/>
        </a:p>
      </dgm:t>
    </dgm:pt>
    <dgm:pt modelId="{E201D2A3-A59C-4DFF-9036-A0022FF9E95C}">
      <dgm:prSet phldrT="[Text]"/>
      <dgm:spPr/>
      <dgm:t>
        <a:bodyPr/>
        <a:lstStyle/>
        <a:p>
          <a:pPr algn="ctr"/>
          <a:r>
            <a:rPr lang="en-GB" dirty="0"/>
            <a:t>Lack of green purchasing</a:t>
          </a:r>
        </a:p>
      </dgm:t>
    </dgm:pt>
    <dgm:pt modelId="{DF219DA8-4CB8-46B4-897E-ADCF0C29EAA4}" type="parTrans" cxnId="{885F7FE4-8B35-44C3-90A1-5ED783BCF137}">
      <dgm:prSet/>
      <dgm:spPr/>
      <dgm:t>
        <a:bodyPr/>
        <a:lstStyle/>
        <a:p>
          <a:pPr algn="ctr"/>
          <a:endParaRPr lang="en-GB"/>
        </a:p>
      </dgm:t>
    </dgm:pt>
    <dgm:pt modelId="{D7FA581F-83B2-41D1-BCAF-45DDD090BCEE}" type="sibTrans" cxnId="{885F7FE4-8B35-44C3-90A1-5ED783BCF137}">
      <dgm:prSet/>
      <dgm:spPr/>
      <dgm:t>
        <a:bodyPr/>
        <a:lstStyle/>
        <a:p>
          <a:pPr algn="ctr"/>
          <a:endParaRPr lang="en-GB"/>
        </a:p>
      </dgm:t>
    </dgm:pt>
    <dgm:pt modelId="{CEBDCD9D-B2D7-47AF-B05E-35C81EAE0E0E}">
      <dgm:prSet phldrT="[Text]"/>
      <dgm:spPr/>
      <dgm:t>
        <a:bodyPr/>
        <a:lstStyle/>
        <a:p>
          <a:pPr algn="ctr"/>
          <a:r>
            <a:rPr lang="en-GB" dirty="0"/>
            <a:t>Lack of regulations and enforcement of environmental standards</a:t>
          </a:r>
        </a:p>
      </dgm:t>
    </dgm:pt>
    <dgm:pt modelId="{2971B2C7-DE9C-45C6-8AFD-66CC660F7DFC}" type="parTrans" cxnId="{BFC4664E-BBA4-4BCF-B1D9-41134BB68383}">
      <dgm:prSet/>
      <dgm:spPr/>
      <dgm:t>
        <a:bodyPr/>
        <a:lstStyle/>
        <a:p>
          <a:pPr algn="ctr"/>
          <a:endParaRPr lang="en-GB"/>
        </a:p>
      </dgm:t>
    </dgm:pt>
    <dgm:pt modelId="{A2DCA459-5CE5-4BBA-82D8-D6B3FB2B4796}" type="sibTrans" cxnId="{BFC4664E-BBA4-4BCF-B1D9-41134BB68383}">
      <dgm:prSet/>
      <dgm:spPr/>
      <dgm:t>
        <a:bodyPr/>
        <a:lstStyle/>
        <a:p>
          <a:pPr algn="ctr"/>
          <a:endParaRPr lang="en-GB"/>
        </a:p>
      </dgm:t>
    </dgm:pt>
    <dgm:pt modelId="{551F9325-DA87-4559-9B7C-68C6D65B59C6}">
      <dgm:prSet phldrT="[Text]"/>
      <dgm:spPr/>
      <dgm:t>
        <a:bodyPr/>
        <a:lstStyle/>
        <a:p>
          <a:pPr algn="ctr"/>
          <a:r>
            <a:rPr lang="en-GB" dirty="0"/>
            <a:t>Lack of R&amp;D on sustainability</a:t>
          </a:r>
        </a:p>
      </dgm:t>
    </dgm:pt>
    <dgm:pt modelId="{90AB17EA-EFAB-4EA2-9FFC-48A7CA87A67B}" type="parTrans" cxnId="{EFFD4CED-8676-4500-B82F-3AA5549A391C}">
      <dgm:prSet/>
      <dgm:spPr/>
      <dgm:t>
        <a:bodyPr/>
        <a:lstStyle/>
        <a:p>
          <a:pPr algn="ctr"/>
          <a:endParaRPr lang="en-GB"/>
        </a:p>
      </dgm:t>
    </dgm:pt>
    <dgm:pt modelId="{221BA9FE-A68F-4CA9-AA61-EBE2564D606D}" type="sibTrans" cxnId="{EFFD4CED-8676-4500-B82F-3AA5549A391C}">
      <dgm:prSet/>
      <dgm:spPr/>
      <dgm:t>
        <a:bodyPr/>
        <a:lstStyle/>
        <a:p>
          <a:pPr algn="ctr"/>
          <a:endParaRPr lang="en-GB"/>
        </a:p>
      </dgm:t>
    </dgm:pt>
    <dgm:pt modelId="{47FD5B33-FE01-4EED-922F-A8D523736FEB}">
      <dgm:prSet phldrT="[Text]"/>
      <dgm:spPr/>
      <dgm:t>
        <a:bodyPr/>
        <a:lstStyle/>
        <a:p>
          <a:pPr algn="ctr"/>
          <a:r>
            <a:rPr lang="en-GB" dirty="0"/>
            <a:t>Resistance to change and adopting innovation in sustainability</a:t>
          </a:r>
        </a:p>
      </dgm:t>
    </dgm:pt>
    <dgm:pt modelId="{C533A5BB-E492-462D-B978-2ADBCACBF943}" type="parTrans" cxnId="{22EC2C43-187F-4366-A1D2-DE8D864DA6B6}">
      <dgm:prSet/>
      <dgm:spPr/>
      <dgm:t>
        <a:bodyPr/>
        <a:lstStyle/>
        <a:p>
          <a:pPr algn="ctr"/>
          <a:endParaRPr lang="en-GB"/>
        </a:p>
      </dgm:t>
    </dgm:pt>
    <dgm:pt modelId="{5D62E0F7-467F-4935-B84C-CED2726C90B4}" type="sibTrans" cxnId="{22EC2C43-187F-4366-A1D2-DE8D864DA6B6}">
      <dgm:prSet/>
      <dgm:spPr/>
      <dgm:t>
        <a:bodyPr/>
        <a:lstStyle/>
        <a:p>
          <a:pPr algn="ctr"/>
          <a:endParaRPr lang="en-GB"/>
        </a:p>
      </dgm:t>
    </dgm:pt>
    <dgm:pt modelId="{3697BAED-A518-41A3-8F61-D76F6172711D}">
      <dgm:prSet phldrT="[Text]"/>
      <dgm:spPr/>
      <dgm:t>
        <a:bodyPr/>
        <a:lstStyle/>
        <a:p>
          <a:pPr algn="ctr"/>
          <a:r>
            <a:rPr lang="en-GB" dirty="0"/>
            <a:t>Lack of training/human expertise on sustainability</a:t>
          </a:r>
        </a:p>
      </dgm:t>
    </dgm:pt>
    <dgm:pt modelId="{BACFF078-A06E-4227-A2F4-6A26CF98AC03}" type="sibTrans" cxnId="{B8E59F45-5717-4AD1-932F-7DE281E3DDAB}">
      <dgm:prSet/>
      <dgm:spPr/>
      <dgm:t>
        <a:bodyPr/>
        <a:lstStyle/>
        <a:p>
          <a:pPr algn="ctr"/>
          <a:endParaRPr lang="en-GB"/>
        </a:p>
      </dgm:t>
    </dgm:pt>
    <dgm:pt modelId="{173126D2-1BBC-4D96-870A-3415967269A8}" type="parTrans" cxnId="{B8E59F45-5717-4AD1-932F-7DE281E3DDAB}">
      <dgm:prSet/>
      <dgm:spPr/>
      <dgm:t>
        <a:bodyPr/>
        <a:lstStyle/>
        <a:p>
          <a:pPr algn="ctr"/>
          <a:endParaRPr lang="en-GB"/>
        </a:p>
      </dgm:t>
    </dgm:pt>
    <dgm:pt modelId="{ACD5FAA1-FF01-4396-AB09-5CE58E3071F6}" type="pres">
      <dgm:prSet presAssocID="{81375393-CCAC-4EC2-BC4A-9C87CFAB6648}" presName="Name0" presStyleCnt="0">
        <dgm:presLayoutVars>
          <dgm:chMax val="1"/>
          <dgm:dir/>
          <dgm:animLvl val="ctr"/>
          <dgm:resizeHandles val="exact"/>
        </dgm:presLayoutVars>
      </dgm:prSet>
      <dgm:spPr/>
    </dgm:pt>
    <dgm:pt modelId="{3A6EFC6D-8048-44C4-A6D5-3B849E7FB915}" type="pres">
      <dgm:prSet presAssocID="{5F7F7468-65CC-4297-B4B6-BD7C04A9F96F}" presName="centerShape" presStyleLbl="node0" presStyleIdx="0" presStyleCnt="1"/>
      <dgm:spPr/>
    </dgm:pt>
    <dgm:pt modelId="{936797F6-6D8C-4AB2-8560-399A0F57948F}" type="pres">
      <dgm:prSet presAssocID="{F9F43689-9CC5-4B87-905A-164527D825D3}" presName="parTrans" presStyleLbl="sibTrans2D1" presStyleIdx="0" presStyleCnt="11"/>
      <dgm:spPr/>
    </dgm:pt>
    <dgm:pt modelId="{D21F0670-13C3-4AEC-A53D-CCF3B680612F}" type="pres">
      <dgm:prSet presAssocID="{F9F43689-9CC5-4B87-905A-164527D825D3}" presName="connectorText" presStyleLbl="sibTrans2D1" presStyleIdx="0" presStyleCnt="11"/>
      <dgm:spPr/>
    </dgm:pt>
    <dgm:pt modelId="{6BD9AAE7-4B97-40F0-80B0-B1DB81B35BA5}" type="pres">
      <dgm:prSet presAssocID="{EDB39D57-3E6F-401C-B088-BFC344F46EAF}" presName="node" presStyleLbl="node1" presStyleIdx="0" presStyleCnt="11">
        <dgm:presLayoutVars>
          <dgm:bulletEnabled val="1"/>
        </dgm:presLayoutVars>
      </dgm:prSet>
      <dgm:spPr/>
    </dgm:pt>
    <dgm:pt modelId="{455278E3-9F6E-44FD-B19F-B2EF39FC8C6F}" type="pres">
      <dgm:prSet presAssocID="{4F0EF76F-F8FA-4CB7-88BB-7352BE20D3C0}" presName="parTrans" presStyleLbl="sibTrans2D1" presStyleIdx="1" presStyleCnt="11"/>
      <dgm:spPr/>
    </dgm:pt>
    <dgm:pt modelId="{95DFADCA-5D8C-43D5-8F9D-138A11DA4592}" type="pres">
      <dgm:prSet presAssocID="{4F0EF76F-F8FA-4CB7-88BB-7352BE20D3C0}" presName="connectorText" presStyleLbl="sibTrans2D1" presStyleIdx="1" presStyleCnt="11"/>
      <dgm:spPr/>
    </dgm:pt>
    <dgm:pt modelId="{0DC21BC5-709F-4C53-9A0F-BC52A15F18E5}" type="pres">
      <dgm:prSet presAssocID="{A4ACE176-52B8-467B-A92A-FFB92381C979}" presName="node" presStyleLbl="node1" presStyleIdx="1" presStyleCnt="11">
        <dgm:presLayoutVars>
          <dgm:bulletEnabled val="1"/>
        </dgm:presLayoutVars>
      </dgm:prSet>
      <dgm:spPr/>
    </dgm:pt>
    <dgm:pt modelId="{1922B3AD-793B-49ED-8C7A-42917742A3A3}" type="pres">
      <dgm:prSet presAssocID="{5593C59B-63C1-4076-AF15-E91B91EF07BC}" presName="parTrans" presStyleLbl="sibTrans2D1" presStyleIdx="2" presStyleCnt="11"/>
      <dgm:spPr/>
    </dgm:pt>
    <dgm:pt modelId="{50C4D0F0-5122-454B-AB8A-2618BC3150CD}" type="pres">
      <dgm:prSet presAssocID="{5593C59B-63C1-4076-AF15-E91B91EF07BC}" presName="connectorText" presStyleLbl="sibTrans2D1" presStyleIdx="2" presStyleCnt="11"/>
      <dgm:spPr/>
    </dgm:pt>
    <dgm:pt modelId="{CB41873F-6081-4F50-AEB2-82F3FC2B5580}" type="pres">
      <dgm:prSet presAssocID="{CE3FFF86-CB04-4977-A0AD-D8B46AAD669A}" presName="node" presStyleLbl="node1" presStyleIdx="2" presStyleCnt="11">
        <dgm:presLayoutVars>
          <dgm:bulletEnabled val="1"/>
        </dgm:presLayoutVars>
      </dgm:prSet>
      <dgm:spPr/>
    </dgm:pt>
    <dgm:pt modelId="{7A01056D-CAE3-4328-8A16-6CD13F40E59D}" type="pres">
      <dgm:prSet presAssocID="{AD0ABEA4-688E-4FD7-9163-BF13EE403F6B}" presName="parTrans" presStyleLbl="sibTrans2D1" presStyleIdx="3" presStyleCnt="11"/>
      <dgm:spPr/>
    </dgm:pt>
    <dgm:pt modelId="{ED44CE5B-DF31-4046-AFBC-EB408BFDF8DE}" type="pres">
      <dgm:prSet presAssocID="{AD0ABEA4-688E-4FD7-9163-BF13EE403F6B}" presName="connectorText" presStyleLbl="sibTrans2D1" presStyleIdx="3" presStyleCnt="11"/>
      <dgm:spPr/>
    </dgm:pt>
    <dgm:pt modelId="{35ABFFE3-2CEA-4171-A226-FDD44F45F19E}" type="pres">
      <dgm:prSet presAssocID="{0D2C7EDA-A069-4684-83BE-B69FC24A5053}" presName="node" presStyleLbl="node1" presStyleIdx="3" presStyleCnt="11">
        <dgm:presLayoutVars>
          <dgm:bulletEnabled val="1"/>
        </dgm:presLayoutVars>
      </dgm:prSet>
      <dgm:spPr/>
    </dgm:pt>
    <dgm:pt modelId="{E0CBA99F-70A9-4551-9102-5FE3DBF3B484}" type="pres">
      <dgm:prSet presAssocID="{00700976-33DB-4E79-A6DF-AB187BA92B42}" presName="parTrans" presStyleLbl="sibTrans2D1" presStyleIdx="4" presStyleCnt="11"/>
      <dgm:spPr/>
    </dgm:pt>
    <dgm:pt modelId="{D3A8EAD3-67D4-47EA-A53F-03D91135D4FC}" type="pres">
      <dgm:prSet presAssocID="{00700976-33DB-4E79-A6DF-AB187BA92B42}" presName="connectorText" presStyleLbl="sibTrans2D1" presStyleIdx="4" presStyleCnt="11"/>
      <dgm:spPr/>
    </dgm:pt>
    <dgm:pt modelId="{E9F4DBEE-9CF5-4B24-9774-F795672A77FF}" type="pres">
      <dgm:prSet presAssocID="{56BA7ECD-2A35-4011-941D-6D4E8C2FD56D}" presName="node" presStyleLbl="node1" presStyleIdx="4" presStyleCnt="11">
        <dgm:presLayoutVars>
          <dgm:bulletEnabled val="1"/>
        </dgm:presLayoutVars>
      </dgm:prSet>
      <dgm:spPr/>
    </dgm:pt>
    <dgm:pt modelId="{E892806F-40B7-49F7-BC37-6453F2B04B16}" type="pres">
      <dgm:prSet presAssocID="{DF219DA8-4CB8-46B4-897E-ADCF0C29EAA4}" presName="parTrans" presStyleLbl="sibTrans2D1" presStyleIdx="5" presStyleCnt="11"/>
      <dgm:spPr/>
    </dgm:pt>
    <dgm:pt modelId="{6CC9A505-C2A5-41CE-BD00-93EBF05CBDD2}" type="pres">
      <dgm:prSet presAssocID="{DF219DA8-4CB8-46B4-897E-ADCF0C29EAA4}" presName="connectorText" presStyleLbl="sibTrans2D1" presStyleIdx="5" presStyleCnt="11"/>
      <dgm:spPr/>
    </dgm:pt>
    <dgm:pt modelId="{8044EBE1-15A9-45F4-8F5C-90011119243B}" type="pres">
      <dgm:prSet presAssocID="{E201D2A3-A59C-4DFF-9036-A0022FF9E95C}" presName="node" presStyleLbl="node1" presStyleIdx="5" presStyleCnt="11">
        <dgm:presLayoutVars>
          <dgm:bulletEnabled val="1"/>
        </dgm:presLayoutVars>
      </dgm:prSet>
      <dgm:spPr/>
    </dgm:pt>
    <dgm:pt modelId="{022B46AD-1FEC-4976-8275-FCA5BB83A972}" type="pres">
      <dgm:prSet presAssocID="{2971B2C7-DE9C-45C6-8AFD-66CC660F7DFC}" presName="parTrans" presStyleLbl="sibTrans2D1" presStyleIdx="6" presStyleCnt="11"/>
      <dgm:spPr/>
    </dgm:pt>
    <dgm:pt modelId="{40B1D323-9C68-4380-9AFF-F5F77B4854A5}" type="pres">
      <dgm:prSet presAssocID="{2971B2C7-DE9C-45C6-8AFD-66CC660F7DFC}" presName="connectorText" presStyleLbl="sibTrans2D1" presStyleIdx="6" presStyleCnt="11"/>
      <dgm:spPr/>
    </dgm:pt>
    <dgm:pt modelId="{B53EB019-DD27-41B2-8AAE-6EE7E9FAC691}" type="pres">
      <dgm:prSet presAssocID="{CEBDCD9D-B2D7-47AF-B05E-35C81EAE0E0E}" presName="node" presStyleLbl="node1" presStyleIdx="6" presStyleCnt="11">
        <dgm:presLayoutVars>
          <dgm:bulletEnabled val="1"/>
        </dgm:presLayoutVars>
      </dgm:prSet>
      <dgm:spPr/>
    </dgm:pt>
    <dgm:pt modelId="{F4CEEF3B-F48D-4471-AD79-230A35E433E1}" type="pres">
      <dgm:prSet presAssocID="{90AB17EA-EFAB-4EA2-9FFC-48A7CA87A67B}" presName="parTrans" presStyleLbl="sibTrans2D1" presStyleIdx="7" presStyleCnt="11"/>
      <dgm:spPr/>
    </dgm:pt>
    <dgm:pt modelId="{2B642B18-899F-465A-84E3-7440F80A933D}" type="pres">
      <dgm:prSet presAssocID="{90AB17EA-EFAB-4EA2-9FFC-48A7CA87A67B}" presName="connectorText" presStyleLbl="sibTrans2D1" presStyleIdx="7" presStyleCnt="11"/>
      <dgm:spPr/>
    </dgm:pt>
    <dgm:pt modelId="{93A385D7-2A2A-4789-9854-A5B6846A3EBD}" type="pres">
      <dgm:prSet presAssocID="{551F9325-DA87-4559-9B7C-68C6D65B59C6}" presName="node" presStyleLbl="node1" presStyleIdx="7" presStyleCnt="11">
        <dgm:presLayoutVars>
          <dgm:bulletEnabled val="1"/>
        </dgm:presLayoutVars>
      </dgm:prSet>
      <dgm:spPr/>
    </dgm:pt>
    <dgm:pt modelId="{DB9992DD-198D-4630-8E5D-630CBB2A21FA}" type="pres">
      <dgm:prSet presAssocID="{173126D2-1BBC-4D96-870A-3415967269A8}" presName="parTrans" presStyleLbl="sibTrans2D1" presStyleIdx="8" presStyleCnt="11"/>
      <dgm:spPr/>
    </dgm:pt>
    <dgm:pt modelId="{D6F5E8B3-985B-4B78-B76B-C3F10C74065A}" type="pres">
      <dgm:prSet presAssocID="{173126D2-1BBC-4D96-870A-3415967269A8}" presName="connectorText" presStyleLbl="sibTrans2D1" presStyleIdx="8" presStyleCnt="11"/>
      <dgm:spPr/>
    </dgm:pt>
    <dgm:pt modelId="{EA627ED4-01F1-4831-826F-2B6111D2B33F}" type="pres">
      <dgm:prSet presAssocID="{3697BAED-A518-41A3-8F61-D76F6172711D}" presName="node" presStyleLbl="node1" presStyleIdx="8" presStyleCnt="11">
        <dgm:presLayoutVars>
          <dgm:bulletEnabled val="1"/>
        </dgm:presLayoutVars>
      </dgm:prSet>
      <dgm:spPr/>
    </dgm:pt>
    <dgm:pt modelId="{2580BFCA-6BC4-4E27-BAEA-51CBFBE8F903}" type="pres">
      <dgm:prSet presAssocID="{C533A5BB-E492-462D-B978-2ADBCACBF943}" presName="parTrans" presStyleLbl="sibTrans2D1" presStyleIdx="9" presStyleCnt="11"/>
      <dgm:spPr/>
    </dgm:pt>
    <dgm:pt modelId="{2F945427-BDE5-47F0-813B-8809EF5C9105}" type="pres">
      <dgm:prSet presAssocID="{C533A5BB-E492-462D-B978-2ADBCACBF943}" presName="connectorText" presStyleLbl="sibTrans2D1" presStyleIdx="9" presStyleCnt="11"/>
      <dgm:spPr/>
    </dgm:pt>
    <dgm:pt modelId="{AF502132-141A-47A3-BA86-8DA45C89E0FE}" type="pres">
      <dgm:prSet presAssocID="{47FD5B33-FE01-4EED-922F-A8D523736FEB}" presName="node" presStyleLbl="node1" presStyleIdx="9" presStyleCnt="11">
        <dgm:presLayoutVars>
          <dgm:bulletEnabled val="1"/>
        </dgm:presLayoutVars>
      </dgm:prSet>
      <dgm:spPr/>
    </dgm:pt>
    <dgm:pt modelId="{ECFA9150-6901-43BA-8919-4C14D9FD72B7}" type="pres">
      <dgm:prSet presAssocID="{4C369E7E-13C9-4967-8359-071A79AE7E70}" presName="parTrans" presStyleLbl="sibTrans2D1" presStyleIdx="10" presStyleCnt="11"/>
      <dgm:spPr/>
    </dgm:pt>
    <dgm:pt modelId="{6F560D9C-2A70-4DB0-982B-9DC57B9995E1}" type="pres">
      <dgm:prSet presAssocID="{4C369E7E-13C9-4967-8359-071A79AE7E70}" presName="connectorText" presStyleLbl="sibTrans2D1" presStyleIdx="10" presStyleCnt="11"/>
      <dgm:spPr/>
    </dgm:pt>
    <dgm:pt modelId="{422D2AF4-11EA-4070-9713-9A2FA5005801}" type="pres">
      <dgm:prSet presAssocID="{433E86F8-FEB9-4622-A250-70F8AD5756C5}" presName="node" presStyleLbl="node1" presStyleIdx="10" presStyleCnt="11">
        <dgm:presLayoutVars>
          <dgm:bulletEnabled val="1"/>
        </dgm:presLayoutVars>
      </dgm:prSet>
      <dgm:spPr/>
    </dgm:pt>
  </dgm:ptLst>
  <dgm:cxnLst>
    <dgm:cxn modelId="{7AC3BF00-072B-41B6-B5F6-16BA5FCADAD2}" type="presOf" srcId="{F9F43689-9CC5-4B87-905A-164527D825D3}" destId="{936797F6-6D8C-4AB2-8560-399A0F57948F}" srcOrd="0" destOrd="0" presId="urn:microsoft.com/office/officeart/2005/8/layout/radial5"/>
    <dgm:cxn modelId="{1FFC810E-EA1B-4D7A-974D-F70935D15986}" type="presOf" srcId="{5593C59B-63C1-4076-AF15-E91B91EF07BC}" destId="{50C4D0F0-5122-454B-AB8A-2618BC3150CD}" srcOrd="1" destOrd="0" presId="urn:microsoft.com/office/officeart/2005/8/layout/radial5"/>
    <dgm:cxn modelId="{D17E4413-6746-459B-B330-55D67F2A777A}" type="presOf" srcId="{4F0EF76F-F8FA-4CB7-88BB-7352BE20D3C0}" destId="{455278E3-9F6E-44FD-B19F-B2EF39FC8C6F}" srcOrd="0" destOrd="0" presId="urn:microsoft.com/office/officeart/2005/8/layout/radial5"/>
    <dgm:cxn modelId="{A30AFD1F-EE8D-465F-83FD-31B89770C7D8}" type="presOf" srcId="{90AB17EA-EFAB-4EA2-9FFC-48A7CA87A67B}" destId="{2B642B18-899F-465A-84E3-7440F80A933D}" srcOrd="1" destOrd="0" presId="urn:microsoft.com/office/officeart/2005/8/layout/radial5"/>
    <dgm:cxn modelId="{2D06A82A-91C8-403B-892E-57856AED739E}" type="presOf" srcId="{173126D2-1BBC-4D96-870A-3415967269A8}" destId="{DB9992DD-198D-4630-8E5D-630CBB2A21FA}" srcOrd="0" destOrd="0" presId="urn:microsoft.com/office/officeart/2005/8/layout/radial5"/>
    <dgm:cxn modelId="{966EB82B-D0CE-4E65-9DD0-952D43B597A9}" type="presOf" srcId="{C533A5BB-E492-462D-B978-2ADBCACBF943}" destId="{2580BFCA-6BC4-4E27-BAEA-51CBFBE8F903}" srcOrd="0" destOrd="0" presId="urn:microsoft.com/office/officeart/2005/8/layout/radial5"/>
    <dgm:cxn modelId="{4417332D-EDF4-4416-B630-900A90F87F38}" type="presOf" srcId="{F9F43689-9CC5-4B87-905A-164527D825D3}" destId="{D21F0670-13C3-4AEC-A53D-CCF3B680612F}" srcOrd="1" destOrd="0" presId="urn:microsoft.com/office/officeart/2005/8/layout/radial5"/>
    <dgm:cxn modelId="{14CA7A34-0106-4F5E-A2D3-FB5E5428B649}" type="presOf" srcId="{A4ACE176-52B8-467B-A92A-FFB92381C979}" destId="{0DC21BC5-709F-4C53-9A0F-BC52A15F18E5}" srcOrd="0" destOrd="0" presId="urn:microsoft.com/office/officeart/2005/8/layout/radial5"/>
    <dgm:cxn modelId="{4F7EB13D-2E14-48F5-B7A3-E6A4A4D58365}" type="presOf" srcId="{433E86F8-FEB9-4622-A250-70F8AD5756C5}" destId="{422D2AF4-11EA-4070-9713-9A2FA5005801}" srcOrd="0" destOrd="0" presId="urn:microsoft.com/office/officeart/2005/8/layout/radial5"/>
    <dgm:cxn modelId="{1186CA3F-CCA6-4B05-B9AA-DD2DD2CC8D8C}" type="presOf" srcId="{EDB39D57-3E6F-401C-B088-BFC344F46EAF}" destId="{6BD9AAE7-4B97-40F0-80B0-B1DB81B35BA5}" srcOrd="0" destOrd="0" presId="urn:microsoft.com/office/officeart/2005/8/layout/radial5"/>
    <dgm:cxn modelId="{5B87DE40-B951-4D94-82D4-E443481E9D11}" type="presOf" srcId="{173126D2-1BBC-4D96-870A-3415967269A8}" destId="{D6F5E8B3-985B-4B78-B76B-C3F10C74065A}" srcOrd="1" destOrd="0" presId="urn:microsoft.com/office/officeart/2005/8/layout/radial5"/>
    <dgm:cxn modelId="{3F39635F-CA51-4F71-A126-04CFE23B6B92}" type="presOf" srcId="{00700976-33DB-4E79-A6DF-AB187BA92B42}" destId="{D3A8EAD3-67D4-47EA-A53F-03D91135D4FC}" srcOrd="1" destOrd="0" presId="urn:microsoft.com/office/officeart/2005/8/layout/radial5"/>
    <dgm:cxn modelId="{E964CF61-8FCE-4021-A600-2EEF7844D5EA}" srcId="{5F7F7468-65CC-4297-B4B6-BD7C04A9F96F}" destId="{EDB39D57-3E6F-401C-B088-BFC344F46EAF}" srcOrd="0" destOrd="0" parTransId="{F9F43689-9CC5-4B87-905A-164527D825D3}" sibTransId="{27A34E37-AC85-4E94-B160-D3043532F6D3}"/>
    <dgm:cxn modelId="{22EC2C43-187F-4366-A1D2-DE8D864DA6B6}" srcId="{5F7F7468-65CC-4297-B4B6-BD7C04A9F96F}" destId="{47FD5B33-FE01-4EED-922F-A8D523736FEB}" srcOrd="9" destOrd="0" parTransId="{C533A5BB-E492-462D-B978-2ADBCACBF943}" sibTransId="{5D62E0F7-467F-4935-B84C-CED2726C90B4}"/>
    <dgm:cxn modelId="{B8E59F45-5717-4AD1-932F-7DE281E3DDAB}" srcId="{5F7F7468-65CC-4297-B4B6-BD7C04A9F96F}" destId="{3697BAED-A518-41A3-8F61-D76F6172711D}" srcOrd="8" destOrd="0" parTransId="{173126D2-1BBC-4D96-870A-3415967269A8}" sibTransId="{BACFF078-A06E-4227-A2F4-6A26CF98AC03}"/>
    <dgm:cxn modelId="{52D29366-7722-4E7D-A2F3-0C38E2946225}" srcId="{5F7F7468-65CC-4297-B4B6-BD7C04A9F96F}" destId="{CE3FFF86-CB04-4977-A0AD-D8B46AAD669A}" srcOrd="2" destOrd="0" parTransId="{5593C59B-63C1-4076-AF15-E91B91EF07BC}" sibTransId="{63C570CF-B3E5-4830-AE0B-421C2C8E03F9}"/>
    <dgm:cxn modelId="{6A77596B-5248-4F5F-AFEF-378AF3A77874}" type="presOf" srcId="{C533A5BB-E492-462D-B978-2ADBCACBF943}" destId="{2F945427-BDE5-47F0-813B-8809EF5C9105}" srcOrd="1" destOrd="0" presId="urn:microsoft.com/office/officeart/2005/8/layout/radial5"/>
    <dgm:cxn modelId="{52FA3A6E-09DA-465A-A719-0318F197BEE9}" type="presOf" srcId="{AD0ABEA4-688E-4FD7-9163-BF13EE403F6B}" destId="{7A01056D-CAE3-4328-8A16-6CD13F40E59D}" srcOrd="0" destOrd="0" presId="urn:microsoft.com/office/officeart/2005/8/layout/radial5"/>
    <dgm:cxn modelId="{BFC4664E-BBA4-4BCF-B1D9-41134BB68383}" srcId="{5F7F7468-65CC-4297-B4B6-BD7C04A9F96F}" destId="{CEBDCD9D-B2D7-47AF-B05E-35C81EAE0E0E}" srcOrd="6" destOrd="0" parTransId="{2971B2C7-DE9C-45C6-8AFD-66CC660F7DFC}" sibTransId="{A2DCA459-5CE5-4BBA-82D8-D6B3FB2B4796}"/>
    <dgm:cxn modelId="{A10D4B6F-B925-4459-AD49-70AFEFFE3E83}" type="presOf" srcId="{2971B2C7-DE9C-45C6-8AFD-66CC660F7DFC}" destId="{40B1D323-9C68-4380-9AFF-F5F77B4854A5}" srcOrd="1" destOrd="0" presId="urn:microsoft.com/office/officeart/2005/8/layout/radial5"/>
    <dgm:cxn modelId="{DAE86770-A45D-4927-9E60-B56DC3BB162A}" type="presOf" srcId="{4C369E7E-13C9-4967-8359-071A79AE7E70}" destId="{ECFA9150-6901-43BA-8919-4C14D9FD72B7}" srcOrd="0" destOrd="0" presId="urn:microsoft.com/office/officeart/2005/8/layout/radial5"/>
    <dgm:cxn modelId="{B058FB50-0476-4015-B160-54DF67B68E3D}" srcId="{81375393-CCAC-4EC2-BC4A-9C87CFAB6648}" destId="{5F7F7468-65CC-4297-B4B6-BD7C04A9F96F}" srcOrd="0" destOrd="0" parTransId="{92590DB9-E820-48A5-A042-3EFB7CB8039D}" sibTransId="{01ABA770-44C6-406B-8730-3AE18DBF55FD}"/>
    <dgm:cxn modelId="{89216957-ACD5-4484-8426-E45263829169}" type="presOf" srcId="{DF219DA8-4CB8-46B4-897E-ADCF0C29EAA4}" destId="{E892806F-40B7-49F7-BC37-6453F2B04B16}" srcOrd="0" destOrd="0" presId="urn:microsoft.com/office/officeart/2005/8/layout/radial5"/>
    <dgm:cxn modelId="{03B61A78-156F-4604-9965-2558CC7E9C01}" type="presOf" srcId="{5593C59B-63C1-4076-AF15-E91B91EF07BC}" destId="{1922B3AD-793B-49ED-8C7A-42917742A3A3}" srcOrd="0" destOrd="0" presId="urn:microsoft.com/office/officeart/2005/8/layout/radial5"/>
    <dgm:cxn modelId="{647F9E59-8E34-4CEC-9F81-AA35C3396B13}" type="presOf" srcId="{AD0ABEA4-688E-4FD7-9163-BF13EE403F6B}" destId="{ED44CE5B-DF31-4046-AFBC-EB408BFDF8DE}" srcOrd="1" destOrd="0" presId="urn:microsoft.com/office/officeart/2005/8/layout/radial5"/>
    <dgm:cxn modelId="{EBD4297A-DC2F-45CE-9F98-0DDFC747E59C}" type="presOf" srcId="{4C369E7E-13C9-4967-8359-071A79AE7E70}" destId="{6F560D9C-2A70-4DB0-982B-9DC57B9995E1}" srcOrd="1" destOrd="0" presId="urn:microsoft.com/office/officeart/2005/8/layout/radial5"/>
    <dgm:cxn modelId="{0A28187D-349C-44CB-B994-D52C6FE421B6}" type="presOf" srcId="{5F7F7468-65CC-4297-B4B6-BD7C04A9F96F}" destId="{3A6EFC6D-8048-44C4-A6D5-3B849E7FB915}" srcOrd="0" destOrd="0" presId="urn:microsoft.com/office/officeart/2005/8/layout/radial5"/>
    <dgm:cxn modelId="{1243AB80-ED9C-4088-A769-1B240C2B461A}" type="presOf" srcId="{00700976-33DB-4E79-A6DF-AB187BA92B42}" destId="{E0CBA99F-70A9-4551-9102-5FE3DBF3B484}" srcOrd="0" destOrd="0" presId="urn:microsoft.com/office/officeart/2005/8/layout/radial5"/>
    <dgm:cxn modelId="{08E0F78B-C918-4382-AA0B-C45A8FD0C9DC}" srcId="{5F7F7468-65CC-4297-B4B6-BD7C04A9F96F}" destId="{433E86F8-FEB9-4622-A250-70F8AD5756C5}" srcOrd="10" destOrd="0" parTransId="{4C369E7E-13C9-4967-8359-071A79AE7E70}" sibTransId="{71B1EDF2-5E23-48F1-8ACF-8DC083559046}"/>
    <dgm:cxn modelId="{FC105094-8E60-44E5-B156-F630C5FF5FE0}" type="presOf" srcId="{3697BAED-A518-41A3-8F61-D76F6172711D}" destId="{EA627ED4-01F1-4831-826F-2B6111D2B33F}" srcOrd="0" destOrd="0" presId="urn:microsoft.com/office/officeart/2005/8/layout/radial5"/>
    <dgm:cxn modelId="{F6649E96-EC2A-48DC-A452-9167DC3236A8}" type="presOf" srcId="{56BA7ECD-2A35-4011-941D-6D4E8C2FD56D}" destId="{E9F4DBEE-9CF5-4B24-9774-F795672A77FF}" srcOrd="0" destOrd="0" presId="urn:microsoft.com/office/officeart/2005/8/layout/radial5"/>
    <dgm:cxn modelId="{21FCD49F-3A97-43F4-92B4-DC9603E90186}" type="presOf" srcId="{CEBDCD9D-B2D7-47AF-B05E-35C81EAE0E0E}" destId="{B53EB019-DD27-41B2-8AAE-6EE7E9FAC691}" srcOrd="0" destOrd="0" presId="urn:microsoft.com/office/officeart/2005/8/layout/radial5"/>
    <dgm:cxn modelId="{632B57A2-71FC-4651-8B2A-9A1168FDED11}" type="presOf" srcId="{551F9325-DA87-4559-9B7C-68C6D65B59C6}" destId="{93A385D7-2A2A-4789-9854-A5B6846A3EBD}" srcOrd="0" destOrd="0" presId="urn:microsoft.com/office/officeart/2005/8/layout/radial5"/>
    <dgm:cxn modelId="{D002ADA3-2D69-4447-81A3-7D921FB685D3}" srcId="{5F7F7468-65CC-4297-B4B6-BD7C04A9F96F}" destId="{56BA7ECD-2A35-4011-941D-6D4E8C2FD56D}" srcOrd="4" destOrd="0" parTransId="{00700976-33DB-4E79-A6DF-AB187BA92B42}" sibTransId="{13F87DA1-E633-4AB5-B54F-EF62AE010A13}"/>
    <dgm:cxn modelId="{2F43B3A5-2397-426C-9F7A-0BBC648D08E7}" srcId="{5F7F7468-65CC-4297-B4B6-BD7C04A9F96F}" destId="{A4ACE176-52B8-467B-A92A-FFB92381C979}" srcOrd="1" destOrd="0" parTransId="{4F0EF76F-F8FA-4CB7-88BB-7352BE20D3C0}" sibTransId="{00C1423C-B49B-4F10-8255-BAB5659D12EB}"/>
    <dgm:cxn modelId="{C74E67AC-AEB1-4668-97E2-7F3118E989FA}" type="presOf" srcId="{DF219DA8-4CB8-46B4-897E-ADCF0C29EAA4}" destId="{6CC9A505-C2A5-41CE-BD00-93EBF05CBDD2}" srcOrd="1" destOrd="0" presId="urn:microsoft.com/office/officeart/2005/8/layout/radial5"/>
    <dgm:cxn modelId="{18166FAF-9B65-485C-8D93-FE46E54AE54D}" type="presOf" srcId="{CE3FFF86-CB04-4977-A0AD-D8B46AAD669A}" destId="{CB41873F-6081-4F50-AEB2-82F3FC2B5580}" srcOrd="0" destOrd="0" presId="urn:microsoft.com/office/officeart/2005/8/layout/radial5"/>
    <dgm:cxn modelId="{E5C572BB-9C7F-4673-82CE-67C9FFBA3411}" type="presOf" srcId="{0D2C7EDA-A069-4684-83BE-B69FC24A5053}" destId="{35ABFFE3-2CEA-4171-A226-FDD44F45F19E}" srcOrd="0" destOrd="0" presId="urn:microsoft.com/office/officeart/2005/8/layout/radial5"/>
    <dgm:cxn modelId="{7EA055CC-714A-4BEA-92EF-086E4C332259}" type="presOf" srcId="{2971B2C7-DE9C-45C6-8AFD-66CC660F7DFC}" destId="{022B46AD-1FEC-4976-8275-FCA5BB83A972}" srcOrd="0" destOrd="0" presId="urn:microsoft.com/office/officeart/2005/8/layout/radial5"/>
    <dgm:cxn modelId="{885F7FE4-8B35-44C3-90A1-5ED783BCF137}" srcId="{5F7F7468-65CC-4297-B4B6-BD7C04A9F96F}" destId="{E201D2A3-A59C-4DFF-9036-A0022FF9E95C}" srcOrd="5" destOrd="0" parTransId="{DF219DA8-4CB8-46B4-897E-ADCF0C29EAA4}" sibTransId="{D7FA581F-83B2-41D1-BCAF-45DDD090BCEE}"/>
    <dgm:cxn modelId="{7E6F10E5-F5E7-4E70-9AAA-572814F69615}" srcId="{5F7F7468-65CC-4297-B4B6-BD7C04A9F96F}" destId="{0D2C7EDA-A069-4684-83BE-B69FC24A5053}" srcOrd="3" destOrd="0" parTransId="{AD0ABEA4-688E-4FD7-9163-BF13EE403F6B}" sibTransId="{9237007D-FBA1-4DB3-B715-0767B64FE015}"/>
    <dgm:cxn modelId="{738C43E8-A561-4058-8355-1BDA693BB88E}" type="presOf" srcId="{47FD5B33-FE01-4EED-922F-A8D523736FEB}" destId="{AF502132-141A-47A3-BA86-8DA45C89E0FE}" srcOrd="0" destOrd="0" presId="urn:microsoft.com/office/officeart/2005/8/layout/radial5"/>
    <dgm:cxn modelId="{EFFD4CED-8676-4500-B82F-3AA5549A391C}" srcId="{5F7F7468-65CC-4297-B4B6-BD7C04A9F96F}" destId="{551F9325-DA87-4559-9B7C-68C6D65B59C6}" srcOrd="7" destOrd="0" parTransId="{90AB17EA-EFAB-4EA2-9FFC-48A7CA87A67B}" sibTransId="{221BA9FE-A68F-4CA9-AA61-EBE2564D606D}"/>
    <dgm:cxn modelId="{169BA4EF-41E0-4ED9-A81E-7308E53FD230}" type="presOf" srcId="{4F0EF76F-F8FA-4CB7-88BB-7352BE20D3C0}" destId="{95DFADCA-5D8C-43D5-8F9D-138A11DA4592}" srcOrd="1" destOrd="0" presId="urn:microsoft.com/office/officeart/2005/8/layout/radial5"/>
    <dgm:cxn modelId="{DD50C5F2-85C4-4DA8-A8E2-4E46E78ECE71}" type="presOf" srcId="{81375393-CCAC-4EC2-BC4A-9C87CFAB6648}" destId="{ACD5FAA1-FF01-4396-AB09-5CE58E3071F6}" srcOrd="0" destOrd="0" presId="urn:microsoft.com/office/officeart/2005/8/layout/radial5"/>
    <dgm:cxn modelId="{A13BF1F3-BB36-450F-9FBE-42A1D88D317C}" type="presOf" srcId="{E201D2A3-A59C-4DFF-9036-A0022FF9E95C}" destId="{8044EBE1-15A9-45F4-8F5C-90011119243B}" srcOrd="0" destOrd="0" presId="urn:microsoft.com/office/officeart/2005/8/layout/radial5"/>
    <dgm:cxn modelId="{913CA9F4-B765-4CBE-8062-0CCB9ADAD332}" type="presOf" srcId="{90AB17EA-EFAB-4EA2-9FFC-48A7CA87A67B}" destId="{F4CEEF3B-F48D-4471-AD79-230A35E433E1}" srcOrd="0" destOrd="0" presId="urn:microsoft.com/office/officeart/2005/8/layout/radial5"/>
    <dgm:cxn modelId="{209D07B6-0052-4741-A528-66436CC2DEAF}" type="presParOf" srcId="{ACD5FAA1-FF01-4396-AB09-5CE58E3071F6}" destId="{3A6EFC6D-8048-44C4-A6D5-3B849E7FB915}" srcOrd="0" destOrd="0" presId="urn:microsoft.com/office/officeart/2005/8/layout/radial5"/>
    <dgm:cxn modelId="{CD029E99-105D-4000-938E-09571F7E2470}" type="presParOf" srcId="{ACD5FAA1-FF01-4396-AB09-5CE58E3071F6}" destId="{936797F6-6D8C-4AB2-8560-399A0F57948F}" srcOrd="1" destOrd="0" presId="urn:microsoft.com/office/officeart/2005/8/layout/radial5"/>
    <dgm:cxn modelId="{900AE87D-4333-4A7E-B2A0-5A1DA8FBF1B1}" type="presParOf" srcId="{936797F6-6D8C-4AB2-8560-399A0F57948F}" destId="{D21F0670-13C3-4AEC-A53D-CCF3B680612F}" srcOrd="0" destOrd="0" presId="urn:microsoft.com/office/officeart/2005/8/layout/radial5"/>
    <dgm:cxn modelId="{AB37D72A-3312-47AC-8E72-E0F359337C5C}" type="presParOf" srcId="{ACD5FAA1-FF01-4396-AB09-5CE58E3071F6}" destId="{6BD9AAE7-4B97-40F0-80B0-B1DB81B35BA5}" srcOrd="2" destOrd="0" presId="urn:microsoft.com/office/officeart/2005/8/layout/radial5"/>
    <dgm:cxn modelId="{D9FE2F7E-1592-46C7-9A1C-EE6FC1E95DB2}" type="presParOf" srcId="{ACD5FAA1-FF01-4396-AB09-5CE58E3071F6}" destId="{455278E3-9F6E-44FD-B19F-B2EF39FC8C6F}" srcOrd="3" destOrd="0" presId="urn:microsoft.com/office/officeart/2005/8/layout/radial5"/>
    <dgm:cxn modelId="{1D0549A4-C7F3-437D-B100-E3D74C88E8AB}" type="presParOf" srcId="{455278E3-9F6E-44FD-B19F-B2EF39FC8C6F}" destId="{95DFADCA-5D8C-43D5-8F9D-138A11DA4592}" srcOrd="0" destOrd="0" presId="urn:microsoft.com/office/officeart/2005/8/layout/radial5"/>
    <dgm:cxn modelId="{7D88951E-EC98-4080-A164-D6130C5F7FD3}" type="presParOf" srcId="{ACD5FAA1-FF01-4396-AB09-5CE58E3071F6}" destId="{0DC21BC5-709F-4C53-9A0F-BC52A15F18E5}" srcOrd="4" destOrd="0" presId="urn:microsoft.com/office/officeart/2005/8/layout/radial5"/>
    <dgm:cxn modelId="{52CBF7AD-62B0-436F-A4DE-89419D17250F}" type="presParOf" srcId="{ACD5FAA1-FF01-4396-AB09-5CE58E3071F6}" destId="{1922B3AD-793B-49ED-8C7A-42917742A3A3}" srcOrd="5" destOrd="0" presId="urn:microsoft.com/office/officeart/2005/8/layout/radial5"/>
    <dgm:cxn modelId="{870F19D5-F0CC-4E04-8F57-12E9F11C94EA}" type="presParOf" srcId="{1922B3AD-793B-49ED-8C7A-42917742A3A3}" destId="{50C4D0F0-5122-454B-AB8A-2618BC3150CD}" srcOrd="0" destOrd="0" presId="urn:microsoft.com/office/officeart/2005/8/layout/radial5"/>
    <dgm:cxn modelId="{C23FAE47-B02A-40D1-8B32-CECF5D73AC8E}" type="presParOf" srcId="{ACD5FAA1-FF01-4396-AB09-5CE58E3071F6}" destId="{CB41873F-6081-4F50-AEB2-82F3FC2B5580}" srcOrd="6" destOrd="0" presId="urn:microsoft.com/office/officeart/2005/8/layout/radial5"/>
    <dgm:cxn modelId="{C384FB6B-A5EE-46F6-87B0-3228763689E9}" type="presParOf" srcId="{ACD5FAA1-FF01-4396-AB09-5CE58E3071F6}" destId="{7A01056D-CAE3-4328-8A16-6CD13F40E59D}" srcOrd="7" destOrd="0" presId="urn:microsoft.com/office/officeart/2005/8/layout/radial5"/>
    <dgm:cxn modelId="{2A99FD3C-7F34-4AF9-B481-40811F684B83}" type="presParOf" srcId="{7A01056D-CAE3-4328-8A16-6CD13F40E59D}" destId="{ED44CE5B-DF31-4046-AFBC-EB408BFDF8DE}" srcOrd="0" destOrd="0" presId="urn:microsoft.com/office/officeart/2005/8/layout/radial5"/>
    <dgm:cxn modelId="{7A951501-5189-4EDE-8D9E-C6CC2D246AAB}" type="presParOf" srcId="{ACD5FAA1-FF01-4396-AB09-5CE58E3071F6}" destId="{35ABFFE3-2CEA-4171-A226-FDD44F45F19E}" srcOrd="8" destOrd="0" presId="urn:microsoft.com/office/officeart/2005/8/layout/radial5"/>
    <dgm:cxn modelId="{9FA7F4CF-CC59-4BEE-889F-BD0165548F94}" type="presParOf" srcId="{ACD5FAA1-FF01-4396-AB09-5CE58E3071F6}" destId="{E0CBA99F-70A9-4551-9102-5FE3DBF3B484}" srcOrd="9" destOrd="0" presId="urn:microsoft.com/office/officeart/2005/8/layout/radial5"/>
    <dgm:cxn modelId="{5BEA899F-B52D-43AD-86BD-B4391EFC8975}" type="presParOf" srcId="{E0CBA99F-70A9-4551-9102-5FE3DBF3B484}" destId="{D3A8EAD3-67D4-47EA-A53F-03D91135D4FC}" srcOrd="0" destOrd="0" presId="urn:microsoft.com/office/officeart/2005/8/layout/radial5"/>
    <dgm:cxn modelId="{7D172735-4ABB-42A9-9B63-525D131B5085}" type="presParOf" srcId="{ACD5FAA1-FF01-4396-AB09-5CE58E3071F6}" destId="{E9F4DBEE-9CF5-4B24-9774-F795672A77FF}" srcOrd="10" destOrd="0" presId="urn:microsoft.com/office/officeart/2005/8/layout/radial5"/>
    <dgm:cxn modelId="{680F2852-F76B-4C4E-930D-32A38F1E3BBF}" type="presParOf" srcId="{ACD5FAA1-FF01-4396-AB09-5CE58E3071F6}" destId="{E892806F-40B7-49F7-BC37-6453F2B04B16}" srcOrd="11" destOrd="0" presId="urn:microsoft.com/office/officeart/2005/8/layout/radial5"/>
    <dgm:cxn modelId="{85552F50-07B1-40A7-B048-CD7DE9719B93}" type="presParOf" srcId="{E892806F-40B7-49F7-BC37-6453F2B04B16}" destId="{6CC9A505-C2A5-41CE-BD00-93EBF05CBDD2}" srcOrd="0" destOrd="0" presId="urn:microsoft.com/office/officeart/2005/8/layout/radial5"/>
    <dgm:cxn modelId="{BE24A617-E70F-485A-9B70-A0CF380E41A1}" type="presParOf" srcId="{ACD5FAA1-FF01-4396-AB09-5CE58E3071F6}" destId="{8044EBE1-15A9-45F4-8F5C-90011119243B}" srcOrd="12" destOrd="0" presId="urn:microsoft.com/office/officeart/2005/8/layout/radial5"/>
    <dgm:cxn modelId="{583F5F3A-4937-40FB-BDC1-59FB95F7F021}" type="presParOf" srcId="{ACD5FAA1-FF01-4396-AB09-5CE58E3071F6}" destId="{022B46AD-1FEC-4976-8275-FCA5BB83A972}" srcOrd="13" destOrd="0" presId="urn:microsoft.com/office/officeart/2005/8/layout/radial5"/>
    <dgm:cxn modelId="{249BEEB8-A33D-449B-9C13-887B7ED24B83}" type="presParOf" srcId="{022B46AD-1FEC-4976-8275-FCA5BB83A972}" destId="{40B1D323-9C68-4380-9AFF-F5F77B4854A5}" srcOrd="0" destOrd="0" presId="urn:microsoft.com/office/officeart/2005/8/layout/radial5"/>
    <dgm:cxn modelId="{7332036A-AB1D-4CB5-929D-42F2FF998632}" type="presParOf" srcId="{ACD5FAA1-FF01-4396-AB09-5CE58E3071F6}" destId="{B53EB019-DD27-41B2-8AAE-6EE7E9FAC691}" srcOrd="14" destOrd="0" presId="urn:microsoft.com/office/officeart/2005/8/layout/radial5"/>
    <dgm:cxn modelId="{85034705-F635-404B-BDC2-97DB7F3220A7}" type="presParOf" srcId="{ACD5FAA1-FF01-4396-AB09-5CE58E3071F6}" destId="{F4CEEF3B-F48D-4471-AD79-230A35E433E1}" srcOrd="15" destOrd="0" presId="urn:microsoft.com/office/officeart/2005/8/layout/radial5"/>
    <dgm:cxn modelId="{BEB9CD45-103C-47F7-932C-AECBE740EFC1}" type="presParOf" srcId="{F4CEEF3B-F48D-4471-AD79-230A35E433E1}" destId="{2B642B18-899F-465A-84E3-7440F80A933D}" srcOrd="0" destOrd="0" presId="urn:microsoft.com/office/officeart/2005/8/layout/radial5"/>
    <dgm:cxn modelId="{E9FF7C9E-57D4-48A2-AA16-91CCBB0CCDB9}" type="presParOf" srcId="{ACD5FAA1-FF01-4396-AB09-5CE58E3071F6}" destId="{93A385D7-2A2A-4789-9854-A5B6846A3EBD}" srcOrd="16" destOrd="0" presId="urn:microsoft.com/office/officeart/2005/8/layout/radial5"/>
    <dgm:cxn modelId="{6B49D357-6D42-4BB6-9535-D7D11DFEB521}" type="presParOf" srcId="{ACD5FAA1-FF01-4396-AB09-5CE58E3071F6}" destId="{DB9992DD-198D-4630-8E5D-630CBB2A21FA}" srcOrd="17" destOrd="0" presId="urn:microsoft.com/office/officeart/2005/8/layout/radial5"/>
    <dgm:cxn modelId="{959EAFB6-BBF3-425B-ABEC-0F0F6692A4EB}" type="presParOf" srcId="{DB9992DD-198D-4630-8E5D-630CBB2A21FA}" destId="{D6F5E8B3-985B-4B78-B76B-C3F10C74065A}" srcOrd="0" destOrd="0" presId="urn:microsoft.com/office/officeart/2005/8/layout/radial5"/>
    <dgm:cxn modelId="{7A13B515-E93D-46B8-83D3-ABF7FA270612}" type="presParOf" srcId="{ACD5FAA1-FF01-4396-AB09-5CE58E3071F6}" destId="{EA627ED4-01F1-4831-826F-2B6111D2B33F}" srcOrd="18" destOrd="0" presId="urn:microsoft.com/office/officeart/2005/8/layout/radial5"/>
    <dgm:cxn modelId="{2B4015A5-1DDE-4B01-A5F0-156C6FD5FF3C}" type="presParOf" srcId="{ACD5FAA1-FF01-4396-AB09-5CE58E3071F6}" destId="{2580BFCA-6BC4-4E27-BAEA-51CBFBE8F903}" srcOrd="19" destOrd="0" presId="urn:microsoft.com/office/officeart/2005/8/layout/radial5"/>
    <dgm:cxn modelId="{FB54A537-0D18-4555-AEF7-86810D5095AF}" type="presParOf" srcId="{2580BFCA-6BC4-4E27-BAEA-51CBFBE8F903}" destId="{2F945427-BDE5-47F0-813B-8809EF5C9105}" srcOrd="0" destOrd="0" presId="urn:microsoft.com/office/officeart/2005/8/layout/radial5"/>
    <dgm:cxn modelId="{D277581E-F638-47F9-BFFB-2A379F3FBB60}" type="presParOf" srcId="{ACD5FAA1-FF01-4396-AB09-5CE58E3071F6}" destId="{AF502132-141A-47A3-BA86-8DA45C89E0FE}" srcOrd="20" destOrd="0" presId="urn:microsoft.com/office/officeart/2005/8/layout/radial5"/>
    <dgm:cxn modelId="{712194B0-B2CD-4DA3-A643-DD2367E9354F}" type="presParOf" srcId="{ACD5FAA1-FF01-4396-AB09-5CE58E3071F6}" destId="{ECFA9150-6901-43BA-8919-4C14D9FD72B7}" srcOrd="21" destOrd="0" presId="urn:microsoft.com/office/officeart/2005/8/layout/radial5"/>
    <dgm:cxn modelId="{F9F4882A-359E-4005-AC44-8BBD59F5B2E4}" type="presParOf" srcId="{ECFA9150-6901-43BA-8919-4C14D9FD72B7}" destId="{6F560D9C-2A70-4DB0-982B-9DC57B9995E1}" srcOrd="0" destOrd="0" presId="urn:microsoft.com/office/officeart/2005/8/layout/radial5"/>
    <dgm:cxn modelId="{E03FE3AA-4390-4312-B2DB-836C17131871}" type="presParOf" srcId="{ACD5FAA1-FF01-4396-AB09-5CE58E3071F6}" destId="{422D2AF4-11EA-4070-9713-9A2FA5005801}" srcOrd="2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6C32D-71B7-47EA-BFC7-7990D14693F8}">
      <dsp:nvSpPr>
        <dsp:cNvPr id="0" name=""/>
        <dsp:cNvSpPr/>
      </dsp:nvSpPr>
      <dsp:spPr>
        <a:xfrm>
          <a:off x="0" y="2939"/>
          <a:ext cx="1046266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43405F-3F05-4829-B621-D57744D63ACC}">
      <dsp:nvSpPr>
        <dsp:cNvPr id="0" name=""/>
        <dsp:cNvSpPr/>
      </dsp:nvSpPr>
      <dsp:spPr>
        <a:xfrm>
          <a:off x="0" y="2939"/>
          <a:ext cx="10462661" cy="1002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kern="1200" dirty="0"/>
            <a:t>According to </a:t>
          </a:r>
          <a:r>
            <a:rPr lang="en-GB" sz="1400" kern="1200" dirty="0"/>
            <a:t>CNN Business </a:t>
          </a:r>
          <a:r>
            <a:rPr lang="en-US" sz="1400" kern="1200" dirty="0"/>
            <a:t>due to high packaging waste and the fact that ecommerce products typically originate from multiple distribution centers,  ecommerce can be more detrimental to the environment than driving to a brick and-mortar retail store. Further to that, in 81% of shopping gatherings in the Great Britain, the overall greenhouse gas footprints per item purchased from brick - and - mortar were relatively low than those generated by e- commerce shopping.</a:t>
          </a:r>
          <a:r>
            <a:rPr lang="en-GB" sz="1400" b="1" kern="1200" dirty="0"/>
            <a:t> (CNN Business, 2020)</a:t>
          </a:r>
          <a:endParaRPr lang="en-US" sz="1400" kern="1200" dirty="0"/>
        </a:p>
      </dsp:txBody>
      <dsp:txXfrm>
        <a:off x="0" y="2939"/>
        <a:ext cx="10462661" cy="1002381"/>
      </dsp:txXfrm>
    </dsp:sp>
    <dsp:sp modelId="{50A390DE-4F23-4660-AAEF-EC932F41289F}">
      <dsp:nvSpPr>
        <dsp:cNvPr id="0" name=""/>
        <dsp:cNvSpPr/>
      </dsp:nvSpPr>
      <dsp:spPr>
        <a:xfrm>
          <a:off x="0" y="1005321"/>
          <a:ext cx="10462661" cy="0"/>
        </a:xfrm>
        <a:prstGeom prst="line">
          <a:avLst/>
        </a:prstGeom>
        <a:solidFill>
          <a:schemeClr val="accent2">
            <a:hueOff val="7808"/>
            <a:satOff val="-5375"/>
            <a:lumOff val="-1373"/>
            <a:alphaOff val="0"/>
          </a:schemeClr>
        </a:solidFill>
        <a:ln w="15875" cap="flat" cmpd="sng" algn="ctr">
          <a:solidFill>
            <a:schemeClr val="accent2">
              <a:hueOff val="7808"/>
              <a:satOff val="-5375"/>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D44B6C-F8B7-4CEB-96B4-0E46D8FE2633}">
      <dsp:nvSpPr>
        <dsp:cNvPr id="0" name=""/>
        <dsp:cNvSpPr/>
      </dsp:nvSpPr>
      <dsp:spPr>
        <a:xfrm>
          <a:off x="0" y="1005321"/>
          <a:ext cx="10462661" cy="1002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kern="1200" dirty="0"/>
            <a:t>Commodities packaging adds substantially to CO2 emissions from plastic production, contaminating ecosystems, and incorporating massive volumes of waste to the landfills. According to Canopy, a forest conservation organization, 3 billion trees are pulped each year to produce 241 million tonnes of shipping cartons. </a:t>
          </a:r>
          <a:r>
            <a:rPr lang="en-GB" sz="1400" b="1" kern="1200" dirty="0"/>
            <a:t>(Canopy, 2022). </a:t>
          </a:r>
          <a:r>
            <a:rPr lang="en-US" sz="1400" kern="1200" dirty="0"/>
            <a:t>Every year, only just China's courier industry generates approximately 1.8 million tonnes of plastic waste and over 9 million tonnes of paper waste according to State Post Bureau. </a:t>
          </a:r>
          <a:r>
            <a:rPr lang="en-GB" sz="1400" b="1" kern="1200" dirty="0"/>
            <a:t>(Chen , 2021)</a:t>
          </a:r>
          <a:endParaRPr lang="en-US" sz="1400" kern="1200" dirty="0"/>
        </a:p>
      </dsp:txBody>
      <dsp:txXfrm>
        <a:off x="0" y="1005321"/>
        <a:ext cx="10462661" cy="1002381"/>
      </dsp:txXfrm>
    </dsp:sp>
    <dsp:sp modelId="{FD16B289-C138-4093-852F-295697895ADB}">
      <dsp:nvSpPr>
        <dsp:cNvPr id="0" name=""/>
        <dsp:cNvSpPr/>
      </dsp:nvSpPr>
      <dsp:spPr>
        <a:xfrm>
          <a:off x="0" y="2007702"/>
          <a:ext cx="10462661" cy="0"/>
        </a:xfrm>
        <a:prstGeom prst="line">
          <a:avLst/>
        </a:prstGeom>
        <a:solidFill>
          <a:schemeClr val="accent2">
            <a:hueOff val="15615"/>
            <a:satOff val="-10750"/>
            <a:lumOff val="-2745"/>
            <a:alphaOff val="0"/>
          </a:schemeClr>
        </a:solidFill>
        <a:ln w="15875" cap="flat" cmpd="sng" algn="ctr">
          <a:solidFill>
            <a:schemeClr val="accent2">
              <a:hueOff val="15615"/>
              <a:satOff val="-10750"/>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353731-9BE5-462F-99B1-769DC500E52E}">
      <dsp:nvSpPr>
        <dsp:cNvPr id="0" name=""/>
        <dsp:cNvSpPr/>
      </dsp:nvSpPr>
      <dsp:spPr>
        <a:xfrm>
          <a:off x="0" y="2007702"/>
          <a:ext cx="10462661" cy="1002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kern="1200" dirty="0"/>
            <a:t>Another environmental impact of ecommerce shopping is shipping emissions. In 2020, product shipping and return estimated to account for 37% of overall green house gas emissions. The number of delivery vehicles is expected to increase by 36% by 2030, causing a rise of approximately 6 million tonnes of CO2 emissions as vehicles take longer to commute due to increased traffic congestion. </a:t>
          </a:r>
          <a:r>
            <a:rPr lang="en-GB" sz="1400" b="1" kern="1200" dirty="0"/>
            <a:t>(</a:t>
          </a:r>
          <a:r>
            <a:rPr lang="en-GB" sz="1400" b="1" kern="1200" dirty="0" err="1"/>
            <a:t>Igini</a:t>
          </a:r>
          <a:r>
            <a:rPr lang="en-GB" sz="1400" b="1" kern="1200" dirty="0"/>
            <a:t>, 2022)</a:t>
          </a:r>
          <a:endParaRPr lang="en-US" sz="1400" kern="1200" dirty="0"/>
        </a:p>
      </dsp:txBody>
      <dsp:txXfrm>
        <a:off x="0" y="2007702"/>
        <a:ext cx="10462661" cy="1002381"/>
      </dsp:txXfrm>
    </dsp:sp>
    <dsp:sp modelId="{98A41257-3B65-4520-9659-289E80784B81}">
      <dsp:nvSpPr>
        <dsp:cNvPr id="0" name=""/>
        <dsp:cNvSpPr/>
      </dsp:nvSpPr>
      <dsp:spPr>
        <a:xfrm>
          <a:off x="0" y="3010084"/>
          <a:ext cx="10462661" cy="0"/>
        </a:xfrm>
        <a:prstGeom prst="line">
          <a:avLst/>
        </a:prstGeom>
        <a:solidFill>
          <a:schemeClr val="accent2">
            <a:hueOff val="23423"/>
            <a:satOff val="-16126"/>
            <a:lumOff val="-4118"/>
            <a:alphaOff val="0"/>
          </a:schemeClr>
        </a:solidFill>
        <a:ln w="15875" cap="flat" cmpd="sng" algn="ctr">
          <a:solidFill>
            <a:schemeClr val="accent2">
              <a:hueOff val="23423"/>
              <a:satOff val="-16126"/>
              <a:lumOff val="-41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1C7A7D-82BD-47F1-A8EC-1EABE34FAD43}">
      <dsp:nvSpPr>
        <dsp:cNvPr id="0" name=""/>
        <dsp:cNvSpPr/>
      </dsp:nvSpPr>
      <dsp:spPr>
        <a:xfrm>
          <a:off x="0" y="3010084"/>
          <a:ext cx="10462661" cy="1002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kern="1200" dirty="0"/>
            <a:t>Furthermore, is the</a:t>
          </a:r>
          <a:r>
            <a:rPr lang="en-US" sz="1400" b="0" i="0" kern="1200" dirty="0"/>
            <a:t> concept of cross-border e-commerce enterprises which need cross-border logistics to realize transnational transportation and trading. And as cross-border logistics being more </a:t>
          </a:r>
          <a:r>
            <a:rPr lang="en-US" sz="1400" i="0" kern="1200" dirty="0"/>
            <a:t>complex</a:t>
          </a:r>
          <a:r>
            <a:rPr lang="en-GB" sz="1400" i="0" kern="1200" dirty="0"/>
            <a:t> </a:t>
          </a:r>
          <a:r>
            <a:rPr lang="en-GB" sz="1400" kern="1200" dirty="0"/>
            <a:t>it needs</a:t>
          </a:r>
          <a:r>
            <a:rPr lang="en-US" sz="1400" i="0" kern="1200" dirty="0"/>
            <a:t> </a:t>
          </a:r>
          <a:r>
            <a:rPr lang="en-US" sz="1400" b="0" i="0" kern="1200" dirty="0"/>
            <a:t>right cross-border logistics mode that can help cross-border e-commerce enterprises achieve long-term sustainable development.</a:t>
          </a:r>
          <a:r>
            <a:rPr lang="en-GB" sz="1400" kern="1200" dirty="0"/>
            <a:t> </a:t>
          </a:r>
          <a:r>
            <a:rPr lang="en-GB" sz="1400" b="1" kern="1200" dirty="0"/>
            <a:t>(Li et al., 2023)</a:t>
          </a:r>
          <a:endParaRPr lang="en-US" sz="1400" kern="1200" dirty="0"/>
        </a:p>
      </dsp:txBody>
      <dsp:txXfrm>
        <a:off x="0" y="3010084"/>
        <a:ext cx="10462661" cy="1002381"/>
      </dsp:txXfrm>
    </dsp:sp>
    <dsp:sp modelId="{68F0D694-FD2C-4682-895A-21655C36C318}">
      <dsp:nvSpPr>
        <dsp:cNvPr id="0" name=""/>
        <dsp:cNvSpPr/>
      </dsp:nvSpPr>
      <dsp:spPr>
        <a:xfrm>
          <a:off x="0" y="4012465"/>
          <a:ext cx="10462661" cy="0"/>
        </a:xfrm>
        <a:prstGeom prst="line">
          <a:avLst/>
        </a:prstGeom>
        <a:solidFill>
          <a:schemeClr val="accent2">
            <a:hueOff val="31230"/>
            <a:satOff val="-21501"/>
            <a:lumOff val="-5490"/>
            <a:alphaOff val="0"/>
          </a:schemeClr>
        </a:solidFill>
        <a:ln w="15875" cap="flat" cmpd="sng" algn="ctr">
          <a:solidFill>
            <a:schemeClr val="accent2">
              <a:hueOff val="31230"/>
              <a:satOff val="-21501"/>
              <a:lumOff val="-54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E11C6B-DCD3-4533-AF81-E3A4D4563A5B}">
      <dsp:nvSpPr>
        <dsp:cNvPr id="0" name=""/>
        <dsp:cNvSpPr/>
      </dsp:nvSpPr>
      <dsp:spPr>
        <a:xfrm>
          <a:off x="0" y="4012465"/>
          <a:ext cx="10462661" cy="1002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GB" sz="1400" kern="1200" dirty="0"/>
            <a:t>Lastly, reverse logistics which is </a:t>
          </a:r>
          <a:r>
            <a:rPr lang="en-US" sz="1400" kern="1200" dirty="0"/>
            <a:t>concerned with managing the movement of goods back to manufacturers, distributors, and retailers. And due to growth of returns resulting from the rise of e-commerce reverse logistics is becoming even more challenging thus leading to excess carbon emissions. </a:t>
          </a:r>
          <a:r>
            <a:rPr lang="en-GB" sz="1400" b="1" kern="1200" dirty="0"/>
            <a:t>(Siegfried et al., 2021)</a:t>
          </a:r>
          <a:endParaRPr lang="en-US" sz="1400" kern="1200" dirty="0"/>
        </a:p>
      </dsp:txBody>
      <dsp:txXfrm>
        <a:off x="0" y="4012465"/>
        <a:ext cx="10462661" cy="1002381"/>
      </dsp:txXfrm>
    </dsp:sp>
    <dsp:sp modelId="{34432ECE-D710-471B-BDFD-2569B3A2131C}">
      <dsp:nvSpPr>
        <dsp:cNvPr id="0" name=""/>
        <dsp:cNvSpPr/>
      </dsp:nvSpPr>
      <dsp:spPr>
        <a:xfrm>
          <a:off x="0" y="5014846"/>
          <a:ext cx="10462661"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59CF27-296D-4F22-AFCE-B8A7E92838CE}">
      <dsp:nvSpPr>
        <dsp:cNvPr id="0" name=""/>
        <dsp:cNvSpPr/>
      </dsp:nvSpPr>
      <dsp:spPr>
        <a:xfrm>
          <a:off x="0" y="5014846"/>
          <a:ext cx="10462661" cy="1002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kern="1200" dirty="0"/>
            <a:t>The e-commerce has caused challenges of increased freight volumes, reduced lot sizes and an increased number of delivery points which can be overcome by a transport technologies such as, electrified last-mile urban distribution through EV's, dynamic vehicle routing and path optimization.</a:t>
          </a:r>
          <a:r>
            <a:rPr lang="en-GB" sz="1400" kern="1200" dirty="0"/>
            <a:t> </a:t>
          </a:r>
          <a:r>
            <a:rPr lang="en-GB" sz="1400" b="1" kern="1200" dirty="0"/>
            <a:t>(</a:t>
          </a:r>
          <a:r>
            <a:rPr lang="en-GB" sz="1400" b="1" kern="1200" dirty="0" err="1"/>
            <a:t>Schöder</a:t>
          </a:r>
          <a:r>
            <a:rPr lang="en-GB" sz="1400" b="1" kern="1200" dirty="0"/>
            <a:t> et al., 2016)</a:t>
          </a:r>
          <a:endParaRPr lang="en-US" sz="1400" kern="1200" dirty="0"/>
        </a:p>
      </dsp:txBody>
      <dsp:txXfrm>
        <a:off x="0" y="5014846"/>
        <a:ext cx="10462661" cy="10023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EA580-89AD-41EF-8D21-0408C19AED73}">
      <dsp:nvSpPr>
        <dsp:cNvPr id="0" name=""/>
        <dsp:cNvSpPr/>
      </dsp:nvSpPr>
      <dsp:spPr>
        <a:xfrm>
          <a:off x="0" y="143547"/>
          <a:ext cx="10058399" cy="40774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1) NIKE                                                                                                                                             (Nike impact report, 2021)                                     </a:t>
          </a:r>
          <a:endParaRPr lang="en-US" sz="1700" kern="1200" dirty="0"/>
        </a:p>
      </dsp:txBody>
      <dsp:txXfrm>
        <a:off x="19904" y="163451"/>
        <a:ext cx="10018591" cy="367937"/>
      </dsp:txXfrm>
    </dsp:sp>
    <dsp:sp modelId="{C5A2DB5E-6769-4D26-AFF2-5FF701C468FC}">
      <dsp:nvSpPr>
        <dsp:cNvPr id="0" name=""/>
        <dsp:cNvSpPr/>
      </dsp:nvSpPr>
      <dsp:spPr>
        <a:xfrm>
          <a:off x="0" y="600252"/>
          <a:ext cx="10058399" cy="407745"/>
        </a:xfrm>
        <a:prstGeom prst="roundRect">
          <a:avLst/>
        </a:prstGeom>
        <a:solidFill>
          <a:schemeClr val="accent2">
            <a:hueOff val="4880"/>
            <a:satOff val="-3360"/>
            <a:lumOff val="-8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2) DHL                                                                                                                                                     (DHL ESG report, 2021)</a:t>
          </a:r>
          <a:endParaRPr lang="en-US" sz="1700" kern="1200" dirty="0"/>
        </a:p>
      </dsp:txBody>
      <dsp:txXfrm>
        <a:off x="19904" y="620156"/>
        <a:ext cx="10018591" cy="367937"/>
      </dsp:txXfrm>
    </dsp:sp>
    <dsp:sp modelId="{BDE13510-4FFA-48AA-B6DA-4BAB56F0EA39}">
      <dsp:nvSpPr>
        <dsp:cNvPr id="0" name=""/>
        <dsp:cNvSpPr/>
      </dsp:nvSpPr>
      <dsp:spPr>
        <a:xfrm>
          <a:off x="0" y="1056957"/>
          <a:ext cx="10058399" cy="407745"/>
        </a:xfrm>
        <a:prstGeom prst="roundRect">
          <a:avLst/>
        </a:prstGeom>
        <a:solidFill>
          <a:schemeClr val="accent2">
            <a:hueOff val="9759"/>
            <a:satOff val="-6719"/>
            <a:lumOff val="-17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3) WALMART                                                                                                                                 (Walmart ESG report, 2022)</a:t>
          </a:r>
          <a:endParaRPr lang="en-US" sz="1700" kern="1200" dirty="0"/>
        </a:p>
      </dsp:txBody>
      <dsp:txXfrm>
        <a:off x="19904" y="1076861"/>
        <a:ext cx="10018591" cy="367937"/>
      </dsp:txXfrm>
    </dsp:sp>
    <dsp:sp modelId="{87548976-67AD-479B-AFDF-4D5FE823AEC8}">
      <dsp:nvSpPr>
        <dsp:cNvPr id="0" name=""/>
        <dsp:cNvSpPr/>
      </dsp:nvSpPr>
      <dsp:spPr>
        <a:xfrm>
          <a:off x="0" y="1513662"/>
          <a:ext cx="10058399" cy="407745"/>
        </a:xfrm>
        <a:prstGeom prst="roundRect">
          <a:avLst/>
        </a:prstGeom>
        <a:solidFill>
          <a:schemeClr val="accent2">
            <a:hueOff val="14639"/>
            <a:satOff val="-10079"/>
            <a:lumOff val="-25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4) ALDI                                                                                                                                                                         (Aldi, 2022) </a:t>
          </a:r>
          <a:endParaRPr lang="en-US" sz="1700" kern="1200" dirty="0"/>
        </a:p>
      </dsp:txBody>
      <dsp:txXfrm>
        <a:off x="19904" y="1533566"/>
        <a:ext cx="10018591" cy="367937"/>
      </dsp:txXfrm>
    </dsp:sp>
    <dsp:sp modelId="{7FEB5262-1AE6-4490-957B-F873C1DC4CB9}">
      <dsp:nvSpPr>
        <dsp:cNvPr id="0" name=""/>
        <dsp:cNvSpPr/>
      </dsp:nvSpPr>
      <dsp:spPr>
        <a:xfrm>
          <a:off x="0" y="1970367"/>
          <a:ext cx="10058399" cy="407745"/>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5) AMAZON                                                                                                                    (Amazon sustainability report, 2021)</a:t>
          </a:r>
          <a:endParaRPr lang="en-US" sz="1700" kern="1200" dirty="0"/>
        </a:p>
      </dsp:txBody>
      <dsp:txXfrm>
        <a:off x="19904" y="1990271"/>
        <a:ext cx="10018591" cy="367937"/>
      </dsp:txXfrm>
    </dsp:sp>
    <dsp:sp modelId="{F8C346AB-A0B3-43B6-ADE8-9B8B6B019A18}">
      <dsp:nvSpPr>
        <dsp:cNvPr id="0" name=""/>
        <dsp:cNvSpPr/>
      </dsp:nvSpPr>
      <dsp:spPr>
        <a:xfrm>
          <a:off x="0" y="2427072"/>
          <a:ext cx="10058399" cy="407745"/>
        </a:xfrm>
        <a:prstGeom prst="roundRect">
          <a:avLst/>
        </a:prstGeom>
        <a:solidFill>
          <a:schemeClr val="accent2">
            <a:hueOff val="24399"/>
            <a:satOff val="-16798"/>
            <a:lumOff val="-42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6) COTY                                                                                                                                 (Coty sustainability report, 2022)</a:t>
          </a:r>
          <a:endParaRPr lang="en-US" sz="1700" kern="1200" dirty="0"/>
        </a:p>
      </dsp:txBody>
      <dsp:txXfrm>
        <a:off x="19904" y="2446976"/>
        <a:ext cx="10018591" cy="367937"/>
      </dsp:txXfrm>
    </dsp:sp>
    <dsp:sp modelId="{10B0BAA1-2F95-410D-BA4E-32535DC38F2A}">
      <dsp:nvSpPr>
        <dsp:cNvPr id="0" name=""/>
        <dsp:cNvSpPr/>
      </dsp:nvSpPr>
      <dsp:spPr>
        <a:xfrm>
          <a:off x="0" y="2883777"/>
          <a:ext cx="10058399" cy="407745"/>
        </a:xfrm>
        <a:prstGeom prst="roundRect">
          <a:avLst/>
        </a:prstGeom>
        <a:solidFill>
          <a:schemeClr val="accent2">
            <a:hueOff val="29278"/>
            <a:satOff val="-20157"/>
            <a:lumOff val="-51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7) ALIBABA GROUP                                                                                    (Alibaba carbon neutrality action report, 2021)</a:t>
          </a:r>
          <a:endParaRPr lang="en-US" sz="1700" kern="1200" dirty="0"/>
        </a:p>
      </dsp:txBody>
      <dsp:txXfrm>
        <a:off x="19904" y="2903681"/>
        <a:ext cx="10018591" cy="367937"/>
      </dsp:txXfrm>
    </dsp:sp>
    <dsp:sp modelId="{06B14817-7C0A-4DEC-AA52-712ABCCD43BB}">
      <dsp:nvSpPr>
        <dsp:cNvPr id="0" name=""/>
        <dsp:cNvSpPr/>
      </dsp:nvSpPr>
      <dsp:spPr>
        <a:xfrm>
          <a:off x="0" y="3340482"/>
          <a:ext cx="10058399" cy="407745"/>
        </a:xfrm>
        <a:prstGeom prst="roundRect">
          <a:avLst/>
        </a:prstGeom>
        <a:solidFill>
          <a:schemeClr val="accent2">
            <a:hueOff val="34158"/>
            <a:satOff val="-23517"/>
            <a:lumOff val="-600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8) MAERSK                                                                                                                      (Maersk sustainability report, 2022)</a:t>
          </a:r>
          <a:endParaRPr lang="en-US" sz="1700" kern="1200" dirty="0"/>
        </a:p>
      </dsp:txBody>
      <dsp:txXfrm>
        <a:off x="19904" y="3360386"/>
        <a:ext cx="10018591" cy="367937"/>
      </dsp:txXfrm>
    </dsp:sp>
    <dsp:sp modelId="{C8A729ED-4DFF-4D05-9CF3-1E9C3D50E817}">
      <dsp:nvSpPr>
        <dsp:cNvPr id="0" name=""/>
        <dsp:cNvSpPr/>
      </dsp:nvSpPr>
      <dsp:spPr>
        <a:xfrm>
          <a:off x="0" y="3797187"/>
          <a:ext cx="10058399" cy="407745"/>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9) OCADO GROUP                                                                                                                                      (Ocado group,2022)</a:t>
          </a:r>
          <a:endParaRPr lang="en-US" sz="1700" kern="1200" dirty="0"/>
        </a:p>
      </dsp:txBody>
      <dsp:txXfrm>
        <a:off x="19904" y="3817091"/>
        <a:ext cx="10018591" cy="367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EFC6D-8048-44C4-A6D5-3B849E7FB915}">
      <dsp:nvSpPr>
        <dsp:cNvPr id="0" name=""/>
        <dsp:cNvSpPr/>
      </dsp:nvSpPr>
      <dsp:spPr>
        <a:xfrm>
          <a:off x="3424950" y="1922784"/>
          <a:ext cx="709139" cy="709139"/>
        </a:xfrm>
        <a:prstGeom prst="ellipse">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Barriers to adopting green logistics</a:t>
          </a:r>
        </a:p>
      </dsp:txBody>
      <dsp:txXfrm>
        <a:off x="3528801" y="2026635"/>
        <a:ext cx="501437" cy="501437"/>
      </dsp:txXfrm>
    </dsp:sp>
    <dsp:sp modelId="{936797F6-6D8C-4AB2-8560-399A0F57948F}">
      <dsp:nvSpPr>
        <dsp:cNvPr id="0" name=""/>
        <dsp:cNvSpPr/>
      </dsp:nvSpPr>
      <dsp:spPr>
        <a:xfrm rot="16200000">
          <a:off x="3505845" y="1304730"/>
          <a:ext cx="547349" cy="234356"/>
        </a:xfrm>
        <a:prstGeom prst="rightArrow">
          <a:avLst>
            <a:gd name="adj1" fmla="val 60000"/>
            <a:gd name="adj2" fmla="val 5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a:off x="3540999" y="1386755"/>
        <a:ext cx="477042" cy="140614"/>
      </dsp:txXfrm>
    </dsp:sp>
    <dsp:sp modelId="{6BD9AAE7-4B97-40F0-80B0-B1DB81B35BA5}">
      <dsp:nvSpPr>
        <dsp:cNvPr id="0" name=""/>
        <dsp:cNvSpPr/>
      </dsp:nvSpPr>
      <dsp:spPr>
        <a:xfrm>
          <a:off x="3336308" y="3625"/>
          <a:ext cx="886424" cy="886424"/>
        </a:xfrm>
        <a:prstGeom prst="ellipse">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GB" sz="600" kern="1200" dirty="0"/>
            <a:t>Lack of commitment from top management</a:t>
          </a:r>
        </a:p>
      </dsp:txBody>
      <dsp:txXfrm>
        <a:off x="3466122" y="133439"/>
        <a:ext cx="626796" cy="626796"/>
      </dsp:txXfrm>
    </dsp:sp>
    <dsp:sp modelId="{455278E3-9F6E-44FD-B19F-B2EF39FC8C6F}">
      <dsp:nvSpPr>
        <dsp:cNvPr id="0" name=""/>
        <dsp:cNvSpPr/>
      </dsp:nvSpPr>
      <dsp:spPr>
        <a:xfrm rot="18163636">
          <a:off x="3968334" y="1440529"/>
          <a:ext cx="547349" cy="234356"/>
        </a:xfrm>
        <a:prstGeom prst="rightArrow">
          <a:avLst>
            <a:gd name="adj1" fmla="val 60000"/>
            <a:gd name="adj2" fmla="val 50000"/>
          </a:avLst>
        </a:prstGeom>
        <a:gradFill rotWithShape="0">
          <a:gsLst>
            <a:gs pos="0">
              <a:schemeClr val="accent5">
                <a:hueOff val="212712"/>
                <a:satOff val="-2389"/>
                <a:lumOff val="-510"/>
                <a:alphaOff val="0"/>
                <a:shade val="85000"/>
                <a:satMod val="130000"/>
              </a:schemeClr>
            </a:gs>
            <a:gs pos="34000">
              <a:schemeClr val="accent5">
                <a:hueOff val="212712"/>
                <a:satOff val="-2389"/>
                <a:lumOff val="-510"/>
                <a:alphaOff val="0"/>
                <a:shade val="87000"/>
                <a:satMod val="125000"/>
              </a:schemeClr>
            </a:gs>
            <a:gs pos="70000">
              <a:schemeClr val="accent5">
                <a:hueOff val="212712"/>
                <a:satOff val="-2389"/>
                <a:lumOff val="-510"/>
                <a:alphaOff val="0"/>
                <a:tint val="100000"/>
                <a:shade val="90000"/>
                <a:satMod val="130000"/>
              </a:schemeClr>
            </a:gs>
            <a:gs pos="100000">
              <a:schemeClr val="accent5">
                <a:hueOff val="212712"/>
                <a:satOff val="-2389"/>
                <a:lumOff val="-51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a:off x="3984482" y="1516973"/>
        <a:ext cx="477042" cy="140614"/>
      </dsp:txXfrm>
    </dsp:sp>
    <dsp:sp modelId="{0DC21BC5-709F-4C53-9A0F-BC52A15F18E5}">
      <dsp:nvSpPr>
        <dsp:cNvPr id="0" name=""/>
        <dsp:cNvSpPr/>
      </dsp:nvSpPr>
      <dsp:spPr>
        <a:xfrm>
          <a:off x="4325960" y="294213"/>
          <a:ext cx="886424" cy="886424"/>
        </a:xfrm>
        <a:prstGeom prst="ellipse">
          <a:avLst/>
        </a:prstGeom>
        <a:gradFill rotWithShape="0">
          <a:gsLst>
            <a:gs pos="0">
              <a:schemeClr val="accent5">
                <a:hueOff val="212712"/>
                <a:satOff val="-2389"/>
                <a:lumOff val="-510"/>
                <a:alphaOff val="0"/>
                <a:shade val="85000"/>
                <a:satMod val="130000"/>
              </a:schemeClr>
            </a:gs>
            <a:gs pos="34000">
              <a:schemeClr val="accent5">
                <a:hueOff val="212712"/>
                <a:satOff val="-2389"/>
                <a:lumOff val="-510"/>
                <a:alphaOff val="0"/>
                <a:shade val="87000"/>
                <a:satMod val="125000"/>
              </a:schemeClr>
            </a:gs>
            <a:gs pos="70000">
              <a:schemeClr val="accent5">
                <a:hueOff val="212712"/>
                <a:satOff val="-2389"/>
                <a:lumOff val="-510"/>
                <a:alphaOff val="0"/>
                <a:tint val="100000"/>
                <a:shade val="90000"/>
                <a:satMod val="130000"/>
              </a:schemeClr>
            </a:gs>
            <a:gs pos="100000">
              <a:schemeClr val="accent5">
                <a:hueOff val="212712"/>
                <a:satOff val="-2389"/>
                <a:lumOff val="-51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GB" sz="600" kern="1200" dirty="0"/>
            <a:t>Financial Constraints</a:t>
          </a:r>
        </a:p>
      </dsp:txBody>
      <dsp:txXfrm>
        <a:off x="4455774" y="424027"/>
        <a:ext cx="626796" cy="626796"/>
      </dsp:txXfrm>
    </dsp:sp>
    <dsp:sp modelId="{1922B3AD-793B-49ED-8C7A-42917742A3A3}">
      <dsp:nvSpPr>
        <dsp:cNvPr id="0" name=""/>
        <dsp:cNvSpPr/>
      </dsp:nvSpPr>
      <dsp:spPr>
        <a:xfrm rot="20127273">
          <a:off x="4283987" y="1804811"/>
          <a:ext cx="547349" cy="234356"/>
        </a:xfrm>
        <a:prstGeom prst="rightArrow">
          <a:avLst>
            <a:gd name="adj1" fmla="val 60000"/>
            <a:gd name="adj2" fmla="val 50000"/>
          </a:avLst>
        </a:prstGeom>
        <a:gradFill rotWithShape="0">
          <a:gsLst>
            <a:gs pos="0">
              <a:schemeClr val="accent5">
                <a:hueOff val="425424"/>
                <a:satOff val="-4778"/>
                <a:lumOff val="-1020"/>
                <a:alphaOff val="0"/>
                <a:shade val="85000"/>
                <a:satMod val="130000"/>
              </a:schemeClr>
            </a:gs>
            <a:gs pos="34000">
              <a:schemeClr val="accent5">
                <a:hueOff val="425424"/>
                <a:satOff val="-4778"/>
                <a:lumOff val="-1020"/>
                <a:alphaOff val="0"/>
                <a:shade val="87000"/>
                <a:satMod val="125000"/>
              </a:schemeClr>
            </a:gs>
            <a:gs pos="70000">
              <a:schemeClr val="accent5">
                <a:hueOff val="425424"/>
                <a:satOff val="-4778"/>
                <a:lumOff val="-1020"/>
                <a:alphaOff val="0"/>
                <a:tint val="100000"/>
                <a:shade val="90000"/>
                <a:satMod val="130000"/>
              </a:schemeClr>
            </a:gs>
            <a:gs pos="100000">
              <a:schemeClr val="accent5">
                <a:hueOff val="425424"/>
                <a:satOff val="-4778"/>
                <a:lumOff val="-102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a:off x="4287164" y="1866285"/>
        <a:ext cx="477042" cy="140614"/>
      </dsp:txXfrm>
    </dsp:sp>
    <dsp:sp modelId="{CB41873F-6081-4F50-AEB2-82F3FC2B5580}">
      <dsp:nvSpPr>
        <dsp:cNvPr id="0" name=""/>
        <dsp:cNvSpPr/>
      </dsp:nvSpPr>
      <dsp:spPr>
        <a:xfrm>
          <a:off x="5001404" y="1073717"/>
          <a:ext cx="886424" cy="886424"/>
        </a:xfrm>
        <a:prstGeom prst="ellipse">
          <a:avLst/>
        </a:prstGeom>
        <a:gradFill rotWithShape="0">
          <a:gsLst>
            <a:gs pos="0">
              <a:schemeClr val="accent5">
                <a:hueOff val="425424"/>
                <a:satOff val="-4778"/>
                <a:lumOff val="-1020"/>
                <a:alphaOff val="0"/>
                <a:shade val="85000"/>
                <a:satMod val="130000"/>
              </a:schemeClr>
            </a:gs>
            <a:gs pos="34000">
              <a:schemeClr val="accent5">
                <a:hueOff val="425424"/>
                <a:satOff val="-4778"/>
                <a:lumOff val="-1020"/>
                <a:alphaOff val="0"/>
                <a:shade val="87000"/>
                <a:satMod val="125000"/>
              </a:schemeClr>
            </a:gs>
            <a:gs pos="70000">
              <a:schemeClr val="accent5">
                <a:hueOff val="425424"/>
                <a:satOff val="-4778"/>
                <a:lumOff val="-1020"/>
                <a:alphaOff val="0"/>
                <a:tint val="100000"/>
                <a:shade val="90000"/>
                <a:satMod val="130000"/>
              </a:schemeClr>
            </a:gs>
            <a:gs pos="100000">
              <a:schemeClr val="accent5">
                <a:hueOff val="425424"/>
                <a:satOff val="-4778"/>
                <a:lumOff val="-102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GB" sz="600" kern="1200" dirty="0"/>
            <a:t>Organizational culture inhibitive to sustainability</a:t>
          </a:r>
        </a:p>
      </dsp:txBody>
      <dsp:txXfrm>
        <a:off x="5131218" y="1203531"/>
        <a:ext cx="626796" cy="626796"/>
      </dsp:txXfrm>
    </dsp:sp>
    <dsp:sp modelId="{7A01056D-CAE3-4328-8A16-6CD13F40E59D}">
      <dsp:nvSpPr>
        <dsp:cNvPr id="0" name=""/>
        <dsp:cNvSpPr/>
      </dsp:nvSpPr>
      <dsp:spPr>
        <a:xfrm rot="490909">
          <a:off x="4352584" y="2281919"/>
          <a:ext cx="547349" cy="234356"/>
        </a:xfrm>
        <a:prstGeom prst="rightArrow">
          <a:avLst>
            <a:gd name="adj1" fmla="val 60000"/>
            <a:gd name="adj2" fmla="val 50000"/>
          </a:avLst>
        </a:prstGeom>
        <a:gradFill rotWithShape="0">
          <a:gsLst>
            <a:gs pos="0">
              <a:schemeClr val="accent5">
                <a:hueOff val="638136"/>
                <a:satOff val="-7167"/>
                <a:lumOff val="-1529"/>
                <a:alphaOff val="0"/>
                <a:shade val="85000"/>
                <a:satMod val="130000"/>
              </a:schemeClr>
            </a:gs>
            <a:gs pos="34000">
              <a:schemeClr val="accent5">
                <a:hueOff val="638136"/>
                <a:satOff val="-7167"/>
                <a:lumOff val="-1529"/>
                <a:alphaOff val="0"/>
                <a:shade val="87000"/>
                <a:satMod val="125000"/>
              </a:schemeClr>
            </a:gs>
            <a:gs pos="70000">
              <a:schemeClr val="accent5">
                <a:hueOff val="638136"/>
                <a:satOff val="-7167"/>
                <a:lumOff val="-1529"/>
                <a:alphaOff val="0"/>
                <a:tint val="100000"/>
                <a:shade val="90000"/>
                <a:satMod val="130000"/>
              </a:schemeClr>
            </a:gs>
            <a:gs pos="100000">
              <a:schemeClr val="accent5">
                <a:hueOff val="638136"/>
                <a:satOff val="-7167"/>
                <a:lumOff val="-152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a:off x="4352942" y="2323787"/>
        <a:ext cx="477042" cy="140614"/>
      </dsp:txXfrm>
    </dsp:sp>
    <dsp:sp modelId="{35ABFFE3-2CEA-4171-A226-FDD44F45F19E}">
      <dsp:nvSpPr>
        <dsp:cNvPr id="0" name=""/>
        <dsp:cNvSpPr/>
      </dsp:nvSpPr>
      <dsp:spPr>
        <a:xfrm>
          <a:off x="5148192" y="2094651"/>
          <a:ext cx="886424" cy="886424"/>
        </a:xfrm>
        <a:prstGeom prst="ellipse">
          <a:avLst/>
        </a:prstGeom>
        <a:gradFill rotWithShape="0">
          <a:gsLst>
            <a:gs pos="0">
              <a:schemeClr val="accent5">
                <a:hueOff val="638136"/>
                <a:satOff val="-7167"/>
                <a:lumOff val="-1529"/>
                <a:alphaOff val="0"/>
                <a:shade val="85000"/>
                <a:satMod val="130000"/>
              </a:schemeClr>
            </a:gs>
            <a:gs pos="34000">
              <a:schemeClr val="accent5">
                <a:hueOff val="638136"/>
                <a:satOff val="-7167"/>
                <a:lumOff val="-1529"/>
                <a:alphaOff val="0"/>
                <a:shade val="87000"/>
                <a:satMod val="125000"/>
              </a:schemeClr>
            </a:gs>
            <a:gs pos="70000">
              <a:schemeClr val="accent5">
                <a:hueOff val="638136"/>
                <a:satOff val="-7167"/>
                <a:lumOff val="-1529"/>
                <a:alphaOff val="0"/>
                <a:tint val="100000"/>
                <a:shade val="90000"/>
                <a:satMod val="130000"/>
              </a:schemeClr>
            </a:gs>
            <a:gs pos="100000">
              <a:schemeClr val="accent5">
                <a:hueOff val="638136"/>
                <a:satOff val="-7167"/>
                <a:lumOff val="-152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GB" sz="600" kern="1200" dirty="0"/>
            <a:t>Lack of new advance technology</a:t>
          </a:r>
        </a:p>
      </dsp:txBody>
      <dsp:txXfrm>
        <a:off x="5278006" y="2224465"/>
        <a:ext cx="626796" cy="626796"/>
      </dsp:txXfrm>
    </dsp:sp>
    <dsp:sp modelId="{E0CBA99F-70A9-4551-9102-5FE3DBF3B484}">
      <dsp:nvSpPr>
        <dsp:cNvPr id="0" name=""/>
        <dsp:cNvSpPr/>
      </dsp:nvSpPr>
      <dsp:spPr>
        <a:xfrm rot="2454545">
          <a:off x="4152348" y="2720374"/>
          <a:ext cx="547349" cy="234356"/>
        </a:xfrm>
        <a:prstGeom prst="rightArrow">
          <a:avLst>
            <a:gd name="adj1" fmla="val 60000"/>
            <a:gd name="adj2" fmla="val 50000"/>
          </a:avLst>
        </a:prstGeom>
        <a:gradFill rotWithShape="0">
          <a:gsLst>
            <a:gs pos="0">
              <a:schemeClr val="accent5">
                <a:hueOff val="850848"/>
                <a:satOff val="-9556"/>
                <a:lumOff val="-2039"/>
                <a:alphaOff val="0"/>
                <a:shade val="85000"/>
                <a:satMod val="130000"/>
              </a:schemeClr>
            </a:gs>
            <a:gs pos="34000">
              <a:schemeClr val="accent5">
                <a:hueOff val="850848"/>
                <a:satOff val="-9556"/>
                <a:lumOff val="-2039"/>
                <a:alphaOff val="0"/>
                <a:shade val="87000"/>
                <a:satMod val="125000"/>
              </a:schemeClr>
            </a:gs>
            <a:gs pos="70000">
              <a:schemeClr val="accent5">
                <a:hueOff val="850848"/>
                <a:satOff val="-9556"/>
                <a:lumOff val="-2039"/>
                <a:alphaOff val="0"/>
                <a:tint val="100000"/>
                <a:shade val="90000"/>
                <a:satMod val="130000"/>
              </a:schemeClr>
            </a:gs>
            <a:gs pos="100000">
              <a:schemeClr val="accent5">
                <a:hueOff val="850848"/>
                <a:satOff val="-9556"/>
                <a:lumOff val="-203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a:off x="4160934" y="2744224"/>
        <a:ext cx="477042" cy="140614"/>
      </dsp:txXfrm>
    </dsp:sp>
    <dsp:sp modelId="{E9F4DBEE-9CF5-4B24-9774-F795672A77FF}">
      <dsp:nvSpPr>
        <dsp:cNvPr id="0" name=""/>
        <dsp:cNvSpPr/>
      </dsp:nvSpPr>
      <dsp:spPr>
        <a:xfrm>
          <a:off x="4719720" y="3032875"/>
          <a:ext cx="886424" cy="886424"/>
        </a:xfrm>
        <a:prstGeom prst="ellipse">
          <a:avLst/>
        </a:prstGeom>
        <a:gradFill rotWithShape="0">
          <a:gsLst>
            <a:gs pos="0">
              <a:schemeClr val="accent5">
                <a:hueOff val="850848"/>
                <a:satOff val="-9556"/>
                <a:lumOff val="-2039"/>
                <a:alphaOff val="0"/>
                <a:shade val="85000"/>
                <a:satMod val="130000"/>
              </a:schemeClr>
            </a:gs>
            <a:gs pos="34000">
              <a:schemeClr val="accent5">
                <a:hueOff val="850848"/>
                <a:satOff val="-9556"/>
                <a:lumOff val="-2039"/>
                <a:alphaOff val="0"/>
                <a:shade val="87000"/>
                <a:satMod val="125000"/>
              </a:schemeClr>
            </a:gs>
            <a:gs pos="70000">
              <a:schemeClr val="accent5">
                <a:hueOff val="850848"/>
                <a:satOff val="-9556"/>
                <a:lumOff val="-2039"/>
                <a:alphaOff val="0"/>
                <a:tint val="100000"/>
                <a:shade val="90000"/>
                <a:satMod val="130000"/>
              </a:schemeClr>
            </a:gs>
            <a:gs pos="100000">
              <a:schemeClr val="accent5">
                <a:hueOff val="850848"/>
                <a:satOff val="-9556"/>
                <a:lumOff val="-203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GB" sz="600" kern="1200" dirty="0"/>
            <a:t>Lack of awareness/benefits on sustainability</a:t>
          </a:r>
        </a:p>
      </dsp:txBody>
      <dsp:txXfrm>
        <a:off x="4849534" y="3162689"/>
        <a:ext cx="626796" cy="626796"/>
      </dsp:txXfrm>
    </dsp:sp>
    <dsp:sp modelId="{E892806F-40B7-49F7-BC37-6453F2B04B16}">
      <dsp:nvSpPr>
        <dsp:cNvPr id="0" name=""/>
        <dsp:cNvSpPr/>
      </dsp:nvSpPr>
      <dsp:spPr>
        <a:xfrm rot="4418182">
          <a:off x="3746852" y="2980970"/>
          <a:ext cx="547349" cy="234356"/>
        </a:xfrm>
        <a:prstGeom prst="rightArrow">
          <a:avLst>
            <a:gd name="adj1" fmla="val 60000"/>
            <a:gd name="adj2" fmla="val 50000"/>
          </a:avLst>
        </a:prstGeom>
        <a:gradFill rotWithShape="0">
          <a:gsLst>
            <a:gs pos="0">
              <a:schemeClr val="accent5">
                <a:hueOff val="1063560"/>
                <a:satOff val="-11946"/>
                <a:lumOff val="-2549"/>
                <a:alphaOff val="0"/>
                <a:shade val="85000"/>
                <a:satMod val="130000"/>
              </a:schemeClr>
            </a:gs>
            <a:gs pos="34000">
              <a:schemeClr val="accent5">
                <a:hueOff val="1063560"/>
                <a:satOff val="-11946"/>
                <a:lumOff val="-2549"/>
                <a:alphaOff val="0"/>
                <a:shade val="87000"/>
                <a:satMod val="125000"/>
              </a:schemeClr>
            </a:gs>
            <a:gs pos="70000">
              <a:schemeClr val="accent5">
                <a:hueOff val="1063560"/>
                <a:satOff val="-11946"/>
                <a:lumOff val="-2549"/>
                <a:alphaOff val="0"/>
                <a:tint val="100000"/>
                <a:shade val="90000"/>
                <a:satMod val="130000"/>
              </a:schemeClr>
            </a:gs>
            <a:gs pos="100000">
              <a:schemeClr val="accent5">
                <a:hueOff val="1063560"/>
                <a:satOff val="-11946"/>
                <a:lumOff val="-254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a:off x="3772102" y="2994111"/>
        <a:ext cx="477042" cy="140614"/>
      </dsp:txXfrm>
    </dsp:sp>
    <dsp:sp modelId="{8044EBE1-15A9-45F4-8F5C-90011119243B}">
      <dsp:nvSpPr>
        <dsp:cNvPr id="0" name=""/>
        <dsp:cNvSpPr/>
      </dsp:nvSpPr>
      <dsp:spPr>
        <a:xfrm>
          <a:off x="3852024" y="3590509"/>
          <a:ext cx="886424" cy="886424"/>
        </a:xfrm>
        <a:prstGeom prst="ellipse">
          <a:avLst/>
        </a:prstGeom>
        <a:gradFill rotWithShape="0">
          <a:gsLst>
            <a:gs pos="0">
              <a:schemeClr val="accent5">
                <a:hueOff val="1063560"/>
                <a:satOff val="-11946"/>
                <a:lumOff val="-2549"/>
                <a:alphaOff val="0"/>
                <a:shade val="85000"/>
                <a:satMod val="130000"/>
              </a:schemeClr>
            </a:gs>
            <a:gs pos="34000">
              <a:schemeClr val="accent5">
                <a:hueOff val="1063560"/>
                <a:satOff val="-11946"/>
                <a:lumOff val="-2549"/>
                <a:alphaOff val="0"/>
                <a:shade val="87000"/>
                <a:satMod val="125000"/>
              </a:schemeClr>
            </a:gs>
            <a:gs pos="70000">
              <a:schemeClr val="accent5">
                <a:hueOff val="1063560"/>
                <a:satOff val="-11946"/>
                <a:lumOff val="-2549"/>
                <a:alphaOff val="0"/>
                <a:tint val="100000"/>
                <a:shade val="90000"/>
                <a:satMod val="130000"/>
              </a:schemeClr>
            </a:gs>
            <a:gs pos="100000">
              <a:schemeClr val="accent5">
                <a:hueOff val="1063560"/>
                <a:satOff val="-11946"/>
                <a:lumOff val="-254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GB" sz="600" kern="1200" dirty="0"/>
            <a:t>Lack of green purchasing</a:t>
          </a:r>
        </a:p>
      </dsp:txBody>
      <dsp:txXfrm>
        <a:off x="3981838" y="3720323"/>
        <a:ext cx="626796" cy="626796"/>
      </dsp:txXfrm>
    </dsp:sp>
    <dsp:sp modelId="{022B46AD-1FEC-4976-8275-FCA5BB83A972}">
      <dsp:nvSpPr>
        <dsp:cNvPr id="0" name=""/>
        <dsp:cNvSpPr/>
      </dsp:nvSpPr>
      <dsp:spPr>
        <a:xfrm rot="6381818">
          <a:off x="3264838" y="2980970"/>
          <a:ext cx="547349" cy="234356"/>
        </a:xfrm>
        <a:prstGeom prst="rightArrow">
          <a:avLst>
            <a:gd name="adj1" fmla="val 60000"/>
            <a:gd name="adj2" fmla="val 50000"/>
          </a:avLst>
        </a:prstGeom>
        <a:gradFill rotWithShape="0">
          <a:gsLst>
            <a:gs pos="0">
              <a:schemeClr val="accent5">
                <a:hueOff val="1276272"/>
                <a:satOff val="-14335"/>
                <a:lumOff val="-3059"/>
                <a:alphaOff val="0"/>
                <a:shade val="85000"/>
                <a:satMod val="130000"/>
              </a:schemeClr>
            </a:gs>
            <a:gs pos="34000">
              <a:schemeClr val="accent5">
                <a:hueOff val="1276272"/>
                <a:satOff val="-14335"/>
                <a:lumOff val="-3059"/>
                <a:alphaOff val="0"/>
                <a:shade val="87000"/>
                <a:satMod val="125000"/>
              </a:schemeClr>
            </a:gs>
            <a:gs pos="70000">
              <a:schemeClr val="accent5">
                <a:hueOff val="1276272"/>
                <a:satOff val="-14335"/>
                <a:lumOff val="-3059"/>
                <a:alphaOff val="0"/>
                <a:tint val="100000"/>
                <a:shade val="90000"/>
                <a:satMod val="130000"/>
              </a:schemeClr>
            </a:gs>
            <a:gs pos="100000">
              <a:schemeClr val="accent5">
                <a:hueOff val="1276272"/>
                <a:satOff val="-14335"/>
                <a:lumOff val="-305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rot="10800000">
        <a:off x="3309895" y="2994111"/>
        <a:ext cx="477042" cy="140614"/>
      </dsp:txXfrm>
    </dsp:sp>
    <dsp:sp modelId="{B53EB019-DD27-41B2-8AAE-6EE7E9FAC691}">
      <dsp:nvSpPr>
        <dsp:cNvPr id="0" name=""/>
        <dsp:cNvSpPr/>
      </dsp:nvSpPr>
      <dsp:spPr>
        <a:xfrm>
          <a:off x="2820591" y="3590509"/>
          <a:ext cx="886424" cy="886424"/>
        </a:xfrm>
        <a:prstGeom prst="ellipse">
          <a:avLst/>
        </a:prstGeom>
        <a:gradFill rotWithShape="0">
          <a:gsLst>
            <a:gs pos="0">
              <a:schemeClr val="accent5">
                <a:hueOff val="1276272"/>
                <a:satOff val="-14335"/>
                <a:lumOff val="-3059"/>
                <a:alphaOff val="0"/>
                <a:shade val="85000"/>
                <a:satMod val="130000"/>
              </a:schemeClr>
            </a:gs>
            <a:gs pos="34000">
              <a:schemeClr val="accent5">
                <a:hueOff val="1276272"/>
                <a:satOff val="-14335"/>
                <a:lumOff val="-3059"/>
                <a:alphaOff val="0"/>
                <a:shade val="87000"/>
                <a:satMod val="125000"/>
              </a:schemeClr>
            </a:gs>
            <a:gs pos="70000">
              <a:schemeClr val="accent5">
                <a:hueOff val="1276272"/>
                <a:satOff val="-14335"/>
                <a:lumOff val="-3059"/>
                <a:alphaOff val="0"/>
                <a:tint val="100000"/>
                <a:shade val="90000"/>
                <a:satMod val="130000"/>
              </a:schemeClr>
            </a:gs>
            <a:gs pos="100000">
              <a:schemeClr val="accent5">
                <a:hueOff val="1276272"/>
                <a:satOff val="-14335"/>
                <a:lumOff val="-305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GB" sz="600" kern="1200" dirty="0"/>
            <a:t>Lack of regulations and enforcement of environmental standards</a:t>
          </a:r>
        </a:p>
      </dsp:txBody>
      <dsp:txXfrm>
        <a:off x="2950405" y="3720323"/>
        <a:ext cx="626796" cy="626796"/>
      </dsp:txXfrm>
    </dsp:sp>
    <dsp:sp modelId="{F4CEEF3B-F48D-4471-AD79-230A35E433E1}">
      <dsp:nvSpPr>
        <dsp:cNvPr id="0" name=""/>
        <dsp:cNvSpPr/>
      </dsp:nvSpPr>
      <dsp:spPr>
        <a:xfrm rot="8345455">
          <a:off x="2859342" y="2720374"/>
          <a:ext cx="547349" cy="234356"/>
        </a:xfrm>
        <a:prstGeom prst="rightArrow">
          <a:avLst>
            <a:gd name="adj1" fmla="val 60000"/>
            <a:gd name="adj2" fmla="val 50000"/>
          </a:avLst>
        </a:prstGeom>
        <a:gradFill rotWithShape="0">
          <a:gsLst>
            <a:gs pos="0">
              <a:schemeClr val="accent5">
                <a:hueOff val="1488984"/>
                <a:satOff val="-16724"/>
                <a:lumOff val="-3569"/>
                <a:alphaOff val="0"/>
                <a:shade val="85000"/>
                <a:satMod val="130000"/>
              </a:schemeClr>
            </a:gs>
            <a:gs pos="34000">
              <a:schemeClr val="accent5">
                <a:hueOff val="1488984"/>
                <a:satOff val="-16724"/>
                <a:lumOff val="-3569"/>
                <a:alphaOff val="0"/>
                <a:shade val="87000"/>
                <a:satMod val="125000"/>
              </a:schemeClr>
            </a:gs>
            <a:gs pos="70000">
              <a:schemeClr val="accent5">
                <a:hueOff val="1488984"/>
                <a:satOff val="-16724"/>
                <a:lumOff val="-3569"/>
                <a:alphaOff val="0"/>
                <a:tint val="100000"/>
                <a:shade val="90000"/>
                <a:satMod val="130000"/>
              </a:schemeClr>
            </a:gs>
            <a:gs pos="100000">
              <a:schemeClr val="accent5">
                <a:hueOff val="1488984"/>
                <a:satOff val="-16724"/>
                <a:lumOff val="-356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rot="10800000">
        <a:off x="2921063" y="2744224"/>
        <a:ext cx="477042" cy="140614"/>
      </dsp:txXfrm>
    </dsp:sp>
    <dsp:sp modelId="{93A385D7-2A2A-4789-9854-A5B6846A3EBD}">
      <dsp:nvSpPr>
        <dsp:cNvPr id="0" name=""/>
        <dsp:cNvSpPr/>
      </dsp:nvSpPr>
      <dsp:spPr>
        <a:xfrm>
          <a:off x="1952895" y="3032875"/>
          <a:ext cx="886424" cy="886424"/>
        </a:xfrm>
        <a:prstGeom prst="ellipse">
          <a:avLst/>
        </a:prstGeom>
        <a:gradFill rotWithShape="0">
          <a:gsLst>
            <a:gs pos="0">
              <a:schemeClr val="accent5">
                <a:hueOff val="1488984"/>
                <a:satOff val="-16724"/>
                <a:lumOff val="-3569"/>
                <a:alphaOff val="0"/>
                <a:shade val="85000"/>
                <a:satMod val="130000"/>
              </a:schemeClr>
            </a:gs>
            <a:gs pos="34000">
              <a:schemeClr val="accent5">
                <a:hueOff val="1488984"/>
                <a:satOff val="-16724"/>
                <a:lumOff val="-3569"/>
                <a:alphaOff val="0"/>
                <a:shade val="87000"/>
                <a:satMod val="125000"/>
              </a:schemeClr>
            </a:gs>
            <a:gs pos="70000">
              <a:schemeClr val="accent5">
                <a:hueOff val="1488984"/>
                <a:satOff val="-16724"/>
                <a:lumOff val="-3569"/>
                <a:alphaOff val="0"/>
                <a:tint val="100000"/>
                <a:shade val="90000"/>
                <a:satMod val="130000"/>
              </a:schemeClr>
            </a:gs>
            <a:gs pos="100000">
              <a:schemeClr val="accent5">
                <a:hueOff val="1488984"/>
                <a:satOff val="-16724"/>
                <a:lumOff val="-356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GB" sz="600" kern="1200" dirty="0"/>
            <a:t>Lack of R&amp;D on sustainability</a:t>
          </a:r>
        </a:p>
      </dsp:txBody>
      <dsp:txXfrm>
        <a:off x="2082709" y="3162689"/>
        <a:ext cx="626796" cy="626796"/>
      </dsp:txXfrm>
    </dsp:sp>
    <dsp:sp modelId="{DB9992DD-198D-4630-8E5D-630CBB2A21FA}">
      <dsp:nvSpPr>
        <dsp:cNvPr id="0" name=""/>
        <dsp:cNvSpPr/>
      </dsp:nvSpPr>
      <dsp:spPr>
        <a:xfrm rot="10309091">
          <a:off x="2659107" y="2281919"/>
          <a:ext cx="547349" cy="234356"/>
        </a:xfrm>
        <a:prstGeom prst="rightArrow">
          <a:avLst>
            <a:gd name="adj1" fmla="val 60000"/>
            <a:gd name="adj2" fmla="val 50000"/>
          </a:avLst>
        </a:prstGeom>
        <a:gradFill rotWithShape="0">
          <a:gsLst>
            <a:gs pos="0">
              <a:schemeClr val="accent5">
                <a:hueOff val="1701696"/>
                <a:satOff val="-19113"/>
                <a:lumOff val="-4078"/>
                <a:alphaOff val="0"/>
                <a:shade val="85000"/>
                <a:satMod val="130000"/>
              </a:schemeClr>
            </a:gs>
            <a:gs pos="34000">
              <a:schemeClr val="accent5">
                <a:hueOff val="1701696"/>
                <a:satOff val="-19113"/>
                <a:lumOff val="-4078"/>
                <a:alphaOff val="0"/>
                <a:shade val="87000"/>
                <a:satMod val="125000"/>
              </a:schemeClr>
            </a:gs>
            <a:gs pos="70000">
              <a:schemeClr val="accent5">
                <a:hueOff val="1701696"/>
                <a:satOff val="-19113"/>
                <a:lumOff val="-4078"/>
                <a:alphaOff val="0"/>
                <a:tint val="100000"/>
                <a:shade val="90000"/>
                <a:satMod val="130000"/>
              </a:schemeClr>
            </a:gs>
            <a:gs pos="100000">
              <a:schemeClr val="accent5">
                <a:hueOff val="1701696"/>
                <a:satOff val="-19113"/>
                <a:lumOff val="-407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rot="10800000">
        <a:off x="2729056" y="2323787"/>
        <a:ext cx="477042" cy="140614"/>
      </dsp:txXfrm>
    </dsp:sp>
    <dsp:sp modelId="{EA627ED4-01F1-4831-826F-2B6111D2B33F}">
      <dsp:nvSpPr>
        <dsp:cNvPr id="0" name=""/>
        <dsp:cNvSpPr/>
      </dsp:nvSpPr>
      <dsp:spPr>
        <a:xfrm>
          <a:off x="1524423" y="2094651"/>
          <a:ext cx="886424" cy="886424"/>
        </a:xfrm>
        <a:prstGeom prst="ellipse">
          <a:avLst/>
        </a:prstGeom>
        <a:gradFill rotWithShape="0">
          <a:gsLst>
            <a:gs pos="0">
              <a:schemeClr val="accent5">
                <a:hueOff val="1701696"/>
                <a:satOff val="-19113"/>
                <a:lumOff val="-4078"/>
                <a:alphaOff val="0"/>
                <a:shade val="85000"/>
                <a:satMod val="130000"/>
              </a:schemeClr>
            </a:gs>
            <a:gs pos="34000">
              <a:schemeClr val="accent5">
                <a:hueOff val="1701696"/>
                <a:satOff val="-19113"/>
                <a:lumOff val="-4078"/>
                <a:alphaOff val="0"/>
                <a:shade val="87000"/>
                <a:satMod val="125000"/>
              </a:schemeClr>
            </a:gs>
            <a:gs pos="70000">
              <a:schemeClr val="accent5">
                <a:hueOff val="1701696"/>
                <a:satOff val="-19113"/>
                <a:lumOff val="-4078"/>
                <a:alphaOff val="0"/>
                <a:tint val="100000"/>
                <a:shade val="90000"/>
                <a:satMod val="130000"/>
              </a:schemeClr>
            </a:gs>
            <a:gs pos="100000">
              <a:schemeClr val="accent5">
                <a:hueOff val="1701696"/>
                <a:satOff val="-19113"/>
                <a:lumOff val="-407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GB" sz="600" kern="1200" dirty="0"/>
            <a:t>Lack of training/human expertise on sustainability</a:t>
          </a:r>
        </a:p>
      </dsp:txBody>
      <dsp:txXfrm>
        <a:off x="1654237" y="2224465"/>
        <a:ext cx="626796" cy="626796"/>
      </dsp:txXfrm>
    </dsp:sp>
    <dsp:sp modelId="{2580BFCA-6BC4-4E27-BAEA-51CBFBE8F903}">
      <dsp:nvSpPr>
        <dsp:cNvPr id="0" name=""/>
        <dsp:cNvSpPr/>
      </dsp:nvSpPr>
      <dsp:spPr>
        <a:xfrm rot="12272727">
          <a:off x="2727704" y="1804811"/>
          <a:ext cx="547349" cy="234356"/>
        </a:xfrm>
        <a:prstGeom prst="rightArrow">
          <a:avLst>
            <a:gd name="adj1" fmla="val 60000"/>
            <a:gd name="adj2" fmla="val 50000"/>
          </a:avLst>
        </a:prstGeom>
        <a:gradFill rotWithShape="0">
          <a:gsLst>
            <a:gs pos="0">
              <a:schemeClr val="accent5">
                <a:hueOff val="1914408"/>
                <a:satOff val="-21502"/>
                <a:lumOff val="-4588"/>
                <a:alphaOff val="0"/>
                <a:shade val="85000"/>
                <a:satMod val="130000"/>
              </a:schemeClr>
            </a:gs>
            <a:gs pos="34000">
              <a:schemeClr val="accent5">
                <a:hueOff val="1914408"/>
                <a:satOff val="-21502"/>
                <a:lumOff val="-4588"/>
                <a:alphaOff val="0"/>
                <a:shade val="87000"/>
                <a:satMod val="125000"/>
              </a:schemeClr>
            </a:gs>
            <a:gs pos="70000">
              <a:schemeClr val="accent5">
                <a:hueOff val="1914408"/>
                <a:satOff val="-21502"/>
                <a:lumOff val="-4588"/>
                <a:alphaOff val="0"/>
                <a:tint val="100000"/>
                <a:shade val="90000"/>
                <a:satMod val="130000"/>
              </a:schemeClr>
            </a:gs>
            <a:gs pos="100000">
              <a:schemeClr val="accent5">
                <a:hueOff val="1914408"/>
                <a:satOff val="-21502"/>
                <a:lumOff val="-458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rot="10800000">
        <a:off x="2794834" y="1866285"/>
        <a:ext cx="477042" cy="140614"/>
      </dsp:txXfrm>
    </dsp:sp>
    <dsp:sp modelId="{AF502132-141A-47A3-BA86-8DA45C89E0FE}">
      <dsp:nvSpPr>
        <dsp:cNvPr id="0" name=""/>
        <dsp:cNvSpPr/>
      </dsp:nvSpPr>
      <dsp:spPr>
        <a:xfrm>
          <a:off x="1671211" y="1073717"/>
          <a:ext cx="886424" cy="886424"/>
        </a:xfrm>
        <a:prstGeom prst="ellipse">
          <a:avLst/>
        </a:prstGeom>
        <a:gradFill rotWithShape="0">
          <a:gsLst>
            <a:gs pos="0">
              <a:schemeClr val="accent5">
                <a:hueOff val="1914408"/>
                <a:satOff val="-21502"/>
                <a:lumOff val="-4588"/>
                <a:alphaOff val="0"/>
                <a:shade val="85000"/>
                <a:satMod val="130000"/>
              </a:schemeClr>
            </a:gs>
            <a:gs pos="34000">
              <a:schemeClr val="accent5">
                <a:hueOff val="1914408"/>
                <a:satOff val="-21502"/>
                <a:lumOff val="-4588"/>
                <a:alphaOff val="0"/>
                <a:shade val="87000"/>
                <a:satMod val="125000"/>
              </a:schemeClr>
            </a:gs>
            <a:gs pos="70000">
              <a:schemeClr val="accent5">
                <a:hueOff val="1914408"/>
                <a:satOff val="-21502"/>
                <a:lumOff val="-4588"/>
                <a:alphaOff val="0"/>
                <a:tint val="100000"/>
                <a:shade val="90000"/>
                <a:satMod val="130000"/>
              </a:schemeClr>
            </a:gs>
            <a:gs pos="100000">
              <a:schemeClr val="accent5">
                <a:hueOff val="1914408"/>
                <a:satOff val="-21502"/>
                <a:lumOff val="-458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GB" sz="600" kern="1200" dirty="0"/>
            <a:t>Resistance to change and adopting innovation in sustainability</a:t>
          </a:r>
        </a:p>
      </dsp:txBody>
      <dsp:txXfrm>
        <a:off x="1801025" y="1203531"/>
        <a:ext cx="626796" cy="626796"/>
      </dsp:txXfrm>
    </dsp:sp>
    <dsp:sp modelId="{ECFA9150-6901-43BA-8919-4C14D9FD72B7}">
      <dsp:nvSpPr>
        <dsp:cNvPr id="0" name=""/>
        <dsp:cNvSpPr/>
      </dsp:nvSpPr>
      <dsp:spPr>
        <a:xfrm rot="14236364">
          <a:off x="3043356" y="1440529"/>
          <a:ext cx="547349" cy="234356"/>
        </a:xfrm>
        <a:prstGeom prst="rightArrow">
          <a:avLst>
            <a:gd name="adj1" fmla="val 60000"/>
            <a:gd name="adj2" fmla="val 50000"/>
          </a:avLst>
        </a:prstGeom>
        <a:gradFill rotWithShape="0">
          <a:gsLst>
            <a:gs pos="0">
              <a:schemeClr val="accent5">
                <a:hueOff val="2127120"/>
                <a:satOff val="-23891"/>
                <a:lumOff val="-5098"/>
                <a:alphaOff val="0"/>
                <a:shade val="85000"/>
                <a:satMod val="130000"/>
              </a:schemeClr>
            </a:gs>
            <a:gs pos="34000">
              <a:schemeClr val="accent5">
                <a:hueOff val="2127120"/>
                <a:satOff val="-23891"/>
                <a:lumOff val="-5098"/>
                <a:alphaOff val="0"/>
                <a:shade val="87000"/>
                <a:satMod val="125000"/>
              </a:schemeClr>
            </a:gs>
            <a:gs pos="70000">
              <a:schemeClr val="accent5">
                <a:hueOff val="2127120"/>
                <a:satOff val="-23891"/>
                <a:lumOff val="-5098"/>
                <a:alphaOff val="0"/>
                <a:tint val="100000"/>
                <a:shade val="90000"/>
                <a:satMod val="130000"/>
              </a:schemeClr>
            </a:gs>
            <a:gs pos="100000">
              <a:schemeClr val="accent5">
                <a:hueOff val="2127120"/>
                <a:satOff val="-23891"/>
                <a:lumOff val="-509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rot="10800000">
        <a:off x="3097515" y="1516973"/>
        <a:ext cx="477042" cy="140614"/>
      </dsp:txXfrm>
    </dsp:sp>
    <dsp:sp modelId="{422D2AF4-11EA-4070-9713-9A2FA5005801}">
      <dsp:nvSpPr>
        <dsp:cNvPr id="0" name=""/>
        <dsp:cNvSpPr/>
      </dsp:nvSpPr>
      <dsp:spPr>
        <a:xfrm>
          <a:off x="2346656" y="294213"/>
          <a:ext cx="886424" cy="886424"/>
        </a:xfrm>
        <a:prstGeom prst="ellipse">
          <a:avLst/>
        </a:prstGeom>
        <a:gradFill rotWithShape="0">
          <a:gsLst>
            <a:gs pos="0">
              <a:schemeClr val="accent5">
                <a:hueOff val="2127120"/>
                <a:satOff val="-23891"/>
                <a:lumOff val="-5098"/>
                <a:alphaOff val="0"/>
                <a:shade val="85000"/>
                <a:satMod val="130000"/>
              </a:schemeClr>
            </a:gs>
            <a:gs pos="34000">
              <a:schemeClr val="accent5">
                <a:hueOff val="2127120"/>
                <a:satOff val="-23891"/>
                <a:lumOff val="-5098"/>
                <a:alphaOff val="0"/>
                <a:shade val="87000"/>
                <a:satMod val="125000"/>
              </a:schemeClr>
            </a:gs>
            <a:gs pos="70000">
              <a:schemeClr val="accent5">
                <a:hueOff val="2127120"/>
                <a:satOff val="-23891"/>
                <a:lumOff val="-5098"/>
                <a:alphaOff val="0"/>
                <a:tint val="100000"/>
                <a:shade val="90000"/>
                <a:satMod val="130000"/>
              </a:schemeClr>
            </a:gs>
            <a:gs pos="100000">
              <a:schemeClr val="accent5">
                <a:hueOff val="2127120"/>
                <a:satOff val="-23891"/>
                <a:lumOff val="-509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GB" sz="600" kern="1200" dirty="0"/>
            <a:t>Lack of performance evaluation standards on sustainability</a:t>
          </a:r>
        </a:p>
      </dsp:txBody>
      <dsp:txXfrm>
        <a:off x="2476470" y="424027"/>
        <a:ext cx="626796" cy="6267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106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70A46-C8BE-4C56-B3B7-C5400522AF23}" type="datetimeFigureOut">
              <a:rPr lang="en-GB" smtClean="0"/>
              <a:t>01/03/2024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7618B-512B-4374-977A-6D74EF645DBE}" type="slidenum">
              <a:rPr lang="en-GB" smtClean="0"/>
              <a:t>‹#›</a:t>
            </a:fld>
            <a:endParaRPr lang="en-GB"/>
          </a:p>
        </p:txBody>
      </p:sp>
    </p:spTree>
    <p:extLst>
      <p:ext uri="{BB962C8B-B14F-4D97-AF65-F5344CB8AC3E}">
        <p14:creationId xmlns:p14="http://schemas.microsoft.com/office/powerpoint/2010/main" val="1649393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primary objective of green logistics is to integrate all operations in the most effective way possible while balancing economic, environmental, and social priorities.</a:t>
            </a:r>
            <a:r>
              <a:rPr lang="en-GB" b="1" dirty="0"/>
              <a:t> (El-Berishy et al., 2013)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Economic Dimension : </a:t>
            </a:r>
            <a:r>
              <a:rPr lang="en-US" dirty="0"/>
              <a:t>To achieve economic sustainability, logistics businesses must promote the growth of innovative and efficient logistics services. Economic dimension is regarded as a fundamental requirement for survival in today's highly competitive environmental global world. Furthermore, economic challenges are intertwined with environmental and social issues. A society that lacks economic stability will be unable to focus on environmental or social issues in addition to economic ones. </a:t>
            </a:r>
            <a:r>
              <a:rPr lang="en-GB" b="1" dirty="0"/>
              <a:t>(El-</a:t>
            </a:r>
            <a:r>
              <a:rPr lang="en-GB" b="1" dirty="0" err="1"/>
              <a:t>Berishy</a:t>
            </a:r>
            <a:r>
              <a:rPr lang="en-GB" b="1" dirty="0"/>
              <a:t> et al., 2013) . </a:t>
            </a:r>
            <a:r>
              <a:rPr lang="en-US" dirty="0"/>
              <a:t>Green logistics contributes towards creating economic value in various ways such as- improved customer satisfaction, reduced taxes with improved financial performance, </a:t>
            </a:r>
            <a:r>
              <a:rPr lang="en-GB" dirty="0"/>
              <a:t>good relations with stakeholders and reduced business risk. </a:t>
            </a:r>
            <a:r>
              <a:rPr lang="en-GB" sz="1200" b="1" dirty="0"/>
              <a:t>(Kumar, 2015)</a:t>
            </a:r>
          </a:p>
          <a:p>
            <a:endParaRPr lang="en-GB" b="1" dirty="0"/>
          </a:p>
          <a:p>
            <a:r>
              <a:rPr lang="en-US" b="0" dirty="0"/>
              <a:t>Social Dimension- Social sustainability can be described as growth that fulfills current needs without jeopardizing future generations' capacity to fulfill their own. Sustainable development is a critical objective that signifies a concern for intergenerational social equity. These objectives are eager to minimize the adverse impacts on society, which would include individual citizens, businesses, and government. The concept of social equity assures that all people in the community have equivalent opportunity and access to resources.</a:t>
            </a:r>
            <a:r>
              <a:rPr lang="en-GB" b="1" dirty="0"/>
              <a:t> (El-Berishy et al., 2013) . </a:t>
            </a:r>
            <a:r>
              <a:rPr lang="en-US" dirty="0"/>
              <a:t>Green logistics contributes towards creating social value in various ways such 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reducing social cost, enhanced corporate image , better utilization of natural resources and creation of job opportunities.</a:t>
            </a:r>
            <a:r>
              <a:rPr lang="en-GB" sz="1200" b="1" dirty="0"/>
              <a:t> (Kumar, 2015)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Environment Dimension: The environmental dimension involves an array of goals, planning processes, and frameworks that promote increased environmental responsibility and the advancement and diffusion of environmentally conscious technologies, as well as numerous sustainability research efforts has been fixated on this dimension.</a:t>
            </a:r>
            <a:r>
              <a:rPr lang="en-GB" b="1" dirty="0"/>
              <a:t> (El-Berishy et al., 2013) </a:t>
            </a:r>
            <a:r>
              <a:rPr lang="en-US" sz="1200" b="0" dirty="0"/>
              <a:t> Green logistics promotes environmental consciousness by encouraging all users of the logistics network to consider how their actions impact the environment. </a:t>
            </a:r>
            <a:r>
              <a:rPr lang="en-GB" sz="1200" b="1" dirty="0"/>
              <a:t>(Kumar, 2015)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dirty="0"/>
          </a:p>
          <a:p>
            <a:r>
              <a:rPr lang="en-US" dirty="0"/>
              <a:t>The framework for green logistics comprises of green transport; green warehousing; green packaging; green logistics data collection and management; waste management along with employing advanced technology </a:t>
            </a:r>
            <a:r>
              <a:rPr lang="en-GB" dirty="0"/>
              <a:t>to minimize further damage to economic, social and environmental dimensions.</a:t>
            </a:r>
            <a:r>
              <a:rPr lang="en-GB" sz="1200" b="1" dirty="0"/>
              <a:t> (Kumar, 2015)</a:t>
            </a:r>
            <a:endParaRPr lang="en-GB" b="0" dirty="0"/>
          </a:p>
          <a:p>
            <a:endParaRPr lang="en-GB" b="1" dirty="0"/>
          </a:p>
          <a:p>
            <a:endParaRPr lang="en-GB" b="1" dirty="0"/>
          </a:p>
          <a:p>
            <a:endParaRPr lang="en-GB" b="1" dirty="0"/>
          </a:p>
          <a:p>
            <a:endParaRPr lang="en-GB" dirty="0"/>
          </a:p>
          <a:p>
            <a:endParaRPr lang="en-GB" dirty="0"/>
          </a:p>
        </p:txBody>
      </p:sp>
      <p:sp>
        <p:nvSpPr>
          <p:cNvPr id="4" name="Slide Number Placeholder 3"/>
          <p:cNvSpPr>
            <a:spLocks noGrp="1"/>
          </p:cNvSpPr>
          <p:nvPr>
            <p:ph type="sldNum" sz="quarter" idx="5"/>
          </p:nvPr>
        </p:nvSpPr>
        <p:spPr/>
        <p:txBody>
          <a:bodyPr/>
          <a:lstStyle/>
          <a:p>
            <a:fld id="{7827618B-512B-4374-977A-6D74EF645DBE}" type="slidenum">
              <a:rPr lang="en-GB" smtClean="0"/>
              <a:t>4</a:t>
            </a:fld>
            <a:endParaRPr lang="en-GB"/>
          </a:p>
        </p:txBody>
      </p:sp>
    </p:spTree>
    <p:extLst>
      <p:ext uri="{BB962C8B-B14F-4D97-AF65-F5344CB8AC3E}">
        <p14:creationId xmlns:p14="http://schemas.microsoft.com/office/powerpoint/2010/main" val="3781652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The main drivers of green logistics : </a:t>
            </a:r>
            <a:r>
              <a:rPr lang="en-GB" b="1" dirty="0"/>
              <a:t>(Dhull &amp; Narwal, 2016)</a:t>
            </a:r>
          </a:p>
          <a:p>
            <a:endParaRPr lang="en-GB" dirty="0"/>
          </a:p>
          <a:p>
            <a:pPr marL="228600" indent="-228600">
              <a:buAutoNum type="arabicParenR"/>
            </a:pPr>
            <a:r>
              <a:rPr lang="en-GB" dirty="0"/>
              <a:t>Government regulation and legislation : </a:t>
            </a:r>
            <a:r>
              <a:rPr lang="en-US" dirty="0"/>
              <a:t>The central governmental environmental policies which influence businesses to go green are thought to be the main driver of sustainability practices. Legislative compliance regulations compel companies to implement green SCM and logistics frameworks.</a:t>
            </a:r>
          </a:p>
          <a:p>
            <a:pPr marL="228600" indent="-228600">
              <a:buAutoNum type="arabicParenR"/>
            </a:pPr>
            <a:endParaRPr lang="en-US" dirty="0"/>
          </a:p>
          <a:p>
            <a:pPr marL="228600" indent="-228600">
              <a:buAutoNum type="arabicParenR"/>
            </a:pPr>
            <a:r>
              <a:rPr lang="en-US" dirty="0"/>
              <a:t>Improve firm performance and reduce cost : Green practices that enhance organizational performance seem to be more frequently and conveniently adopted by businesses. Businesses also are willing to shift to eco friendly materials in order to lower the cost of their commodities.</a:t>
            </a:r>
          </a:p>
          <a:p>
            <a:pPr marL="228600" indent="-228600">
              <a:buAutoNum type="arabicParenR"/>
            </a:pPr>
            <a:endParaRPr lang="en-US" dirty="0"/>
          </a:p>
          <a:p>
            <a:pPr marL="228600" indent="-228600">
              <a:buAutoNum type="arabicParenR"/>
            </a:pPr>
            <a:r>
              <a:rPr lang="en-GB" dirty="0"/>
              <a:t>Employee involvement : </a:t>
            </a:r>
            <a:r>
              <a:rPr lang="en-US" dirty="0"/>
              <a:t>Staff member's environmental consciousness and knowledge serve as a motivator for the adoption of green practices.</a:t>
            </a:r>
            <a:endParaRPr lang="en-GB" dirty="0"/>
          </a:p>
          <a:p>
            <a:pPr marL="228600" indent="-228600">
              <a:buAutoNum type="arabicParenR"/>
            </a:pPr>
            <a:endParaRPr lang="en-GB" dirty="0"/>
          </a:p>
          <a:p>
            <a:pPr marL="228600" indent="-228600">
              <a:buAutoNum type="arabicParenR"/>
            </a:pPr>
            <a:r>
              <a:rPr lang="en-US" dirty="0"/>
              <a:t>Cost of hazardous waste disposal : The hazardous items should be disposed of in accordance with environmental guidelines. The expense of disposing of hazardous components is considerably significant. Hence, company may enforce green logistics to cut costs.</a:t>
            </a:r>
          </a:p>
          <a:p>
            <a:pPr marL="228600" indent="-228600">
              <a:buAutoNum type="arabicParenR"/>
            </a:pPr>
            <a:endParaRPr lang="en-US" dirty="0"/>
          </a:p>
          <a:p>
            <a:pPr marL="228600" indent="-228600">
              <a:buAutoNum type="arabicParenR"/>
            </a:pPr>
            <a:r>
              <a:rPr lang="en-US" dirty="0"/>
              <a:t>ISO 14001 certification : Most businesses are pursuing ISO 14001 certification, and in order to obtain this certification, they must implement an environmental management programme.</a:t>
            </a:r>
          </a:p>
          <a:p>
            <a:pPr marL="228600" indent="-228600">
              <a:buAutoNum type="arabicParenR"/>
            </a:pPr>
            <a:endParaRPr lang="en-US" dirty="0"/>
          </a:p>
          <a:p>
            <a:pPr marL="228600" indent="-228600">
              <a:buAutoNum type="arabicParenR"/>
            </a:pPr>
            <a:r>
              <a:rPr lang="en-US" dirty="0"/>
              <a:t>Customer demand and awareness : In the twenty-first century, there is a growing customer demand for environmentally sustainable goods. Customer's awareness in environmentally sustainable goods compels suppliers to develop products that are sustainable.</a:t>
            </a:r>
          </a:p>
          <a:p>
            <a:pPr marL="228600" indent="-228600">
              <a:buAutoNum type="arabicParenR"/>
            </a:pPr>
            <a:endParaRPr lang="en-US" dirty="0"/>
          </a:p>
          <a:p>
            <a:pPr marL="228600" indent="-228600">
              <a:buAutoNum type="arabicParenR"/>
            </a:pPr>
            <a:r>
              <a:rPr lang="en-US" dirty="0"/>
              <a:t>Competitive advantage : This is a strategy to improve a company's environmental efficiency in order to gain a competitive advantage over its competitors and emerge as one of the driving forces of green strategies.</a:t>
            </a:r>
          </a:p>
          <a:p>
            <a:pPr marL="228600" indent="-228600">
              <a:buAutoNum type="arabicParenR"/>
            </a:pPr>
            <a:endParaRPr lang="en-US" dirty="0"/>
          </a:p>
          <a:p>
            <a:pPr marL="228600" indent="-228600">
              <a:buAutoNum type="arabicParenR"/>
            </a:pPr>
            <a:r>
              <a:rPr lang="en-US" dirty="0"/>
              <a:t>Pressure by environment advocacy groups : Specific environmental groups may put pressure on businesses to combat specific environmental pollution in order to keep industries aware and the environment clean.</a:t>
            </a:r>
          </a:p>
          <a:p>
            <a:pPr marL="228600" indent="-228600">
              <a:buAutoNum type="arabicParenR"/>
            </a:pPr>
            <a:endParaRPr lang="en-US" dirty="0"/>
          </a:p>
          <a:p>
            <a:pPr marL="228600" indent="-228600">
              <a:buAutoNum type="arabicParenR"/>
            </a:pPr>
            <a:r>
              <a:rPr lang="en-US" dirty="0"/>
              <a:t>Collaboration with suppliers: diverse group of suppliers have reached an agreement to implement green sustainable initiatives. Also, if suppliers encourage sustainable goods, then business groups must comply in order to remain in business. Furthermore, to keep suppliers in business, industry representatives sign agreements to go sustainable with one another.</a:t>
            </a:r>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GB" dirty="0"/>
          </a:p>
        </p:txBody>
      </p:sp>
      <p:sp>
        <p:nvSpPr>
          <p:cNvPr id="4" name="Slide Number Placeholder 3"/>
          <p:cNvSpPr>
            <a:spLocks noGrp="1"/>
          </p:cNvSpPr>
          <p:nvPr>
            <p:ph type="sldNum" sz="quarter" idx="5"/>
          </p:nvPr>
        </p:nvSpPr>
        <p:spPr/>
        <p:txBody>
          <a:bodyPr/>
          <a:lstStyle/>
          <a:p>
            <a:fld id="{7827618B-512B-4374-977A-6D74EF645DBE}" type="slidenum">
              <a:rPr lang="en-GB" smtClean="0"/>
              <a:t>5</a:t>
            </a:fld>
            <a:endParaRPr lang="en-GB"/>
          </a:p>
        </p:txBody>
      </p:sp>
    </p:spTree>
    <p:extLst>
      <p:ext uri="{BB962C8B-B14F-4D97-AF65-F5344CB8AC3E}">
        <p14:creationId xmlns:p14="http://schemas.microsoft.com/office/powerpoint/2010/main" val="213945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a:t>Smart Containers – It is a innovation based on IoT (Internet of Things) technology which uses sensors that are linked together to </a:t>
            </a:r>
            <a:r>
              <a:rPr lang="en-US" dirty="0"/>
              <a:t>gather, organize, and transfer the container’s data and provide real-time data anywhere across the world. The most important problem that the smart containers solve is the transparency in logistics of a supply chain by geofencing, monitoring delays, providing geolocation and r</a:t>
            </a:r>
            <a:r>
              <a:rPr lang="en-US" b="0" i="0" dirty="0">
                <a:solidFill>
                  <a:srgbClr val="000000"/>
                </a:solidFill>
                <a:effectLst/>
                <a:latin typeface="FSBrabo"/>
              </a:rPr>
              <a:t>adio frequency identification (RFID) technology. </a:t>
            </a:r>
            <a:r>
              <a:rPr lang="en-GB" sz="1200" b="1" dirty="0"/>
              <a:t>(Bányai &amp; Zaher Akkad, 2021)</a:t>
            </a:r>
            <a:endParaRPr lang="en-US" b="0" i="0" dirty="0">
              <a:solidFill>
                <a:srgbClr val="000000"/>
              </a:solidFill>
              <a:effectLst/>
              <a:latin typeface="FSBrabo"/>
            </a:endParaRPr>
          </a:p>
          <a:p>
            <a:pPr marL="228600" indent="-228600">
              <a:buAutoNum type="arabicParenR"/>
            </a:pPr>
            <a:endParaRPr lang="en-US" b="0" i="0" dirty="0">
              <a:solidFill>
                <a:srgbClr val="000000"/>
              </a:solidFill>
              <a:effectLst/>
              <a:latin typeface="FSBrabo"/>
            </a:endParaRPr>
          </a:p>
          <a:p>
            <a:pPr marL="228600" indent="-228600">
              <a:buAutoNum type="arabicParenR"/>
            </a:pPr>
            <a:r>
              <a:rPr lang="en-US" b="0" i="0" dirty="0">
                <a:solidFill>
                  <a:srgbClr val="000000"/>
                </a:solidFill>
                <a:effectLst/>
                <a:latin typeface="FSBrabo"/>
              </a:rPr>
              <a:t>Route Optimization – This technology uses optimization algorithms </a:t>
            </a:r>
            <a:r>
              <a:rPr lang="en-GB" b="0" i="0" dirty="0">
                <a:solidFill>
                  <a:srgbClr val="000000"/>
                </a:solidFill>
                <a:effectLst/>
                <a:latin typeface="FSBrabo"/>
              </a:rPr>
              <a:t> to create the shortest route for last mile delivery along with stop sequences in order to avoid traffic congestion in urban cities. Along with this it also optimizes capacity of delivery fleet to ensure efficient utilization of the entire capacity. It also facilitates better forecasting of estimated travel allowing flexibility to handle critical shipment orders. </a:t>
            </a:r>
            <a:r>
              <a:rPr lang="en-GB" sz="1200" b="1" dirty="0"/>
              <a:t>(Bányai &amp; Zaher Akkad, 2021)</a:t>
            </a:r>
            <a:endParaRPr lang="en-GB" b="0" i="0" dirty="0">
              <a:solidFill>
                <a:srgbClr val="000000"/>
              </a:solidFill>
              <a:effectLst/>
              <a:latin typeface="FSBrabo"/>
            </a:endParaRPr>
          </a:p>
          <a:p>
            <a:pPr marL="228600" indent="-228600">
              <a:buAutoNum type="arabicParenR"/>
            </a:pPr>
            <a:endParaRPr lang="en-GB" b="0" i="0" dirty="0">
              <a:solidFill>
                <a:srgbClr val="000000"/>
              </a:solidFill>
              <a:effectLst/>
              <a:latin typeface="FSBrabo"/>
            </a:endParaRPr>
          </a:p>
          <a:p>
            <a:pPr marL="228600" indent="-228600">
              <a:buAutoNum type="arabicParenR"/>
            </a:pPr>
            <a:r>
              <a:rPr lang="en-GB" b="0" i="0" dirty="0">
                <a:solidFill>
                  <a:srgbClr val="000000"/>
                </a:solidFill>
                <a:effectLst/>
                <a:latin typeface="FSBrabo"/>
              </a:rPr>
              <a:t>Data Management- </a:t>
            </a:r>
            <a:r>
              <a:rPr lang="en-US" b="0" i="0" dirty="0">
                <a:solidFill>
                  <a:srgbClr val="000000"/>
                </a:solidFill>
                <a:effectLst/>
                <a:latin typeface="FSBrabo"/>
              </a:rPr>
              <a:t>All components of cyber-physical processes should be directly connected to data management via the internet. This management stores data and interacts directly with all system components. This management saves data on algorithms used to create shipping routes, delivery schedule, collection trucks, and volumes in each part of the system. </a:t>
            </a:r>
            <a:r>
              <a:rPr lang="en-GB" sz="1200" b="1" dirty="0"/>
              <a:t>(Bányai &amp; Zaher Akkad, 2021)</a:t>
            </a:r>
            <a:endParaRPr lang="en-GB" b="0" i="0" dirty="0">
              <a:solidFill>
                <a:srgbClr val="000000"/>
              </a:solidFill>
              <a:effectLst/>
              <a:latin typeface="FSBrabo"/>
            </a:endParaRPr>
          </a:p>
          <a:p>
            <a:pPr marL="228600" indent="-228600">
              <a:buAutoNum type="arabicParenR"/>
            </a:pPr>
            <a:endParaRPr lang="en-GB" b="0" i="0" dirty="0">
              <a:solidFill>
                <a:srgbClr val="000000"/>
              </a:solidFill>
              <a:effectLst/>
              <a:latin typeface="FSBrabo"/>
            </a:endParaRPr>
          </a:p>
          <a:p>
            <a:pPr marL="228600" indent="-228600">
              <a:buAutoNum type="arabicParenR"/>
            </a:pPr>
            <a:r>
              <a:rPr lang="en-GB" b="0" i="0" dirty="0">
                <a:solidFill>
                  <a:srgbClr val="000000"/>
                </a:solidFill>
                <a:effectLst/>
                <a:latin typeface="FSBrabo"/>
              </a:rPr>
              <a:t> Local Composting - </a:t>
            </a:r>
            <a:r>
              <a:rPr lang="en-US" b="0" i="0" dirty="0">
                <a:solidFill>
                  <a:srgbClr val="000000"/>
                </a:solidFill>
                <a:effectLst/>
                <a:latin typeface="FSBrabo"/>
              </a:rPr>
              <a:t>Local composting would be linked to data management, displaying the remaining space for waste until it's completely full as well as the time period required to complete the transition into compost. It would also inform the user about the amount and timing of compost gathering. </a:t>
            </a:r>
            <a:r>
              <a:rPr lang="en-GB" sz="1200" b="1" dirty="0"/>
              <a:t>(Bányai &amp; Zaher Akkad, 2021)</a:t>
            </a:r>
            <a:endParaRPr lang="en-US" b="0" i="0" dirty="0">
              <a:solidFill>
                <a:srgbClr val="000000"/>
              </a:solidFill>
              <a:effectLst/>
              <a:latin typeface="FSBrabo"/>
            </a:endParaRPr>
          </a:p>
          <a:p>
            <a:pPr marL="228600" indent="-228600">
              <a:buAutoNum type="arabicParenR"/>
            </a:pPr>
            <a:endParaRPr lang="en-US" b="0" i="0" dirty="0">
              <a:solidFill>
                <a:srgbClr val="000000"/>
              </a:solidFill>
              <a:effectLst/>
              <a:latin typeface="FSBrabo"/>
            </a:endParaRPr>
          </a:p>
          <a:p>
            <a:pPr marL="228600" indent="-228600">
              <a:buAutoNum type="arabicParenR"/>
            </a:pPr>
            <a:r>
              <a:rPr lang="en-GB" sz="1200" dirty="0"/>
              <a:t>Eco-friendly purchasing and procurement policies - </a:t>
            </a:r>
            <a:r>
              <a:rPr lang="en-US" sz="1200" dirty="0"/>
              <a:t>Purchasing packaging that is sustainable and limiting the use of plastic in packaging.</a:t>
            </a:r>
          </a:p>
          <a:p>
            <a:pPr marL="228600" indent="-228600">
              <a:buAutoNum type="arabicParenR"/>
            </a:pPr>
            <a:endParaRPr lang="en-US" sz="1200"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sz="1200" dirty="0"/>
              <a:t>Optimizing transport fleet management – it includes last mile route optimization and prioritize load pooling along with facilitating use of alternative fuels such as CNG, hybrid, electric, battery-operated vehicles and equipments to improve fuel efficiency and driving methods leading to more economical and sustainable transportation.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GB" sz="1200"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sz="1200" dirty="0"/>
              <a:t>Using Warehouse management systems (WMS) technology and sustainable packaging to improve operations and reduce waste alongside building Logistics 4.0 buildings which are LEED- certified green building instead using traditional concrete in order to optimize energy consumption. It will ensure technology integrated both green warehousing and green packaging.</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GB" sz="1200"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sz="1200" dirty="0"/>
              <a:t>Improving stock management and reverse logistics - </a:t>
            </a:r>
            <a:r>
              <a:rPr lang="en-US" sz="1200" dirty="0"/>
              <a:t>Reducing movement within the fulfilment </a:t>
            </a:r>
            <a:r>
              <a:rPr lang="en-US" sz="1200" dirty="0" err="1"/>
              <a:t>centre</a:t>
            </a:r>
            <a:r>
              <a:rPr lang="en-US" sz="1200" dirty="0"/>
              <a:t> by combining precise storage location management with streamlined picking strategies. Preventing stock damage from manual handling processes and instead implementing automated processes and robots in warehouses to solve this problem.</a:t>
            </a:r>
            <a:endParaRPr lang="en-GB" sz="1200"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GB" sz="1200"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GB" sz="1200"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GB" sz="1200"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GB" sz="1200" dirty="0"/>
          </a:p>
          <a:p>
            <a:pPr marL="228600" indent="-228600">
              <a:buAutoNum type="arabicParenR"/>
            </a:pPr>
            <a:endParaRPr lang="en-GB" dirty="0"/>
          </a:p>
        </p:txBody>
      </p:sp>
      <p:sp>
        <p:nvSpPr>
          <p:cNvPr id="4" name="Slide Number Placeholder 3"/>
          <p:cNvSpPr>
            <a:spLocks noGrp="1"/>
          </p:cNvSpPr>
          <p:nvPr>
            <p:ph type="sldNum" sz="quarter" idx="5"/>
          </p:nvPr>
        </p:nvSpPr>
        <p:spPr/>
        <p:txBody>
          <a:bodyPr/>
          <a:lstStyle/>
          <a:p>
            <a:fld id="{7827618B-512B-4374-977A-6D74EF645DBE}" type="slidenum">
              <a:rPr lang="en-GB" smtClean="0"/>
              <a:t>6</a:t>
            </a:fld>
            <a:endParaRPr lang="en-GB"/>
          </a:p>
        </p:txBody>
      </p:sp>
    </p:spTree>
    <p:extLst>
      <p:ext uri="{BB962C8B-B14F-4D97-AF65-F5344CB8AC3E}">
        <p14:creationId xmlns:p14="http://schemas.microsoft.com/office/powerpoint/2010/main" val="2035263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a:t>There are some major e-commerce companies which have started to adopt the green logistics practices. These companies have integrated their company’s vision and purpose along side a commitment to reduce environmental impact  and make their operations and facilities sustainable in a longer run. Hence, ultimately contributing towards the 17 Sustainable Development Goals (SDG’s) formed by United Nations.</a:t>
            </a:r>
          </a:p>
          <a:p>
            <a:pPr algn="just"/>
            <a:endParaRPr lang="en-GB"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GB" dirty="0"/>
              <a:t>Nike – According to Nike’s Impact Report 2021, </a:t>
            </a:r>
            <a:r>
              <a:rPr lang="en-US" dirty="0"/>
              <a:t>Greenhouse gas emissions in owned or operated facilities are reduced by 70% in absolute terms by using 100% renewable electricity and electrifying fleets. In Mexico as well as in Belgium, Nike has installed rooftop solar array over its distribution center to cover the significant electricity needs. Also, they are launching smart buildings pilots and expanding employee EV (electric vehicle) charging network. Nike has expanded its testing of alternative fuels for both ocean and air freight. These pilots utilized waste-derived bio – fuels and hydro-treated vegetable oil (HVO) solutions, resulting in a decrease of nearly 11,000 metric tonnes of carbon emissions. Nike has also begun to utilize electric trucks for deliveries in Seoul, Mexico and Tokyo. Also, in Greater China it has used alternative transportation methods by using new railways systems which reduced carbon emissions in outbound freight by approximately 572 metric tons. Nike has optimized its packaging processes by making use of green and digital packaging and eliminating single-use plastic packaging. </a:t>
            </a:r>
            <a:r>
              <a:rPr lang="en-GB" dirty="0"/>
              <a:t>(Nike impact report, 2021)  </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GB"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GB" dirty="0"/>
              <a:t>DHL -  According to DHL’s ESG Report 2021, it has invested nearly 28 million, 115 million and 13 million for purchasing sustainable fuels, fleet electrification, and carbon-building neutral technology, respectively. For sustainable air freight DHL is replacing aircraft with deployment of e-planes. Urban last mile delivery play a crucial part in e-commerce and has a major impact on environment. DHL has electrified and further aims to electrify 60% of last mile delivery vehicles. Also, it continuously optimizes its network to reduce fuel consumption and drives innovation through hydrogen trucks.  Furthermore, DHL uses concept of building automation to make use of smart building management systems along with procuring of electricity from renewable resources to make the buildings climate neutral. (Nike ESG report, 2021) </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GB"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GB" dirty="0"/>
              <a:t>Walmart - According to Walmart’s ESG Report 2021, it is achieving zero operational waste in Canada, Mexico and U.S. by recycling rigid plastics and reusable packaging containers along with reducing food waste in value chain to contribute towards circular economy. Walmart practices sustainable sourcing by sourcing commodities </a:t>
            </a:r>
            <a:r>
              <a:rPr lang="en-US" dirty="0"/>
              <a:t>in accordance with certifications that support nature-related goals. </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GB" dirty="0"/>
              <a:t>Aldi -  Aldi uses concept of green electricity which is generated by renewable resources. Aldi’s UK stores and regional distribution centres combined has over 100,000 solar panels for systematic </a:t>
            </a:r>
            <a:r>
              <a:rPr lang="en-US" b="0" i="0" dirty="0">
                <a:solidFill>
                  <a:srgbClr val="333333"/>
                </a:solidFill>
                <a:effectLst/>
                <a:latin typeface="ALDISUEDOffice"/>
              </a:rPr>
              <a:t>reduction in energy consumption</a:t>
            </a:r>
            <a:r>
              <a:rPr lang="en-GB" b="0" i="0" dirty="0">
                <a:solidFill>
                  <a:srgbClr val="333333"/>
                </a:solidFill>
                <a:effectLst/>
                <a:latin typeface="ALDISUEDOffice"/>
              </a:rPr>
              <a:t>. Aldi is optimizing fuel consumption and utilizing double deck trailers to reduce number of trips and eventually decrease carbon emissions.</a:t>
            </a:r>
            <a:r>
              <a:rPr lang="en-GB" dirty="0"/>
              <a:t> Aldi is eliminating waste throughout supply chain by 100% recyclable packaging and nearly halving the plastic footprint.</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GB"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GB" dirty="0"/>
              <a:t>Amazon - </a:t>
            </a:r>
            <a:r>
              <a:rPr lang="en-US" dirty="0"/>
              <a:t>, Amazon has adopted to constructing green buildings by investing in CarbonCure Technologies, which enables to make the same high-quality concrete with a lower carbon footprint, as the carbon neutral cement passively absorbs CO2. Amazon has started expanding to 100,000 </a:t>
            </a:r>
            <a:r>
              <a:rPr lang="en-GB" b="0" i="0" dirty="0">
                <a:solidFill>
                  <a:srgbClr val="000000"/>
                </a:solidFill>
                <a:effectLst/>
                <a:latin typeface="AmazonEmber"/>
              </a:rPr>
              <a:t>electric delivery fleet </a:t>
            </a:r>
            <a:r>
              <a:rPr lang="en-US" dirty="0"/>
              <a:t>vehicles and is deploying them across Europe, Latin America, Asia and Middle East to r</a:t>
            </a:r>
            <a:r>
              <a:rPr lang="en-US" b="0" i="0" dirty="0">
                <a:solidFill>
                  <a:srgbClr val="000000"/>
                </a:solidFill>
                <a:effectLst/>
                <a:latin typeface="var(--font-1)"/>
              </a:rPr>
              <a:t>educe emissions on last-mile routes to the customers doorsteps. Amazon has switched to alternative fuel using vehicles such as </a:t>
            </a:r>
            <a:r>
              <a:rPr lang="en-US" b="0" i="0" dirty="0">
                <a:solidFill>
                  <a:srgbClr val="000000"/>
                </a:solidFill>
                <a:effectLst/>
                <a:latin typeface="AmazonEmber"/>
              </a:rPr>
              <a:t>compressed natural gas (CNG) trucks that are </a:t>
            </a:r>
            <a:r>
              <a:rPr lang="en-GB" b="0" i="0" dirty="0">
                <a:solidFill>
                  <a:srgbClr val="000000"/>
                </a:solidFill>
                <a:effectLst/>
                <a:latin typeface="AmazonEmber"/>
              </a:rPr>
              <a:t>significantly reducing carbon emissions.</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GB" b="0" i="0" dirty="0">
              <a:solidFill>
                <a:srgbClr val="000000"/>
              </a:solidFill>
              <a:effectLst/>
              <a:latin typeface="AmazonEmber"/>
            </a:endParaRP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000000"/>
                </a:solidFill>
                <a:effectLst/>
                <a:latin typeface="var(--font-1)"/>
              </a:rPr>
              <a:t>Coty - </a:t>
            </a:r>
            <a:r>
              <a:rPr lang="en-GB" dirty="0"/>
              <a:t>- According to Coty’s Sustainability Report 2022, it has optimized its manufacturing processes uses carbon-captured ethanol in production of its fragrences along with responsible sourcing and to improve traceability and transparency to build a sustainable supply  chain.</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GB"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GB" dirty="0"/>
              <a:t>Alibaba group – Alibaba group </a:t>
            </a:r>
            <a:r>
              <a:rPr lang="en-US" dirty="0"/>
              <a:t>has established its first collaborative electric motorcycle fleet to reduce last mile delivery carbon footprint .They are exploring the development of smart transportation systems with autonomous vehicles and combination of artificial intelligence (AI) and electrification which can improve transportation efficiency</a:t>
            </a:r>
            <a:r>
              <a:rPr lang="en-GB" dirty="0"/>
              <a:t>. Furthermore,</a:t>
            </a:r>
            <a:r>
              <a:rPr lang="en-US" dirty="0"/>
              <a:t> Cloud Computing is the Digital Infrastructure for the Low-carbon Circular Economy which is undertaken by Alibaba group.</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dirty="0"/>
              <a:t>Maersk – Maersk make uses of alternative green fuels such as biodiesel, green methanol and green ammonia for green logistical solutions for sea, aviation as well as road freight. Maersk has constructed every logistical building in UK, Brazil and Denmark using green building concept. Furthermore, it has electrified last mile delivery by electric trucks in U.S.</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dirty="0"/>
              <a:t>Ocado Group – Ocado is the first e-commerce supermarket to accomplished zero food waste across its value chain by strategic inventory planning and digitalization. Ocado has started constructing their own natural gas station to fuel their LGV’s and also, they have invested in 17 electric fleet vehicles to reduce the overall carbon impact. </a:t>
            </a:r>
            <a:endParaRPr lang="en-GB"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GB"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GB" b="0" i="0" dirty="0">
              <a:solidFill>
                <a:srgbClr val="000000"/>
              </a:solidFill>
              <a:effectLst/>
              <a:latin typeface="var(--font-1)"/>
            </a:endParaRP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b="0" i="0" dirty="0">
              <a:solidFill>
                <a:srgbClr val="000000"/>
              </a:solidFill>
              <a:effectLst/>
              <a:latin typeface="var(--font-1)"/>
            </a:endParaRP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GB"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GB"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GB" dirty="0"/>
          </a:p>
          <a:p>
            <a:pPr algn="just"/>
            <a:endParaRPr lang="en-GB" dirty="0"/>
          </a:p>
        </p:txBody>
      </p:sp>
      <p:sp>
        <p:nvSpPr>
          <p:cNvPr id="4" name="Slide Number Placeholder 3"/>
          <p:cNvSpPr>
            <a:spLocks noGrp="1"/>
          </p:cNvSpPr>
          <p:nvPr>
            <p:ph type="sldNum" sz="quarter" idx="5"/>
          </p:nvPr>
        </p:nvSpPr>
        <p:spPr/>
        <p:txBody>
          <a:bodyPr/>
          <a:lstStyle/>
          <a:p>
            <a:fld id="{7827618B-512B-4374-977A-6D74EF645DBE}" type="slidenum">
              <a:rPr lang="en-GB" smtClean="0"/>
              <a:t>7</a:t>
            </a:fld>
            <a:endParaRPr lang="en-GB"/>
          </a:p>
        </p:txBody>
      </p:sp>
    </p:spTree>
    <p:extLst>
      <p:ext uri="{BB962C8B-B14F-4D97-AF65-F5344CB8AC3E}">
        <p14:creationId xmlns:p14="http://schemas.microsoft.com/office/powerpoint/2010/main" val="120668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Wingdings" panose="05000000000000000000" pitchFamily="2" charset="2"/>
              <a:buNone/>
            </a:pPr>
            <a:r>
              <a:rPr lang="en-US" b="0" i="0" dirty="0">
                <a:solidFill>
                  <a:srgbClr val="2E2E2E"/>
                </a:solidFill>
                <a:effectLst/>
                <a:latin typeface="ElsevierGulliver"/>
              </a:rPr>
              <a:t>      Barriers to adopting green logistics framework in developing countries : </a:t>
            </a:r>
            <a:r>
              <a:rPr lang="en-GB" b="1" dirty="0"/>
              <a:t>(Dhull &amp; Narwal, 2016)</a:t>
            </a:r>
            <a:endParaRPr lang="en-US" b="1" i="0" dirty="0">
              <a:solidFill>
                <a:srgbClr val="2E2E2E"/>
              </a:solidFill>
              <a:effectLst/>
              <a:latin typeface="ElsevierGulliver"/>
            </a:endParaRPr>
          </a:p>
          <a:p>
            <a:pPr marL="228600" indent="-228600" algn="just">
              <a:buAutoNum type="arabicParenR"/>
            </a:pPr>
            <a:endParaRPr lang="en-US" b="0" i="0" dirty="0">
              <a:solidFill>
                <a:srgbClr val="2E2E2E"/>
              </a:solidFill>
              <a:effectLst/>
              <a:latin typeface="ElsevierGulliver"/>
            </a:endParaRPr>
          </a:p>
          <a:p>
            <a:pPr marL="228600" indent="-228600" algn="just">
              <a:buAutoNum type="arabicParenR"/>
            </a:pPr>
            <a:r>
              <a:rPr lang="en-US" b="0" i="0" dirty="0">
                <a:solidFill>
                  <a:srgbClr val="2E2E2E"/>
                </a:solidFill>
                <a:effectLst/>
                <a:latin typeface="ElsevierGulliver"/>
              </a:rPr>
              <a:t>Lack of commitment from top management - t</a:t>
            </a:r>
            <a:r>
              <a:rPr lang="en-US" dirty="0"/>
              <a:t>here is no primary concern or adequate allocation of resources for sustainability considerations in the absence of top management's commitment. There's no vision for shaping policy and achieving sustainability targets. </a:t>
            </a:r>
          </a:p>
          <a:p>
            <a:pPr marL="228600" indent="-228600" algn="just">
              <a:buAutoNum type="arabicParen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2E2E2E"/>
                </a:solidFill>
                <a:effectLst/>
                <a:latin typeface="ElsevierGulliver"/>
              </a:rPr>
              <a:t>Organizational culture inhibitive to sustainability - </a:t>
            </a:r>
            <a:r>
              <a:rPr lang="en-US" dirty="0"/>
              <a:t>Organizational values and culture that prioritize both environmental and social components. </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dirty="0"/>
              <a:t>Financial constraints – it discourages high capital investments, loan assistance, and a reduces investment return for sustainability practices.</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2E2E2E"/>
                </a:solidFill>
                <a:effectLst/>
                <a:latin typeface="ElsevierGulliver"/>
              </a:rPr>
              <a:t>Lack of awareness of benefits of sustainability - l</a:t>
            </a:r>
            <a:r>
              <a:rPr lang="en-US" dirty="0"/>
              <a:t>ack of understanding about environmentally hazardous materials and the advantages of adopting sustainability programmes.</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GB" dirty="0"/>
              <a:t>Lack of new advance technology - </a:t>
            </a:r>
            <a:r>
              <a:rPr lang="en-US" dirty="0"/>
              <a:t>emerging technological advancements, components, and strategies are being created to minimize waste, improve efficiency, strengthen safety systems, and decrease pollution levels.</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2E2E2E"/>
                </a:solidFill>
                <a:effectLst/>
                <a:latin typeface="ElsevierGulliver"/>
              </a:rPr>
              <a:t>Lack of R&amp;D on sustainability - There is an absence of research and development on recycling technologies, product reusability and recyclability, and lessening polluting techniques. Research and development aids in the reduction of natural resource and energy consumption as well as the integration of technological innovations with sustainable development.</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b="0" i="0" dirty="0">
              <a:solidFill>
                <a:srgbClr val="2E2E2E"/>
              </a:solidFill>
              <a:effectLst/>
              <a:latin typeface="ElsevierGulliver"/>
            </a:endParaRP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2E2E2E"/>
                </a:solidFill>
                <a:effectLst/>
                <a:latin typeface="ElsevierGulliver"/>
              </a:rPr>
              <a:t>Lack of green purchasing - in the purchase of input materials, there is insufficient consideration and weightage allocated to sustainability principles.</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b="0" i="0" dirty="0">
              <a:solidFill>
                <a:srgbClr val="2E2E2E"/>
              </a:solidFill>
              <a:effectLst/>
              <a:latin typeface="ElsevierGulliver"/>
            </a:endParaRP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2E2E2E"/>
                </a:solidFill>
                <a:effectLst/>
                <a:latin typeface="ElsevierGulliver"/>
              </a:rPr>
              <a:t>Lack of training/human expertise on sustainability - </a:t>
            </a:r>
            <a:r>
              <a:rPr lang="en-US" dirty="0"/>
              <a:t>There is a scarcity of experienced professionals and specialists in different aspects of sustainable supply chain management (SSSCM). Skills  and professionalism are required to lead and enforce the aspects of sustainability.</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dirty="0">
                <a:effectLst/>
              </a:rPr>
              <a:t>Lack of regulations and enforcement of environment standards - </a:t>
            </a:r>
            <a:r>
              <a:rPr lang="en-US" dirty="0"/>
              <a:t>The implementation of sustainable policies is not backed by strong laws or government assistance.</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2E2E2E"/>
                </a:solidFill>
                <a:effectLst/>
                <a:latin typeface="ElsevierGulliver"/>
              </a:rPr>
              <a:t>Lack of performance evaluation standards on sustainability - </a:t>
            </a:r>
            <a:r>
              <a:rPr lang="en-US" dirty="0"/>
              <a:t>Sustainability initiatives are difficult to quantify and assess. The approaches used to authenticate sustainability performance are not consistent.</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dirty="0"/>
              <a:t> </a:t>
            </a:r>
            <a:r>
              <a:rPr lang="en-US" b="0" i="0" dirty="0">
                <a:solidFill>
                  <a:srgbClr val="2E2E2E"/>
                </a:solidFill>
                <a:effectLst/>
                <a:latin typeface="ElsevierGulliver"/>
              </a:rPr>
              <a:t>Resistance to change and adopting innovation in sustainability - </a:t>
            </a:r>
            <a:r>
              <a:rPr lang="en-US" dirty="0"/>
              <a:t>Employees are generally resistant to departing from traditional methods and embracing innovation. There is apprehension about failing and resistance to necessary reforms.</a:t>
            </a:r>
          </a:p>
          <a:p>
            <a:pPr marL="228600" indent="-228600" algn="just">
              <a:buAutoNum type="arabicParenR"/>
            </a:pPr>
            <a:endParaRPr lang="en-US" dirty="0"/>
          </a:p>
        </p:txBody>
      </p:sp>
      <p:sp>
        <p:nvSpPr>
          <p:cNvPr id="4" name="Slide Number Placeholder 3"/>
          <p:cNvSpPr>
            <a:spLocks noGrp="1"/>
          </p:cNvSpPr>
          <p:nvPr>
            <p:ph type="sldNum" sz="quarter" idx="5"/>
          </p:nvPr>
        </p:nvSpPr>
        <p:spPr/>
        <p:txBody>
          <a:bodyPr/>
          <a:lstStyle/>
          <a:p>
            <a:fld id="{7827618B-512B-4374-977A-6D74EF645DBE}" type="slidenum">
              <a:rPr lang="en-GB" smtClean="0"/>
              <a:t>8</a:t>
            </a:fld>
            <a:endParaRPr lang="en-GB"/>
          </a:p>
        </p:txBody>
      </p:sp>
    </p:spTree>
    <p:extLst>
      <p:ext uri="{BB962C8B-B14F-4D97-AF65-F5344CB8AC3E}">
        <p14:creationId xmlns:p14="http://schemas.microsoft.com/office/powerpoint/2010/main" val="52578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Wingdings" panose="05000000000000000000" pitchFamily="2" charset="2"/>
              <a:buNone/>
            </a:pPr>
            <a:r>
              <a:rPr lang="en-US" b="0" i="0" dirty="0">
                <a:solidFill>
                  <a:srgbClr val="2E2E2E"/>
                </a:solidFill>
                <a:effectLst/>
                <a:latin typeface="ElsevierGulliver"/>
              </a:rPr>
              <a:t>      Barriers to adopting green logistics framework in developing countries : </a:t>
            </a:r>
            <a:r>
              <a:rPr lang="en-GB" b="1" dirty="0"/>
              <a:t>(Dhull &amp; Narwal, 2016)</a:t>
            </a:r>
            <a:endParaRPr lang="en-US" b="1" i="0" dirty="0">
              <a:solidFill>
                <a:srgbClr val="2E2E2E"/>
              </a:solidFill>
              <a:effectLst/>
              <a:latin typeface="ElsevierGulliver"/>
            </a:endParaRPr>
          </a:p>
          <a:p>
            <a:pPr marL="228600" indent="-228600" algn="just">
              <a:buAutoNum type="arabicParenR"/>
            </a:pPr>
            <a:endParaRPr lang="en-US" b="0" i="0" dirty="0">
              <a:solidFill>
                <a:srgbClr val="2E2E2E"/>
              </a:solidFill>
              <a:effectLst/>
              <a:latin typeface="ElsevierGulliver"/>
            </a:endParaRPr>
          </a:p>
          <a:p>
            <a:pPr marL="228600" indent="-228600" algn="just">
              <a:buAutoNum type="arabicParenR"/>
            </a:pPr>
            <a:r>
              <a:rPr lang="en-US" b="0" i="0" dirty="0">
                <a:solidFill>
                  <a:srgbClr val="2E2E2E"/>
                </a:solidFill>
                <a:effectLst/>
                <a:latin typeface="ElsevierGulliver"/>
              </a:rPr>
              <a:t>Lack of commitment from top management - t</a:t>
            </a:r>
            <a:r>
              <a:rPr lang="en-US" dirty="0"/>
              <a:t>here is no primary concern or adequate allocation of resources for sustainability considerations in the absence of top management's commitment. There's no vision for shaping policy and achieving sustainability targets. </a:t>
            </a:r>
          </a:p>
          <a:p>
            <a:pPr marL="228600" indent="-228600" algn="just">
              <a:buAutoNum type="arabicParen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2E2E2E"/>
                </a:solidFill>
                <a:effectLst/>
                <a:latin typeface="ElsevierGulliver"/>
              </a:rPr>
              <a:t>Organizational culture inhibitive to sustainability - </a:t>
            </a:r>
            <a:r>
              <a:rPr lang="en-US" dirty="0"/>
              <a:t>Organizational values and culture that prioritize both environmental and social components. </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dirty="0"/>
              <a:t>Financial constraints – it discourages high capital investments, loan assistance, and a reduces investment return for sustainability practices.</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2E2E2E"/>
                </a:solidFill>
                <a:effectLst/>
                <a:latin typeface="ElsevierGulliver"/>
              </a:rPr>
              <a:t>Lack of awareness of benefits of sustainability - l</a:t>
            </a:r>
            <a:r>
              <a:rPr lang="en-US" dirty="0"/>
              <a:t>ack of understanding about environmentally hazardous materials and the advantages of adopting sustainability programmes.</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GB" dirty="0"/>
              <a:t>Lack of new advance technology - </a:t>
            </a:r>
            <a:r>
              <a:rPr lang="en-US" dirty="0"/>
              <a:t>emerging technological advancements, components, and strategies are being created to minimize waste, improve efficiency, strengthen safety systems, and decrease pollution levels.</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2E2E2E"/>
                </a:solidFill>
                <a:effectLst/>
                <a:latin typeface="ElsevierGulliver"/>
              </a:rPr>
              <a:t>Lack of R&amp;D on sustainability - There is an absence of research and development on recycling technologies, product reusability and recyclability, and lessening polluting techniques. Research and development aids in the reduction of natural resource and energy consumption as well as the integration of technological innovations with sustainable development.</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b="0" i="0" dirty="0">
              <a:solidFill>
                <a:srgbClr val="2E2E2E"/>
              </a:solidFill>
              <a:effectLst/>
              <a:latin typeface="ElsevierGulliver"/>
            </a:endParaRP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2E2E2E"/>
                </a:solidFill>
                <a:effectLst/>
                <a:latin typeface="ElsevierGulliver"/>
              </a:rPr>
              <a:t>Lack of green purchasing - in the purchase of input materials, there is insufficient consideration and weightage allocated to sustainability principles.</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b="0" i="0" dirty="0">
              <a:solidFill>
                <a:srgbClr val="2E2E2E"/>
              </a:solidFill>
              <a:effectLst/>
              <a:latin typeface="ElsevierGulliver"/>
            </a:endParaRP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2E2E2E"/>
                </a:solidFill>
                <a:effectLst/>
                <a:latin typeface="ElsevierGulliver"/>
              </a:rPr>
              <a:t>Lack of training/human expertise on sustainability - </a:t>
            </a:r>
            <a:r>
              <a:rPr lang="en-US" dirty="0"/>
              <a:t>There is a scarcity of experienced professionals and specialists in different aspects of sustainable supply chain management (SSSCM). Skills  and professionalism are required to lead and enforce the aspects of sustainability.</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dirty="0">
                <a:effectLst/>
              </a:rPr>
              <a:t>Lack of regulations and enforcement of environment standards - </a:t>
            </a:r>
            <a:r>
              <a:rPr lang="en-US" dirty="0"/>
              <a:t>The implementation of sustainable policies is not backed by strong laws or government assistance.</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2E2E2E"/>
                </a:solidFill>
                <a:effectLst/>
                <a:latin typeface="ElsevierGulliver"/>
              </a:rPr>
              <a:t>Lack of performance evaluation standards on sustainability - </a:t>
            </a:r>
            <a:r>
              <a:rPr lang="en-US" dirty="0"/>
              <a:t>Sustainability initiatives are difficult to quantify and assess. The approaches used to authenticate sustainability performance are not consistent.</a:t>
            </a:r>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just" defTabSz="914400" rtl="0" eaLnBrk="1" fontAlgn="auto" latinLnBrk="0" hangingPunct="1">
              <a:lnSpc>
                <a:spcPct val="100000"/>
              </a:lnSpc>
              <a:spcBef>
                <a:spcPts val="0"/>
              </a:spcBef>
              <a:spcAft>
                <a:spcPts val="0"/>
              </a:spcAft>
              <a:buClrTx/>
              <a:buSzTx/>
              <a:buFontTx/>
              <a:buAutoNum type="arabicParenR"/>
              <a:tabLst/>
              <a:defRPr/>
            </a:pPr>
            <a:r>
              <a:rPr lang="en-US" dirty="0"/>
              <a:t> </a:t>
            </a:r>
            <a:r>
              <a:rPr lang="en-US" b="0" i="0" dirty="0">
                <a:solidFill>
                  <a:srgbClr val="2E2E2E"/>
                </a:solidFill>
                <a:effectLst/>
                <a:latin typeface="ElsevierGulliver"/>
              </a:rPr>
              <a:t>Resistance to change and adopting innovation in sustainability - </a:t>
            </a:r>
            <a:r>
              <a:rPr lang="en-US" dirty="0"/>
              <a:t>Employees are generally resistant to departing from traditional methods and embracing innovation. There is apprehension about failing and resistance to necessary reforms.</a:t>
            </a:r>
          </a:p>
          <a:p>
            <a:pPr marL="228600" indent="-228600" algn="just">
              <a:buAutoNum type="arabicParenR"/>
            </a:pPr>
            <a:endParaRPr lang="en-US" dirty="0"/>
          </a:p>
        </p:txBody>
      </p:sp>
      <p:sp>
        <p:nvSpPr>
          <p:cNvPr id="4" name="Slide Number Placeholder 3"/>
          <p:cNvSpPr>
            <a:spLocks noGrp="1"/>
          </p:cNvSpPr>
          <p:nvPr>
            <p:ph type="sldNum" sz="quarter" idx="5"/>
          </p:nvPr>
        </p:nvSpPr>
        <p:spPr/>
        <p:txBody>
          <a:bodyPr/>
          <a:lstStyle/>
          <a:p>
            <a:fld id="{7827618B-512B-4374-977A-6D74EF645DBE}" type="slidenum">
              <a:rPr lang="en-GB" smtClean="0"/>
              <a:t>9</a:t>
            </a:fld>
            <a:endParaRPr lang="en-GB"/>
          </a:p>
        </p:txBody>
      </p:sp>
    </p:spTree>
    <p:extLst>
      <p:ext uri="{BB962C8B-B14F-4D97-AF65-F5344CB8AC3E}">
        <p14:creationId xmlns:p14="http://schemas.microsoft.com/office/powerpoint/2010/main" val="2093180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FD5236-00D3-4017-9E1D-CB301BA73005}"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F13A3E-B1E2-4619-A64D-A1CAD6AC09B1}"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584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D5236-00D3-4017-9E1D-CB301BA73005}"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133304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D5236-00D3-4017-9E1D-CB301BA73005}"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3860189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FD5236-00D3-4017-9E1D-CB301BA73005}"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F13A3E-B1E2-4619-A64D-A1CAD6AC09B1}"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699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D5236-00D3-4017-9E1D-CB301BA73005}"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1703405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D5236-00D3-4017-9E1D-CB301BA73005}"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F13A3E-B1E2-4619-A64D-A1CAD6AC09B1}"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441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FD5236-00D3-4017-9E1D-CB301BA73005}" type="datetimeFigureOut">
              <a:rPr lang="en-GB" smtClean="0"/>
              <a:t>01/03/2024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814557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FD5236-00D3-4017-9E1D-CB301BA73005}" type="datetimeFigureOut">
              <a:rPr lang="en-GB" smtClean="0"/>
              <a:t>01/03/2024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3256199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FD5236-00D3-4017-9E1D-CB301BA73005}" type="datetimeFigureOut">
              <a:rPr lang="en-GB" smtClean="0"/>
              <a:t>01/03/2024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3649392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FD5236-00D3-4017-9E1D-CB301BA73005}" type="datetimeFigureOut">
              <a:rPr lang="en-GB" smtClean="0"/>
              <a:t>01/03/2024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3102603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FD5236-00D3-4017-9E1D-CB301BA73005}" type="datetimeFigureOut">
              <a:rPr lang="en-GB" smtClean="0"/>
              <a:t>01/03/2024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F13A3E-B1E2-4619-A64D-A1CAD6AC09B1}" type="slidenum">
              <a:rPr lang="en-GB" smtClean="0"/>
              <a:t>‹#›</a:t>
            </a:fld>
            <a:endParaRPr lang="en-GB"/>
          </a:p>
        </p:txBody>
      </p:sp>
    </p:spTree>
    <p:extLst>
      <p:ext uri="{BB962C8B-B14F-4D97-AF65-F5344CB8AC3E}">
        <p14:creationId xmlns:p14="http://schemas.microsoft.com/office/powerpoint/2010/main" val="339253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D5236-00D3-4017-9E1D-CB301BA73005}"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1029630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FD5236-00D3-4017-9E1D-CB301BA73005}" type="datetimeFigureOut">
              <a:rPr lang="en-GB" smtClean="0"/>
              <a:t>01/03/2024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8446282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D5236-00D3-4017-9E1D-CB301BA73005}"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2775614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D5236-00D3-4017-9E1D-CB301BA73005}"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7056241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FD5236-00D3-4017-9E1D-CB301BA73005}"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F13A3E-B1E2-4619-A64D-A1CAD6AC09B1}"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175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D5236-00D3-4017-9E1D-CB301BA73005}"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40426978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D5236-00D3-4017-9E1D-CB301BA73005}"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F13A3E-B1E2-4619-A64D-A1CAD6AC09B1}"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085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FD5236-00D3-4017-9E1D-CB301BA73005}" type="datetimeFigureOut">
              <a:rPr lang="en-GB" smtClean="0"/>
              <a:t>01/03/2024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4148549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FD5236-00D3-4017-9E1D-CB301BA73005}" type="datetimeFigureOut">
              <a:rPr lang="en-GB" smtClean="0"/>
              <a:t>01/03/2024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36055012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FD5236-00D3-4017-9E1D-CB301BA73005}" type="datetimeFigureOut">
              <a:rPr lang="en-GB" smtClean="0"/>
              <a:t>01/03/2024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8390050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FD5236-00D3-4017-9E1D-CB301BA73005}" type="datetimeFigureOut">
              <a:rPr lang="en-GB" smtClean="0"/>
              <a:t>01/03/2024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44404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D5236-00D3-4017-9E1D-CB301BA73005}"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F13A3E-B1E2-4619-A64D-A1CAD6AC09B1}"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9337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FD5236-00D3-4017-9E1D-CB301BA73005}" type="datetimeFigureOut">
              <a:rPr lang="en-GB" smtClean="0"/>
              <a:t>01/03/2024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F13A3E-B1E2-4619-A64D-A1CAD6AC09B1}" type="slidenum">
              <a:rPr lang="en-GB" smtClean="0"/>
              <a:t>‹#›</a:t>
            </a:fld>
            <a:endParaRPr lang="en-GB"/>
          </a:p>
        </p:txBody>
      </p:sp>
    </p:spTree>
    <p:extLst>
      <p:ext uri="{BB962C8B-B14F-4D97-AF65-F5344CB8AC3E}">
        <p14:creationId xmlns:p14="http://schemas.microsoft.com/office/powerpoint/2010/main" val="18042374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FD5236-00D3-4017-9E1D-CB301BA73005}" type="datetimeFigureOut">
              <a:rPr lang="en-GB" smtClean="0"/>
              <a:t>01/03/2024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14835420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D5236-00D3-4017-9E1D-CB301BA73005}"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23315059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D5236-00D3-4017-9E1D-CB301BA73005}"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3735326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FD5236-00D3-4017-9E1D-CB301BA73005}" type="datetimeFigureOut">
              <a:rPr lang="en-GB" smtClean="0"/>
              <a:t>01/03/2024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214735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FD5236-00D3-4017-9E1D-CB301BA73005}" type="datetimeFigureOut">
              <a:rPr lang="en-GB" smtClean="0"/>
              <a:t>01/03/2024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193062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FD5236-00D3-4017-9E1D-CB301BA73005}" type="datetimeFigureOut">
              <a:rPr lang="en-GB" smtClean="0"/>
              <a:t>01/03/2024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188225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FD5236-00D3-4017-9E1D-CB301BA73005}" type="datetimeFigureOut">
              <a:rPr lang="en-GB" smtClean="0"/>
              <a:t>01/03/2024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358978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FD5236-00D3-4017-9E1D-CB301BA73005}" type="datetimeFigureOut">
              <a:rPr lang="en-GB" smtClean="0"/>
              <a:t>01/03/2024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F13A3E-B1E2-4619-A64D-A1CAD6AC09B1}" type="slidenum">
              <a:rPr lang="en-GB" smtClean="0"/>
              <a:t>‹#›</a:t>
            </a:fld>
            <a:endParaRPr lang="en-GB"/>
          </a:p>
        </p:txBody>
      </p:sp>
    </p:spTree>
    <p:extLst>
      <p:ext uri="{BB962C8B-B14F-4D97-AF65-F5344CB8AC3E}">
        <p14:creationId xmlns:p14="http://schemas.microsoft.com/office/powerpoint/2010/main" val="381116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FD5236-00D3-4017-9E1D-CB301BA73005}" type="datetimeFigureOut">
              <a:rPr lang="en-GB" smtClean="0"/>
              <a:t>01/03/2024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F13A3E-B1E2-4619-A64D-A1CAD6AC09B1}" type="slidenum">
              <a:rPr lang="en-GB" smtClean="0"/>
              <a:t>‹#›</a:t>
            </a:fld>
            <a:endParaRPr lang="en-GB"/>
          </a:p>
        </p:txBody>
      </p:sp>
    </p:spTree>
    <p:extLst>
      <p:ext uri="{BB962C8B-B14F-4D97-AF65-F5344CB8AC3E}">
        <p14:creationId xmlns:p14="http://schemas.microsoft.com/office/powerpoint/2010/main" val="234512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FD5236-00D3-4017-9E1D-CB301BA73005}" type="datetimeFigureOut">
              <a:rPr lang="en-GB" smtClean="0"/>
              <a:t>01/03/2024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FF13A3E-B1E2-4619-A64D-A1CAD6AC09B1}"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99240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FD5236-00D3-4017-9E1D-CB301BA73005}" type="datetimeFigureOut">
              <a:rPr lang="en-GB" smtClean="0"/>
              <a:t>01/03/2024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FF13A3E-B1E2-4619-A64D-A1CAD6AC09B1}"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188191"/>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FD5236-00D3-4017-9E1D-CB301BA73005}" type="datetimeFigureOut">
              <a:rPr lang="en-GB" smtClean="0"/>
              <a:t>01/03/2024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FF13A3E-B1E2-4619-A64D-A1CAD6AC09B1}"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71478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4.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4.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24.xml" /><Relationship Id="rId4" Type="http://schemas.openxmlformats.org/officeDocument/2006/relationships/image" Target="../media/image4.png"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 /><Relationship Id="rId7" Type="http://schemas.microsoft.com/office/2007/relationships/diagramDrawing" Target="../diagrams/drawing2.xml" /><Relationship Id="rId2" Type="http://schemas.openxmlformats.org/officeDocument/2006/relationships/notesSlide" Target="../notesSlides/notesSlide4.xml" /><Relationship Id="rId1" Type="http://schemas.openxmlformats.org/officeDocument/2006/relationships/slideLayout" Target="../slideLayouts/slideLayout24.xml" /><Relationship Id="rId6" Type="http://schemas.openxmlformats.org/officeDocument/2006/relationships/diagramColors" Target="../diagrams/colors2.xml" /><Relationship Id="rId5" Type="http://schemas.openxmlformats.org/officeDocument/2006/relationships/diagramQuickStyle" Target="../diagrams/quickStyle2.xml" /><Relationship Id="rId4" Type="http://schemas.openxmlformats.org/officeDocument/2006/relationships/diagramLayout" Target="../diagrams/layout2.xml" /></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 /><Relationship Id="rId7" Type="http://schemas.microsoft.com/office/2007/relationships/diagramDrawing" Target="../diagrams/drawing3.xml" /><Relationship Id="rId2" Type="http://schemas.openxmlformats.org/officeDocument/2006/relationships/notesSlide" Target="../notesSlides/notesSlide5.xml" /><Relationship Id="rId1" Type="http://schemas.openxmlformats.org/officeDocument/2006/relationships/slideLayout" Target="../slideLayouts/slideLayout24.xml" /><Relationship Id="rId6" Type="http://schemas.openxmlformats.org/officeDocument/2006/relationships/diagramColors" Target="../diagrams/colors3.xml" /><Relationship Id="rId5" Type="http://schemas.openxmlformats.org/officeDocument/2006/relationships/diagramQuickStyle" Target="../diagrams/quickStyle3.xml" /><Relationship Id="rId4" Type="http://schemas.openxmlformats.org/officeDocument/2006/relationships/diagramLayout" Target="../diagrams/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40C4-A930-7248-792F-A465C56E0C9E}"/>
              </a:ext>
            </a:extLst>
          </p:cNvPr>
          <p:cNvSpPr>
            <a:spLocks noGrp="1"/>
          </p:cNvSpPr>
          <p:nvPr>
            <p:ph type="ctrTitle"/>
          </p:nvPr>
        </p:nvSpPr>
        <p:spPr>
          <a:xfrm>
            <a:off x="1524000" y="1135781"/>
            <a:ext cx="9144000" cy="2651224"/>
          </a:xfrm>
        </p:spPr>
        <p:txBody>
          <a:bodyPr>
            <a:normAutofit fontScale="90000"/>
          </a:bodyPr>
          <a:lstStyle/>
          <a:p>
            <a:pPr algn="just"/>
            <a:r>
              <a:rPr lang="en-GB" sz="5400" dirty="0">
                <a:effectLst/>
                <a:latin typeface="Bodoni MT Condensed" panose="02070606080606020203" pitchFamily="18" charset="0"/>
                <a:ea typeface="Calibri" panose="020F0502020204030204" pitchFamily="34" charset="0"/>
                <a:cs typeface="Times New Roman" panose="02020603050405020304" pitchFamily="18" charset="0"/>
              </a:rPr>
              <a:t>Technology integrated with green logistics - a way for reducing environmental impact throughout the supply chain in E- commerce logistics network ?</a:t>
            </a:r>
            <a:endParaRPr lang="en-GB" sz="21500" dirty="0">
              <a:latin typeface="Bodoni MT Condensed" panose="02070606080606020203" pitchFamily="18" charset="0"/>
            </a:endParaRPr>
          </a:p>
        </p:txBody>
      </p:sp>
      <p:sp>
        <p:nvSpPr>
          <p:cNvPr id="3" name="Subtitle 2">
            <a:extLst>
              <a:ext uri="{FF2B5EF4-FFF2-40B4-BE49-F238E27FC236}">
                <a16:creationId xmlns:a16="http://schemas.microsoft.com/office/drawing/2014/main" id="{92D046BE-7DC6-F035-7D02-D2DCB9F49B54}"/>
              </a:ext>
            </a:extLst>
          </p:cNvPr>
          <p:cNvSpPr>
            <a:spLocks noGrp="1"/>
          </p:cNvSpPr>
          <p:nvPr>
            <p:ph type="subTitle" idx="1"/>
          </p:nvPr>
        </p:nvSpPr>
        <p:spPr>
          <a:xfrm>
            <a:off x="1524000" y="4455478"/>
            <a:ext cx="9737558" cy="2402522"/>
          </a:xfrm>
        </p:spPr>
        <p:txBody>
          <a:bodyPr>
            <a:noAutofit/>
          </a:bodyPr>
          <a:lstStyle/>
          <a:p>
            <a:pPr algn="r"/>
            <a:endParaRPr lang="en-GB" sz="2800" dirty="0">
              <a:latin typeface="Bodoni MT Condensed" panose="02070606080606020203" pitchFamily="18" charset="0"/>
            </a:endParaRPr>
          </a:p>
          <a:p>
            <a:pPr algn="r"/>
            <a:r>
              <a:rPr lang="en-GB" sz="2800" dirty="0">
                <a:latin typeface="Bodoni MT Condensed" panose="02070606080606020203" pitchFamily="18" charset="0"/>
              </a:rPr>
              <a:t> Ninad Killledar</a:t>
            </a:r>
          </a:p>
          <a:p>
            <a:pPr algn="r"/>
            <a:r>
              <a:rPr lang="en-GB" sz="2800" dirty="0">
                <a:latin typeface="Bodoni MT Condensed" panose="02070606080606020203" pitchFamily="18" charset="0"/>
              </a:rPr>
              <a:t> SID NO: (12775008)</a:t>
            </a:r>
          </a:p>
        </p:txBody>
      </p:sp>
    </p:spTree>
    <p:extLst>
      <p:ext uri="{BB962C8B-B14F-4D97-AF65-F5344CB8AC3E}">
        <p14:creationId xmlns:p14="http://schemas.microsoft.com/office/powerpoint/2010/main" val="16196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9FF510-D2AC-967B-86E6-9E0FB9E562FA}"/>
              </a:ext>
            </a:extLst>
          </p:cNvPr>
          <p:cNvSpPr>
            <a:spLocks noGrp="1"/>
          </p:cNvSpPr>
          <p:nvPr>
            <p:ph type="title"/>
          </p:nvPr>
        </p:nvSpPr>
        <p:spPr>
          <a:xfrm>
            <a:off x="492370" y="605896"/>
            <a:ext cx="3084844" cy="5646208"/>
          </a:xfrm>
        </p:spPr>
        <p:txBody>
          <a:bodyPr vert="horz" lIns="91440" tIns="45720" rIns="91440" bIns="45720" rtlCol="0" anchor="ctr">
            <a:normAutofit/>
          </a:bodyPr>
          <a:lstStyle/>
          <a:p>
            <a:r>
              <a:rPr lang="en-US" dirty="0"/>
              <a:t>  References</a:t>
            </a:r>
          </a:p>
        </p:txBody>
      </p:sp>
      <p:sp>
        <p:nvSpPr>
          <p:cNvPr id="5" name="Content Placeholder 4">
            <a:extLst>
              <a:ext uri="{FF2B5EF4-FFF2-40B4-BE49-F238E27FC236}">
                <a16:creationId xmlns:a16="http://schemas.microsoft.com/office/drawing/2014/main" id="{F544BD2B-8B31-874C-C3E5-0D24BE20472A}"/>
              </a:ext>
            </a:extLst>
          </p:cNvPr>
          <p:cNvSpPr>
            <a:spLocks noGrp="1"/>
          </p:cNvSpPr>
          <p:nvPr>
            <p:ph idx="1"/>
          </p:nvPr>
        </p:nvSpPr>
        <p:spPr>
          <a:xfrm>
            <a:off x="4742016" y="0"/>
            <a:ext cx="6413663" cy="6858000"/>
          </a:xfrm>
        </p:spPr>
        <p:txBody>
          <a:bodyPr vert="horz" lIns="0" tIns="45720" rIns="0" bIns="45720" rtlCol="0" anchor="ctr">
            <a:noAutofit/>
          </a:bodyPr>
          <a:lstStyle/>
          <a:p>
            <a:pPr marL="0" indent="0" algn="just">
              <a:buNone/>
            </a:pPr>
            <a:endParaRPr lang="en-US" sz="1200" i="1" dirty="0">
              <a:effectLst/>
            </a:endParaRPr>
          </a:p>
          <a:p>
            <a:pPr marL="0" indent="0" algn="just">
              <a:buNone/>
            </a:pPr>
            <a:endParaRPr lang="en-US" sz="1200" i="1" dirty="0">
              <a:effectLst/>
            </a:endParaRPr>
          </a:p>
          <a:p>
            <a:pPr marL="0" indent="0" algn="just">
              <a:buNone/>
            </a:pPr>
            <a:endParaRPr lang="en-US" sz="1200" i="1" dirty="0"/>
          </a:p>
          <a:p>
            <a:pPr marL="0" indent="0" algn="just">
              <a:buNone/>
            </a:pPr>
            <a:endParaRPr lang="en-US" sz="1200" i="1" dirty="0">
              <a:effectLst/>
            </a:endParaRPr>
          </a:p>
          <a:p>
            <a:pPr marL="0" indent="0" algn="just">
              <a:buNone/>
            </a:pPr>
            <a:endParaRPr lang="en-US" sz="1200" i="1" dirty="0">
              <a:effectLst/>
            </a:endParaRPr>
          </a:p>
          <a:p>
            <a:pPr marL="0" indent="0" algn="just">
              <a:buNone/>
            </a:pPr>
            <a:r>
              <a:rPr lang="en-US" sz="1200" i="1" dirty="0">
                <a:effectLst/>
              </a:rPr>
              <a:t>Aldi UK and Ireland have been carbon neutral since January 2019</a:t>
            </a:r>
            <a:r>
              <a:rPr lang="en-US" sz="1200" dirty="0">
                <a:effectLst/>
              </a:rPr>
              <a:t>. Our Environment - Carbon Neutrality - ALDI UK. (n.d.). Retrieved February 18, 2023, from https://www.aldi.co.uk/about-aldi/corporate-responsibility/environment/carbon-neutrality </a:t>
            </a:r>
          </a:p>
          <a:p>
            <a:pPr marL="0" indent="0" algn="just">
              <a:buNone/>
            </a:pPr>
            <a:r>
              <a:rPr lang="en-US" sz="1200" i="1" dirty="0">
                <a:effectLst/>
              </a:rPr>
              <a:t>2021 Alibaba Group Carbon Neutrality Action Report</a:t>
            </a:r>
            <a:r>
              <a:rPr lang="en-US" sz="1200" dirty="0">
                <a:effectLst/>
              </a:rPr>
              <a:t>. (2021). Retrieved February 19, 2023, from https://sustainability.alibabagroup.com/en </a:t>
            </a:r>
          </a:p>
          <a:p>
            <a:pPr marL="0" indent="0" algn="just">
              <a:buNone/>
            </a:pPr>
            <a:r>
              <a:rPr lang="en-US" sz="1200" dirty="0">
                <a:effectLst/>
              </a:rPr>
              <a:t>Bányai, T., &amp; Zaher Akkad, M. (2021). The impact of Industry 4.0 on the future of Green Supply Chain. </a:t>
            </a:r>
            <a:r>
              <a:rPr lang="en-US" sz="1200" i="1" dirty="0">
                <a:effectLst/>
              </a:rPr>
              <a:t>Green Supply Chain - Competitiveness and Sustainability</a:t>
            </a:r>
            <a:r>
              <a:rPr lang="en-US" sz="1200" dirty="0">
                <a:effectLst/>
              </a:rPr>
              <a:t>. https://doi.org/10.5772/intechopen.98366 </a:t>
            </a:r>
          </a:p>
          <a:p>
            <a:pPr marL="0" indent="0" algn="just">
              <a:buNone/>
            </a:pPr>
            <a:r>
              <a:rPr lang="en-US" sz="1200" dirty="0">
                <a:effectLst/>
              </a:rPr>
              <a:t>Besbes, W., Dhouib, D., Wassan, N., &amp; Marrekchi, E. (2020). Green Reverse Logistics: Case of the Vehicle Routing Problem with Delivery and Collection Demands. In </a:t>
            </a:r>
            <a:r>
              <a:rPr lang="en-US" sz="1200" i="1" dirty="0">
                <a:effectLst/>
              </a:rPr>
              <a:t>Solving transport problems: Towards Green Logistics</a:t>
            </a:r>
            <a:r>
              <a:rPr lang="en-US" sz="1200" dirty="0">
                <a:effectLst/>
              </a:rPr>
              <a:t> (pp. 161–184). essay, John Wiley &amp; Sons, Incorporated. </a:t>
            </a:r>
          </a:p>
          <a:p>
            <a:pPr marL="0" indent="0" algn="just">
              <a:buNone/>
            </a:pPr>
            <a:r>
              <a:rPr lang="en-US" sz="1200" dirty="0">
                <a:effectLst/>
              </a:rPr>
              <a:t>Chen , J. (2021, March 6). </a:t>
            </a:r>
            <a:r>
              <a:rPr lang="en-US" sz="1200" i="1" dirty="0">
                <a:effectLst/>
              </a:rPr>
              <a:t>China guides e-commerce sector to Greener Path of Development</a:t>
            </a:r>
            <a:r>
              <a:rPr lang="en-US" sz="1200" dirty="0">
                <a:effectLst/>
              </a:rPr>
              <a:t>. China guides e-commerce sector to greener path of development - People's Daily Online. Retrieved February 15, 2023, from http://en.people.cn/n3/2021/0306/c90000-9825820.html </a:t>
            </a:r>
          </a:p>
          <a:p>
            <a:pPr marL="0" indent="0" algn="just">
              <a:buNone/>
            </a:pPr>
            <a:r>
              <a:rPr lang="en-US" sz="1200" dirty="0">
                <a:effectLst/>
              </a:rPr>
              <a:t>Dashore , K., &amp; Sohani, D. N. (2013). Green Supply Chain Management - Barriers &amp; Drivers: A Review. </a:t>
            </a:r>
            <a:r>
              <a:rPr lang="en-US" sz="1200" i="1" dirty="0">
                <a:effectLst/>
              </a:rPr>
              <a:t>International Journal of Engineering Research &amp; Technology (IJERT)</a:t>
            </a:r>
            <a:r>
              <a:rPr lang="en-US" sz="1200" dirty="0">
                <a:effectLst/>
              </a:rPr>
              <a:t>, </a:t>
            </a:r>
            <a:r>
              <a:rPr lang="en-US" sz="1200" i="1" dirty="0">
                <a:effectLst/>
              </a:rPr>
              <a:t>2</a:t>
            </a:r>
            <a:r>
              <a:rPr lang="en-US" sz="1200" dirty="0">
                <a:effectLst/>
              </a:rPr>
              <a:t>(4), 2021–2030.</a:t>
            </a:r>
          </a:p>
          <a:p>
            <a:pPr marL="0" indent="0" algn="just">
              <a:buNone/>
            </a:pPr>
            <a:r>
              <a:rPr lang="en-US" sz="1200" dirty="0" err="1">
                <a:effectLst/>
              </a:rPr>
              <a:t>Dhull</a:t>
            </a:r>
            <a:r>
              <a:rPr lang="en-US" sz="1200" dirty="0">
                <a:effectLst/>
              </a:rPr>
              <a:t>, S., &amp; Narwal, M. S. (2016). Drivers and barriers in green supply chain management adaptation: A state-of-art review. </a:t>
            </a:r>
            <a:r>
              <a:rPr lang="en-US" sz="1200" i="1" dirty="0">
                <a:effectLst/>
              </a:rPr>
              <a:t>Uncertain Supply Chain Management</a:t>
            </a:r>
            <a:r>
              <a:rPr lang="en-US" sz="1200" dirty="0">
                <a:effectLst/>
              </a:rPr>
              <a:t>, 61–76. https://doi.org/10.5267/j.uscm.2015.7.003 </a:t>
            </a:r>
          </a:p>
          <a:p>
            <a:pPr marL="0" indent="0" algn="just">
              <a:buNone/>
            </a:pPr>
            <a:r>
              <a:rPr lang="en-US" sz="1200" dirty="0">
                <a:effectLst/>
              </a:rPr>
              <a:t>El-Berishy, N., Rügge, I., &amp; Scholz-Reiter, B. (2013). The interrelation between sustainability and Green Logistics. </a:t>
            </a:r>
            <a:r>
              <a:rPr lang="en-US" sz="1200" i="1" dirty="0">
                <a:effectLst/>
              </a:rPr>
              <a:t>IFAC Proceedings Volumes</a:t>
            </a:r>
            <a:r>
              <a:rPr lang="en-US" sz="1200" dirty="0">
                <a:effectLst/>
              </a:rPr>
              <a:t>, </a:t>
            </a:r>
            <a:r>
              <a:rPr lang="en-US" sz="1200" i="1" dirty="0">
                <a:effectLst/>
              </a:rPr>
              <a:t>46</a:t>
            </a:r>
            <a:r>
              <a:rPr lang="en-US" sz="1200" dirty="0">
                <a:effectLst/>
              </a:rPr>
              <a:t>(24), 527–531. https://doi.org/10.3182/20130911-3-br-3021.00067 </a:t>
            </a:r>
          </a:p>
          <a:p>
            <a:pPr algn="just"/>
            <a:r>
              <a:rPr lang="en-US" sz="1200" dirty="0">
                <a:effectLst/>
              </a:rPr>
              <a:t>Farmbrough, H. (2019, October 14). </a:t>
            </a:r>
            <a:r>
              <a:rPr lang="en-US" sz="1200" i="1" dirty="0">
                <a:effectLst/>
              </a:rPr>
              <a:t>Why internet shopping isn't always better for the environment</a:t>
            </a:r>
            <a:r>
              <a:rPr lang="en-US" sz="1200" dirty="0">
                <a:effectLst/>
              </a:rPr>
              <a:t>. Forbes. Retrieved February 15, 2023, from https://www.forbes.com/sites/heatherfarmbrough/2019/10/14/why-internet-shopping-isnt-always-better-for-the-environment/?sh=8c5bf9f5c189 </a:t>
            </a:r>
          </a:p>
          <a:p>
            <a:pPr algn="just"/>
            <a:r>
              <a:rPr lang="en-US" sz="1200" i="1" dirty="0">
                <a:effectLst/>
              </a:rPr>
              <a:t>FY21 NIKE, Inc. Impact Report </a:t>
            </a:r>
            <a:r>
              <a:rPr lang="en-US" sz="1200" dirty="0">
                <a:effectLst/>
              </a:rPr>
              <a:t>. About.nike.com. (2022, March 3). Retrieved February 18, 2023, from https://about.nike.com/en/newsroom/reports/fy21-nike-inc-impact-report-2 </a:t>
            </a:r>
          </a:p>
          <a:p>
            <a:pPr algn="just"/>
            <a:r>
              <a:rPr lang="en-US" sz="1200" dirty="0">
                <a:effectLst/>
              </a:rPr>
              <a:t>GÜLMEZ, Y. S., &amp; TÜZÜN RAD, S. (2017). Green Logistics for Sustainability. </a:t>
            </a:r>
            <a:r>
              <a:rPr lang="en-US" sz="1200" i="1" dirty="0">
                <a:effectLst/>
              </a:rPr>
              <a:t>International Journal of Management Economics and Business</a:t>
            </a:r>
            <a:r>
              <a:rPr lang="en-US" sz="1200" dirty="0">
                <a:effectLst/>
              </a:rPr>
              <a:t>, </a:t>
            </a:r>
            <a:r>
              <a:rPr lang="en-US" sz="1200" i="1" dirty="0">
                <a:effectLst/>
              </a:rPr>
              <a:t>13</a:t>
            </a:r>
            <a:r>
              <a:rPr lang="en-US" sz="1200" dirty="0">
                <a:effectLst/>
              </a:rPr>
              <a:t>(3), 603–614. https://doi.org/10.17130/ijmeb.2017331327 </a:t>
            </a:r>
          </a:p>
          <a:p>
            <a:pPr algn="just"/>
            <a:endParaRPr lang="en-US" sz="1200" dirty="0">
              <a:effectLst/>
            </a:endParaRPr>
          </a:p>
          <a:p>
            <a:pPr algn="just"/>
            <a:endParaRPr lang="en-US" sz="1200" dirty="0">
              <a:effectLst/>
            </a:endParaRPr>
          </a:p>
          <a:p>
            <a:pPr algn="just"/>
            <a:endParaRPr lang="en-US" sz="1200" dirty="0">
              <a:effectLst/>
            </a:endParaRPr>
          </a:p>
          <a:p>
            <a:pPr algn="just"/>
            <a:endParaRPr lang="en-US" sz="1200" dirty="0">
              <a:effectLst/>
            </a:endParaRPr>
          </a:p>
          <a:p>
            <a:pPr marL="0" indent="0" algn="just">
              <a:buNone/>
            </a:pPr>
            <a:endParaRPr lang="en-US" sz="1200" dirty="0"/>
          </a:p>
        </p:txBody>
      </p:sp>
    </p:spTree>
    <p:extLst>
      <p:ext uri="{BB962C8B-B14F-4D97-AF65-F5344CB8AC3E}">
        <p14:creationId xmlns:p14="http://schemas.microsoft.com/office/powerpoint/2010/main" val="2709675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0" name="Rectangle 4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46">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Content Placeholder 4">
            <a:extLst>
              <a:ext uri="{FF2B5EF4-FFF2-40B4-BE49-F238E27FC236}">
                <a16:creationId xmlns:a16="http://schemas.microsoft.com/office/drawing/2014/main" id="{F544BD2B-8B31-874C-C3E5-0D24BE20472A}"/>
              </a:ext>
            </a:extLst>
          </p:cNvPr>
          <p:cNvSpPr>
            <a:spLocks noGrp="1"/>
          </p:cNvSpPr>
          <p:nvPr>
            <p:ph idx="1"/>
          </p:nvPr>
        </p:nvSpPr>
        <p:spPr>
          <a:xfrm>
            <a:off x="4742016" y="0"/>
            <a:ext cx="6413663" cy="6858000"/>
          </a:xfrm>
        </p:spPr>
        <p:txBody>
          <a:bodyPr anchor="ctr">
            <a:noAutofit/>
          </a:bodyPr>
          <a:lstStyle/>
          <a:p>
            <a:endParaRPr lang="en-US" sz="1200" dirty="0">
              <a:effectLst/>
            </a:endParaRPr>
          </a:p>
          <a:p>
            <a:endParaRPr lang="en-US" sz="1200" dirty="0">
              <a:effectLst/>
            </a:endParaRPr>
          </a:p>
          <a:p>
            <a:pPr marL="0" indent="0" algn="just">
              <a:buNone/>
            </a:pPr>
            <a:r>
              <a:rPr lang="en-US" sz="1200" i="1" dirty="0">
                <a:effectLst/>
              </a:rPr>
              <a:t>Homepage</a:t>
            </a:r>
            <a:r>
              <a:rPr lang="en-US" sz="1200" dirty="0">
                <a:effectLst/>
              </a:rPr>
              <a:t>. Ocad0 Waste. (2022, August 8). Retrieved February 19, 2023, from https://sustainability.ocadoretail.com/ </a:t>
            </a:r>
          </a:p>
          <a:p>
            <a:pPr marL="0" indent="0" algn="just">
              <a:buNone/>
            </a:pPr>
            <a:r>
              <a:rPr lang="en-US" sz="1200" dirty="0">
                <a:effectLst/>
              </a:rPr>
              <a:t>Igini, M. (2022, December 15). </a:t>
            </a:r>
            <a:r>
              <a:rPr lang="en-US" sz="1200" i="1" dirty="0">
                <a:effectLst/>
              </a:rPr>
              <a:t>The environmental impact of online shopping</a:t>
            </a:r>
            <a:r>
              <a:rPr lang="en-US" sz="1200" dirty="0">
                <a:effectLst/>
              </a:rPr>
              <a:t>. Earth.Org. Retrieved February 15, 2023, from https://earth.org/online-shopping-and-its-environmental-impact/ </a:t>
            </a:r>
          </a:p>
          <a:p>
            <a:pPr marL="0" indent="0" algn="just">
              <a:buNone/>
            </a:pPr>
            <a:r>
              <a:rPr lang="en-US" sz="1200" dirty="0">
                <a:effectLst/>
              </a:rPr>
              <a:t>Kavilanz, P. (2020, July 7). </a:t>
            </a:r>
            <a:r>
              <a:rPr lang="en-US" sz="1200" i="1" dirty="0">
                <a:effectLst/>
              </a:rPr>
              <a:t>Online shopping can be worse for the environment than driving to a store | CNN business</a:t>
            </a:r>
            <a:r>
              <a:rPr lang="en-US" sz="1200" dirty="0">
                <a:effectLst/>
              </a:rPr>
              <a:t>. CNN. Retrieved February 15, 2023, from https://edition.cnn.com/2020/02/26/tech/greenhouse-gas-emissions-retail/index.html </a:t>
            </a:r>
          </a:p>
          <a:p>
            <a:pPr marL="0" indent="0" algn="just">
              <a:buNone/>
            </a:pPr>
            <a:r>
              <a:rPr lang="en-US" sz="1200" dirty="0">
                <a:effectLst/>
              </a:rPr>
              <a:t>Kumar, A. (2015). Green Logistics for sustainable development: an analytical review. </a:t>
            </a:r>
            <a:r>
              <a:rPr lang="en-US" sz="1200" i="1" dirty="0">
                <a:effectLst/>
              </a:rPr>
              <a:t>International Journal of Business</a:t>
            </a:r>
            <a:r>
              <a:rPr lang="en-US" sz="1200" dirty="0">
                <a:effectLst/>
              </a:rPr>
              <a:t>, </a:t>
            </a:r>
            <a:r>
              <a:rPr lang="en-US" sz="1200" i="1" dirty="0">
                <a:effectLst/>
              </a:rPr>
              <a:t>1</a:t>
            </a:r>
            <a:r>
              <a:rPr lang="en-US" sz="1200" dirty="0">
                <a:effectLst/>
              </a:rPr>
              <a:t>(1), 7–13. </a:t>
            </a:r>
          </a:p>
          <a:p>
            <a:pPr marL="0" indent="0" algn="just">
              <a:buNone/>
            </a:pPr>
            <a:r>
              <a:rPr lang="en-GB" sz="1200" dirty="0">
                <a:effectLst/>
              </a:rPr>
              <a:t>Kuruvilla, N. M., Saju, R., Chandramana, S. B., &amp; Ramesh, S. (2020). Driving towards Sustainable Development through Green Logistics. </a:t>
            </a:r>
            <a:r>
              <a:rPr lang="en-GB" sz="1200" i="1" dirty="0">
                <a:effectLst/>
              </a:rPr>
              <a:t>Atma Nirbhar Bharat: A Roadmap to Self-Reliant India</a:t>
            </a:r>
            <a:r>
              <a:rPr lang="en-GB" sz="1200" dirty="0">
                <a:effectLst/>
              </a:rPr>
              <a:t>. https://doi.org/10.6084/m9.figshare.13332302.v2 </a:t>
            </a:r>
            <a:endParaRPr lang="en-US" sz="1200" dirty="0">
              <a:effectLst/>
            </a:endParaRPr>
          </a:p>
          <a:p>
            <a:pPr marL="0" indent="0" algn="just">
              <a:buNone/>
            </a:pPr>
            <a:r>
              <a:rPr lang="en-US" sz="1200" dirty="0">
                <a:effectLst/>
              </a:rPr>
              <a:t>Li, Z., Gao, G., Xiao, X., &amp; Zuo, H. (2023). Factors and formation path of cross-border e-commerce logistics mode selection. </a:t>
            </a:r>
            <a:r>
              <a:rPr lang="en-US" sz="1200" i="1" dirty="0">
                <a:effectLst/>
              </a:rPr>
              <a:t>Sustainability</a:t>
            </a:r>
            <a:r>
              <a:rPr lang="en-US" sz="1200" dirty="0">
                <a:effectLst/>
              </a:rPr>
              <a:t>, </a:t>
            </a:r>
            <a:r>
              <a:rPr lang="en-US" sz="1200" i="1" dirty="0">
                <a:effectLst/>
              </a:rPr>
              <a:t>15</a:t>
            </a:r>
            <a:r>
              <a:rPr lang="en-US" sz="1200" dirty="0">
                <a:effectLst/>
              </a:rPr>
              <a:t>(4), 3685. https://doi.org/10.3390/su15043685 </a:t>
            </a:r>
          </a:p>
          <a:p>
            <a:pPr marL="0" indent="0" algn="just">
              <a:buNone/>
            </a:pPr>
            <a:r>
              <a:rPr lang="en-US" sz="1200" dirty="0">
                <a:effectLst/>
              </a:rPr>
              <a:t>Rao, P., Balasubramanian, S., Vihari, N., Jabeen, S., Shukla, V., &amp; Chanchaichujit, J. (2021). The e-commerce supply chain and Environmental Sustainability: An empirical investigation on the online retail sector. </a:t>
            </a:r>
            <a:r>
              <a:rPr lang="en-US" sz="1200" i="1" dirty="0">
                <a:effectLst/>
              </a:rPr>
              <a:t>Cogent Business &amp; Management</a:t>
            </a:r>
            <a:r>
              <a:rPr lang="en-US" sz="1200" dirty="0">
                <a:effectLst/>
              </a:rPr>
              <a:t>, </a:t>
            </a:r>
            <a:r>
              <a:rPr lang="en-US" sz="1200" i="1" dirty="0">
                <a:effectLst/>
              </a:rPr>
              <a:t>8</a:t>
            </a:r>
            <a:r>
              <a:rPr lang="en-US" sz="1200" dirty="0">
                <a:effectLst/>
              </a:rPr>
              <a:t>(1), 1–29. https://doi.org/10.1080/23311975.2021.1938377 </a:t>
            </a:r>
          </a:p>
          <a:p>
            <a:pPr marL="0" indent="0" algn="just">
              <a:buNone/>
            </a:pPr>
            <a:r>
              <a:rPr lang="en-US" sz="1200" dirty="0">
                <a:effectLst/>
              </a:rPr>
              <a:t>Schöder, D., Ding, F., &amp; Campos, J. K. (2016). The impact of e-commerce development on Urban Logistics Sustainability. </a:t>
            </a:r>
            <a:r>
              <a:rPr lang="en-US" sz="1200" i="1" dirty="0">
                <a:effectLst/>
              </a:rPr>
              <a:t>Open Journal of Social Sciences</a:t>
            </a:r>
            <a:r>
              <a:rPr lang="en-US" sz="1200" dirty="0">
                <a:effectLst/>
              </a:rPr>
              <a:t>, </a:t>
            </a:r>
            <a:r>
              <a:rPr lang="en-US" sz="1200" i="1" dirty="0">
                <a:effectLst/>
              </a:rPr>
              <a:t>4</a:t>
            </a:r>
            <a:r>
              <a:rPr lang="en-US" sz="1200" dirty="0">
                <a:effectLst/>
              </a:rPr>
              <a:t>(3), 1–6. https://doi.org/10.4236/jss.2016.43001 </a:t>
            </a:r>
          </a:p>
          <a:p>
            <a:pPr marL="0" indent="0" algn="just">
              <a:buNone/>
            </a:pPr>
            <a:r>
              <a:rPr lang="en-US" sz="1200" dirty="0">
                <a:effectLst/>
              </a:rPr>
              <a:t>Seroka-Stolka, O. (2014). The development of Green Logistics for Implementation Sustainable Development Strategy in companies. </a:t>
            </a:r>
            <a:r>
              <a:rPr lang="en-US" sz="1200" i="1" dirty="0">
                <a:effectLst/>
              </a:rPr>
              <a:t>Procedia - Social and Behavioral Sciences</a:t>
            </a:r>
            <a:r>
              <a:rPr lang="en-US" sz="1200" dirty="0">
                <a:effectLst/>
              </a:rPr>
              <a:t>, </a:t>
            </a:r>
            <a:r>
              <a:rPr lang="en-US" sz="1200" i="1" dirty="0">
                <a:effectLst/>
              </a:rPr>
              <a:t>151</a:t>
            </a:r>
            <a:r>
              <a:rPr lang="en-US" sz="1200" dirty="0">
                <a:effectLst/>
              </a:rPr>
              <a:t>, 302–309. https://doi.org/10.1016/j.sbspro.2014.10.028 </a:t>
            </a:r>
          </a:p>
          <a:p>
            <a:pPr marL="0" indent="0" algn="just">
              <a:buNone/>
            </a:pPr>
            <a:r>
              <a:rPr lang="en-US" sz="1200" dirty="0">
                <a:effectLst/>
              </a:rPr>
              <a:t>Siegfried, P., Michel, A., Tänzler, J., &amp; Jiyuan Zhang, J. (2021). Analyzing sustainability issues in urban logistics in the context of growth of e-commerce. </a:t>
            </a:r>
            <a:r>
              <a:rPr lang="en-US" sz="1200" i="1" dirty="0">
                <a:effectLst/>
              </a:rPr>
              <a:t>Journal of Social Sciences</a:t>
            </a:r>
            <a:r>
              <a:rPr lang="en-US" sz="1200" dirty="0">
                <a:effectLst/>
              </a:rPr>
              <a:t>, </a:t>
            </a:r>
            <a:r>
              <a:rPr lang="en-US" sz="1200" i="1" dirty="0">
                <a:effectLst/>
              </a:rPr>
              <a:t>IV</a:t>
            </a:r>
            <a:r>
              <a:rPr lang="en-US" sz="1200" dirty="0">
                <a:effectLst/>
              </a:rPr>
              <a:t>(1), 6–11. https://doi.org/10.52326/jss.utm.2021.4(1).01 </a:t>
            </a:r>
          </a:p>
          <a:p>
            <a:pPr marL="0" indent="0" algn="just">
              <a:buNone/>
            </a:pPr>
            <a:r>
              <a:rPr lang="en-US" sz="1200" i="1" dirty="0">
                <a:effectLst/>
              </a:rPr>
              <a:t>Sustainability at Maersk</a:t>
            </a:r>
            <a:r>
              <a:rPr lang="en-US" sz="1200" dirty="0">
                <a:effectLst/>
              </a:rPr>
              <a:t>. Maersk . (2022). Retrieved February 17, 2023, from https://www.maersk.com/Sustainability </a:t>
            </a:r>
          </a:p>
          <a:p>
            <a:pPr marL="0" indent="0" algn="just">
              <a:buNone/>
            </a:pPr>
            <a:endParaRPr lang="en-US" sz="1200" dirty="0">
              <a:effectLst/>
            </a:endParaRPr>
          </a:p>
          <a:p>
            <a:endParaRPr lang="en-US" sz="1200" dirty="0">
              <a:effectLst/>
            </a:endParaRPr>
          </a:p>
        </p:txBody>
      </p:sp>
    </p:spTree>
    <p:extLst>
      <p:ext uri="{BB962C8B-B14F-4D97-AF65-F5344CB8AC3E}">
        <p14:creationId xmlns:p14="http://schemas.microsoft.com/office/powerpoint/2010/main" val="2888699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0" name="Rectangle 4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46">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Content Placeholder 4">
            <a:extLst>
              <a:ext uri="{FF2B5EF4-FFF2-40B4-BE49-F238E27FC236}">
                <a16:creationId xmlns:a16="http://schemas.microsoft.com/office/drawing/2014/main" id="{F544BD2B-8B31-874C-C3E5-0D24BE20472A}"/>
              </a:ext>
            </a:extLst>
          </p:cNvPr>
          <p:cNvSpPr>
            <a:spLocks noGrp="1"/>
          </p:cNvSpPr>
          <p:nvPr>
            <p:ph idx="1"/>
          </p:nvPr>
        </p:nvSpPr>
        <p:spPr>
          <a:xfrm>
            <a:off x="4742016" y="0"/>
            <a:ext cx="6413663" cy="6858000"/>
          </a:xfrm>
        </p:spPr>
        <p:txBody>
          <a:bodyPr anchor="ctr">
            <a:noAutofit/>
          </a:bodyPr>
          <a:lstStyle/>
          <a:p>
            <a:pPr marL="0" indent="0" algn="just">
              <a:buNone/>
            </a:pPr>
            <a:endParaRPr lang="en-US" sz="1200" dirty="0">
              <a:effectLst/>
            </a:endParaRPr>
          </a:p>
          <a:p>
            <a:pPr marL="0" indent="0" algn="just">
              <a:buNone/>
            </a:pPr>
            <a:r>
              <a:rPr lang="en-US" sz="1200" i="1" dirty="0">
                <a:effectLst/>
              </a:rPr>
              <a:t>Sustainability reports</a:t>
            </a:r>
            <a:r>
              <a:rPr lang="en-US" sz="1200" dirty="0">
                <a:effectLst/>
              </a:rPr>
              <a:t>. DHL. (2022, March 9). Retrieved February 18, 2023, from https://www.dpdhl.com/en/sustainability/our-approach/sustainability-reports.html </a:t>
            </a:r>
          </a:p>
          <a:p>
            <a:pPr marL="0" indent="0" algn="just">
              <a:buNone/>
            </a:pPr>
            <a:r>
              <a:rPr lang="en-US" sz="1200" dirty="0">
                <a:effectLst/>
              </a:rPr>
              <a:t>Vidová, H., Babčanová, D., Witkowski, K., &amp; Saniuk, S. (2012). Logistics and its environmental impacts. </a:t>
            </a:r>
            <a:r>
              <a:rPr lang="en-US" sz="1200" i="1" dirty="0">
                <a:effectLst/>
              </a:rPr>
              <a:t>The 7th International Scientific Conference "Business and Management 2012"</a:t>
            </a:r>
            <a:r>
              <a:rPr lang="en-US" sz="1200" dirty="0">
                <a:effectLst/>
              </a:rPr>
              <a:t>. https://doi.org/10.3846/bm.2012.129 </a:t>
            </a:r>
          </a:p>
          <a:p>
            <a:pPr marL="0" indent="0" algn="just">
              <a:buNone/>
            </a:pPr>
            <a:r>
              <a:rPr lang="en-US" sz="1200" dirty="0" err="1">
                <a:effectLst/>
              </a:rPr>
              <a:t>Viu-Roig</a:t>
            </a:r>
            <a:r>
              <a:rPr lang="en-US" sz="1200" dirty="0">
                <a:effectLst/>
              </a:rPr>
              <a:t>, M., &amp; Alvarez-Palau, E. J. (2020). The impact of e-commerce-related last-mile logistics on cities: A systematic literature review. </a:t>
            </a:r>
            <a:r>
              <a:rPr lang="en-US" sz="1200" i="1" dirty="0">
                <a:effectLst/>
              </a:rPr>
              <a:t>Sustainability</a:t>
            </a:r>
            <a:r>
              <a:rPr lang="en-US" sz="1200" dirty="0">
                <a:effectLst/>
              </a:rPr>
              <a:t>, </a:t>
            </a:r>
            <a:r>
              <a:rPr lang="en-US" sz="1200" i="1" dirty="0">
                <a:effectLst/>
              </a:rPr>
              <a:t>12</a:t>
            </a:r>
            <a:r>
              <a:rPr lang="en-US" sz="1200" dirty="0">
                <a:effectLst/>
              </a:rPr>
              <a:t>(16), 1–19. https://doi.org/10.3390/su12166492 </a:t>
            </a:r>
          </a:p>
          <a:p>
            <a:pPr marL="0" indent="0" algn="just">
              <a:buNone/>
            </a:pPr>
            <a:r>
              <a:rPr lang="en-US" sz="1200" i="1" dirty="0">
                <a:effectLst/>
              </a:rPr>
              <a:t>Walmart Environmental, Social &amp; Governance Reporting</a:t>
            </a:r>
            <a:r>
              <a:rPr lang="en-US" sz="1200" dirty="0">
                <a:effectLst/>
              </a:rPr>
              <a:t>. 2022 ESG. (2022). Retrieved February 18, 2023, from https://corporate.walmart.com/esgreport/ </a:t>
            </a:r>
          </a:p>
          <a:p>
            <a:pPr marL="0" indent="0" algn="just">
              <a:buNone/>
            </a:pPr>
            <a:r>
              <a:rPr lang="en-US" sz="1200" dirty="0">
                <a:effectLst/>
              </a:rPr>
              <a:t>Whiting, K. (2020, January 10). </a:t>
            </a:r>
            <a:r>
              <a:rPr lang="en-US" sz="1200" i="1" dirty="0">
                <a:effectLst/>
              </a:rPr>
              <a:t>Online shopping is polluting the planet - but it's not too late</a:t>
            </a:r>
            <a:r>
              <a:rPr lang="en-US" sz="1200" dirty="0">
                <a:effectLst/>
              </a:rPr>
              <a:t>. World Economic Forum. Retrieved February 15, 2023, from https://www.weforum.org/agenda/2020/01/carbon-emissions-online-shopping-solutions/#:~:text=By%202030%2C%20the%20demand%20for%20last-mile%20delivery%20is,transport%20is%20expected%20to%20grow%2078%25%20through%202030. </a:t>
            </a:r>
          </a:p>
          <a:p>
            <a:pPr marL="0" indent="0" algn="just">
              <a:buNone/>
            </a:pPr>
            <a:endParaRPr lang="en-US" sz="1200" dirty="0">
              <a:effectLst/>
            </a:endParaRPr>
          </a:p>
          <a:p>
            <a:pPr marL="0" indent="0" algn="just">
              <a:buNone/>
            </a:pPr>
            <a:endParaRPr lang="en-US" sz="1200" dirty="0"/>
          </a:p>
        </p:txBody>
      </p:sp>
    </p:spTree>
    <p:extLst>
      <p:ext uri="{BB962C8B-B14F-4D97-AF65-F5344CB8AC3E}">
        <p14:creationId xmlns:p14="http://schemas.microsoft.com/office/powerpoint/2010/main" val="18008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9FF510-D2AC-967B-86E6-9E0FB9E562FA}"/>
              </a:ext>
            </a:extLst>
          </p:cNvPr>
          <p:cNvSpPr>
            <a:spLocks noGrp="1"/>
          </p:cNvSpPr>
          <p:nvPr>
            <p:ph type="title"/>
          </p:nvPr>
        </p:nvSpPr>
        <p:spPr>
          <a:xfrm>
            <a:off x="838200" y="212725"/>
            <a:ext cx="10515600" cy="752475"/>
          </a:xfrm>
        </p:spPr>
        <p:txBody>
          <a:bodyPr>
            <a:normAutofit fontScale="90000"/>
          </a:bodyPr>
          <a:lstStyle/>
          <a:p>
            <a:r>
              <a:rPr lang="en-GB" sz="4000" dirty="0"/>
              <a:t>  E- commerce logistics and its environmental impact</a:t>
            </a:r>
          </a:p>
        </p:txBody>
      </p:sp>
      <p:sp>
        <p:nvSpPr>
          <p:cNvPr id="5" name="Content Placeholder 4">
            <a:extLst>
              <a:ext uri="{FF2B5EF4-FFF2-40B4-BE49-F238E27FC236}">
                <a16:creationId xmlns:a16="http://schemas.microsoft.com/office/drawing/2014/main" id="{F544BD2B-8B31-874C-C3E5-0D24BE20472A}"/>
              </a:ext>
            </a:extLst>
          </p:cNvPr>
          <p:cNvSpPr>
            <a:spLocks noGrp="1"/>
          </p:cNvSpPr>
          <p:nvPr>
            <p:ph idx="1"/>
          </p:nvPr>
        </p:nvSpPr>
        <p:spPr>
          <a:xfrm>
            <a:off x="838200" y="1239520"/>
            <a:ext cx="10515600" cy="5618480"/>
          </a:xfrm>
        </p:spPr>
        <p:txBody>
          <a:bodyPr numCol="2">
            <a:normAutofit/>
          </a:bodyPr>
          <a:lstStyle/>
          <a:p>
            <a:pPr algn="just">
              <a:lnSpc>
                <a:spcPct val="100000"/>
              </a:lnSpc>
              <a:buFont typeface="Wingdings" panose="05000000000000000000" pitchFamily="2" charset="2"/>
              <a:buChar char="Ø"/>
            </a:pPr>
            <a:r>
              <a:rPr lang="en-US" sz="1600" dirty="0"/>
              <a:t>E-commerce has already seen, reshaping the global retail industry, and online shopping is one of the most popular, made even more so by the COVID-19 pandemic. The e- commerce sector is causing changes in business strategies and concepts in order to entice consumers, such as same-day home or few-hour deliveries, which is creating further environmental damage.</a:t>
            </a:r>
            <a:r>
              <a:rPr lang="en-GB" sz="1600" dirty="0"/>
              <a:t> </a:t>
            </a:r>
            <a:r>
              <a:rPr lang="en-GB" sz="1600" b="1" dirty="0"/>
              <a:t>(Rao et al., 2021)</a:t>
            </a:r>
          </a:p>
          <a:p>
            <a:pPr algn="just">
              <a:lnSpc>
                <a:spcPct val="100000"/>
              </a:lnSpc>
              <a:buFont typeface="Wingdings" panose="05000000000000000000" pitchFamily="2" charset="2"/>
              <a:buChar char="Ø"/>
            </a:pPr>
            <a:r>
              <a:rPr lang="en-US" sz="1600" dirty="0"/>
              <a:t>According to World Economic Forum, the increased demand for urban last-mile delivery of online purchases has resulted in 36% more delivery vehicles in 100 cities worldwide, creating environmental-related emissions to increase by approximately one-third. </a:t>
            </a:r>
            <a:r>
              <a:rPr lang="en-US" sz="1600" b="1" dirty="0"/>
              <a:t>(World Economic Forum, 2020)</a:t>
            </a:r>
          </a:p>
          <a:p>
            <a:pPr algn="just">
              <a:lnSpc>
                <a:spcPct val="100000"/>
              </a:lnSpc>
              <a:buFont typeface="Wingdings" panose="05000000000000000000" pitchFamily="2" charset="2"/>
              <a:buChar char="Ø"/>
            </a:pPr>
            <a:r>
              <a:rPr lang="en-US" sz="1600" dirty="0"/>
              <a:t>According to Forbes Report 2019, environmental footprint of online shopping is greater than physical stores because of the increasing number of items being redelivered or returned </a:t>
            </a:r>
            <a:r>
              <a:rPr lang="en-GB" sz="1600" b="1" dirty="0"/>
              <a:t>(Forbes, 2019)</a:t>
            </a:r>
            <a:r>
              <a:rPr lang="en-US" sz="1600" dirty="0"/>
              <a:t>, hence leading to vehicle routing problems (VRP) in reverse logistics eventually increasing emissions from several freight transportation vehicles.</a:t>
            </a:r>
            <a:r>
              <a:rPr lang="en-GB" sz="1600" dirty="0"/>
              <a:t> </a:t>
            </a:r>
            <a:r>
              <a:rPr lang="en-GB" sz="1600" b="1" dirty="0"/>
              <a:t>(Besbes et al., 2020)</a:t>
            </a:r>
            <a:endParaRPr lang="en-US" sz="1600" b="1" dirty="0"/>
          </a:p>
          <a:p>
            <a:pPr algn="just">
              <a:lnSpc>
                <a:spcPct val="100000"/>
              </a:lnSpc>
              <a:buFont typeface="Wingdings" panose="05000000000000000000" pitchFamily="2" charset="2"/>
              <a:buChar char="Ø"/>
            </a:pPr>
            <a:endParaRPr lang="en-US" sz="1600" dirty="0"/>
          </a:p>
          <a:p>
            <a:pPr algn="just">
              <a:lnSpc>
                <a:spcPct val="100000"/>
              </a:lnSpc>
              <a:buFont typeface="Wingdings" panose="05000000000000000000" pitchFamily="2" charset="2"/>
              <a:buChar char="Ø"/>
            </a:pPr>
            <a:endParaRPr lang="en-GB" sz="1600" dirty="0"/>
          </a:p>
        </p:txBody>
      </p:sp>
      <p:pic>
        <p:nvPicPr>
          <p:cNvPr id="3" name="Picture 2" descr="Application&#10;&#10;Description automatically generated with low confidence">
            <a:extLst>
              <a:ext uri="{FF2B5EF4-FFF2-40B4-BE49-F238E27FC236}">
                <a16:creationId xmlns:a16="http://schemas.microsoft.com/office/drawing/2014/main" id="{943B9B8C-870E-D374-EE43-8673512DD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0320" y="1294420"/>
            <a:ext cx="5608320" cy="5032801"/>
          </a:xfrm>
          <a:prstGeom prst="rect">
            <a:avLst/>
          </a:prstGeom>
        </p:spPr>
      </p:pic>
      <p:sp>
        <p:nvSpPr>
          <p:cNvPr id="6" name="TextBox 5">
            <a:extLst>
              <a:ext uri="{FF2B5EF4-FFF2-40B4-BE49-F238E27FC236}">
                <a16:creationId xmlns:a16="http://schemas.microsoft.com/office/drawing/2014/main" id="{3161E6CB-9EB2-6369-9D94-4F63B8479E44}"/>
              </a:ext>
            </a:extLst>
          </p:cNvPr>
          <p:cNvSpPr txBox="1"/>
          <p:nvPr/>
        </p:nvSpPr>
        <p:spPr>
          <a:xfrm>
            <a:off x="6319520" y="6392281"/>
            <a:ext cx="4582160" cy="584775"/>
          </a:xfrm>
          <a:prstGeom prst="rect">
            <a:avLst/>
          </a:prstGeom>
          <a:noFill/>
        </p:spPr>
        <p:txBody>
          <a:bodyPr wrap="square" rtlCol="0">
            <a:spAutoFit/>
          </a:bodyPr>
          <a:lstStyle/>
          <a:p>
            <a:r>
              <a:rPr lang="en-US" sz="1600" i="1" dirty="0"/>
              <a:t>Source: </a:t>
            </a:r>
            <a:r>
              <a:rPr lang="en-US" sz="1600" b="1" dirty="0"/>
              <a:t>(World Economic Forum, 2020)</a:t>
            </a:r>
            <a:endParaRPr lang="en-US" sz="1600" dirty="0"/>
          </a:p>
          <a:p>
            <a:endParaRPr lang="en-GB" sz="1600" dirty="0"/>
          </a:p>
        </p:txBody>
      </p:sp>
    </p:spTree>
    <p:extLst>
      <p:ext uri="{BB962C8B-B14F-4D97-AF65-F5344CB8AC3E}">
        <p14:creationId xmlns:p14="http://schemas.microsoft.com/office/powerpoint/2010/main" val="22507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Content Placeholder 4">
            <a:extLst>
              <a:ext uri="{FF2B5EF4-FFF2-40B4-BE49-F238E27FC236}">
                <a16:creationId xmlns:a16="http://schemas.microsoft.com/office/drawing/2014/main" id="{C7596300-DEB4-5046-5CA1-4E100A2A0589}"/>
              </a:ext>
            </a:extLst>
          </p:cNvPr>
          <p:cNvGraphicFramePr>
            <a:graphicFrameLocks/>
          </p:cNvGraphicFramePr>
          <p:nvPr>
            <p:extLst>
              <p:ext uri="{D42A27DB-BD31-4B8C-83A1-F6EECF244321}">
                <p14:modId xmlns:p14="http://schemas.microsoft.com/office/powerpoint/2010/main" val="840938817"/>
              </p:ext>
            </p:extLst>
          </p:nvPr>
        </p:nvGraphicFramePr>
        <p:xfrm>
          <a:off x="789271" y="479876"/>
          <a:ext cx="10462661" cy="6020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3525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9FF510-D2AC-967B-86E6-9E0FB9E562FA}"/>
              </a:ext>
            </a:extLst>
          </p:cNvPr>
          <p:cNvSpPr>
            <a:spLocks noGrp="1"/>
          </p:cNvSpPr>
          <p:nvPr>
            <p:ph type="title"/>
          </p:nvPr>
        </p:nvSpPr>
        <p:spPr>
          <a:xfrm>
            <a:off x="680720" y="111125"/>
            <a:ext cx="10673080" cy="752475"/>
          </a:xfrm>
        </p:spPr>
        <p:txBody>
          <a:bodyPr>
            <a:normAutofit/>
          </a:bodyPr>
          <a:lstStyle/>
          <a:p>
            <a:r>
              <a:rPr lang="en-GB" sz="4000" dirty="0"/>
              <a:t>Introduction to concept of Green logistics</a:t>
            </a:r>
          </a:p>
        </p:txBody>
      </p:sp>
      <p:sp>
        <p:nvSpPr>
          <p:cNvPr id="5" name="Content Placeholder 4">
            <a:extLst>
              <a:ext uri="{FF2B5EF4-FFF2-40B4-BE49-F238E27FC236}">
                <a16:creationId xmlns:a16="http://schemas.microsoft.com/office/drawing/2014/main" id="{F544BD2B-8B31-874C-C3E5-0D24BE20472A}"/>
              </a:ext>
            </a:extLst>
          </p:cNvPr>
          <p:cNvSpPr>
            <a:spLocks noGrp="1"/>
          </p:cNvSpPr>
          <p:nvPr>
            <p:ph idx="1"/>
          </p:nvPr>
        </p:nvSpPr>
        <p:spPr>
          <a:xfrm>
            <a:off x="680720" y="904240"/>
            <a:ext cx="10830560" cy="5690235"/>
          </a:xfrm>
        </p:spPr>
        <p:txBody>
          <a:bodyPr numCol="1">
            <a:normAutofit/>
          </a:bodyPr>
          <a:lstStyle/>
          <a:p>
            <a:pPr marL="0" indent="0" algn="just">
              <a:buNone/>
            </a:pPr>
            <a:r>
              <a:rPr lang="en-US" sz="1600" dirty="0"/>
              <a:t>Green logistics (or sustainable logistics) is concerned with minimizing the environmental as well as other adverse effects of supply movement. Green supply chains strive to minimize detrimental effect by redesigning distribution networks, sourcing, and reverse logistics to eliminate inefficiencies, unneeded transportation movement patterns, and packaging dumping. </a:t>
            </a:r>
            <a:r>
              <a:rPr lang="en-GB" sz="1600" b="1" dirty="0"/>
              <a:t>(</a:t>
            </a:r>
            <a:r>
              <a:rPr lang="en-GB" sz="1600" b="1" dirty="0" err="1"/>
              <a:t>Vidová</a:t>
            </a:r>
            <a:r>
              <a:rPr lang="en-GB" sz="1600" b="1" dirty="0"/>
              <a:t> et al., 2012)</a:t>
            </a:r>
            <a:endParaRPr lang="en-US" sz="1600" b="1" dirty="0"/>
          </a:p>
          <a:p>
            <a:pPr marL="0" indent="0" algn="just">
              <a:buNone/>
            </a:pPr>
            <a:endParaRPr lang="en-US" sz="1600" dirty="0"/>
          </a:p>
          <a:p>
            <a:pPr algn="just">
              <a:buFont typeface="Wingdings" panose="05000000000000000000" pitchFamily="2" charset="2"/>
              <a:buChar char="Ø"/>
            </a:pPr>
            <a:r>
              <a:rPr lang="en-US" sz="1600" dirty="0"/>
              <a:t>Interrelation of Green logistics and sustainability : </a:t>
            </a:r>
            <a:endParaRPr lang="en-GB" sz="1600" b="1" dirty="0"/>
          </a:p>
          <a:p>
            <a:pPr marL="0" indent="0" algn="just">
              <a:buNone/>
            </a:pPr>
            <a:r>
              <a:rPr lang="en-US" sz="1600" dirty="0"/>
              <a:t>Green logistics is a manifold discipline with the main objective of efficiently coordinating all operations while balancing economic, environmental, and social responsibilities. Green logistics principles incorporate environmental considerations into logistics operations with the goal to advance society's sustainability. </a:t>
            </a:r>
            <a:r>
              <a:rPr lang="en-GB" sz="1600" b="1" dirty="0"/>
              <a:t>(El-</a:t>
            </a:r>
            <a:r>
              <a:rPr lang="en-GB" sz="1600" b="1" dirty="0" err="1"/>
              <a:t>Berishy</a:t>
            </a:r>
            <a:r>
              <a:rPr lang="en-GB" sz="1600" b="1" dirty="0"/>
              <a:t> et al., 2013)</a:t>
            </a:r>
          </a:p>
          <a:p>
            <a:pPr marL="0" indent="0" algn="just">
              <a:buNone/>
            </a:pPr>
            <a:endParaRPr lang="en-US" sz="1600" dirty="0"/>
          </a:p>
          <a:p>
            <a:pPr marL="0" indent="0" algn="just">
              <a:buNone/>
            </a:pPr>
            <a:endParaRPr lang="en-US" sz="1600" dirty="0"/>
          </a:p>
          <a:p>
            <a:pPr marL="0" indent="0" algn="just">
              <a:buNone/>
            </a:pPr>
            <a:endParaRPr lang="en-US" sz="1600" dirty="0"/>
          </a:p>
          <a:p>
            <a:pPr marL="0" indent="0" algn="just">
              <a:buNone/>
            </a:pPr>
            <a:endParaRPr lang="en-US" sz="1600" dirty="0"/>
          </a:p>
          <a:p>
            <a:pPr algn="just"/>
            <a:endParaRPr lang="en-US" sz="1600" dirty="0"/>
          </a:p>
          <a:p>
            <a:pPr algn="just"/>
            <a:endParaRPr lang="en-GB" sz="1600" dirty="0"/>
          </a:p>
        </p:txBody>
      </p:sp>
      <p:sp>
        <p:nvSpPr>
          <p:cNvPr id="3" name="TextBox 2">
            <a:extLst>
              <a:ext uri="{FF2B5EF4-FFF2-40B4-BE49-F238E27FC236}">
                <a16:creationId xmlns:a16="http://schemas.microsoft.com/office/drawing/2014/main" id="{2CD9143A-75C5-72EB-BCBC-CCF5589A4A38}"/>
              </a:ext>
            </a:extLst>
          </p:cNvPr>
          <p:cNvSpPr txBox="1"/>
          <p:nvPr/>
        </p:nvSpPr>
        <p:spPr>
          <a:xfrm>
            <a:off x="523240" y="6035040"/>
            <a:ext cx="1798320" cy="276999"/>
          </a:xfrm>
          <a:prstGeom prst="rect">
            <a:avLst/>
          </a:prstGeom>
          <a:noFill/>
        </p:spPr>
        <p:txBody>
          <a:bodyPr wrap="square" rtlCol="0">
            <a:spAutoFit/>
          </a:bodyPr>
          <a:lstStyle/>
          <a:p>
            <a:r>
              <a:rPr lang="en-GB" sz="1200" i="1" dirty="0"/>
              <a:t>Source: </a:t>
            </a:r>
            <a:r>
              <a:rPr lang="en-GB" sz="1200" b="1" dirty="0"/>
              <a:t>(Kumar, 2015)</a:t>
            </a:r>
          </a:p>
        </p:txBody>
      </p:sp>
      <p:sp>
        <p:nvSpPr>
          <p:cNvPr id="6" name="Plus Sign 5">
            <a:extLst>
              <a:ext uri="{FF2B5EF4-FFF2-40B4-BE49-F238E27FC236}">
                <a16:creationId xmlns:a16="http://schemas.microsoft.com/office/drawing/2014/main" id="{10D7D217-CF2F-5B85-7E7D-D1AEBD992A21}"/>
              </a:ext>
            </a:extLst>
          </p:cNvPr>
          <p:cNvSpPr/>
          <p:nvPr/>
        </p:nvSpPr>
        <p:spPr>
          <a:xfrm>
            <a:off x="5293362" y="3962400"/>
            <a:ext cx="1188718" cy="1005840"/>
          </a:xfrm>
          <a:prstGeom prst="mathPlus">
            <a:avLst>
              <a:gd name="adj1" fmla="val 1870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92D050"/>
              </a:solidFill>
            </a:endParaRPr>
          </a:p>
        </p:txBody>
      </p:sp>
      <p:sp>
        <p:nvSpPr>
          <p:cNvPr id="9" name="TextBox 8">
            <a:extLst>
              <a:ext uri="{FF2B5EF4-FFF2-40B4-BE49-F238E27FC236}">
                <a16:creationId xmlns:a16="http://schemas.microsoft.com/office/drawing/2014/main" id="{A57BADE7-0311-BEFE-60EE-3394DAAE4347}"/>
              </a:ext>
            </a:extLst>
          </p:cNvPr>
          <p:cNvSpPr txBox="1"/>
          <p:nvPr/>
        </p:nvSpPr>
        <p:spPr>
          <a:xfrm>
            <a:off x="6392574" y="6108878"/>
            <a:ext cx="3340706" cy="276999"/>
          </a:xfrm>
          <a:prstGeom prst="rect">
            <a:avLst/>
          </a:prstGeom>
          <a:noFill/>
        </p:spPr>
        <p:txBody>
          <a:bodyPr wrap="square" rtlCol="0">
            <a:spAutoFit/>
          </a:bodyPr>
          <a:lstStyle/>
          <a:p>
            <a:r>
              <a:rPr lang="en-GB" sz="1200" i="1" dirty="0"/>
              <a:t>Source: </a:t>
            </a:r>
            <a:r>
              <a:rPr lang="en-GB" sz="1200" b="1" dirty="0"/>
              <a:t>(GÜLMEZ &amp; TÜZÜN RAD, 2017)</a:t>
            </a:r>
          </a:p>
        </p:txBody>
      </p:sp>
      <p:pic>
        <p:nvPicPr>
          <p:cNvPr id="10" name="Picture 9">
            <a:extLst>
              <a:ext uri="{FF2B5EF4-FFF2-40B4-BE49-F238E27FC236}">
                <a16:creationId xmlns:a16="http://schemas.microsoft.com/office/drawing/2014/main" id="{52CC0E18-F4F8-C114-30D9-218A2746889B}"/>
              </a:ext>
            </a:extLst>
          </p:cNvPr>
          <p:cNvPicPr>
            <a:picLocks noChangeAspect="1"/>
          </p:cNvPicPr>
          <p:nvPr/>
        </p:nvPicPr>
        <p:blipFill>
          <a:blip r:embed="rId3"/>
          <a:stretch>
            <a:fillRect/>
          </a:stretch>
        </p:blipFill>
        <p:spPr>
          <a:xfrm>
            <a:off x="624840" y="3373120"/>
            <a:ext cx="4625530" cy="2641600"/>
          </a:xfrm>
          <a:prstGeom prst="rect">
            <a:avLst/>
          </a:prstGeom>
        </p:spPr>
      </p:pic>
      <p:pic>
        <p:nvPicPr>
          <p:cNvPr id="12" name="Picture 11">
            <a:extLst>
              <a:ext uri="{FF2B5EF4-FFF2-40B4-BE49-F238E27FC236}">
                <a16:creationId xmlns:a16="http://schemas.microsoft.com/office/drawing/2014/main" id="{B936B20C-3794-3574-DF97-5A3105ED7D28}"/>
              </a:ext>
            </a:extLst>
          </p:cNvPr>
          <p:cNvPicPr>
            <a:picLocks noChangeAspect="1"/>
          </p:cNvPicPr>
          <p:nvPr/>
        </p:nvPicPr>
        <p:blipFill rotWithShape="1">
          <a:blip r:embed="rId4"/>
          <a:srcRect b="4584"/>
          <a:stretch/>
        </p:blipFill>
        <p:spPr>
          <a:xfrm>
            <a:off x="6495627" y="3373119"/>
            <a:ext cx="5015654" cy="2804161"/>
          </a:xfrm>
          <a:prstGeom prst="rect">
            <a:avLst/>
          </a:prstGeom>
        </p:spPr>
      </p:pic>
    </p:spTree>
    <p:extLst>
      <p:ext uri="{BB962C8B-B14F-4D97-AF65-F5344CB8AC3E}">
        <p14:creationId xmlns:p14="http://schemas.microsoft.com/office/powerpoint/2010/main" val="62467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544BD2B-8B31-874C-C3E5-0D24BE20472A}"/>
              </a:ext>
            </a:extLst>
          </p:cNvPr>
          <p:cNvSpPr>
            <a:spLocks noGrp="1"/>
          </p:cNvSpPr>
          <p:nvPr>
            <p:ph idx="1"/>
          </p:nvPr>
        </p:nvSpPr>
        <p:spPr>
          <a:xfrm>
            <a:off x="152400" y="264160"/>
            <a:ext cx="12039600" cy="6593840"/>
          </a:xfrm>
        </p:spPr>
        <p:txBody>
          <a:bodyPr numCol="2">
            <a:normAutofit/>
          </a:bodyPr>
          <a:lstStyle/>
          <a:p>
            <a:pPr algn="just">
              <a:lnSpc>
                <a:spcPct val="100000"/>
              </a:lnSpc>
              <a:buFont typeface="Wingdings" panose="05000000000000000000" pitchFamily="2" charset="2"/>
              <a:buChar char="Ø"/>
            </a:pPr>
            <a:r>
              <a:rPr lang="en-US" sz="1600" dirty="0"/>
              <a:t>Need for green logistic in E- commerce:</a:t>
            </a:r>
          </a:p>
          <a:p>
            <a:pPr marL="457200" indent="-457200" algn="just">
              <a:lnSpc>
                <a:spcPct val="100000"/>
              </a:lnSpc>
              <a:buFont typeface="+mj-lt"/>
              <a:buAutoNum type="arabicPeriod"/>
            </a:pPr>
            <a:r>
              <a:rPr lang="en-US" sz="1600" dirty="0"/>
              <a:t>To integrate environmental concerns into supply chain operations and simultaneously adapt to rising customer demands, environmental concerns couldn't be addressed separately at every stage of the chain. As a result, developing and implementing integrated strategies for logistics operations within the larger framework of sustainable growth is desired. And green logistics is precisely the considered necessary model.</a:t>
            </a:r>
            <a:r>
              <a:rPr lang="en-GB" sz="1600" dirty="0"/>
              <a:t> </a:t>
            </a:r>
            <a:r>
              <a:rPr lang="en-GB" sz="1600" b="1" dirty="0"/>
              <a:t>(El-</a:t>
            </a:r>
            <a:r>
              <a:rPr lang="en-GB" sz="1600" b="1" dirty="0" err="1"/>
              <a:t>Berishy</a:t>
            </a:r>
            <a:r>
              <a:rPr lang="en-GB" sz="1600" b="1" dirty="0"/>
              <a:t> et al., 2013)</a:t>
            </a:r>
            <a:endParaRPr lang="en-US" sz="1600" dirty="0"/>
          </a:p>
          <a:p>
            <a:pPr marL="457200" indent="-457200" algn="just">
              <a:lnSpc>
                <a:spcPct val="100000"/>
              </a:lnSpc>
              <a:buFont typeface="+mj-lt"/>
              <a:buAutoNum type="arabicPeriod"/>
            </a:pPr>
            <a:r>
              <a:rPr lang="en-US" sz="1600" dirty="0"/>
              <a:t>It attest to a company's adherence to environmental regulations.</a:t>
            </a:r>
            <a:r>
              <a:rPr lang="en-GB" sz="1600" b="1" dirty="0"/>
              <a:t>  (Kuruvilla et al., 2020)</a:t>
            </a:r>
          </a:p>
          <a:p>
            <a:pPr marL="457200" indent="-457200" algn="just">
              <a:lnSpc>
                <a:spcPct val="100000"/>
              </a:lnSpc>
              <a:buFont typeface="+mj-lt"/>
              <a:buAutoNum type="arabicPeriod"/>
            </a:pPr>
            <a:r>
              <a:rPr lang="en-US" sz="1600" dirty="0"/>
              <a:t>Reduce air, soil, water, and noise pollution by examining the impact within each logistics area, particularly those connected to transportation.</a:t>
            </a:r>
            <a:r>
              <a:rPr lang="en-GB" sz="1600" b="1" dirty="0"/>
              <a:t> (Kuruvilla et al., 2020)</a:t>
            </a:r>
          </a:p>
          <a:p>
            <a:pPr marL="457200" indent="-457200" algn="just">
              <a:lnSpc>
                <a:spcPct val="100000"/>
              </a:lnSpc>
              <a:buFont typeface="+mj-lt"/>
              <a:buAutoNum type="arabicPeriod"/>
            </a:pPr>
            <a:r>
              <a:rPr lang="en-US" sz="1600" dirty="0"/>
              <a:t>Make the most of ones supplies by recycling packaging and reusing containers.</a:t>
            </a:r>
            <a:r>
              <a:rPr lang="en-GB" sz="1600" b="1" dirty="0"/>
              <a:t> (Kuruvilla et al., 2020)</a:t>
            </a:r>
          </a:p>
          <a:p>
            <a:pPr marL="457200" indent="-457200" algn="just">
              <a:lnSpc>
                <a:spcPct val="100000"/>
              </a:lnSpc>
              <a:buFont typeface="+mj-lt"/>
              <a:buAutoNum type="arabicPeriod"/>
            </a:pPr>
            <a:r>
              <a:rPr lang="en-US" sz="1600" dirty="0"/>
              <a:t>Calculate the carbon output of logistical operations as a starting point for evaluating sustainable strategies and attempting to control their outcomes. The UNE-EN 16258:2013 international standard is one of the most widely used approaches for estimating energy usage and GHG emission levels.</a:t>
            </a:r>
            <a:r>
              <a:rPr lang="en-GB" sz="1600" b="1" dirty="0"/>
              <a:t> (Kuruvilla et al., 2020)</a:t>
            </a:r>
          </a:p>
          <a:p>
            <a:pPr marL="457200" indent="-457200" algn="just">
              <a:lnSpc>
                <a:spcPct val="100000"/>
              </a:lnSpc>
              <a:buFont typeface="+mj-lt"/>
              <a:buAutoNum type="arabicPeriod"/>
            </a:pPr>
            <a:endParaRPr lang="en-GB" sz="1600" b="1" dirty="0"/>
          </a:p>
          <a:p>
            <a:pPr algn="just">
              <a:buFont typeface="Wingdings" panose="05000000000000000000" pitchFamily="2" charset="2"/>
              <a:buChar char="Ø"/>
            </a:pPr>
            <a:r>
              <a:rPr lang="en-GB" sz="1600" dirty="0"/>
              <a:t>Drivers affecting implementation of Green Logistics in E-commerce </a:t>
            </a:r>
          </a:p>
          <a:p>
            <a:pPr marL="0" indent="0" algn="just">
              <a:buNone/>
            </a:pPr>
            <a:r>
              <a:rPr lang="en-GB" sz="1600" dirty="0"/>
              <a:t>                                                                    </a:t>
            </a:r>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marL="457200" indent="-457200" algn="just">
              <a:buFont typeface="+mj-lt"/>
              <a:buAutoNum type="arabicPeriod"/>
            </a:pPr>
            <a:endParaRPr lang="en-GB" sz="1550" dirty="0"/>
          </a:p>
        </p:txBody>
      </p:sp>
      <p:pic>
        <p:nvPicPr>
          <p:cNvPr id="12" name="Picture 11">
            <a:extLst>
              <a:ext uri="{FF2B5EF4-FFF2-40B4-BE49-F238E27FC236}">
                <a16:creationId xmlns:a16="http://schemas.microsoft.com/office/drawing/2014/main" id="{08E46ED9-178C-6C14-8BAA-CA1F4D164FDA}"/>
              </a:ext>
            </a:extLst>
          </p:cNvPr>
          <p:cNvPicPr>
            <a:picLocks noChangeAspect="1"/>
          </p:cNvPicPr>
          <p:nvPr/>
        </p:nvPicPr>
        <p:blipFill rotWithShape="1">
          <a:blip r:embed="rId3"/>
          <a:srcRect l="3208" t="5459" r="2670" b="2838"/>
          <a:stretch/>
        </p:blipFill>
        <p:spPr>
          <a:xfrm>
            <a:off x="6262794" y="701040"/>
            <a:ext cx="5638800" cy="5584146"/>
          </a:xfrm>
          <a:prstGeom prst="rect">
            <a:avLst/>
          </a:prstGeom>
        </p:spPr>
      </p:pic>
      <p:sp>
        <p:nvSpPr>
          <p:cNvPr id="14" name="TextBox 13">
            <a:extLst>
              <a:ext uri="{FF2B5EF4-FFF2-40B4-BE49-F238E27FC236}">
                <a16:creationId xmlns:a16="http://schemas.microsoft.com/office/drawing/2014/main" id="{C21B5085-32A0-D1E1-B7E6-09853DA7F0FB}"/>
              </a:ext>
            </a:extLst>
          </p:cNvPr>
          <p:cNvSpPr txBox="1"/>
          <p:nvPr/>
        </p:nvSpPr>
        <p:spPr>
          <a:xfrm>
            <a:off x="10469880" y="6365557"/>
            <a:ext cx="1722120" cy="492443"/>
          </a:xfrm>
          <a:prstGeom prst="rect">
            <a:avLst/>
          </a:prstGeom>
          <a:noFill/>
        </p:spPr>
        <p:txBody>
          <a:bodyPr wrap="square" rtlCol="0">
            <a:spAutoFit/>
          </a:bodyPr>
          <a:lstStyle/>
          <a:p>
            <a:r>
              <a:rPr lang="en-GB" sz="1300" i="1" dirty="0"/>
              <a:t>Source: </a:t>
            </a:r>
          </a:p>
          <a:p>
            <a:r>
              <a:rPr lang="en-GB" sz="1300" b="1" dirty="0"/>
              <a:t>(Seroka-Stolka, 2014)</a:t>
            </a:r>
          </a:p>
        </p:txBody>
      </p:sp>
    </p:spTree>
    <p:extLst>
      <p:ext uri="{BB962C8B-B14F-4D97-AF65-F5344CB8AC3E}">
        <p14:creationId xmlns:p14="http://schemas.microsoft.com/office/powerpoint/2010/main" val="2570823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5" name="Rectangle 5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5E9FF510-D2AC-967B-86E6-9E0FB9E562FA}"/>
              </a:ext>
            </a:extLst>
          </p:cNvPr>
          <p:cNvSpPr>
            <a:spLocks noGrp="1"/>
          </p:cNvSpPr>
          <p:nvPr>
            <p:ph type="title"/>
          </p:nvPr>
        </p:nvSpPr>
        <p:spPr>
          <a:xfrm>
            <a:off x="492370" y="605896"/>
            <a:ext cx="3084844" cy="5646208"/>
          </a:xfrm>
        </p:spPr>
        <p:txBody>
          <a:bodyPr anchor="ctr">
            <a:normAutofit/>
          </a:bodyPr>
          <a:lstStyle/>
          <a:p>
            <a:r>
              <a:rPr lang="en-GB" sz="3600">
                <a:solidFill>
                  <a:srgbClr val="FFFFFF"/>
                </a:solidFill>
              </a:rPr>
              <a:t>Industry 4.0 technology integrated green logistics framework for E- commerce sector</a:t>
            </a:r>
          </a:p>
        </p:txBody>
      </p:sp>
      <p:sp>
        <p:nvSpPr>
          <p:cNvPr id="56" name="Rectangle 6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Content Placeholder 4">
            <a:extLst>
              <a:ext uri="{FF2B5EF4-FFF2-40B4-BE49-F238E27FC236}">
                <a16:creationId xmlns:a16="http://schemas.microsoft.com/office/drawing/2014/main" id="{F544BD2B-8B31-874C-C3E5-0D24BE20472A}"/>
              </a:ext>
            </a:extLst>
          </p:cNvPr>
          <p:cNvSpPr>
            <a:spLocks noGrp="1"/>
          </p:cNvSpPr>
          <p:nvPr>
            <p:ph idx="1"/>
          </p:nvPr>
        </p:nvSpPr>
        <p:spPr>
          <a:xfrm>
            <a:off x="4945216" y="0"/>
            <a:ext cx="6413663" cy="6858000"/>
          </a:xfrm>
        </p:spPr>
        <p:txBody>
          <a:bodyPr numCol="1" anchor="ctr">
            <a:normAutofit/>
          </a:bodyPr>
          <a:lstStyle/>
          <a:p>
            <a:pPr algn="just">
              <a:buFont typeface="Wingdings" panose="05000000000000000000" pitchFamily="2" charset="2"/>
              <a:buChar char="Ø"/>
            </a:pPr>
            <a:r>
              <a:rPr lang="en-US" sz="1200" dirty="0"/>
              <a:t>Industry 4.0 applications have included the most advanced technologies, especially in the nanotechnology, telecommunications, internet fields, such as digital twinning, IoT, RFID, and so on, that have enabled us to use small devices more productively. This integration of digitalization enables the development of numerous applications that has revolutionized the world of logistics. Utilizing industry 4.0 technological advances assists in achieving various applications in the green logistics area that achieve long-term savings in terms of time, material, and energy. </a:t>
            </a:r>
            <a:r>
              <a:rPr lang="en-US" sz="1200" i="1" dirty="0"/>
              <a:t>For example:</a:t>
            </a:r>
            <a:r>
              <a:rPr lang="en-GB" sz="1200" i="1" dirty="0"/>
              <a:t> </a:t>
            </a:r>
            <a:r>
              <a:rPr lang="en-GB" sz="1200" b="1" dirty="0"/>
              <a:t>(Bányai &amp; Zaher Akkad, 2021)</a:t>
            </a:r>
          </a:p>
          <a:p>
            <a:pPr marL="0" indent="0" algn="just">
              <a:buNone/>
            </a:pPr>
            <a:endParaRPr lang="en-GB" sz="1200" b="1" dirty="0"/>
          </a:p>
          <a:p>
            <a:pPr marL="342900" indent="-342900" algn="just">
              <a:buFont typeface="+mj-lt"/>
              <a:buAutoNum type="arabicPeriod"/>
            </a:pPr>
            <a:r>
              <a:rPr lang="en-GB" sz="1200" dirty="0"/>
              <a:t>Smart Containers</a:t>
            </a:r>
          </a:p>
          <a:p>
            <a:pPr marL="342900" indent="-342900" algn="just">
              <a:buFont typeface="+mj-lt"/>
              <a:buAutoNum type="arabicPeriod"/>
            </a:pPr>
            <a:r>
              <a:rPr lang="en-GB" sz="1200" dirty="0"/>
              <a:t>Route Optimization of collection and transfer trucks</a:t>
            </a:r>
          </a:p>
          <a:p>
            <a:pPr marL="342900" indent="-342900" algn="just">
              <a:buFont typeface="+mj-lt"/>
              <a:buAutoNum type="arabicPeriod"/>
            </a:pPr>
            <a:r>
              <a:rPr lang="en-GB" sz="1200" dirty="0"/>
              <a:t>Data Management</a:t>
            </a:r>
          </a:p>
          <a:p>
            <a:pPr marL="342900" indent="-342900" algn="just">
              <a:buFont typeface="+mj-lt"/>
              <a:buAutoNum type="arabicPeriod"/>
            </a:pPr>
            <a:r>
              <a:rPr lang="en-GB" sz="1200" dirty="0"/>
              <a:t>Local Composting</a:t>
            </a:r>
          </a:p>
          <a:p>
            <a:pPr marL="0" indent="0" algn="just">
              <a:buNone/>
            </a:pPr>
            <a:endParaRPr lang="en-GB" sz="1200" dirty="0"/>
          </a:p>
          <a:p>
            <a:pPr algn="just">
              <a:buFont typeface="Wingdings" panose="05000000000000000000" pitchFamily="2" charset="2"/>
              <a:buChar char="Ø"/>
            </a:pPr>
            <a:r>
              <a:rPr lang="en-GB" sz="1200" dirty="0"/>
              <a:t>Furthermore, another sustainable strategies related to green logistics include following approaches : </a:t>
            </a:r>
            <a:r>
              <a:rPr lang="en-US" sz="1200" dirty="0"/>
              <a:t>.</a:t>
            </a:r>
            <a:r>
              <a:rPr lang="en-GB" sz="1200" b="1" dirty="0"/>
              <a:t> (Kuruvilla et al., 2020)</a:t>
            </a:r>
          </a:p>
          <a:p>
            <a:pPr marL="0" indent="0" algn="just">
              <a:buNone/>
            </a:pPr>
            <a:endParaRPr lang="en-GB" sz="1200" dirty="0"/>
          </a:p>
          <a:p>
            <a:pPr marL="342900" indent="-342900" algn="just">
              <a:buFont typeface="+mj-lt"/>
              <a:buAutoNum type="arabicPeriod"/>
            </a:pPr>
            <a:r>
              <a:rPr lang="en-GB" sz="1200" dirty="0"/>
              <a:t>Eco-friendly purchasing and procurement policies.</a:t>
            </a:r>
          </a:p>
          <a:p>
            <a:pPr marL="342900" indent="-342900" algn="just">
              <a:buFont typeface="+mj-lt"/>
              <a:buAutoNum type="arabicPeriod"/>
            </a:pPr>
            <a:r>
              <a:rPr lang="en-GB" sz="1200" dirty="0"/>
              <a:t>Optimizing transport fleet management.</a:t>
            </a:r>
          </a:p>
          <a:p>
            <a:pPr marL="342900" indent="-342900" algn="just">
              <a:buFont typeface="+mj-lt"/>
              <a:buAutoNum type="arabicPeriod"/>
            </a:pPr>
            <a:r>
              <a:rPr lang="en-GB" sz="1200" dirty="0"/>
              <a:t>Warehouse adopting sustainable construction and management standards.</a:t>
            </a:r>
          </a:p>
          <a:p>
            <a:pPr marL="342900" indent="-342900" algn="just">
              <a:buFont typeface="+mj-lt"/>
              <a:buAutoNum type="arabicPeriod"/>
            </a:pPr>
            <a:r>
              <a:rPr lang="en-GB" sz="1200" dirty="0"/>
              <a:t>Enabling measures to reduce and recycle waste produced in warehouse.</a:t>
            </a:r>
          </a:p>
          <a:p>
            <a:pPr marL="342900" indent="-342900" algn="just">
              <a:buFont typeface="+mj-lt"/>
              <a:buAutoNum type="arabicPeriod"/>
            </a:pPr>
            <a:r>
              <a:rPr lang="en-GB" sz="1200" dirty="0"/>
              <a:t>Improving stock management and reverse logistics. </a:t>
            </a:r>
          </a:p>
          <a:p>
            <a:pPr marL="342900" indent="-342900" algn="just">
              <a:buFont typeface="+mj-lt"/>
              <a:buAutoNum type="arabicPeriod"/>
            </a:pPr>
            <a:endParaRPr lang="en-GB" sz="1200" dirty="0"/>
          </a:p>
        </p:txBody>
      </p:sp>
    </p:spTree>
    <p:extLst>
      <p:ext uri="{BB962C8B-B14F-4D97-AF65-F5344CB8AC3E}">
        <p14:creationId xmlns:p14="http://schemas.microsoft.com/office/powerpoint/2010/main" val="396794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9FF510-D2AC-967B-86E6-9E0FB9E562FA}"/>
              </a:ext>
            </a:extLst>
          </p:cNvPr>
          <p:cNvSpPr>
            <a:spLocks noGrp="1"/>
          </p:cNvSpPr>
          <p:nvPr>
            <p:ph type="title"/>
          </p:nvPr>
        </p:nvSpPr>
        <p:spPr>
          <a:xfrm>
            <a:off x="1097280" y="286603"/>
            <a:ext cx="10058400" cy="1450757"/>
          </a:xfrm>
        </p:spPr>
        <p:txBody>
          <a:bodyPr>
            <a:normAutofit/>
          </a:bodyPr>
          <a:lstStyle/>
          <a:p>
            <a:r>
              <a:rPr lang="en-GB"/>
              <a:t>Examples of major E-commerce industries adopting green logistics</a:t>
            </a:r>
          </a:p>
        </p:txBody>
      </p:sp>
      <p:graphicFrame>
        <p:nvGraphicFramePr>
          <p:cNvPr id="31" name="Content Placeholder 5">
            <a:extLst>
              <a:ext uri="{FF2B5EF4-FFF2-40B4-BE49-F238E27FC236}">
                <a16:creationId xmlns:a16="http://schemas.microsoft.com/office/drawing/2014/main" id="{1349CC95-0DBE-0AC2-18C2-1A327089208F}"/>
              </a:ext>
            </a:extLst>
          </p:cNvPr>
          <p:cNvGraphicFramePr>
            <a:graphicFrameLocks noGrp="1"/>
          </p:cNvGraphicFramePr>
          <p:nvPr>
            <p:ph idx="1"/>
            <p:extLst>
              <p:ext uri="{D42A27DB-BD31-4B8C-83A1-F6EECF244321}">
                <p14:modId xmlns:p14="http://schemas.microsoft.com/office/powerpoint/2010/main" val="1176476322"/>
              </p:ext>
            </p:extLst>
          </p:nvPr>
        </p:nvGraphicFramePr>
        <p:xfrm>
          <a:off x="1096963" y="1859280"/>
          <a:ext cx="10058400" cy="4348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237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9FF510-D2AC-967B-86E6-9E0FB9E562FA}"/>
              </a:ext>
            </a:extLst>
          </p:cNvPr>
          <p:cNvSpPr>
            <a:spLocks noGrp="1"/>
          </p:cNvSpPr>
          <p:nvPr>
            <p:ph type="title"/>
          </p:nvPr>
        </p:nvSpPr>
        <p:spPr/>
        <p:txBody>
          <a:bodyPr vert="horz" lIns="91440" tIns="45720" rIns="91440" bIns="45720" rtlCol="0" anchor="b">
            <a:normAutofit/>
          </a:bodyPr>
          <a:lstStyle/>
          <a:p>
            <a:r>
              <a:rPr lang="en-US"/>
              <a:t>Barriers in implementing green logistics framework in developing countries</a:t>
            </a:r>
            <a:endParaRPr lang="en-US" dirty="0"/>
          </a:p>
        </p:txBody>
      </p:sp>
      <p:graphicFrame>
        <p:nvGraphicFramePr>
          <p:cNvPr id="2" name="Content Placeholder 1">
            <a:extLst>
              <a:ext uri="{FF2B5EF4-FFF2-40B4-BE49-F238E27FC236}">
                <a16:creationId xmlns:a16="http://schemas.microsoft.com/office/drawing/2014/main" id="{739C4E7A-766C-D568-BAEC-68DB6860AB11}"/>
              </a:ext>
            </a:extLst>
          </p:cNvPr>
          <p:cNvGraphicFramePr>
            <a:graphicFrameLocks noGrp="1"/>
          </p:cNvGraphicFramePr>
          <p:nvPr>
            <p:ph idx="1"/>
            <p:extLst>
              <p:ext uri="{D42A27DB-BD31-4B8C-83A1-F6EECF244321}">
                <p14:modId xmlns:p14="http://schemas.microsoft.com/office/powerpoint/2010/main" val="575453145"/>
              </p:ext>
            </p:extLst>
          </p:nvPr>
        </p:nvGraphicFramePr>
        <p:xfrm>
          <a:off x="2214879" y="1798320"/>
          <a:ext cx="7559041" cy="448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D8EE4D1A-25F2-1D4C-3E75-D0BF1A9AF8A2}"/>
              </a:ext>
            </a:extLst>
          </p:cNvPr>
          <p:cNvSpPr txBox="1"/>
          <p:nvPr/>
        </p:nvSpPr>
        <p:spPr>
          <a:xfrm>
            <a:off x="1808480" y="6047452"/>
            <a:ext cx="3200400" cy="292388"/>
          </a:xfrm>
          <a:prstGeom prst="rect">
            <a:avLst/>
          </a:prstGeom>
          <a:noFill/>
        </p:spPr>
        <p:txBody>
          <a:bodyPr wrap="square" rtlCol="0">
            <a:spAutoFit/>
          </a:bodyPr>
          <a:lstStyle/>
          <a:p>
            <a:pPr>
              <a:spcAft>
                <a:spcPts val="600"/>
              </a:spcAft>
            </a:pPr>
            <a:r>
              <a:rPr lang="en-GB" sz="1300" i="1" dirty="0"/>
              <a:t>Source:</a:t>
            </a:r>
            <a:r>
              <a:rPr lang="en-GB" sz="1300" dirty="0"/>
              <a:t> </a:t>
            </a:r>
            <a:r>
              <a:rPr lang="en-GB" sz="1300" b="1" dirty="0"/>
              <a:t>(Dashore &amp; Sohani, 2013)</a:t>
            </a:r>
          </a:p>
        </p:txBody>
      </p:sp>
    </p:spTree>
    <p:extLst>
      <p:ext uri="{BB962C8B-B14F-4D97-AF65-F5344CB8AC3E}">
        <p14:creationId xmlns:p14="http://schemas.microsoft.com/office/powerpoint/2010/main" val="381805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9FF510-D2AC-967B-86E6-9E0FB9E562FA}"/>
              </a:ext>
            </a:extLst>
          </p:cNvPr>
          <p:cNvSpPr>
            <a:spLocks noGrp="1"/>
          </p:cNvSpPr>
          <p:nvPr>
            <p:ph type="title"/>
          </p:nvPr>
        </p:nvSpPr>
        <p:spPr>
          <a:xfrm>
            <a:off x="1056640" y="571083"/>
            <a:ext cx="10058400" cy="702303"/>
          </a:xfrm>
        </p:spPr>
        <p:txBody>
          <a:bodyPr vert="horz" lIns="91440" tIns="45720" rIns="91440" bIns="45720" rtlCol="0" anchor="b">
            <a:normAutofit fontScale="90000"/>
          </a:bodyPr>
          <a:lstStyle/>
          <a:p>
            <a:r>
              <a:rPr lang="en-US" dirty="0"/>
              <a:t>Conclusion </a:t>
            </a:r>
          </a:p>
        </p:txBody>
      </p:sp>
      <p:sp>
        <p:nvSpPr>
          <p:cNvPr id="6" name="Content Placeholder 5">
            <a:extLst>
              <a:ext uri="{FF2B5EF4-FFF2-40B4-BE49-F238E27FC236}">
                <a16:creationId xmlns:a16="http://schemas.microsoft.com/office/drawing/2014/main" id="{19F06B2A-78E4-4740-7B8E-C355E241E90F}"/>
              </a:ext>
            </a:extLst>
          </p:cNvPr>
          <p:cNvSpPr>
            <a:spLocks noGrp="1"/>
          </p:cNvSpPr>
          <p:nvPr>
            <p:ph idx="1"/>
          </p:nvPr>
        </p:nvSpPr>
        <p:spPr>
          <a:xfrm>
            <a:off x="1097280" y="1351280"/>
            <a:ext cx="10058400" cy="4490720"/>
          </a:xfrm>
        </p:spPr>
        <p:txBody>
          <a:bodyPr>
            <a:normAutofit fontScale="92500" lnSpcReduction="20000"/>
          </a:bodyPr>
          <a:lstStyle/>
          <a:p>
            <a:pPr marL="0" indent="0" algn="just">
              <a:lnSpc>
                <a:spcPct val="150000"/>
              </a:lnSpc>
              <a:buNone/>
            </a:pPr>
            <a:r>
              <a:rPr lang="en-US" dirty="0"/>
              <a:t>The constant growth of e-commerce transactions and the parcel distribution in cities increases the entry of trucks and cargo vehicles in cities. As a result, last-mile logistics is generating negative externalities related to the increase in consumption, congestion, waste, emissions, and pollutions impacting the economic, social and environmental dimensions of sustainability.</a:t>
            </a:r>
            <a:r>
              <a:rPr lang="en-GB" dirty="0"/>
              <a:t> </a:t>
            </a:r>
            <a:r>
              <a:rPr lang="en-GB" b="1" dirty="0"/>
              <a:t>(Viu-Roig &amp; Alvarez-Palau, 2020) </a:t>
            </a:r>
            <a:r>
              <a:rPr lang="en-GB" dirty="0"/>
              <a:t>. Hence Green Logistics is the sustainable strategy which covers every aspect from green procurement, green packaging, green transportation, green fuels, green warehousing, green buildings to reduce the impact on environment. A trend of technology and digitalization has been seen post-Covid and as a matter of fact, companies have started integrating technology into their sustainable practices to mitigate emissions. But due to lack of awareness, government regulations and proper infrastructure along with numerous other barriers developing countries are still struggling to adopt the concept of </a:t>
            </a:r>
            <a:r>
              <a:rPr lang="en-GB"/>
              <a:t>green logistics. </a:t>
            </a:r>
            <a:endParaRPr lang="en-US" dirty="0"/>
          </a:p>
          <a:p>
            <a:pPr algn="just">
              <a:lnSpc>
                <a:spcPct val="150000"/>
              </a:lnSpc>
              <a:buFont typeface="Wingdings" panose="05000000000000000000" pitchFamily="2" charset="2"/>
              <a:buChar char="ü"/>
            </a:pPr>
            <a:endParaRPr lang="en-US" dirty="0"/>
          </a:p>
          <a:p>
            <a:pPr algn="just">
              <a:lnSpc>
                <a:spcPct val="150000"/>
              </a:lnSpc>
              <a:buFont typeface="Wingdings" panose="05000000000000000000" pitchFamily="2" charset="2"/>
              <a:buChar char="ü"/>
            </a:pPr>
            <a:endParaRPr lang="en-GB" dirty="0"/>
          </a:p>
        </p:txBody>
      </p:sp>
    </p:spTree>
    <p:extLst>
      <p:ext uri="{BB962C8B-B14F-4D97-AF65-F5344CB8AC3E}">
        <p14:creationId xmlns:p14="http://schemas.microsoft.com/office/powerpoint/2010/main" val="371758860"/>
      </p:ext>
    </p:extLst>
  </p:cSld>
  <p:clrMapOvr>
    <a:masterClrMapping/>
  </p:clrMapOvr>
</p:sld>
</file>

<file path=ppt/theme/theme1.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3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6780</TotalTime>
  <Words>5524</Words>
  <Application>Microsoft Office PowerPoint</Application>
  <PresentationFormat>Widescreen</PresentationFormat>
  <Paragraphs>251</Paragraphs>
  <Slides>12</Slides>
  <Notes>6</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1_Retrospect</vt:lpstr>
      <vt:lpstr>3_Retrospect</vt:lpstr>
      <vt:lpstr>Retrospect</vt:lpstr>
      <vt:lpstr>Technology integrated with green logistics - a way for reducing environmental impact throughout the supply chain in E- commerce logistics network ?</vt:lpstr>
      <vt:lpstr>  E- commerce logistics and its environmental impact</vt:lpstr>
      <vt:lpstr>PowerPoint Presentation</vt:lpstr>
      <vt:lpstr>Introduction to concept of Green logistics</vt:lpstr>
      <vt:lpstr>PowerPoint Presentation</vt:lpstr>
      <vt:lpstr>Industry 4.0 technology integrated green logistics framework for E- commerce sector</vt:lpstr>
      <vt:lpstr>Examples of major E-commerce industries adopting green logistics</vt:lpstr>
      <vt:lpstr>Barriers in implementing green logistics framework in developing countries</vt:lpstr>
      <vt:lpstr>Conclusion </vt:lpstr>
      <vt:lpstr>  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Ritu Godhania</dc:creator>
  <cp:lastModifiedBy>Ninad Killedar</cp:lastModifiedBy>
  <cp:revision>2</cp:revision>
  <dcterms:created xsi:type="dcterms:W3CDTF">2023-02-17T22:04:16Z</dcterms:created>
  <dcterms:modified xsi:type="dcterms:W3CDTF">2024-03-01T18:04:05Z</dcterms:modified>
</cp:coreProperties>
</file>