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9" r:id="rId6"/>
    <p:sldId id="270" r:id="rId7"/>
    <p:sldId id="271" r:id="rId8"/>
    <p:sldId id="268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B4FC5F-F849-4D64-AA30-44B97F0B28FA}">
  <a:tblStyle styleId="{9CB4FC5F-F849-4D64-AA30-44B97F0B28FA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tcBdr/>
        <a:fill>
          <a:solidFill>
            <a:srgbClr val="DBE9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E9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0"/>
    <p:restoredTop sz="94681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6890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9686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598113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22972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684276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40133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28" name="Shape 28"/>
            <p:cNvCxnSpPr/>
            <p:nvPr/>
          </p:nvCxnSpPr>
          <p:spPr>
            <a:xfrm rot="10800000" flipH="1">
              <a:off x="5130830" y="4175701"/>
              <a:ext cx="4022400" cy="26823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Shape 30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0" t="0" r="0" b="0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0" t="0" r="0" b="0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6637896" y="3920066"/>
              <a:ext cx="2509944" cy="2933700"/>
            </a:xfrm>
            <a:custGeom>
              <a:avLst/>
              <a:gdLst/>
              <a:ahLst/>
              <a:cxnLst/>
              <a:rect l="0" t="0" r="0" b="0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7010429" y="-8467"/>
              <a:ext cx="2139950" cy="6866467"/>
            </a:xfrm>
            <a:custGeom>
              <a:avLst/>
              <a:gdLst/>
              <a:ahLst/>
              <a:cxnLst/>
              <a:rect l="0" t="0" r="0" b="0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8295776" y="-8467"/>
              <a:ext cx="859028" cy="6866467"/>
            </a:xfrm>
            <a:custGeom>
              <a:avLst/>
              <a:gdLst/>
              <a:ahLst/>
              <a:cxnLst/>
              <a:rect l="0" t="0" r="0" b="0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077231" y="-8468"/>
              <a:ext cx="1067005" cy="6866467"/>
            </a:xfrm>
            <a:custGeom>
              <a:avLst/>
              <a:gdLst/>
              <a:ahLst/>
              <a:cxnLst/>
              <a:rect l="0" t="0" r="0" b="0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060297" y="4893733"/>
              <a:ext cx="1092200" cy="1960880"/>
            </a:xfrm>
            <a:custGeom>
              <a:avLst/>
              <a:gdLst/>
              <a:ahLst/>
              <a:cxnLst/>
              <a:rect l="0" t="0" r="0" b="0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0" t="0" r="0" b="0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10"/>
              </a:schemeClr>
            </a:solidFill>
            <a:ln>
              <a:noFill/>
            </a:ln>
          </p:spPr>
        </p:sp>
      </p:grp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6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6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00" cy="3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3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101074" y="3632200"/>
            <a:ext cx="5419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609598" y="4470400"/>
            <a:ext cx="63477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482711" y="790378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6747699" y="2886556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09598" y="1931988"/>
            <a:ext cx="6347700" cy="2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3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482711" y="790378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6747699" y="2886556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15848" y="609600"/>
            <a:ext cx="63414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1843063" y="927140"/>
            <a:ext cx="3880800" cy="6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3840924" y="2745900"/>
            <a:ext cx="52515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581325" y="637800"/>
            <a:ext cx="5251500" cy="51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598" y="2700868"/>
            <a:ext cx="63477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3869204" y="2160590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3"/>
          </p:nvPr>
        </p:nvSpPr>
        <p:spPr>
          <a:xfrm>
            <a:off x="3866640" y="2160983"/>
            <a:ext cx="3090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4"/>
          </p:nvPr>
        </p:nvSpPr>
        <p:spPr>
          <a:xfrm>
            <a:off x="3866640" y="2737246"/>
            <a:ext cx="30906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3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100" cy="55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609599" y="2777069"/>
            <a:ext cx="27903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sz="10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00" cy="3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09599" y="5367338"/>
            <a:ext cx="63477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11" name="Shape 11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0" t="0" r="0" b="0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Shape 12"/>
            <p:cNvCxnSpPr/>
            <p:nvPr/>
          </p:nvCxnSpPr>
          <p:spPr>
            <a:xfrm rot="10800000" flipH="1">
              <a:off x="5130830" y="4175701"/>
              <a:ext cx="4022400" cy="26823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Shape 14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0" t="0" r="0" b="0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0" t="0" r="0" b="0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37896" y="3920066"/>
              <a:ext cx="2509944" cy="2933700"/>
            </a:xfrm>
            <a:custGeom>
              <a:avLst/>
              <a:gdLst/>
              <a:ahLst/>
              <a:cxnLst/>
              <a:rect l="0" t="0" r="0" b="0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7010429" y="-8467"/>
              <a:ext cx="2139950" cy="6866467"/>
            </a:xfrm>
            <a:custGeom>
              <a:avLst/>
              <a:gdLst/>
              <a:ahLst/>
              <a:cxnLst/>
              <a:rect l="0" t="0" r="0" b="0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8295776" y="-8467"/>
              <a:ext cx="859028" cy="6866467"/>
            </a:xfrm>
            <a:custGeom>
              <a:avLst/>
              <a:gdLst/>
              <a:ahLst/>
              <a:cxnLst/>
              <a:rect l="0" t="0" r="0" b="0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077231" y="-8468"/>
              <a:ext cx="1067005" cy="6866467"/>
            </a:xfrm>
            <a:custGeom>
              <a:avLst/>
              <a:gdLst/>
              <a:ahLst/>
              <a:cxnLst/>
              <a:rect l="0" t="0" r="0" b="0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060297" y="4893733"/>
              <a:ext cx="1092200" cy="1960880"/>
            </a:xfrm>
            <a:custGeom>
              <a:avLst/>
              <a:gdLst/>
              <a:ahLst/>
              <a:cxnLst/>
              <a:rect l="0" t="0" r="0" b="0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ctrTitle"/>
          </p:nvPr>
        </p:nvSpPr>
        <p:spPr>
          <a:xfrm>
            <a:off x="1130600" y="1560669"/>
            <a:ext cx="5826600" cy="2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IN" b="1" dirty="0"/>
              <a:t>TEXT SUMMARIZATION</a:t>
            </a:r>
            <a:endParaRPr sz="5400" b="1" i="0" u="none" strike="noStrike" cap="none" dirty="0">
              <a:solidFill>
                <a:schemeClr val="accent1"/>
              </a:solidFill>
              <a:sym typeface="Trebuchet MS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295422" y="4600135"/>
            <a:ext cx="7723163" cy="177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IN" sz="1800" b="1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GROUP</a:t>
            </a:r>
            <a:r>
              <a:rPr lang="en-IN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IN" dirty="0" smtClean="0"/>
              <a:t>C-16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IN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								</a:t>
            </a:r>
            <a:r>
              <a:rPr lang="en-IN" sz="1800" b="0" i="0" u="none" strike="noStrike" cap="none" dirty="0" smtClean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				</a:t>
            </a:r>
            <a:r>
              <a:rPr lang="en-IN" sz="1800" b="1" i="0" u="none" strike="noStrike" cap="none" dirty="0" smtClean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Guide</a:t>
            </a:r>
            <a:r>
              <a:rPr lang="en-IN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IN" sz="1800" b="0" i="0" u="none" strike="noStrike" cap="none" dirty="0" err="1" smtClean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Prof.</a:t>
            </a:r>
            <a:r>
              <a:rPr lang="en-IN" sz="1800" b="0" i="0" u="none" strike="noStrike" cap="none" dirty="0" smtClean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N" dirty="0" err="1"/>
              <a:t>Pushkar</a:t>
            </a:r>
            <a:r>
              <a:rPr lang="en-IN" dirty="0"/>
              <a:t> S. </a:t>
            </a:r>
            <a:r>
              <a:rPr lang="en-IN" dirty="0" err="1"/>
              <a:t>Joglekar</a:t>
            </a:r>
            <a:endParaRPr sz="18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GROUP MEMBERS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56" name="Shape 156"/>
          <p:cNvGraphicFramePr/>
          <p:nvPr/>
        </p:nvGraphicFramePr>
        <p:xfrm>
          <a:off x="609598" y="2160588"/>
          <a:ext cx="7115025" cy="1854250"/>
        </p:xfrm>
        <a:graphic>
          <a:graphicData uri="http://schemas.openxmlformats.org/drawingml/2006/table">
            <a:tbl>
              <a:tblPr firstRow="1" bandRow="1">
                <a:noFill/>
                <a:tableStyleId>{9CB4FC5F-F849-4D64-AA30-44B97F0B28FA}</a:tableStyleId>
              </a:tblPr>
              <a:tblGrid>
                <a:gridCol w="2371675"/>
                <a:gridCol w="2371675"/>
                <a:gridCol w="23716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GR NO.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ROLLNO.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NAME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141542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E-10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NI</a:t>
                      </a:r>
                      <a:r>
                        <a:rPr lang="en-IN" sz="1800"/>
                        <a:t>DHI SAINI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141054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C-7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NINAD KAVIMANDAN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141368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C-13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HIMANSHU DASANI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141784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D-55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KARAN SINGH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IN" sz="4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AIM OF OUR PROJECT</a:t>
            </a:r>
            <a:endParaRPr sz="48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▶"/>
            </a:pPr>
            <a:r>
              <a:rPr lang="en-IN" dirty="0"/>
              <a:t>Given a paragraph as an input, our aim is to reduce the length of the paragraph by summarizing it.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endParaRPr sz="36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600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endParaRPr sz="36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4405" y="3871356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2980707" y="3592287"/>
            <a:ext cx="1543792" cy="14666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SUMMARIZER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544147" y="3871356"/>
            <a:ext cx="1129785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SUMMARY</a:t>
            </a:r>
            <a:endParaRPr lang="en-US" b="1"/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 flipV="1">
            <a:off x="2018805" y="4325588"/>
            <a:ext cx="961902" cy="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8" idx="1"/>
          </p:cNvCxnSpPr>
          <p:nvPr/>
        </p:nvCxnSpPr>
        <p:spPr>
          <a:xfrm>
            <a:off x="4524499" y="4325588"/>
            <a:ext cx="1019648" cy="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76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NLTK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68572" y="1379181"/>
            <a:ext cx="6488740" cy="521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Font typeface="Wingdings" charset="2"/>
              <a:buChar char="Ø"/>
            </a:pPr>
            <a:r>
              <a:rPr lang="en-US" dirty="0" smtClean="0"/>
              <a:t>NLTK (Natural Language Toolkit) is </a:t>
            </a:r>
            <a:r>
              <a:rPr lang="en-US" dirty="0"/>
              <a:t>a leading platform for building Python programs to work with human language data. </a:t>
            </a:r>
          </a:p>
          <a:p>
            <a:pPr marL="342900" indent="-342900">
              <a:spcBef>
                <a:spcPts val="0"/>
              </a:spcBef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spcBef>
                <a:spcPts val="0"/>
              </a:spcBef>
              <a:buFont typeface="Wingdings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provides easy-to-use interfaces to </a:t>
            </a:r>
            <a:r>
              <a:rPr lang="en-US" dirty="0" smtClean="0">
                <a:solidFill>
                  <a:schemeClr val="tx1"/>
                </a:solidFill>
              </a:rPr>
              <a:t>over 50 corpora and lexical resources</a:t>
            </a:r>
            <a:r>
              <a:rPr lang="en-US" dirty="0"/>
              <a:t> such as WordNet, along with a suite of text processing libraries for classification, tokenization, stemming, tagging, parsing, and semantic reasoning, wrappers for industrial-strength NLP libraries, and an active </a:t>
            </a:r>
            <a:r>
              <a:rPr lang="en-US" dirty="0" smtClean="0"/>
              <a:t>discussion forum.</a:t>
            </a:r>
          </a:p>
          <a:p>
            <a:pPr marL="342900" indent="-342900">
              <a:spcBef>
                <a:spcPts val="0"/>
              </a:spcBef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spcBef>
                <a:spcPts val="0"/>
              </a:spcBef>
              <a:buFont typeface="Wingdings" charset="2"/>
              <a:buChar char="Ø"/>
            </a:pPr>
            <a:r>
              <a:rPr lang="en-US" dirty="0"/>
              <a:t>NLTK is a free, open source, community-driven project</a:t>
            </a:r>
            <a:r>
              <a:rPr lang="en-US" dirty="0" smtClean="0"/>
              <a:t>.</a:t>
            </a:r>
          </a:p>
          <a:p>
            <a:pPr marL="342900" indent="-342900">
              <a:spcBef>
                <a:spcPts val="0"/>
              </a:spcBef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spcBef>
                <a:spcPts val="0"/>
              </a:spcBef>
              <a:buFont typeface="Wingdings" charset="2"/>
              <a:buChar char="Ø"/>
            </a:pPr>
            <a:r>
              <a:rPr lang="en-US" dirty="0"/>
              <a:t>NLTK has been called “a wonderful tool for teaching, and working in, computational linguistics using Python,” and “an amazing library to play with natural language.”</a:t>
            </a: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00" cy="853440"/>
          </a:xfrm>
        </p:spPr>
        <p:txBody>
          <a:bodyPr/>
          <a:lstStyle/>
          <a:p>
            <a:pPr algn="ctr"/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74055"/>
            <a:ext cx="6347700" cy="4367335"/>
          </a:xfrm>
        </p:spPr>
        <p:txBody>
          <a:bodyPr/>
          <a:lstStyle/>
          <a:p>
            <a:r>
              <a:rPr lang="en-US" dirty="0" smtClean="0"/>
              <a:t>Extractive text summarization</a:t>
            </a:r>
          </a:p>
          <a:p>
            <a:r>
              <a:rPr lang="en-US" dirty="0" smtClean="0"/>
              <a:t>Summary contains important sentences from original text</a:t>
            </a:r>
          </a:p>
          <a:p>
            <a:r>
              <a:rPr lang="en-US" dirty="0" smtClean="0"/>
              <a:t>Every sentence is scored based on number of most frequent words included in the sentence</a:t>
            </a:r>
          </a:p>
          <a:p>
            <a:r>
              <a:rPr lang="en-US" dirty="0" smtClean="0"/>
              <a:t>Sentences with score above a set threshold are selected for summary</a:t>
            </a:r>
          </a:p>
          <a:p>
            <a:r>
              <a:rPr lang="en-US" dirty="0" smtClean="0"/>
              <a:t>Threshold is currently fixed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00" cy="881575"/>
          </a:xfrm>
        </p:spPr>
        <p:txBody>
          <a:bodyPr/>
          <a:lstStyle/>
          <a:p>
            <a:pPr algn="ctr"/>
            <a:r>
              <a:rPr lang="en-US" dirty="0" smtClean="0"/>
              <a:t>Our Approach (cont’d)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491175"/>
            <a:ext cx="6347700" cy="4550215"/>
          </a:xfrm>
        </p:spPr>
        <p:txBody>
          <a:bodyPr/>
          <a:lstStyle/>
          <a:p>
            <a:r>
              <a:rPr lang="en-US" dirty="0" smtClean="0"/>
              <a:t>Tokenize the entire text into a vector of words</a:t>
            </a:r>
          </a:p>
          <a:p>
            <a:r>
              <a:rPr lang="en-US" dirty="0" smtClean="0"/>
              <a:t>Remove stop words in English (“the”, “on”, “of”, “for”, etc.) and punctuations</a:t>
            </a:r>
          </a:p>
          <a:p>
            <a:r>
              <a:rPr lang="en-US" dirty="0" smtClean="0"/>
              <a:t>Count the frequency of every word in the text</a:t>
            </a:r>
          </a:p>
          <a:p>
            <a:r>
              <a:rPr lang="en-US" dirty="0" smtClean="0"/>
              <a:t>Keep top 10 mostly frequent words in the vector</a:t>
            </a:r>
          </a:p>
          <a:p>
            <a:r>
              <a:rPr lang="en-US" dirty="0" smtClean="0"/>
              <a:t>Check every sentence for number of these words it contains and score accordingly</a:t>
            </a:r>
          </a:p>
          <a:p>
            <a:r>
              <a:rPr lang="en-US" dirty="0" smtClean="0"/>
              <a:t>Used NLTK with Python for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00" cy="853440"/>
          </a:xfrm>
        </p:spPr>
        <p:txBody>
          <a:bodyPr/>
          <a:lstStyle/>
          <a:p>
            <a:pPr algn="ctr"/>
            <a:r>
              <a:rPr lang="en-US" dirty="0" smtClean="0"/>
              <a:t>Further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463040"/>
            <a:ext cx="6347700" cy="4578350"/>
          </a:xfrm>
        </p:spPr>
        <p:txBody>
          <a:bodyPr/>
          <a:lstStyle/>
          <a:p>
            <a:r>
              <a:rPr lang="en-US" dirty="0" smtClean="0"/>
              <a:t>Scoring based on the frequency of the word</a:t>
            </a:r>
          </a:p>
          <a:p>
            <a:r>
              <a:rPr lang="en-US" dirty="0" smtClean="0"/>
              <a:t>Convert it to more “generative” model, instead of extracting through the original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 rot="-1519779">
            <a:off x="1318099" y="2623293"/>
            <a:ext cx="6347714" cy="201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rebuchet MS"/>
              <a:buNone/>
            </a:pPr>
            <a:r>
              <a:rPr lang="en-IN" sz="72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THANKYOU! ☺</a:t>
            </a:r>
            <a:endParaRPr sz="72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228</Words>
  <Application>Microsoft Macintosh PowerPoint</Application>
  <PresentationFormat>On-screen Show (4:3)</PresentationFormat>
  <Paragraphs>54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TEXT SUMMARIZATION</vt:lpstr>
      <vt:lpstr>GROUP MEMBERS</vt:lpstr>
      <vt:lpstr>AIM OF OUR PROJECT</vt:lpstr>
      <vt:lpstr>NLTK</vt:lpstr>
      <vt:lpstr>Our Approach</vt:lpstr>
      <vt:lpstr>Our Approach (cont’d)</vt:lpstr>
      <vt:lpstr>Further Scope</vt:lpstr>
      <vt:lpstr>THANKYOU! 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</dc:title>
  <cp:lastModifiedBy>Windows User</cp:lastModifiedBy>
  <cp:revision>14</cp:revision>
  <dcterms:modified xsi:type="dcterms:W3CDTF">2018-03-21T09:16:37Z</dcterms:modified>
</cp:coreProperties>
</file>