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9" r:id="rId4"/>
    <p:sldId id="262" r:id="rId5"/>
    <p:sldId id="263" r:id="rId6"/>
    <p:sldId id="264" r:id="rId7"/>
    <p:sldId id="268" r:id="rId8"/>
    <p:sldId id="269" r:id="rId9"/>
    <p:sldId id="261" r:id="rId10"/>
    <p:sldId id="265" r:id="rId11"/>
    <p:sldId id="266" r:id="rId12"/>
    <p:sldId id="267" r:id="rId13"/>
    <p:sldId id="260" r:id="rId14"/>
  </p:sldIdLst>
  <p:sldSz cx="9144000" cy="6858000" type="screen4x3"/>
  <p:notesSz cx="6858000" cy="9144000"/>
  <p:embeddedFontLst>
    <p:embeddedFont>
      <p:font typeface="Bell MT" panose="02020503060305020303" pitchFamily="18" charset="0"/>
      <p:regular r:id="rId16"/>
      <p:bold r:id="rId17"/>
      <p:italic r:id="rId18"/>
    </p:embeddedFont>
    <p:embeddedFont>
      <p:font typeface="Bookman Old Style" panose="02050604050505020204" pitchFamily="18" charset="0"/>
      <p:regular r:id="rId19"/>
      <p:bold r:id="rId20"/>
      <p:italic r:id="rId21"/>
      <p:boldItalic r:id="rId22"/>
    </p:embeddedFont>
    <p:embeddedFont>
      <p:font typeface="Overlock"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yxc7LYksoSMaZ3x/fCkbBqEue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39579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89" name="Google Shape;89;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90" name="Google Shape;90;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3090137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4192919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3081582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1935935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1" name="Google Shape;19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192" name="Google Shape;192;p9: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93" name="Google Shape;193;p9: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94" name="Google Shape;194;p9: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328261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15" name="Google Shape;115;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16" name="Google Shape;116;p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17" name="Google Shape;117;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11790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240056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66794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66291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2424112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451371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2605237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1475978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p:nvPr/>
        </p:nvSpPr>
        <p:spPr>
          <a:xfrm>
            <a:off x="304800" y="5181600"/>
            <a:ext cx="8534400" cy="13716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3" name="Google Shape;93;p1"/>
          <p:cNvSpPr/>
          <p:nvPr/>
        </p:nvSpPr>
        <p:spPr>
          <a:xfrm>
            <a:off x="1828812" y="2199850"/>
            <a:ext cx="5638800" cy="707846"/>
          </a:xfrm>
          <a:prstGeom prst="rect">
            <a:avLst/>
          </a:prstGeom>
          <a:noFill/>
          <a:ln>
            <a:noFill/>
          </a:ln>
        </p:spPr>
        <p:txBody>
          <a:bodyPr spcFirstLastPara="1" wrap="square" lIns="91425" tIns="45700" rIns="91425" bIns="45700" anchor="t" anchorCtr="0">
            <a:spAutoFit/>
          </a:bodyPr>
          <a:lstStyle/>
          <a:p>
            <a:pPr algn="ctr"/>
            <a:r>
              <a:rPr lang="en-IN" sz="2000" b="1" i="0" u="none" strike="noStrike" cap="none" dirty="0">
                <a:solidFill>
                  <a:schemeClr val="dk1"/>
                </a:solidFill>
                <a:latin typeface="Times New Roman"/>
                <a:ea typeface="Times New Roman"/>
                <a:cs typeface="Times New Roman"/>
                <a:sym typeface="Times New Roman"/>
              </a:rPr>
              <a:t> </a:t>
            </a:r>
            <a:r>
              <a:rPr lang="en-IN" sz="1800" b="1" dirty="0">
                <a:solidFill>
                  <a:srgbClr val="000000"/>
                </a:solidFill>
                <a:effectLst/>
                <a:latin typeface="Times New Roman" panose="02020603050405020304" pitchFamily="18" charset="0"/>
                <a:ea typeface="Times New Roman" panose="02020603050405020304" pitchFamily="18" charset="0"/>
              </a:rPr>
              <a:t>ATMOSALERT</a:t>
            </a:r>
            <a:endParaRPr lang="en-IN" sz="1800" dirty="0">
              <a:effectLst/>
              <a:latin typeface="Calibri" panose="020F0502020204030204" pitchFamily="34" charset="0"/>
              <a:ea typeface="Calibri" panose="020F0502020204030204" pitchFamily="34" charset="0"/>
            </a:endParaRPr>
          </a:p>
          <a:p>
            <a:pPr marL="0" marR="0" lvl="0" indent="0" algn="ctr" rtl="0">
              <a:spcBef>
                <a:spcPts val="0"/>
              </a:spcBef>
              <a:spcAft>
                <a:spcPts val="0"/>
              </a:spcAft>
              <a:buNone/>
            </a:pPr>
            <a:endParaRPr sz="2000" b="1" i="0" u="none" strike="noStrike" cap="none" dirty="0">
              <a:solidFill>
                <a:schemeClr val="dk1"/>
              </a:solidFill>
              <a:latin typeface="Times New Roman"/>
              <a:ea typeface="Times New Roman"/>
              <a:cs typeface="Times New Roman"/>
              <a:sym typeface="Times New Roman"/>
            </a:endParaRPr>
          </a:p>
        </p:txBody>
      </p:sp>
      <p:sp>
        <p:nvSpPr>
          <p:cNvPr id="94" name="Google Shape;94;p1"/>
          <p:cNvSpPr/>
          <p:nvPr/>
        </p:nvSpPr>
        <p:spPr>
          <a:xfrm>
            <a:off x="765175" y="506"/>
            <a:ext cx="7312025"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a:t>
            </a:r>
            <a:r>
              <a:rPr lang="en-US" sz="1600" b="1" i="0" u="none" strike="noStrike" cap="none" dirty="0" err="1">
                <a:solidFill>
                  <a:srgbClr val="1F3864"/>
                </a:solidFill>
                <a:latin typeface="Times New Roman"/>
                <a:ea typeface="Times New Roman"/>
                <a:cs typeface="Times New Roman"/>
                <a:sym typeface="Times New Roman"/>
              </a:rPr>
              <a:t>Excelssior</a:t>
            </a:r>
            <a:r>
              <a:rPr lang="en-US" sz="1600" b="1" i="0" u="none" strike="noStrike" cap="none" dirty="0">
                <a:solidFill>
                  <a:srgbClr val="1F3864"/>
                </a:solidFill>
                <a:latin typeface="Times New Roman"/>
                <a:ea typeface="Times New Roman"/>
                <a:cs typeface="Times New Roman"/>
                <a:sym typeface="Times New Roman"/>
              </a:rPr>
              <a:t> Education Society’s </a:t>
            </a:r>
            <a:br>
              <a:rPr lang="en-US" sz="2000" b="0" i="0" u="none" strike="noStrike" cap="none" dirty="0">
                <a:solidFill>
                  <a:srgbClr val="1F3864"/>
                </a:solidFill>
                <a:latin typeface="Times New Roman"/>
                <a:ea typeface="Times New Roman"/>
                <a:cs typeface="Times New Roman"/>
                <a:sym typeface="Times New Roman"/>
              </a:rPr>
            </a:br>
            <a:r>
              <a:rPr lang="en-US" sz="2400" b="1" i="0" u="none" strike="noStrike" cap="none" dirty="0">
                <a:solidFill>
                  <a:srgbClr val="FF0000"/>
                </a:solidFill>
                <a:latin typeface="Times New Roman"/>
                <a:ea typeface="Times New Roman"/>
                <a:cs typeface="Times New Roman"/>
                <a:sym typeface="Times New Roman"/>
              </a:rPr>
              <a:t>         </a:t>
            </a:r>
            <a:r>
              <a:rPr lang="en-US" sz="1800" b="1" i="0" u="none" strike="noStrike" cap="none" dirty="0">
                <a:solidFill>
                  <a:srgbClr val="1F3864"/>
                </a:solidFill>
                <a:latin typeface="Times New Roman"/>
                <a:ea typeface="Times New Roman"/>
                <a:cs typeface="Times New Roman"/>
                <a:sym typeface="Times New Roman"/>
              </a:rPr>
              <a:t>K. C. College of Engineering &amp; Management Studies &amp; Research  </a:t>
            </a:r>
            <a:br>
              <a:rPr lang="en-US" sz="2000" b="0" i="0" u="none" strike="noStrike" cap="none" dirty="0">
                <a:solidFill>
                  <a:srgbClr val="000000"/>
                </a:solidFill>
                <a:latin typeface="Times New Roman"/>
                <a:ea typeface="Times New Roman"/>
                <a:cs typeface="Times New Roman"/>
                <a:sym typeface="Times New Roman"/>
              </a:rPr>
            </a:br>
            <a:r>
              <a:rPr lang="en-US" sz="1400" b="1" i="0" u="none" strike="noStrike" cap="none" dirty="0">
                <a:solidFill>
                  <a:srgbClr val="1F3864"/>
                </a:solidFill>
                <a:latin typeface="Times New Roman"/>
                <a:ea typeface="Times New Roman"/>
                <a:cs typeface="Times New Roman"/>
                <a:sym typeface="Times New Roman"/>
              </a:rPr>
              <a:t>(Affiliated to the University of Mumbai &amp; Approved by AICTE)</a:t>
            </a:r>
            <a:br>
              <a:rPr lang="en-US" sz="1400" b="0" i="0" u="none" strike="noStrike" cap="none" dirty="0">
                <a:solidFill>
                  <a:srgbClr val="1F3864"/>
                </a:solidFill>
                <a:latin typeface="Times New Roman"/>
                <a:ea typeface="Times New Roman"/>
                <a:cs typeface="Times New Roman"/>
                <a:sym typeface="Times New Roman"/>
              </a:rPr>
            </a:br>
            <a:r>
              <a:rPr lang="en-US" sz="1400" b="1" i="0" u="none" strike="noStrike" cap="none" dirty="0" err="1">
                <a:solidFill>
                  <a:srgbClr val="1F3864"/>
                </a:solidFill>
                <a:latin typeface="Times New Roman"/>
                <a:ea typeface="Times New Roman"/>
                <a:cs typeface="Times New Roman"/>
                <a:sym typeface="Times New Roman"/>
              </a:rPr>
              <a:t>Mith</a:t>
            </a:r>
            <a:r>
              <a:rPr lang="en-US" sz="1400" b="1" i="0" u="none" strike="noStrike" cap="none" dirty="0">
                <a:solidFill>
                  <a:srgbClr val="1F3864"/>
                </a:solidFill>
                <a:latin typeface="Times New Roman"/>
                <a:ea typeface="Times New Roman"/>
                <a:cs typeface="Times New Roman"/>
                <a:sym typeface="Times New Roman"/>
              </a:rPr>
              <a:t> </a:t>
            </a:r>
            <a:r>
              <a:rPr lang="en-US" sz="1400" b="1" i="0" u="none" strike="noStrike" cap="none" dirty="0" err="1">
                <a:solidFill>
                  <a:srgbClr val="1F3864"/>
                </a:solidFill>
                <a:latin typeface="Times New Roman"/>
                <a:ea typeface="Times New Roman"/>
                <a:cs typeface="Times New Roman"/>
                <a:sym typeface="Times New Roman"/>
              </a:rPr>
              <a:t>Bunder</a:t>
            </a:r>
            <a:r>
              <a:rPr lang="en-US" sz="1400" b="1" i="0" u="none" strike="noStrike" cap="none" dirty="0">
                <a:solidFill>
                  <a:srgbClr val="1F3864"/>
                </a:solidFill>
                <a:latin typeface="Times New Roman"/>
                <a:ea typeface="Times New Roman"/>
                <a:cs typeface="Times New Roman"/>
                <a:sym typeface="Times New Roman"/>
              </a:rPr>
              <a:t> Road, Near Hume Pipe, </a:t>
            </a:r>
            <a:r>
              <a:rPr lang="en-US" sz="1400" b="1" i="0" u="none" strike="noStrike" cap="none" dirty="0" err="1">
                <a:solidFill>
                  <a:srgbClr val="1F3864"/>
                </a:solidFill>
                <a:latin typeface="Times New Roman"/>
                <a:ea typeface="Times New Roman"/>
                <a:cs typeface="Times New Roman"/>
                <a:sym typeface="Times New Roman"/>
              </a:rPr>
              <a:t>Kopri</a:t>
            </a:r>
            <a:r>
              <a:rPr lang="en-US" sz="1400" b="1" i="0" u="none" strike="noStrike" cap="none" dirty="0">
                <a:solidFill>
                  <a:srgbClr val="1F3864"/>
                </a:solidFill>
                <a:latin typeface="Times New Roman"/>
                <a:ea typeface="Times New Roman"/>
                <a:cs typeface="Times New Roman"/>
                <a:sym typeface="Times New Roman"/>
              </a:rPr>
              <a:t>, Thane (E) – 400603</a:t>
            </a:r>
            <a:br>
              <a:rPr lang="en-US" sz="1400" b="1" i="0" u="none" strike="noStrike" cap="none" dirty="0">
                <a:solidFill>
                  <a:srgbClr val="1F3864"/>
                </a:solidFill>
                <a:latin typeface="Times New Roman"/>
                <a:ea typeface="Times New Roman"/>
                <a:cs typeface="Times New Roman"/>
                <a:sym typeface="Times New Roman"/>
              </a:rPr>
            </a:br>
            <a:r>
              <a:rPr lang="en-US" sz="1400" b="1" i="0" u="none" strike="noStrike" cap="none" dirty="0">
                <a:solidFill>
                  <a:srgbClr val="1F3864"/>
                </a:solidFill>
                <a:latin typeface="Times New Roman"/>
                <a:ea typeface="Times New Roman"/>
                <a:cs typeface="Times New Roman"/>
                <a:sym typeface="Times New Roman"/>
              </a:rPr>
              <a:t>NAAC Accredited with B++ Grade</a:t>
            </a:r>
            <a:endParaRPr sz="1800" b="1" i="0" u="none" strike="noStrike" cap="none" dirty="0">
              <a:solidFill>
                <a:schemeClr val="dk1"/>
              </a:solidFill>
              <a:latin typeface="Times New Roman"/>
              <a:ea typeface="Times New Roman"/>
              <a:cs typeface="Times New Roman"/>
              <a:sym typeface="Times New Roman"/>
            </a:endParaRPr>
          </a:p>
        </p:txBody>
      </p:sp>
      <p:sp>
        <p:nvSpPr>
          <p:cNvPr id="95" name="Google Shape;95;p1"/>
          <p:cNvSpPr/>
          <p:nvPr/>
        </p:nvSpPr>
        <p:spPr>
          <a:xfrm>
            <a:off x="457200" y="1359813"/>
            <a:ext cx="8382000" cy="7232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100" b="1" i="0" u="none" strike="noStrike" cap="none" dirty="0">
                <a:solidFill>
                  <a:srgbClr val="8E0000"/>
                </a:solidFill>
                <a:latin typeface="Bookman Old Style"/>
                <a:ea typeface="Bookman Old Style"/>
                <a:cs typeface="Bookman Old Style"/>
                <a:sym typeface="Bookman Old Style"/>
              </a:rPr>
              <a:t>For the Degree of Third year of Computer Engineering</a:t>
            </a:r>
            <a:endParaRPr sz="1700" b="1" dirty="0"/>
          </a:p>
          <a:p>
            <a:pPr marL="0" marR="0" lvl="0" indent="0" algn="ctr"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Academic Year 2024-25</a:t>
            </a:r>
            <a:endParaRPr sz="2000" b="0" i="0" u="none" strike="noStrike" cap="none" dirty="0">
              <a:solidFill>
                <a:srgbClr val="8E0000"/>
              </a:solidFill>
              <a:latin typeface="Bookman Old Style"/>
              <a:ea typeface="Bookman Old Style"/>
              <a:cs typeface="Bookman Old Style"/>
              <a:sym typeface="Bookman Old Style"/>
            </a:endParaRPr>
          </a:p>
        </p:txBody>
      </p:sp>
      <p:cxnSp>
        <p:nvCxnSpPr>
          <p:cNvPr id="96" name="Google Shape;96;p1"/>
          <p:cNvCxnSpPr/>
          <p:nvPr/>
        </p:nvCxnSpPr>
        <p:spPr>
          <a:xfrm>
            <a:off x="76200" y="1310770"/>
            <a:ext cx="8991600" cy="1588"/>
          </a:xfrm>
          <a:prstGeom prst="straightConnector1">
            <a:avLst/>
          </a:prstGeom>
          <a:noFill/>
          <a:ln w="9525" cap="flat" cmpd="sng">
            <a:solidFill>
              <a:srgbClr val="4A7DBA"/>
            </a:solidFill>
            <a:prstDash val="solid"/>
            <a:round/>
            <a:headEnd type="none" w="sm" len="sm"/>
            <a:tailEnd type="none" w="sm" len="sm"/>
          </a:ln>
        </p:spPr>
      </p:cxnSp>
      <p:sp>
        <p:nvSpPr>
          <p:cNvPr id="97" name="Google Shape;97;p1"/>
          <p:cNvSpPr/>
          <p:nvPr/>
        </p:nvSpPr>
        <p:spPr>
          <a:xfrm>
            <a:off x="2514600" y="4227637"/>
            <a:ext cx="4572000" cy="9539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Bookman Old Style"/>
                <a:ea typeface="Bookman Old Style"/>
                <a:cs typeface="Bookman Old Style"/>
                <a:sym typeface="Bookman Old Style"/>
              </a:rPr>
              <a:t>Guided by :</a:t>
            </a:r>
            <a:endParaRPr dirty="0"/>
          </a:p>
          <a:p>
            <a:pPr marL="0" marR="0" lvl="0" indent="0" algn="ctr" rtl="0">
              <a:spcBef>
                <a:spcPts val="0"/>
              </a:spcBef>
              <a:spcAft>
                <a:spcPts val="0"/>
              </a:spcAft>
              <a:buNone/>
            </a:pPr>
            <a:r>
              <a:rPr lang="en-US" sz="2000" b="1" i="0" u="none" strike="noStrike" cap="none" dirty="0">
                <a:solidFill>
                  <a:schemeClr val="dk1"/>
                </a:solidFill>
                <a:latin typeface="Bookman Old Style"/>
                <a:ea typeface="Bookman Old Style"/>
                <a:cs typeface="Bookman Old Style"/>
                <a:sym typeface="Bookman Old Style"/>
              </a:rPr>
              <a:t>Prof Vedika Patil</a:t>
            </a:r>
            <a:endParaRPr sz="2000" b="1" i="0" u="none" strike="noStrike" cap="none" dirty="0">
              <a:solidFill>
                <a:schemeClr val="dk1"/>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1800" b="0" i="1" u="none" strike="noStrike" cap="none" dirty="0">
                <a:solidFill>
                  <a:schemeClr val="dk1"/>
                </a:solidFill>
                <a:latin typeface="Calibri"/>
                <a:ea typeface="Calibri"/>
                <a:cs typeface="Calibri"/>
                <a:sym typeface="Calibri"/>
              </a:rPr>
              <a:t>(</a:t>
            </a:r>
            <a:r>
              <a:rPr lang="en-US" sz="1800" b="1" i="0" u="none" strike="noStrike" cap="none" dirty="0">
                <a:solidFill>
                  <a:schemeClr val="dk1"/>
                </a:solidFill>
                <a:latin typeface="Calibri"/>
                <a:ea typeface="Calibri"/>
                <a:cs typeface="Calibri"/>
                <a:sym typeface="Calibri"/>
              </a:rPr>
              <a:t> Assistant </a:t>
            </a:r>
            <a:r>
              <a:rPr lang="en-US" sz="1800" b="1" i="0" u="none" strike="noStrike" cap="none" dirty="0">
                <a:solidFill>
                  <a:schemeClr val="dk1"/>
                </a:solidFill>
                <a:latin typeface="Times New Roman"/>
                <a:ea typeface="Times New Roman"/>
                <a:cs typeface="Times New Roman"/>
                <a:sym typeface="Times New Roman"/>
              </a:rPr>
              <a:t>Professor )</a:t>
            </a:r>
            <a:endParaRPr sz="1400" b="1" i="0" u="none" strike="noStrike" cap="none" dirty="0">
              <a:solidFill>
                <a:schemeClr val="dk1"/>
              </a:solidFill>
              <a:latin typeface="Times New Roman"/>
              <a:ea typeface="Times New Roman"/>
              <a:cs typeface="Times New Roman"/>
              <a:sym typeface="Times New Roman"/>
            </a:endParaRPr>
          </a:p>
        </p:txBody>
      </p:sp>
      <p:sp>
        <p:nvSpPr>
          <p:cNvPr id="98" name="Google Shape;98;p1"/>
          <p:cNvSpPr/>
          <p:nvPr/>
        </p:nvSpPr>
        <p:spPr>
          <a:xfrm>
            <a:off x="380999" y="5181600"/>
            <a:ext cx="8534400" cy="6771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Overlock"/>
                <a:ea typeface="Overlock"/>
                <a:cs typeface="Overlock"/>
                <a:sym typeface="Overlock"/>
              </a:rPr>
              <a:t>Department of Computer Engineering</a:t>
            </a:r>
            <a:endParaRPr sz="1800" b="0" i="0" u="none" strike="noStrike" cap="none">
              <a:solidFill>
                <a:schemeClr val="dk1"/>
              </a:solidFill>
              <a:latin typeface="Overlock"/>
              <a:ea typeface="Overlock"/>
              <a:cs typeface="Overlock"/>
              <a:sym typeface="Overlock"/>
            </a:endParaRPr>
          </a:p>
          <a:p>
            <a:pPr marL="0" marR="0" lvl="0" indent="0" algn="ctr" rtl="0">
              <a:spcBef>
                <a:spcPts val="0"/>
              </a:spcBef>
              <a:spcAft>
                <a:spcPts val="0"/>
              </a:spcAft>
              <a:buNone/>
            </a:pPr>
            <a:r>
              <a:rPr lang="en-US" sz="2000" b="0" i="0" u="none" strike="noStrike" cap="none">
                <a:solidFill>
                  <a:schemeClr val="dk1"/>
                </a:solidFill>
                <a:latin typeface="Overlock"/>
                <a:ea typeface="Overlock"/>
                <a:cs typeface="Overlock"/>
                <a:sym typeface="Overlock"/>
              </a:rPr>
              <a:t>K. C. College of Engineering &amp; Management Studies &amp; Research, Thane (E)</a:t>
            </a:r>
            <a:endParaRPr sz="2000" b="0" i="0" u="none" strike="noStrike" cap="none">
              <a:solidFill>
                <a:schemeClr val="dk1"/>
              </a:solidFill>
              <a:latin typeface="Overlock"/>
              <a:ea typeface="Overlock"/>
              <a:cs typeface="Overlock"/>
              <a:sym typeface="Overlock"/>
            </a:endParaRPr>
          </a:p>
        </p:txBody>
      </p:sp>
      <p:pic>
        <p:nvPicPr>
          <p:cNvPr id="99" name="Google Shape;99;p1" descr="LOGO.jpg"/>
          <p:cNvPicPr preferRelativeResize="0"/>
          <p:nvPr/>
        </p:nvPicPr>
        <p:blipFill rotWithShape="1">
          <a:blip r:embed="rId3">
            <a:alphaModFix/>
          </a:blip>
          <a:srcRect/>
          <a:stretch/>
        </p:blipFill>
        <p:spPr>
          <a:xfrm>
            <a:off x="7952014" y="236538"/>
            <a:ext cx="838200" cy="838200"/>
          </a:xfrm>
          <a:prstGeom prst="rect">
            <a:avLst/>
          </a:prstGeom>
          <a:noFill/>
          <a:ln>
            <a:noFill/>
          </a:ln>
        </p:spPr>
      </p:pic>
      <p:sp>
        <p:nvSpPr>
          <p:cNvPr id="100" name="Google Shape;100;p1" descr="http://www.dreamadmission.in/data/colleges/k.c.-college-of-engineering-and-management-studies-and-research-kopri-thane/logo/1439876107K.C.%20College%20of%20Engineering%20and%20Management%20Studies.jpg"/>
          <p:cNvSpPr/>
          <p:nvPr/>
        </p:nvSpPr>
        <p:spPr>
          <a:xfrm>
            <a:off x="155575" y="84138"/>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 descr="http://www.dreamadmission.in/data/colleges/k.c.-college-of-engineering-and-management-studies-and-research-kopri-thane/logo/1439876107K.C.%20College%20of%20Engineering%20and%20Management%20Studies.jpg"/>
          <p:cNvSpPr/>
          <p:nvPr/>
        </p:nvSpPr>
        <p:spPr>
          <a:xfrm>
            <a:off x="498475" y="301751"/>
            <a:ext cx="304800" cy="7483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 descr="http://www.dreamadmission.in/data/colleges/k.c.-college-of-engineering-and-management-studies-and-research-kopri-thane/logo/1439876107K.C.%20College%20of%20Engineering%20and%20Management%20Studies.jpg"/>
          <p:cNvSpPr/>
          <p:nvPr/>
        </p:nvSpPr>
        <p:spPr>
          <a:xfrm>
            <a:off x="307975" y="236538"/>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 descr="http://www.dreamadmission.in/data/colleges/k.c.-college-of-engineering-and-management-studies-and-research-kopri-thane/logo/1439876107K.C.%20College%20of%20Engineering%20and%20Management%20Studies.jpg"/>
          <p:cNvSpPr/>
          <p:nvPr/>
        </p:nvSpPr>
        <p:spPr>
          <a:xfrm>
            <a:off x="460375" y="388938"/>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
          <p:cNvSpPr txBox="1"/>
          <p:nvPr/>
        </p:nvSpPr>
        <p:spPr>
          <a:xfrm>
            <a:off x="2788724" y="2793587"/>
            <a:ext cx="3882900" cy="1709658"/>
          </a:xfrm>
          <a:prstGeom prst="rect">
            <a:avLst/>
          </a:prstGeom>
          <a:noFill/>
          <a:ln>
            <a:noFill/>
          </a:ln>
        </p:spPr>
        <p:txBody>
          <a:bodyPr spcFirstLastPara="1" wrap="square" lIns="91425" tIns="45700" rIns="91425" bIns="45700" anchor="t" anchorCtr="0">
            <a:spAutoFit/>
          </a:bodyPr>
          <a:lstStyle/>
          <a:p>
            <a:pPr algn="ct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Shweta Shimpi (2022016402278264) </a:t>
            </a:r>
            <a:endParaRPr lang="en-IN" sz="1800" dirty="0">
              <a:effectLst/>
              <a:latin typeface="Calibri" panose="020F0502020204030204" pitchFamily="34" charset="0"/>
              <a:ea typeface="Calibri" panose="020F0502020204030204" pitchFamily="34" charset="0"/>
            </a:endParaRPr>
          </a:p>
          <a:p>
            <a:pPr algn="ctr">
              <a:lnSpc>
                <a:spcPct val="115000"/>
              </a:lnSpc>
              <a:spcAft>
                <a:spcPts val="1000"/>
              </a:spcAft>
            </a:pPr>
            <a:r>
              <a:rPr lang="en-IN" sz="1800" dirty="0" err="1">
                <a:solidFill>
                  <a:srgbClr val="000000"/>
                </a:solidFill>
                <a:effectLst/>
                <a:latin typeface="Times New Roman" panose="02020603050405020304" pitchFamily="18" charset="0"/>
                <a:ea typeface="Times New Roman" panose="02020603050405020304" pitchFamily="18" charset="0"/>
              </a:rPr>
              <a:t>Ninad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Walke</a:t>
            </a:r>
            <a:r>
              <a:rPr lang="en-IN" sz="1800" dirty="0">
                <a:solidFill>
                  <a:srgbClr val="000000"/>
                </a:solidFill>
                <a:effectLst/>
                <a:latin typeface="Times New Roman" panose="02020603050405020304" pitchFamily="18" charset="0"/>
                <a:ea typeface="Times New Roman" panose="02020603050405020304" pitchFamily="18" charset="0"/>
              </a:rPr>
              <a:t> (2022016402278063) </a:t>
            </a:r>
            <a:endParaRPr lang="en-IN" sz="1800" dirty="0">
              <a:effectLst/>
              <a:latin typeface="Calibri" panose="020F0502020204030204" pitchFamily="34" charset="0"/>
              <a:ea typeface="Calibri" panose="020F0502020204030204" pitchFamily="34" charset="0"/>
            </a:endParaRPr>
          </a:p>
          <a:p>
            <a:pPr algn="ct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Aarya Walve (2022016402277953) </a:t>
            </a:r>
            <a:endParaRPr lang="en-IN" sz="1800" dirty="0">
              <a:effectLst/>
              <a:latin typeface="Calibri" panose="020F0502020204030204" pitchFamily="34" charset="0"/>
              <a:ea typeface="Calibri" panose="020F0502020204030204" pitchFamily="34" charset="0"/>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5" name="Google Shape;105;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10/14/2024</a:t>
            </a:r>
            <a:endParaRPr/>
          </a:p>
        </p:txBody>
      </p:sp>
      <p:sp>
        <p:nvSpPr>
          <p:cNvPr id="106" name="Google Shape;106;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 title</a:t>
            </a:r>
            <a:endParaRPr/>
          </a:p>
        </p:txBody>
      </p:sp>
      <p:sp>
        <p:nvSpPr>
          <p:cNvPr id="107" name="Google Shape;10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108" name="Google Shape;108;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304800" y="203572"/>
            <a:ext cx="1192647" cy="843372"/>
          </a:xfrm>
          <a:prstGeom prst="rect">
            <a:avLst/>
          </a:prstGeom>
          <a:noFill/>
          <a:ln>
            <a:noFill/>
          </a:ln>
        </p:spPr>
      </p:pic>
      <p:pic>
        <p:nvPicPr>
          <p:cNvPr id="109" name="Google Shape;109;p1" descr="https://encrypted-tbn0.gstatic.com/images?q=tbn:ANd9GcTcpmXAV9L1EGCOPw5DbK86H0UXEjvRhomPS4wEb3LzgpCrME8sSQ"/>
          <p:cNvPicPr preferRelativeResize="0"/>
          <p:nvPr/>
        </p:nvPicPr>
        <p:blipFill rotWithShape="1">
          <a:blip r:embed="rId5">
            <a:alphaModFix/>
          </a:blip>
          <a:srcRect/>
          <a:stretch/>
        </p:blipFill>
        <p:spPr>
          <a:xfrm>
            <a:off x="573086" y="4308596"/>
            <a:ext cx="1500198" cy="792045"/>
          </a:xfrm>
          <a:prstGeom prst="rect">
            <a:avLst/>
          </a:prstGeom>
          <a:noFill/>
          <a:ln>
            <a:noFill/>
          </a:ln>
        </p:spPr>
      </p:pic>
      <p:pic>
        <p:nvPicPr>
          <p:cNvPr id="110" name="Google Shape;110;p1" descr="http://mu.ac.in/portal/wp-content/uploads/2014/03/unilogo1.jpg"/>
          <p:cNvPicPr preferRelativeResize="0"/>
          <p:nvPr/>
        </p:nvPicPr>
        <p:blipFill rotWithShape="1">
          <a:blip r:embed="rId6">
            <a:alphaModFix/>
          </a:blip>
          <a:srcRect/>
          <a:stretch/>
        </p:blipFill>
        <p:spPr>
          <a:xfrm>
            <a:off x="7450137" y="4308596"/>
            <a:ext cx="1143007" cy="8572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DIAGRAM</a:t>
            </a:r>
            <a:endParaRPr sz="4400" dirty="0">
              <a:solidFill>
                <a:schemeClr val="dk1"/>
              </a:solidFill>
              <a:latin typeface="Calibri"/>
              <a:ea typeface="Calibri"/>
              <a:cs typeface="Calibri"/>
              <a:sym typeface="Calibri"/>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pic>
        <p:nvPicPr>
          <p:cNvPr id="5" name="Picture 4" descr="A diagram of a website&#10;&#10;Description automatically generated">
            <a:extLst>
              <a:ext uri="{FF2B5EF4-FFF2-40B4-BE49-F238E27FC236}">
                <a16:creationId xmlns:a16="http://schemas.microsoft.com/office/drawing/2014/main" id="{E58DA9A6-5099-5129-52C1-628621A37262}"/>
              </a:ext>
            </a:extLst>
          </p:cNvPr>
          <p:cNvPicPr>
            <a:picLocks noChangeAspect="1"/>
          </p:cNvPicPr>
          <p:nvPr/>
        </p:nvPicPr>
        <p:blipFill>
          <a:blip r:embed="rId4"/>
          <a:stretch>
            <a:fillRect/>
          </a:stretch>
        </p:blipFill>
        <p:spPr>
          <a:xfrm>
            <a:off x="2403604" y="1543276"/>
            <a:ext cx="4477000" cy="4667371"/>
          </a:xfrm>
          <a:prstGeom prst="rect">
            <a:avLst/>
          </a:prstGeom>
        </p:spPr>
      </p:pic>
    </p:spTree>
    <p:extLst>
      <p:ext uri="{BB962C8B-B14F-4D97-AF65-F5344CB8AC3E}">
        <p14:creationId xmlns:p14="http://schemas.microsoft.com/office/powerpoint/2010/main" val="117543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350875" y="1320851"/>
            <a:ext cx="8229600" cy="755826"/>
          </a:xfrm>
          <a:prstGeom prst="rect">
            <a:avLst/>
          </a:prstGeom>
          <a:noFill/>
          <a:ln>
            <a:noFill/>
          </a:ln>
        </p:spPr>
        <p:txBody>
          <a:bodyPr spcFirstLastPara="1" wrap="square" lIns="91425" tIns="45700" rIns="91425" bIns="45700" anchor="t" anchorCtr="0">
            <a:normAutofit fontScale="60000" lnSpcReduction="2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HARDWARE AND SOFTWARE SPECIFICATIONS</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518160" y="2336192"/>
            <a:ext cx="8498266" cy="2908961"/>
          </a:xfrm>
          <a:prstGeom prst="rect">
            <a:avLst/>
          </a:prstGeom>
          <a:noFill/>
          <a:ln>
            <a:noFill/>
          </a:ln>
        </p:spPr>
        <p:txBody>
          <a:bodyPr spcFirstLastPara="1" wrap="square" lIns="91425" tIns="45700" rIns="91425" bIns="45700" anchor="t" anchorCtr="0">
            <a:spAutoFit/>
          </a:bodyPr>
          <a:lstStyle/>
          <a:p>
            <a:r>
              <a:rPr lang="en-US" b="1" dirty="0">
                <a:latin typeface="Times New Roman" panose="02020603050405020304" pitchFamily="18" charset="0"/>
                <a:cs typeface="Times New Roman" panose="02020603050405020304" pitchFamily="18" charset="0"/>
              </a:rPr>
              <a:t>Hardware Requirements:</a:t>
            </a:r>
          </a:p>
          <a:p>
            <a:endParaRPr lang="en-US" b="1" dirty="0">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Components</a:t>
            </a:r>
            <a:r>
              <a:rPr lang="en-US"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Processor: At least dual-core processor (recommended quad-core or higher for better performance)</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RAM: Minimum 1GB (recommended 4GB or more for better performance)</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Storage: At most 5 GB of storage to download required resources and set up a browser.</a:t>
            </a:r>
          </a:p>
          <a:p>
            <a:pPr algn="l"/>
            <a:r>
              <a:rPr lang="en-US" b="0" i="0" dirty="0">
                <a:effectLst/>
                <a:latin typeface="Times New Roman" panose="02020603050405020304" pitchFamily="18" charset="0"/>
                <a:cs typeface="Times New Roman" panose="02020603050405020304" pitchFamily="18" charset="0"/>
              </a:rPr>
              <a:t>2. Networking:</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Stable internet connection with sufficient bandwidth to handle user traffic.</a:t>
            </a:r>
          </a:p>
          <a:p>
            <a:pPr algn="l"/>
            <a:r>
              <a:rPr lang="en-US" dirty="0">
                <a:latin typeface="Times New Roman" panose="02020603050405020304" pitchFamily="18" charset="0"/>
                <a:cs typeface="Times New Roman" panose="02020603050405020304" pitchFamily="18" charset="0"/>
              </a:rPr>
              <a:t>3. Ba</a:t>
            </a:r>
            <a:r>
              <a:rPr lang="en-US" b="0" i="0" dirty="0">
                <a:effectLst/>
                <a:latin typeface="Times New Roman" panose="02020603050405020304" pitchFamily="18" charset="0"/>
                <a:cs typeface="Times New Roman" panose="02020603050405020304" pitchFamily="18" charset="0"/>
              </a:rPr>
              <a:t>ckup System:</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Regular backup solution to prevent data loss in case of hardware failure or other issues.</a:t>
            </a:r>
          </a:p>
          <a:p>
            <a:pPr marL="457200" lvl="1" algn="l"/>
            <a:endParaRPr lang="en-US" b="0" i="0" dirty="0">
              <a:effectLst/>
              <a:latin typeface="Times New Roman" panose="02020603050405020304" pitchFamily="18" charset="0"/>
              <a:cs typeface="Times New Roman" panose="02020603050405020304" pitchFamily="18"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373706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350875" y="1169863"/>
            <a:ext cx="8229600" cy="755826"/>
          </a:xfrm>
          <a:prstGeom prst="rect">
            <a:avLst/>
          </a:prstGeom>
          <a:noFill/>
          <a:ln>
            <a:noFill/>
          </a:ln>
        </p:spPr>
        <p:txBody>
          <a:bodyPr spcFirstLastPara="1" wrap="square" lIns="91425" tIns="45700" rIns="91425" bIns="45700" anchor="t" anchorCtr="0">
            <a:normAutofit fontScale="60000" lnSpcReduction="2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HARDWARE AND SOFTWARE SPECIFICATIONS</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441960" y="2528581"/>
            <a:ext cx="8498266" cy="2939739"/>
          </a:xfrm>
          <a:prstGeom prst="rect">
            <a:avLst/>
          </a:prstGeom>
          <a:noFill/>
          <a:ln>
            <a:noFill/>
          </a:ln>
        </p:spPr>
        <p:txBody>
          <a:bodyPr spcFirstLastPara="1" wrap="square" lIns="91425" tIns="45700" rIns="91425" bIns="45700" anchor="t" anchorCtr="0">
            <a:spAutoFit/>
          </a:bodyPr>
          <a:lstStyle/>
          <a:p>
            <a:pPr algn="just"/>
            <a:r>
              <a:rPr lang="en-IN" b="1" i="0" dirty="0">
                <a:effectLst/>
                <a:latin typeface="Times New Roman" panose="02020603050405020304" pitchFamily="18" charset="0"/>
                <a:cs typeface="Times New Roman" panose="02020603050405020304" pitchFamily="18" charset="0"/>
              </a:rPr>
              <a:t>Software Requirements:</a:t>
            </a:r>
          </a:p>
          <a:p>
            <a:pPr algn="just"/>
            <a:endParaRPr lang="en-IN"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effectLst/>
                <a:latin typeface="Times New Roman" panose="02020603050405020304" pitchFamily="18" charset="0"/>
                <a:cs typeface="Times New Roman" panose="02020603050405020304" pitchFamily="18" charset="0"/>
              </a:rPr>
              <a:t>Operating System:</a:t>
            </a:r>
          </a:p>
          <a:p>
            <a:pPr marL="742950" lvl="1" indent="-28575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Windows server(Recommended).</a:t>
            </a:r>
          </a:p>
          <a:p>
            <a:pPr marL="742950" lvl="1" indent="-28575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Alternatively, Linux (e.g., Ubuntu Server, CentOS) or Unix-like system (preferred for stability and security) can be used if preferred or required</a:t>
            </a:r>
            <a:r>
              <a:rPr lang="en-IN" dirty="0">
                <a:latin typeface="Times New Roman" panose="02020603050405020304" pitchFamily="18" charset="0"/>
                <a:cs typeface="Times New Roman" panose="02020603050405020304" pitchFamily="18" charset="0"/>
              </a:rPr>
              <a:t>.</a:t>
            </a:r>
          </a:p>
          <a:p>
            <a:pPr marL="457200" lvl="1" algn="just"/>
            <a:endParaRPr lang="en-IN" dirty="0">
              <a:latin typeface="Times New Roman" panose="02020603050405020304" pitchFamily="18" charset="0"/>
              <a:cs typeface="Times New Roman" panose="02020603050405020304" pitchFamily="18" charset="0"/>
            </a:endParaRPr>
          </a:p>
          <a:p>
            <a:pPr marL="457200" lvl="1" algn="just"/>
            <a:endParaRPr lang="en-IN"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effectLst/>
                <a:latin typeface="Times New Roman" panose="02020603050405020304" pitchFamily="18" charset="0"/>
                <a:cs typeface="Times New Roman" panose="02020603050405020304" pitchFamily="18" charset="0"/>
              </a:rPr>
              <a:t>Web Server:</a:t>
            </a:r>
          </a:p>
          <a:p>
            <a:pPr marL="742950" lvl="1" indent="-28575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Chrome/Firefox/MS Edge for serving web pages</a:t>
            </a:r>
            <a:r>
              <a:rPr lang="en-IN" sz="1600" b="0" i="0" dirty="0">
                <a:effectLst/>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457200" lvl="1" algn="l"/>
            <a:endParaRPr lang="en-US" b="0" i="0" dirty="0">
              <a:effectLst/>
              <a:latin typeface="Times New Roman" panose="02020603050405020304" pitchFamily="18" charset="0"/>
              <a:cs typeface="Times New Roman" panose="02020603050405020304" pitchFamily="18"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85437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cxnSp>
        <p:nvCxnSpPr>
          <p:cNvPr id="196" name="Google Shape;196;p9"/>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97" name="Google Shape;197;p9"/>
          <p:cNvSpPr txBox="1"/>
          <p:nvPr/>
        </p:nvSpPr>
        <p:spPr>
          <a:xfrm>
            <a:off x="2057400" y="6334125"/>
            <a:ext cx="510540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Bell MT"/>
                <a:ea typeface="Bell MT"/>
                <a:cs typeface="Bell MT"/>
                <a:sym typeface="Bell MT"/>
              </a:rPr>
              <a:t>IOT Based Smart Energy Meter</a:t>
            </a:r>
            <a:endParaRPr/>
          </a:p>
        </p:txBody>
      </p:sp>
      <p:grpSp>
        <p:nvGrpSpPr>
          <p:cNvPr id="198" name="Google Shape;198;p9"/>
          <p:cNvGrpSpPr/>
          <p:nvPr/>
        </p:nvGrpSpPr>
        <p:grpSpPr>
          <a:xfrm>
            <a:off x="685800" y="2130425"/>
            <a:ext cx="7772400" cy="3508375"/>
            <a:chOff x="685800" y="2130425"/>
            <a:chExt cx="7772400" cy="3508375"/>
          </a:xfrm>
        </p:grpSpPr>
        <p:sp>
          <p:nvSpPr>
            <p:cNvPr id="199" name="Google Shape;199;p9"/>
            <p:cNvSpPr txBox="1"/>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600" b="1" i="1">
                  <a:solidFill>
                    <a:schemeClr val="dk2"/>
                  </a:solidFill>
                  <a:latin typeface="Times New Roman"/>
                  <a:ea typeface="Times New Roman"/>
                  <a:cs typeface="Times New Roman"/>
                  <a:sym typeface="Times New Roman"/>
                </a:rPr>
                <a:t>Thank  You!!</a:t>
              </a:r>
              <a:endParaRPr sz="6600" b="1" i="1">
                <a:solidFill>
                  <a:schemeClr val="dk2"/>
                </a:solidFill>
                <a:latin typeface="Times New Roman"/>
                <a:ea typeface="Times New Roman"/>
                <a:cs typeface="Times New Roman"/>
                <a:sym typeface="Times New Roman"/>
              </a:endParaRPr>
            </a:p>
          </p:txBody>
        </p:sp>
        <p:sp>
          <p:nvSpPr>
            <p:cNvPr id="200" name="Google Shape;200;p9"/>
            <p:cNvSpPr txBo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342900" marR="0" lvl="0" indent="-342900" algn="ctr" rtl="0">
                <a:spcBef>
                  <a:spcPts val="0"/>
                </a:spcBef>
                <a:spcAft>
                  <a:spcPts val="0"/>
                </a:spcAft>
                <a:buNone/>
              </a:pPr>
              <a:r>
                <a:rPr lang="en-US" sz="5400" b="1" i="1">
                  <a:solidFill>
                    <a:srgbClr val="C00000"/>
                  </a:solidFill>
                  <a:latin typeface="Times New Roman"/>
                  <a:ea typeface="Times New Roman"/>
                  <a:cs typeface="Times New Roman"/>
                  <a:sym typeface="Times New Roman"/>
                </a:rPr>
                <a:t>Any  Questions??</a:t>
              </a:r>
              <a:endParaRPr/>
            </a:p>
          </p:txBody>
        </p:sp>
      </p:grpSp>
      <p:sp>
        <p:nvSpPr>
          <p:cNvPr id="201" name="Google Shape;20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10/14/2024</a:t>
            </a:r>
            <a:endParaRPr/>
          </a:p>
        </p:txBody>
      </p:sp>
      <p:sp>
        <p:nvSpPr>
          <p:cNvPr id="202" name="Google Shape;20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 title</a:t>
            </a:r>
            <a:endParaRPr/>
          </a:p>
        </p:txBody>
      </p:sp>
      <p:sp>
        <p:nvSpPr>
          <p:cNvPr id="203" name="Google Shape;20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04" name="Google Shape;204;p9"/>
          <p:cNvPicPr preferRelativeResize="0"/>
          <p:nvPr/>
        </p:nvPicPr>
        <p:blipFill>
          <a:blip r:embed="rId3">
            <a:alphaModFix/>
          </a:blip>
          <a:stretch>
            <a:fillRect/>
          </a:stretch>
        </p:blipFill>
        <p:spPr>
          <a:xfrm>
            <a:off x="350875" y="19000"/>
            <a:ext cx="8665551" cy="83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cxnSp>
        <p:nvCxnSpPr>
          <p:cNvPr id="119" name="Google Shape;119;p2"/>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20" name="Google Shape;120;p2"/>
          <p:cNvSpPr/>
          <p:nvPr/>
        </p:nvSpPr>
        <p:spPr>
          <a:xfrm>
            <a:off x="1905000" y="1066800"/>
            <a:ext cx="5740400" cy="523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2"/>
                </a:solidFill>
                <a:latin typeface="Times New Roman"/>
                <a:ea typeface="Times New Roman"/>
                <a:cs typeface="Times New Roman"/>
                <a:sym typeface="Times New Roman"/>
              </a:rPr>
              <a:t>OUTLINE OF PRESENTATION</a:t>
            </a:r>
            <a:endParaRPr sz="2800">
              <a:solidFill>
                <a:schemeClr val="dk2"/>
              </a:solidFill>
              <a:latin typeface="Calibri"/>
              <a:ea typeface="Calibri"/>
              <a:cs typeface="Calibri"/>
              <a:sym typeface="Calibri"/>
            </a:endParaRPr>
          </a:p>
        </p:txBody>
      </p:sp>
      <p:grpSp>
        <p:nvGrpSpPr>
          <p:cNvPr id="121" name="Google Shape;121;p2"/>
          <p:cNvGrpSpPr/>
          <p:nvPr/>
        </p:nvGrpSpPr>
        <p:grpSpPr>
          <a:xfrm>
            <a:off x="381000" y="1600200"/>
            <a:ext cx="5814060" cy="206640"/>
            <a:chOff x="384529" y="183840"/>
            <a:chExt cx="5814060" cy="206640"/>
          </a:xfrm>
        </p:grpSpPr>
        <p:sp>
          <p:nvSpPr>
            <p:cNvPr id="122" name="Google Shape;122;p2"/>
            <p:cNvSpPr/>
            <p:nvPr/>
          </p:nvSpPr>
          <p:spPr>
            <a:xfrm>
              <a:off x="384529" y="18384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p:cNvSpPr/>
            <p:nvPr/>
          </p:nvSpPr>
          <p:spPr>
            <a:xfrm>
              <a:off x="394616" y="19392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Introduction</a:t>
              </a:r>
              <a:endParaRPr sz="2000" b="1" dirty="0">
                <a:solidFill>
                  <a:schemeClr val="dk1"/>
                </a:solidFill>
                <a:latin typeface="Times New Roman"/>
                <a:ea typeface="Times New Roman"/>
                <a:cs typeface="Times New Roman"/>
                <a:sym typeface="Times New Roman"/>
              </a:endParaRPr>
            </a:p>
          </p:txBody>
        </p:sp>
      </p:grpSp>
      <p:grpSp>
        <p:nvGrpSpPr>
          <p:cNvPr id="124" name="Google Shape;124;p2"/>
          <p:cNvGrpSpPr/>
          <p:nvPr/>
        </p:nvGrpSpPr>
        <p:grpSpPr>
          <a:xfrm>
            <a:off x="381000" y="1905000"/>
            <a:ext cx="5814060" cy="206640"/>
            <a:chOff x="415290" y="501360"/>
            <a:chExt cx="5814060" cy="206640"/>
          </a:xfrm>
        </p:grpSpPr>
        <p:sp>
          <p:nvSpPr>
            <p:cNvPr id="125" name="Google Shape;125;p2"/>
            <p:cNvSpPr/>
            <p:nvPr/>
          </p:nvSpPr>
          <p:spPr>
            <a:xfrm>
              <a:off x="415290" y="50136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p:cNvSpPr/>
            <p:nvPr/>
          </p:nvSpPr>
          <p:spPr>
            <a:xfrm>
              <a:off x="425377" y="51144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Literature  Survey </a:t>
              </a:r>
              <a:endParaRPr dirty="0"/>
            </a:p>
          </p:txBody>
        </p:sp>
      </p:grpSp>
      <p:grpSp>
        <p:nvGrpSpPr>
          <p:cNvPr id="127" name="Google Shape;127;p2"/>
          <p:cNvGrpSpPr/>
          <p:nvPr/>
        </p:nvGrpSpPr>
        <p:grpSpPr>
          <a:xfrm>
            <a:off x="381000" y="2209800"/>
            <a:ext cx="5814060" cy="206640"/>
            <a:chOff x="415290" y="818880"/>
            <a:chExt cx="5814060" cy="206640"/>
          </a:xfrm>
        </p:grpSpPr>
        <p:sp>
          <p:nvSpPr>
            <p:cNvPr id="128" name="Google Shape;128;p2"/>
            <p:cNvSpPr/>
            <p:nvPr/>
          </p:nvSpPr>
          <p:spPr>
            <a:xfrm>
              <a:off x="415290" y="81888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2"/>
            <p:cNvSpPr/>
            <p:nvPr/>
          </p:nvSpPr>
          <p:spPr>
            <a:xfrm>
              <a:off x="425377" y="82896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Problem Statement</a:t>
              </a:r>
              <a:endParaRPr dirty="0"/>
            </a:p>
          </p:txBody>
        </p:sp>
      </p:grpSp>
      <p:grpSp>
        <p:nvGrpSpPr>
          <p:cNvPr id="130" name="Google Shape;130;p2"/>
          <p:cNvGrpSpPr/>
          <p:nvPr/>
        </p:nvGrpSpPr>
        <p:grpSpPr>
          <a:xfrm>
            <a:off x="381000" y="2514600"/>
            <a:ext cx="5814060" cy="206640"/>
            <a:chOff x="415290" y="1136400"/>
            <a:chExt cx="5814060" cy="206640"/>
          </a:xfrm>
        </p:grpSpPr>
        <p:sp>
          <p:nvSpPr>
            <p:cNvPr id="131" name="Google Shape;131;p2"/>
            <p:cNvSpPr/>
            <p:nvPr/>
          </p:nvSpPr>
          <p:spPr>
            <a:xfrm>
              <a:off x="415290" y="113640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p:cNvSpPr/>
            <p:nvPr/>
          </p:nvSpPr>
          <p:spPr>
            <a:xfrm>
              <a:off x="425377" y="114648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Aims &amp; Objectives</a:t>
              </a:r>
              <a:endParaRPr dirty="0"/>
            </a:p>
          </p:txBody>
        </p:sp>
      </p:grpSp>
      <p:grpSp>
        <p:nvGrpSpPr>
          <p:cNvPr id="133" name="Google Shape;133;p2"/>
          <p:cNvGrpSpPr/>
          <p:nvPr/>
        </p:nvGrpSpPr>
        <p:grpSpPr>
          <a:xfrm>
            <a:off x="370139" y="3201766"/>
            <a:ext cx="5814060" cy="206640"/>
            <a:chOff x="384529" y="1771440"/>
            <a:chExt cx="5814060" cy="206640"/>
          </a:xfrm>
        </p:grpSpPr>
        <p:sp>
          <p:nvSpPr>
            <p:cNvPr id="134" name="Google Shape;134;p2"/>
            <p:cNvSpPr/>
            <p:nvPr/>
          </p:nvSpPr>
          <p:spPr>
            <a:xfrm>
              <a:off x="384529" y="177144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p:cNvSpPr/>
            <p:nvPr/>
          </p:nvSpPr>
          <p:spPr>
            <a:xfrm>
              <a:off x="394616" y="178152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grpSp>
      <p:grpSp>
        <p:nvGrpSpPr>
          <p:cNvPr id="136" name="Google Shape;136;p2"/>
          <p:cNvGrpSpPr/>
          <p:nvPr/>
        </p:nvGrpSpPr>
        <p:grpSpPr>
          <a:xfrm>
            <a:off x="219902" y="4037373"/>
            <a:ext cx="5936213" cy="206640"/>
            <a:chOff x="285905" y="4986106"/>
            <a:chExt cx="5936213" cy="206640"/>
          </a:xfrm>
        </p:grpSpPr>
        <p:sp>
          <p:nvSpPr>
            <p:cNvPr id="137" name="Google Shape;137;p2"/>
            <p:cNvSpPr/>
            <p:nvPr/>
          </p:nvSpPr>
          <p:spPr>
            <a:xfrm>
              <a:off x="408058" y="4986106"/>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8" name="Google Shape;138;p2"/>
            <p:cNvSpPr/>
            <p:nvPr/>
          </p:nvSpPr>
          <p:spPr>
            <a:xfrm>
              <a:off x="285905" y="4996969"/>
              <a:ext cx="5793900" cy="186600"/>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Result &amp; Analysis</a:t>
              </a:r>
              <a:endParaRPr dirty="0"/>
            </a:p>
          </p:txBody>
        </p:sp>
      </p:grpSp>
      <p:grpSp>
        <p:nvGrpSpPr>
          <p:cNvPr id="139" name="Google Shape;139;p2"/>
          <p:cNvGrpSpPr/>
          <p:nvPr/>
        </p:nvGrpSpPr>
        <p:grpSpPr>
          <a:xfrm>
            <a:off x="158938" y="4468181"/>
            <a:ext cx="5989804" cy="683626"/>
            <a:chOff x="289916" y="5305006"/>
            <a:chExt cx="5989804" cy="683626"/>
          </a:xfrm>
        </p:grpSpPr>
        <p:sp>
          <p:nvSpPr>
            <p:cNvPr id="140" name="Google Shape;140;p2"/>
            <p:cNvSpPr/>
            <p:nvPr/>
          </p:nvSpPr>
          <p:spPr>
            <a:xfrm>
              <a:off x="465660" y="5305006"/>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1" name="Google Shape;141;p2"/>
            <p:cNvSpPr/>
            <p:nvPr/>
          </p:nvSpPr>
          <p:spPr>
            <a:xfrm>
              <a:off x="289916" y="5802166"/>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endParaRPr dirty="0"/>
            </a:p>
          </p:txBody>
        </p:sp>
      </p:grpSp>
      <p:grpSp>
        <p:nvGrpSpPr>
          <p:cNvPr id="142" name="Google Shape;142;p2"/>
          <p:cNvGrpSpPr/>
          <p:nvPr/>
        </p:nvGrpSpPr>
        <p:grpSpPr>
          <a:xfrm>
            <a:off x="218573" y="2828911"/>
            <a:ext cx="5965626" cy="220783"/>
            <a:chOff x="108013" y="3296005"/>
            <a:chExt cx="5965626" cy="220783"/>
          </a:xfrm>
        </p:grpSpPr>
        <p:sp>
          <p:nvSpPr>
            <p:cNvPr id="143" name="Google Shape;143;p2"/>
            <p:cNvSpPr/>
            <p:nvPr/>
          </p:nvSpPr>
          <p:spPr>
            <a:xfrm>
              <a:off x="259639" y="3296005"/>
              <a:ext cx="5814000" cy="206700"/>
            </a:xfrm>
            <a:prstGeom prst="roundRect">
              <a:avLst>
                <a:gd name="adj" fmla="val 16667"/>
              </a:avLst>
            </a:prstGeom>
            <a:gradFill>
              <a:gsLst>
                <a:gs pos="0">
                  <a:srgbClr val="AAB7DB"/>
                </a:gs>
                <a:gs pos="35000">
                  <a:srgbClr val="C4CDE5"/>
                </a:gs>
                <a:gs pos="100000">
                  <a:srgbClr val="E8EBF6"/>
                </a:gs>
              </a:gsLst>
              <a:lin ang="16200038" scaled="0"/>
            </a:gradFill>
            <a:ln>
              <a:noFill/>
            </a:ln>
            <a:effectLst>
              <a:outerShdw blurRad="40000" dist="20000" dir="5400000" rotWithShape="0">
                <a:srgbClr val="000000">
                  <a:alpha val="3765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108013" y="3330188"/>
              <a:ext cx="5793900" cy="186600"/>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DFD ,</a:t>
              </a:r>
              <a:r>
                <a:rPr lang="en-US" sz="1800" b="1" dirty="0" err="1">
                  <a:solidFill>
                    <a:schemeClr val="dk1"/>
                  </a:solidFill>
                  <a:latin typeface="Times New Roman"/>
                  <a:ea typeface="Times New Roman"/>
                  <a:cs typeface="Times New Roman"/>
                  <a:sym typeface="Times New Roman"/>
                </a:rPr>
                <a:t>Usecase</a:t>
              </a:r>
              <a:r>
                <a:rPr lang="en-US" sz="1800" b="1" dirty="0">
                  <a:solidFill>
                    <a:schemeClr val="dk1"/>
                  </a:solidFill>
                  <a:latin typeface="Times New Roman"/>
                  <a:ea typeface="Times New Roman"/>
                  <a:cs typeface="Times New Roman"/>
                  <a:sym typeface="Times New Roman"/>
                </a:rPr>
                <a:t> diagram (if applicable)</a:t>
              </a:r>
              <a:endParaRPr sz="1200" dirty="0"/>
            </a:p>
          </p:txBody>
        </p:sp>
      </p:grpSp>
      <p:grpSp>
        <p:nvGrpSpPr>
          <p:cNvPr id="145" name="Google Shape;145;p2"/>
          <p:cNvGrpSpPr/>
          <p:nvPr/>
        </p:nvGrpSpPr>
        <p:grpSpPr>
          <a:xfrm>
            <a:off x="133231" y="5269974"/>
            <a:ext cx="5981937" cy="230900"/>
            <a:chOff x="216768" y="5565529"/>
            <a:chExt cx="5981937" cy="230900"/>
          </a:xfrm>
        </p:grpSpPr>
        <p:sp>
          <p:nvSpPr>
            <p:cNvPr id="146" name="Google Shape;146;p2"/>
            <p:cNvSpPr/>
            <p:nvPr/>
          </p:nvSpPr>
          <p:spPr>
            <a:xfrm>
              <a:off x="384645" y="5565529"/>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2"/>
            <p:cNvSpPr/>
            <p:nvPr/>
          </p:nvSpPr>
          <p:spPr>
            <a:xfrm>
              <a:off x="216768" y="5609829"/>
              <a:ext cx="5582100" cy="186600"/>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References</a:t>
              </a:r>
              <a:endParaRPr dirty="0"/>
            </a:p>
          </p:txBody>
        </p:sp>
      </p:grpSp>
      <p:sp>
        <p:nvSpPr>
          <p:cNvPr id="148" name="Google Shape;148;p2"/>
          <p:cNvSpPr txBox="1"/>
          <p:nvPr/>
        </p:nvSpPr>
        <p:spPr>
          <a:xfrm>
            <a:off x="457200" y="3115291"/>
            <a:ext cx="3581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Methodology</a:t>
            </a:r>
            <a:endParaRPr sz="1800" dirty="0">
              <a:solidFill>
                <a:schemeClr val="dk1"/>
              </a:solidFill>
              <a:latin typeface="Calibri"/>
              <a:ea typeface="Calibri"/>
              <a:cs typeface="Calibri"/>
              <a:sym typeface="Calibri"/>
            </a:endParaRPr>
          </a:p>
        </p:txBody>
      </p:sp>
      <p:sp>
        <p:nvSpPr>
          <p:cNvPr id="149" name="Google Shape;149;p2"/>
          <p:cNvSpPr txBox="1">
            <a:spLocks noGrp="1"/>
          </p:cNvSpPr>
          <p:nvPr>
            <p:ph type="dt" idx="10"/>
          </p:nvPr>
        </p:nvSpPr>
        <p:spPr>
          <a:xfrm flipV="1">
            <a:off x="457200" y="6721475"/>
            <a:ext cx="2133600" cy="19596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50" name="Google Shape;15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 title</a:t>
            </a:r>
            <a:endParaRPr/>
          </a:p>
        </p:txBody>
      </p:sp>
      <p:sp>
        <p:nvSpPr>
          <p:cNvPr id="151" name="Google Shape;15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52" name="Google Shape;152;p2"/>
          <p:cNvPicPr preferRelativeResize="0"/>
          <p:nvPr/>
        </p:nvPicPr>
        <p:blipFill>
          <a:blip r:embed="rId3">
            <a:alphaModFix/>
          </a:blip>
          <a:stretch>
            <a:fillRect/>
          </a:stretch>
        </p:blipFill>
        <p:spPr>
          <a:xfrm>
            <a:off x="76200" y="-2900"/>
            <a:ext cx="8682375" cy="895350"/>
          </a:xfrm>
          <a:prstGeom prst="rect">
            <a:avLst/>
          </a:prstGeom>
          <a:noFill/>
          <a:ln>
            <a:noFill/>
          </a:ln>
        </p:spPr>
      </p:pic>
      <p:grpSp>
        <p:nvGrpSpPr>
          <p:cNvPr id="153" name="Google Shape;153;p2"/>
          <p:cNvGrpSpPr/>
          <p:nvPr/>
        </p:nvGrpSpPr>
        <p:grpSpPr>
          <a:xfrm>
            <a:off x="158924" y="4495197"/>
            <a:ext cx="5961727" cy="558677"/>
            <a:chOff x="303444" y="3551431"/>
            <a:chExt cx="5961727" cy="558677"/>
          </a:xfrm>
        </p:grpSpPr>
        <p:sp>
          <p:nvSpPr>
            <p:cNvPr id="154" name="Google Shape;154;p2"/>
            <p:cNvSpPr/>
            <p:nvPr/>
          </p:nvSpPr>
          <p:spPr>
            <a:xfrm>
              <a:off x="451171" y="3903408"/>
              <a:ext cx="5814000" cy="206700"/>
            </a:xfrm>
            <a:prstGeom prst="roundRect">
              <a:avLst>
                <a:gd name="adj" fmla="val 16667"/>
              </a:avLst>
            </a:prstGeom>
            <a:gradFill>
              <a:gsLst>
                <a:gs pos="0">
                  <a:srgbClr val="AAB7DB"/>
                </a:gs>
                <a:gs pos="35000">
                  <a:srgbClr val="C4CDE5"/>
                </a:gs>
                <a:gs pos="100000">
                  <a:srgbClr val="E8EBF6"/>
                </a:gs>
              </a:gsLst>
              <a:lin ang="16200038" scaled="0"/>
            </a:gradFill>
            <a:ln>
              <a:noFill/>
            </a:ln>
            <a:effectLst>
              <a:outerShdw blurRad="40000" dist="20000" dir="5400000" rotWithShape="0">
                <a:srgbClr val="000000">
                  <a:alpha val="3765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2"/>
            <p:cNvSpPr/>
            <p:nvPr/>
          </p:nvSpPr>
          <p:spPr>
            <a:xfrm>
              <a:off x="303444" y="3551431"/>
              <a:ext cx="5793900" cy="186600"/>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b="1" dirty="0">
                  <a:solidFill>
                    <a:schemeClr val="dk1"/>
                  </a:solidFill>
                  <a:latin typeface="Times New Roman"/>
                  <a:ea typeface="Times New Roman"/>
                  <a:cs typeface="Times New Roman"/>
                  <a:sym typeface="Times New Roman"/>
                </a:rPr>
                <a:t>Conclusion</a:t>
              </a:r>
              <a:endParaRPr dirty="0"/>
            </a:p>
          </p:txBody>
        </p:sp>
      </p:grpSp>
      <p:grpSp>
        <p:nvGrpSpPr>
          <p:cNvPr id="39" name="Google Shape;133;p2"/>
          <p:cNvGrpSpPr/>
          <p:nvPr/>
        </p:nvGrpSpPr>
        <p:grpSpPr>
          <a:xfrm>
            <a:off x="326765" y="3608992"/>
            <a:ext cx="5857434" cy="207621"/>
            <a:chOff x="320981" y="2061147"/>
            <a:chExt cx="5857434" cy="207621"/>
          </a:xfrm>
        </p:grpSpPr>
        <p:sp>
          <p:nvSpPr>
            <p:cNvPr id="40" name="Google Shape;134;p2"/>
            <p:cNvSpPr/>
            <p:nvPr/>
          </p:nvSpPr>
          <p:spPr>
            <a:xfrm>
              <a:off x="364355" y="2061147"/>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Times New Roman" panose="02020603050405020304" pitchFamily="18" charset="0"/>
                  <a:ea typeface="Calibri"/>
                  <a:cs typeface="Times New Roman" panose="02020603050405020304" pitchFamily="18" charset="0"/>
                  <a:sym typeface="Calibri"/>
                </a:rPr>
                <a:t>Hardware &amp; Software Specification</a:t>
              </a:r>
              <a:endParaRPr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1" name="Google Shape;135;p2"/>
            <p:cNvSpPr/>
            <p:nvPr/>
          </p:nvSpPr>
          <p:spPr>
            <a:xfrm>
              <a:off x="320981" y="2082302"/>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grpSp>
      <p:sp>
        <p:nvSpPr>
          <p:cNvPr id="2" name="Rectangle 1"/>
          <p:cNvSpPr/>
          <p:nvPr/>
        </p:nvSpPr>
        <p:spPr>
          <a:xfrm>
            <a:off x="218573" y="4766842"/>
            <a:ext cx="2207656" cy="369332"/>
          </a:xfrm>
          <a:prstGeom prst="rect">
            <a:avLst/>
          </a:prstGeom>
        </p:spPr>
        <p:txBody>
          <a:bodyPr wrap="none">
            <a:spAutoFit/>
          </a:bodyPr>
          <a:lstStyle/>
          <a:p>
            <a:pPr lvl="0">
              <a:lnSpc>
                <a:spcPct val="90000"/>
              </a:lnSpc>
            </a:pPr>
            <a:r>
              <a:rPr lang="en-US" sz="2000" b="1" dirty="0">
                <a:solidFill>
                  <a:schemeClr val="dk1"/>
                </a:solidFill>
                <a:latin typeface="Times New Roman"/>
                <a:ea typeface="Times New Roman"/>
                <a:cs typeface="Times New Roman"/>
                <a:sym typeface="Times New Roman"/>
              </a:rPr>
              <a:t>Acknowledgement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0"/>
            <a:ext cx="8229600" cy="1143000"/>
          </a:xfrm>
          <a:prstGeom prst="rect">
            <a:avLst/>
          </a:prstGeom>
          <a:noFill/>
          <a:ln>
            <a:noFill/>
          </a:ln>
        </p:spPr>
        <p:txBody>
          <a:bodyPr spcFirstLastPara="1" wrap="square" lIns="91425" tIns="45700" rIns="91425" bIns="45700" anchor="t" anchorCtr="0">
            <a:normAutofit fontScale="90000" lnSpcReduction="20000"/>
          </a:bodyPr>
          <a:lstStyle/>
          <a:p>
            <a:pPr marL="0" marR="0" lvl="0" indent="0" algn="ctr" rtl="0">
              <a:spcBef>
                <a:spcPts val="0"/>
              </a:spcBef>
              <a:spcAft>
                <a:spcPts val="0"/>
              </a:spcAft>
              <a:buNone/>
            </a:pPr>
            <a:br>
              <a:rPr lang="en-US" sz="4400" b="1" u="sng" dirty="0">
                <a:solidFill>
                  <a:schemeClr val="dk2"/>
                </a:solidFill>
                <a:latin typeface="Times New Roman"/>
                <a:ea typeface="Times New Roman"/>
                <a:cs typeface="Times New Roman"/>
                <a:sym typeface="Times New Roman"/>
              </a:rPr>
            </a:br>
            <a:r>
              <a:rPr lang="en-US" sz="4700" b="1" dirty="0">
                <a:solidFill>
                  <a:schemeClr val="dk2"/>
                </a:solidFill>
                <a:latin typeface="Times New Roman"/>
                <a:ea typeface="Times New Roman"/>
                <a:cs typeface="Times New Roman"/>
                <a:sym typeface="Times New Roman"/>
              </a:rPr>
              <a:t>INTRODUCTION</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685800" y="2265402"/>
            <a:ext cx="5715000"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What is </a:t>
            </a:r>
            <a:r>
              <a:rPr lang="en-US" sz="2400" b="1" dirty="0" err="1">
                <a:solidFill>
                  <a:schemeClr val="dk1"/>
                </a:solidFill>
                <a:latin typeface="Times New Roman"/>
                <a:ea typeface="Times New Roman"/>
                <a:cs typeface="Times New Roman"/>
                <a:sym typeface="Times New Roman"/>
              </a:rPr>
              <a:t>AtmosAlert</a:t>
            </a:r>
            <a:r>
              <a:rPr lang="en-US" sz="2400" b="1"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3" name="Google Shape;183;p5"/>
          <p:cNvSpPr txBox="1"/>
          <p:nvPr/>
        </p:nvSpPr>
        <p:spPr>
          <a:xfrm>
            <a:off x="416442" y="3045758"/>
            <a:ext cx="8534400"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404040"/>
              </a:buClr>
              <a:buSzPts val="1800"/>
              <a:buFont typeface="Arial"/>
              <a:buChar char="•"/>
            </a:pPr>
            <a:r>
              <a:rPr lang="en-IN" sz="1800" b="1" dirty="0" err="1">
                <a:solidFill>
                  <a:srgbClr val="000000"/>
                </a:solidFill>
                <a:effectLst/>
                <a:latin typeface="Times New Roman" panose="02020603050405020304" pitchFamily="18" charset="0"/>
                <a:ea typeface="Times New Roman" panose="02020603050405020304" pitchFamily="18" charset="0"/>
              </a:rPr>
              <a:t>AtmosAlert</a:t>
            </a:r>
            <a:r>
              <a:rPr lang="en-IN" sz="1800" dirty="0">
                <a:solidFill>
                  <a:srgbClr val="000000"/>
                </a:solidFill>
                <a:effectLst/>
                <a:latin typeface="Times New Roman" panose="02020603050405020304" pitchFamily="18" charset="0"/>
                <a:ea typeface="Times New Roman" panose="02020603050405020304" pitchFamily="18" charset="0"/>
              </a:rPr>
              <a:t> is an innovative digital platform developed to help individuals safeguard themselves from sunstroke and other heat-related health risks in the face of rising global temperatures. </a:t>
            </a:r>
          </a:p>
          <a:p>
            <a:pPr marL="285750" marR="0" lvl="0" indent="-285750" algn="l" rtl="0">
              <a:spcBef>
                <a:spcPts val="0"/>
              </a:spcBef>
              <a:spcAft>
                <a:spcPts val="0"/>
              </a:spcAft>
              <a:buClr>
                <a:srgbClr val="404040"/>
              </a:buClr>
              <a:buSzPts val="1800"/>
              <a:buFont typeface="Arial"/>
              <a:buChar char="•"/>
            </a:pPr>
            <a:r>
              <a:rPr lang="en-IN" sz="1800" dirty="0">
                <a:solidFill>
                  <a:srgbClr val="000000"/>
                </a:solidFill>
                <a:effectLst/>
                <a:latin typeface="Times New Roman" panose="02020603050405020304" pitchFamily="18" charset="0"/>
                <a:ea typeface="Times New Roman" panose="02020603050405020304" pitchFamily="18" charset="0"/>
              </a:rPr>
              <a:t>This system provides real-time weather-based health alerts, notifying users of extreme heat conditions that could lead to sunstroke.</a:t>
            </a:r>
          </a:p>
          <a:p>
            <a:pPr marL="285750" marR="0" lvl="0" indent="-285750" algn="l" rtl="0">
              <a:spcBef>
                <a:spcPts val="0"/>
              </a:spcBef>
              <a:spcAft>
                <a:spcPts val="0"/>
              </a:spcAft>
              <a:buClr>
                <a:srgbClr val="404040"/>
              </a:buClr>
              <a:buSzPts val="1800"/>
              <a:buFont typeface="Arial"/>
              <a:buChar char="•"/>
            </a:pPr>
            <a:r>
              <a:rPr lang="en-IN" sz="1800" dirty="0">
                <a:solidFill>
                  <a:srgbClr val="000000"/>
                </a:solidFill>
                <a:effectLst/>
                <a:latin typeface="Times New Roman" panose="02020603050405020304" pitchFamily="18" charset="0"/>
                <a:ea typeface="Times New Roman" panose="02020603050405020304" pitchFamily="18" charset="0"/>
              </a:rPr>
              <a:t>It also includes an interactive symptom checker, allowing users to assess their symptoms and receive appropriate advice on whether they may be experiencing sunstroke or other heat-related illnesses. </a:t>
            </a:r>
            <a:endParaRPr sz="1800" dirty="0">
              <a:solidFill>
                <a:schemeClr val="dk1"/>
              </a:solidFill>
              <a:latin typeface="Calibri"/>
              <a:ea typeface="Calibri"/>
              <a:cs typeface="Calibri"/>
              <a:sym typeface="Calibri"/>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0"/>
            <a:ext cx="8229600" cy="906779"/>
          </a:xfrm>
          <a:prstGeom prst="rect">
            <a:avLst/>
          </a:prstGeom>
          <a:noFill/>
          <a:ln>
            <a:noFill/>
          </a:ln>
        </p:spPr>
        <p:txBody>
          <a:bodyPr spcFirstLastPara="1" wrap="square" lIns="91425" tIns="45700" rIns="91425" bIns="45700" anchor="t" anchorCtr="0">
            <a:normAutofit fontScale="67500" lnSpcReduction="20000"/>
          </a:bodyPr>
          <a:lstStyle/>
          <a:p>
            <a:pPr marL="0" marR="0" lvl="0" indent="0" algn="ctr" rtl="0">
              <a:spcBef>
                <a:spcPts val="0"/>
              </a:spcBef>
              <a:spcAft>
                <a:spcPts val="0"/>
              </a:spcAft>
              <a:buNone/>
            </a:pPr>
            <a:br>
              <a:rPr lang="en-US" sz="4400" b="1" u="sng" dirty="0">
                <a:solidFill>
                  <a:schemeClr val="dk2"/>
                </a:solidFill>
                <a:latin typeface="Times New Roman"/>
                <a:ea typeface="Times New Roman"/>
                <a:cs typeface="Times New Roman"/>
                <a:sym typeface="Times New Roman"/>
              </a:rPr>
            </a:br>
            <a:r>
              <a:rPr lang="en-US" sz="4700" b="1" dirty="0">
                <a:solidFill>
                  <a:schemeClr val="dk2"/>
                </a:solidFill>
                <a:latin typeface="Times New Roman"/>
                <a:ea typeface="Times New Roman"/>
                <a:cs typeface="Times New Roman"/>
                <a:sym typeface="Times New Roman"/>
              </a:rPr>
              <a:t>PROBLEM STATEMENT</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518160" y="1790790"/>
            <a:ext cx="8498266"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err="1">
                <a:solidFill>
                  <a:srgbClr val="000000"/>
                </a:solidFill>
                <a:effectLst/>
                <a:latin typeface="Times New Roman" panose="02020603050405020304" pitchFamily="18" charset="0"/>
                <a:ea typeface="Times New Roman" panose="02020603050405020304" pitchFamily="18" charset="0"/>
              </a:rPr>
              <a:t>AtmosAlert</a:t>
            </a:r>
            <a:r>
              <a:rPr lang="en-IN" sz="1600" dirty="0">
                <a:solidFill>
                  <a:srgbClr val="000000"/>
                </a:solidFill>
                <a:effectLst/>
                <a:latin typeface="Times New Roman" panose="02020603050405020304" pitchFamily="18" charset="0"/>
                <a:ea typeface="Times New Roman" panose="02020603050405020304" pitchFamily="18" charset="0"/>
              </a:rPr>
              <a:t> addresses a set of critical challenges that individuals face in protecting themselves from sunstroke and other heat-related health issues, especially in the context of rising global temperatures. These challenges include the lack of timely health alerts, scattered safety information, poor symptom awareness, limited accessibility to personalized health advice, and inefficient tools for managing heat-related health risks.</a:t>
            </a:r>
            <a:endParaRPr sz="1600" dirty="0">
              <a:solidFill>
                <a:schemeClr val="dk1"/>
              </a:solidFill>
              <a:latin typeface="Calibri"/>
              <a:ea typeface="Calibri"/>
              <a:cs typeface="Calibri"/>
              <a:sym typeface="Calibri"/>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416601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OBJECTIVES</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366115" y="2179410"/>
            <a:ext cx="8498266" cy="3768684"/>
          </a:xfrm>
          <a:prstGeom prst="rect">
            <a:avLst/>
          </a:prstGeom>
          <a:noFill/>
          <a:ln>
            <a:noFill/>
          </a:ln>
        </p:spPr>
        <p:txBody>
          <a:bodyPr spcFirstLastPara="1" wrap="square" lIns="91425" tIns="45700" rIns="91425" bIns="45700" anchor="t" anchorCtr="0">
            <a:spAutoFit/>
          </a:bodyPr>
          <a:lstStyle/>
          <a:p>
            <a:pPr marL="342900" lvl="0" indent="-342900" algn="just">
              <a:lnSpc>
                <a:spcPct val="115000"/>
              </a:lnSpc>
              <a:spcAft>
                <a:spcPts val="10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rPr>
              <a:t>Centralization</a:t>
            </a:r>
            <a:r>
              <a:rPr lang="en-US" dirty="0">
                <a:effectLst/>
                <a:latin typeface="Times New Roman" panose="02020603050405020304" pitchFamily="18" charset="0"/>
                <a:ea typeface="Calibri" panose="020F0502020204030204" pitchFamily="34" charset="0"/>
              </a:rPr>
              <a:t>: </a:t>
            </a:r>
            <a:r>
              <a:rPr lang="en-IN" dirty="0">
                <a:effectLst/>
                <a:latin typeface="Times New Roman" panose="02020603050405020304" pitchFamily="18" charset="0"/>
                <a:ea typeface="Calibri" panose="020F0502020204030204" pitchFamily="34" charset="0"/>
              </a:rPr>
              <a:t>Create a comprehensive platform that consolidates expert advice, safety tips, and preventative measures related to sunstroke and heat management in one accessible location for easy reference.</a:t>
            </a:r>
          </a:p>
          <a:p>
            <a:pPr marL="342900" lvl="0" indent="-342900" algn="just">
              <a:lnSpc>
                <a:spcPct val="115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Provide Real-Time Health Alerts: </a:t>
            </a:r>
            <a:r>
              <a:rPr lang="en-IN" dirty="0">
                <a:effectLst/>
                <a:latin typeface="Times New Roman" panose="02020603050405020304" pitchFamily="18" charset="0"/>
                <a:ea typeface="Calibri" panose="020F0502020204030204" pitchFamily="34" charset="0"/>
              </a:rPr>
              <a:t>Develop a system that delivers timely, location-based notifications about extreme weather conditions, particularly heatwaves, to help users take preventive measures against sunstroke and heat-related health risks.</a:t>
            </a:r>
          </a:p>
          <a:p>
            <a:pPr lvl="0" algn="just">
              <a:lnSpc>
                <a:spcPct val="115000"/>
              </a:lnSpc>
            </a:pPr>
            <a:endParaRPr lang="en-IN" dirty="0">
              <a:effectLst/>
              <a:latin typeface="Calibri" panose="020F0502020204030204" pitchFamily="34" charset="0"/>
              <a:ea typeface="Calibri" panose="020F0502020204030204" pitchFamily="34" charset="0"/>
            </a:endParaRPr>
          </a:p>
          <a:p>
            <a:pPr marL="342900" lvl="0" indent="-342900" algn="just">
              <a:lnSpc>
                <a:spcPct val="115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Enhance Symptom Awareness: </a:t>
            </a:r>
            <a:r>
              <a:rPr lang="en-IN" dirty="0">
                <a:effectLst/>
                <a:latin typeface="Times New Roman" panose="02020603050405020304" pitchFamily="18" charset="0"/>
                <a:ea typeface="Calibri" panose="020F0502020204030204" pitchFamily="34" charset="0"/>
              </a:rPr>
              <a:t>Implement an interactive symptom checker that educates users on the signs of sunstroke and other heat-related illnesses, providing actionable steps to take when symptoms arise.</a:t>
            </a:r>
          </a:p>
          <a:p>
            <a:pPr lvl="0" algn="just">
              <a:lnSpc>
                <a:spcPct val="115000"/>
              </a:lnSpc>
            </a:pPr>
            <a:endParaRPr lang="en-IN"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Offer Personalized Health and Hydration Recommendations: </a:t>
            </a:r>
            <a:r>
              <a:rPr lang="en-US" dirty="0">
                <a:effectLst/>
                <a:latin typeface="Times New Roman" panose="02020603050405020304" pitchFamily="18" charset="0"/>
                <a:ea typeface="Calibri" panose="020F0502020204030204" pitchFamily="34" charset="0"/>
              </a:rPr>
              <a:t>Tailor safety tips, diet suggestions, and hydration plans to users based on their individual needs, including location, age, medical conditions, and activity levels during hot weather.</a:t>
            </a:r>
            <a:endParaRPr lang="en-IN" dirty="0">
              <a:effectLst/>
              <a:latin typeface="Calibri" panose="020F0502020204030204" pitchFamily="34" charset="0"/>
              <a:ea typeface="Calibri" panose="020F0502020204030204" pitchFamily="34"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21877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OBJECTIVES</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518160" y="1790790"/>
            <a:ext cx="8498266" cy="2897163"/>
          </a:xfrm>
          <a:prstGeom prst="rect">
            <a:avLst/>
          </a:prstGeom>
          <a:noFill/>
          <a:ln>
            <a:noFill/>
          </a:ln>
        </p:spPr>
        <p:txBody>
          <a:bodyPr spcFirstLastPara="1" wrap="square" lIns="91425" tIns="45700" rIns="91425" bIns="45700" anchor="t" anchorCtr="0">
            <a:spAutoFit/>
          </a:bodyPr>
          <a:lstStyle/>
          <a:p>
            <a:pPr marL="285750" lvl="0" indent="-285750" algn="just">
              <a:lnSpc>
                <a:spcPct val="115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Improve Accessibility and Usability: </a:t>
            </a:r>
            <a:r>
              <a:rPr lang="en-IN" dirty="0">
                <a:effectLst/>
                <a:latin typeface="Times New Roman" panose="02020603050405020304" pitchFamily="18" charset="0"/>
                <a:ea typeface="Calibri" panose="020F0502020204030204" pitchFamily="34" charset="0"/>
              </a:rPr>
              <a:t> Ensure the platform is easily accessible across different devices, with a user-friendly interface that allows individuals to quickly access weather alerts, symptom checkers, and safety resources regardless of their technical ability or geographic location.</a:t>
            </a:r>
            <a:endParaRPr lang="en-IN" dirty="0">
              <a:effectLst/>
              <a:latin typeface="Calibri" panose="020F0502020204030204" pitchFamily="34" charset="0"/>
              <a:ea typeface="Calibri" panose="020F0502020204030204" pitchFamily="34" charset="0"/>
            </a:endParaRPr>
          </a:p>
          <a:p>
            <a:pPr marL="285750" lvl="0" indent="-285750" algn="just">
              <a:lnSpc>
                <a:spcPct val="115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Encourage Proactive Health Management:</a:t>
            </a:r>
            <a:r>
              <a:rPr lang="en-IN" dirty="0">
                <a:effectLst/>
                <a:latin typeface="Times New Roman" panose="02020603050405020304" pitchFamily="18" charset="0"/>
                <a:ea typeface="Calibri" panose="020F0502020204030204" pitchFamily="34" charset="0"/>
              </a:rPr>
              <a:t> Equip users with tools to monitor heat conditions and stay informed about potential health risks, encouraging them to take proactive measures to avoid sunstroke and manage heat exposure. </a:t>
            </a:r>
            <a:endParaRPr lang="en-IN" dirty="0">
              <a:effectLst/>
              <a:latin typeface="Calibri" panose="020F0502020204030204" pitchFamily="34" charset="0"/>
              <a:ea typeface="Calibri" panose="020F0502020204030204" pitchFamily="34" charset="0"/>
            </a:endParaRPr>
          </a:p>
          <a:p>
            <a:pPr marL="285750" lvl="0" indent="-285750" algn="just">
              <a:lnSpc>
                <a:spcPct val="115000"/>
              </a:lnSpc>
              <a:spcAft>
                <a:spcPts val="1000"/>
              </a:spcAft>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Continuously Update and Educate Users:</a:t>
            </a:r>
            <a:r>
              <a:rPr lang="en-IN" dirty="0">
                <a:effectLst/>
                <a:latin typeface="Times New Roman" panose="02020603050405020304" pitchFamily="18" charset="0"/>
                <a:ea typeface="Calibri" panose="020F0502020204030204" pitchFamily="34" charset="0"/>
              </a:rPr>
              <a:t> Maintain an active blog and information      hub that offers users the latest articles, expert advice, and updates on heatwave preparedness, sunstroke prevention, and general health management in hot weather.</a:t>
            </a:r>
            <a:endParaRPr lang="en-IN" dirty="0">
              <a:effectLst/>
              <a:latin typeface="Calibri" panose="020F0502020204030204" pitchFamily="34" charset="0"/>
              <a:ea typeface="Calibri" panose="020F0502020204030204" pitchFamily="34"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213728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PROPOSED METHODOLOGY</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390586" y="1833405"/>
            <a:ext cx="8498266" cy="3339848"/>
          </a:xfrm>
          <a:prstGeom prst="rect">
            <a:avLst/>
          </a:prstGeom>
          <a:noFill/>
          <a:ln>
            <a:noFill/>
          </a:ln>
        </p:spPr>
        <p:txBody>
          <a:bodyPr spcFirstLastPara="1" wrap="square" lIns="91425" tIns="45700" rIns="91425" bIns="45700" anchor="t" anchorCtr="0">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Research and Requirements Gathering:</a:t>
            </a:r>
          </a:p>
          <a:p>
            <a:pPr marL="685800" lvl="1" indent="-228600" algn="just">
              <a:buFont typeface="+mj-lt"/>
              <a:buAutoNum type="alphaLcParenR"/>
            </a:pPr>
            <a:r>
              <a:rPr lang="en-US" b="0" i="0" dirty="0">
                <a:effectLst/>
                <a:latin typeface="Times New Roman" panose="02020603050405020304" pitchFamily="18" charset="0"/>
                <a:cs typeface="Times New Roman" panose="02020603050405020304" pitchFamily="18" charset="0"/>
              </a:rPr>
              <a:t>Conduct surveys, interviews and focus group to identify user needs.</a:t>
            </a:r>
          </a:p>
          <a:p>
            <a:pPr marL="685800" lvl="1" indent="-228600" algn="just">
              <a:buFont typeface="+mj-lt"/>
              <a:buAutoNum type="alphaLcParenR"/>
            </a:pPr>
            <a:r>
              <a:rPr lang="en-US" dirty="0">
                <a:latin typeface="Times New Roman" panose="02020603050405020304" pitchFamily="18" charset="0"/>
                <a:cs typeface="Times New Roman" panose="02020603050405020304" pitchFamily="18" charset="0"/>
              </a:rPr>
              <a:t> Analyze existing solutions to identify gaps and opportunities.</a:t>
            </a:r>
            <a:endParaRPr lang="en-US" b="0" i="0" dirty="0">
              <a:effectLst/>
              <a:latin typeface="Times New Roman" panose="02020603050405020304" pitchFamily="18" charset="0"/>
              <a:cs typeface="Times New Roman" panose="02020603050405020304" pitchFamily="18" charset="0"/>
            </a:endParaRPr>
          </a:p>
          <a:p>
            <a:pPr marL="457200" lvl="1" algn="just"/>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  Design Phase:</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Create wireframes and prototypes for each section of the website, focusing on user-friendly interfaces and easy navigation.</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Define the overall architecture of the website, including the technologies to be used</a:t>
            </a:r>
            <a:r>
              <a:rPr lang="en-US" b="0" i="0" dirty="0">
                <a:effectLst/>
                <a:latin typeface="+mn-lt"/>
              </a:rPr>
              <a:t>.</a:t>
            </a:r>
          </a:p>
          <a:p>
            <a:pPr marL="457200" lvl="1" algn="just"/>
            <a:endParaRPr lang="en-US" b="0" i="0" dirty="0">
              <a:effectLst/>
              <a:latin typeface="+mn-lt"/>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  Development</a:t>
            </a:r>
            <a:r>
              <a:rPr lang="en-US" b="0" i="0" dirty="0">
                <a:effectLst/>
                <a:latin typeface="Times New Roman" panose="02020603050405020304" pitchFamily="18" charset="0"/>
                <a:cs typeface="Times New Roman" panose="02020603050405020304" pitchFamily="18" charset="0"/>
              </a:rPr>
              <a:t>:</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Develop the frontend using React.js ensuring responsiveness across different devices.</a:t>
            </a:r>
          </a:p>
          <a:p>
            <a:pPr marL="742950" lvl="1" indent="-285750" algn="just">
              <a:buFont typeface="+mj-lt"/>
              <a:buAutoNum type="alphaLcParenR"/>
            </a:pPr>
            <a:r>
              <a:rPr lang="en-US" dirty="0">
                <a:latin typeface="Times New Roman" panose="02020603050405020304" pitchFamily="18" charset="0"/>
                <a:cs typeface="Times New Roman" panose="02020603050405020304" pitchFamily="18" charset="0"/>
              </a:rPr>
              <a:t>Manage the backend using </a:t>
            </a: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and use a robust database system, MongoDB.</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Integrate third-party libraries or frameworks as needed for enhanced functionality.</a:t>
            </a: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102562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PROPOSED METHODOLOGY</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390586" y="1833405"/>
            <a:ext cx="8498266" cy="3555292"/>
          </a:xfrm>
          <a:prstGeom prst="rect">
            <a:avLst/>
          </a:prstGeom>
          <a:noFill/>
          <a:ln>
            <a:noFill/>
          </a:ln>
        </p:spPr>
        <p:txBody>
          <a:bodyPr spcFirstLastPara="1" wrap="square" lIns="91425" tIns="45700" rIns="91425" bIns="45700" anchor="t" anchorCtr="0">
            <a:sp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a:t>
            </a:r>
            <a:r>
              <a:rPr lang="en-US" b="1" i="0" dirty="0">
                <a:effectLst/>
                <a:latin typeface="Times New Roman" panose="02020603050405020304" pitchFamily="18" charset="0"/>
                <a:cs typeface="Times New Roman" panose="02020603050405020304" pitchFamily="18" charset="0"/>
              </a:rPr>
              <a:t>. Testing and Quality Assurance:</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Conduct thorough testing of each website feature to ensure functionality, usability, and compatibility across different browsers and devices.</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Perform user acceptance testing (UAT) with a sample group of users to gather feedback and identify any issues or areas for improvement.</a:t>
            </a:r>
          </a:p>
          <a:p>
            <a:pPr marL="457200" lvl="1" algn="just"/>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a:t>
            </a:r>
            <a:r>
              <a:rPr lang="en-US" b="1" i="0" dirty="0">
                <a:effectLst/>
                <a:latin typeface="Times New Roman" panose="02020603050405020304" pitchFamily="18" charset="0"/>
                <a:cs typeface="Times New Roman" panose="02020603050405020304" pitchFamily="18" charset="0"/>
              </a:rPr>
              <a:t>.  Deployment</a:t>
            </a:r>
            <a:r>
              <a:rPr lang="en-US" b="0" i="0" dirty="0">
                <a:effectLst/>
                <a:latin typeface="Times New Roman" panose="02020603050405020304" pitchFamily="18" charset="0"/>
                <a:cs typeface="Times New Roman" panose="02020603050405020304" pitchFamily="18" charset="0"/>
              </a:rPr>
              <a:t>:</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Deploy the website to a hosting environment, ensuring scalability and reliability.</a:t>
            </a:r>
          </a:p>
          <a:p>
            <a:pPr marL="457200" lvl="1" algn="just"/>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a:t>
            </a:r>
            <a:r>
              <a:rPr lang="en-US" b="1" i="0" dirty="0">
                <a:effectLst/>
                <a:latin typeface="Times New Roman" panose="02020603050405020304" pitchFamily="18" charset="0"/>
                <a:cs typeface="Times New Roman" panose="02020603050405020304" pitchFamily="18" charset="0"/>
              </a:rPr>
              <a:t>.  Maintenance and Updates:</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Regularly monitor website performance and user feedback to identify bugs or areas for improvement.</a:t>
            </a:r>
          </a:p>
          <a:p>
            <a:pPr marL="742950" lvl="1" indent="-285750" algn="just">
              <a:buFont typeface="+mj-lt"/>
              <a:buAutoNum type="alphaLcParenR"/>
            </a:pPr>
            <a:r>
              <a:rPr lang="en-US" dirty="0">
                <a:latin typeface="Times New Roman" panose="02020603050405020304" pitchFamily="18" charset="0"/>
                <a:cs typeface="Times New Roman" panose="02020603050405020304" pitchFamily="18" charset="0"/>
              </a:rPr>
              <a:t>Plan regular updates and feature enhancements based on user input.</a:t>
            </a:r>
            <a:endParaRPr lang="en-US" b="0" i="0" dirty="0">
              <a:effectLst/>
              <a:latin typeface="Times New Roman" panose="02020603050405020304" pitchFamily="18" charset="0"/>
              <a:cs typeface="Times New Roman" panose="02020603050405020304" pitchFamily="18" charset="0"/>
            </a:endParaRPr>
          </a:p>
          <a:p>
            <a:pPr marL="457200" lvl="1" algn="just"/>
            <a:endParaRPr lang="en-US" b="0" i="0" dirty="0">
              <a:effectLst/>
              <a:latin typeface="Times New Roman" panose="02020603050405020304" pitchFamily="18" charset="0"/>
              <a:cs typeface="Times New Roman" panose="02020603050405020304" pitchFamily="18"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320918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632460" y="975361"/>
            <a:ext cx="8229600" cy="702639"/>
          </a:xfrm>
          <a:prstGeom prst="rect">
            <a:avLst/>
          </a:prstGeom>
          <a:noFill/>
          <a:ln>
            <a:noFill/>
          </a:ln>
        </p:spPr>
        <p:txBody>
          <a:bodyPr spcFirstLastPara="1" wrap="square" lIns="91425" tIns="45700" rIns="91425" bIns="45700" anchor="t" anchorCtr="0">
            <a:normAutofit fontScale="52500" lnSpcReduction="20000"/>
          </a:bodyPr>
          <a:lstStyle/>
          <a:p>
            <a:pPr marL="0" marR="0" lvl="0" indent="0" algn="ctr" rtl="0">
              <a:spcBef>
                <a:spcPts val="0"/>
              </a:spcBef>
              <a:spcAft>
                <a:spcPts val="0"/>
              </a:spcAft>
              <a:buNone/>
            </a:pPr>
            <a:br>
              <a:rPr lang="en-US" sz="4400" b="1" u="sng" dirty="0">
                <a:solidFill>
                  <a:schemeClr val="dk2"/>
                </a:solidFill>
                <a:latin typeface="Times New Roman"/>
                <a:ea typeface="Times New Roman"/>
                <a:cs typeface="Times New Roman"/>
                <a:sym typeface="Times New Roman"/>
              </a:rPr>
            </a:br>
            <a:r>
              <a:rPr lang="en-US" sz="4700" b="1" dirty="0">
                <a:solidFill>
                  <a:schemeClr val="dk2"/>
                </a:solidFill>
                <a:latin typeface="Times New Roman"/>
                <a:ea typeface="Times New Roman"/>
                <a:cs typeface="Times New Roman"/>
                <a:sym typeface="Times New Roman"/>
              </a:rPr>
              <a:t>LITERATURE SURVEY </a:t>
            </a:r>
            <a:endParaRPr sz="4400" dirty="0">
              <a:solidFill>
                <a:schemeClr val="dk1"/>
              </a:solidFill>
              <a:latin typeface="Calibri"/>
              <a:ea typeface="Calibri"/>
              <a:cs typeface="Calibri"/>
              <a:sym typeface="Calibri"/>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graphicFrame>
        <p:nvGraphicFramePr>
          <p:cNvPr id="4" name="Table 3">
            <a:extLst>
              <a:ext uri="{FF2B5EF4-FFF2-40B4-BE49-F238E27FC236}">
                <a16:creationId xmlns:a16="http://schemas.microsoft.com/office/drawing/2014/main" id="{2963B820-F213-3C33-9433-CCD3BBE5B1AB}"/>
              </a:ext>
            </a:extLst>
          </p:cNvPr>
          <p:cNvGraphicFramePr>
            <a:graphicFrameLocks noGrp="1"/>
          </p:cNvGraphicFramePr>
          <p:nvPr>
            <p:extLst>
              <p:ext uri="{D42A27DB-BD31-4B8C-83A1-F6EECF244321}">
                <p14:modId xmlns:p14="http://schemas.microsoft.com/office/powerpoint/2010/main" val="3626179958"/>
              </p:ext>
            </p:extLst>
          </p:nvPr>
        </p:nvGraphicFramePr>
        <p:xfrm>
          <a:off x="457200" y="1658988"/>
          <a:ext cx="8229955" cy="4823263"/>
        </p:xfrm>
        <a:graphic>
          <a:graphicData uri="http://schemas.openxmlformats.org/drawingml/2006/table">
            <a:tbl>
              <a:tblPr firstRow="1" bandRow="1">
                <a:tableStyleId>{5C22544A-7EE6-4342-B048-85BDC9FD1C3A}</a:tableStyleId>
              </a:tblPr>
              <a:tblGrid>
                <a:gridCol w="2057755">
                  <a:extLst>
                    <a:ext uri="{9D8B030D-6E8A-4147-A177-3AD203B41FA5}">
                      <a16:colId xmlns:a16="http://schemas.microsoft.com/office/drawing/2014/main" val="2711303375"/>
                    </a:ext>
                  </a:extLst>
                </a:gridCol>
                <a:gridCol w="2057400">
                  <a:extLst>
                    <a:ext uri="{9D8B030D-6E8A-4147-A177-3AD203B41FA5}">
                      <a16:colId xmlns:a16="http://schemas.microsoft.com/office/drawing/2014/main" val="204261208"/>
                    </a:ext>
                  </a:extLst>
                </a:gridCol>
                <a:gridCol w="2057400">
                  <a:extLst>
                    <a:ext uri="{9D8B030D-6E8A-4147-A177-3AD203B41FA5}">
                      <a16:colId xmlns:a16="http://schemas.microsoft.com/office/drawing/2014/main" val="3506487026"/>
                    </a:ext>
                  </a:extLst>
                </a:gridCol>
                <a:gridCol w="2057400">
                  <a:extLst>
                    <a:ext uri="{9D8B030D-6E8A-4147-A177-3AD203B41FA5}">
                      <a16:colId xmlns:a16="http://schemas.microsoft.com/office/drawing/2014/main" val="664053107"/>
                    </a:ext>
                  </a:extLst>
                </a:gridCol>
              </a:tblGrid>
              <a:tr h="445072">
                <a:tc>
                  <a:txBody>
                    <a:bodyPr/>
                    <a:lstStyle/>
                    <a:p>
                      <a:r>
                        <a:rPr lang="en-IN" sz="1400" b="1" i="0" u="none" strike="noStrike" cap="none" dirty="0">
                          <a:solidFill>
                            <a:schemeClr val="lt1"/>
                          </a:solidFill>
                          <a:effectLst/>
                          <a:latin typeface="+mn-lt"/>
                          <a:ea typeface="+mn-ea"/>
                          <a:cs typeface="+mn-cs"/>
                          <a:sym typeface="Arial"/>
                        </a:rPr>
                        <a:t>Website / Research Paper Name</a:t>
                      </a:r>
                      <a:endParaRPr lang="en-IN" dirty="0"/>
                    </a:p>
                  </a:txBody>
                  <a:tcPr/>
                </a:tc>
                <a:tc>
                  <a:txBody>
                    <a:bodyPr/>
                    <a:lstStyle/>
                    <a:p>
                      <a:r>
                        <a:rPr lang="en-IN" sz="1400" b="1" i="0" u="none" strike="noStrike" cap="none" dirty="0">
                          <a:solidFill>
                            <a:schemeClr val="lt1"/>
                          </a:solidFill>
                          <a:effectLst/>
                          <a:latin typeface="+mn-lt"/>
                          <a:ea typeface="+mn-ea"/>
                          <a:cs typeface="+mn-cs"/>
                          <a:sym typeface="Arial"/>
                        </a:rPr>
                        <a:t>Unique Features</a:t>
                      </a:r>
                      <a:endParaRPr lang="en-IN" dirty="0"/>
                    </a:p>
                  </a:txBody>
                  <a:tcPr/>
                </a:tc>
                <a:tc>
                  <a:txBody>
                    <a:bodyPr/>
                    <a:lstStyle/>
                    <a:p>
                      <a:r>
                        <a:rPr lang="en-IN" sz="1400" b="1" i="0" u="none" strike="noStrike" cap="none" dirty="0">
                          <a:solidFill>
                            <a:schemeClr val="lt1"/>
                          </a:solidFill>
                          <a:effectLst/>
                          <a:latin typeface="+mn-lt"/>
                          <a:ea typeface="+mn-ea"/>
                          <a:cs typeface="+mn-cs"/>
                          <a:sym typeface="Arial"/>
                        </a:rPr>
                        <a:t>Target Audience</a:t>
                      </a:r>
                      <a:endParaRPr lang="en-IN" dirty="0"/>
                    </a:p>
                  </a:txBody>
                  <a:tcPr/>
                </a:tc>
                <a:tc>
                  <a:txBody>
                    <a:bodyPr/>
                    <a:lstStyle/>
                    <a:p>
                      <a:r>
                        <a:rPr lang="en-IN" sz="1400" b="1" i="0" u="none" strike="noStrike" cap="none" dirty="0">
                          <a:solidFill>
                            <a:schemeClr val="lt1"/>
                          </a:solidFill>
                          <a:effectLst/>
                          <a:latin typeface="+mn-lt"/>
                          <a:ea typeface="+mn-ea"/>
                          <a:cs typeface="+mn-cs"/>
                          <a:sym typeface="Arial"/>
                        </a:rPr>
                        <a:t>Monetization Strategy</a:t>
                      </a:r>
                      <a:endParaRPr lang="en-IN" dirty="0"/>
                    </a:p>
                  </a:txBody>
                  <a:tcPr/>
                </a:tc>
                <a:extLst>
                  <a:ext uri="{0D108BD9-81ED-4DB2-BD59-A6C34878D82A}">
                    <a16:rowId xmlns:a16="http://schemas.microsoft.com/office/drawing/2014/main" val="473569011"/>
                  </a:ext>
                </a:extLst>
              </a:tr>
              <a:tr h="994866">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Heat Illness Prevention (CDC)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latin typeface="Times New Roman" panose="02020603050405020304" pitchFamily="18" charset="0"/>
                          <a:ea typeface="Calibri" panose="020F0502020204030204" pitchFamily="34" charset="0"/>
                        </a:rPr>
                        <a:t>Comprehensive sunstroke prevention tips, emergency response guidance, symptoms checklist</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General public, outdoor workers, athletes </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Government-funded, no direct monetization</a:t>
                      </a:r>
                      <a:endParaRPr lang="en-IN" sz="1200" dirty="0"/>
                    </a:p>
                  </a:txBody>
                  <a:tcPr/>
                </a:tc>
                <a:extLst>
                  <a:ext uri="{0D108BD9-81ED-4DB2-BD59-A6C34878D82A}">
                    <a16:rowId xmlns:a16="http://schemas.microsoft.com/office/drawing/2014/main" val="2327089791"/>
                  </a:ext>
                </a:extLst>
              </a:tr>
              <a:tr h="811602">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Heat Stress in the Workplace (NIOSH)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latin typeface="Times New Roman" panose="02020603050405020304" pitchFamily="18" charset="0"/>
                          <a:ea typeface="Calibri" panose="020F0502020204030204" pitchFamily="34" charset="0"/>
                        </a:rPr>
                        <a:t>Focuses on heat stress among workers, with practical advice and safety guidelines</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Occupational workers, employers, safety officers</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Funded by public health agencies, no direct monetization</a:t>
                      </a:r>
                      <a:endParaRPr lang="en-IN" sz="1200" dirty="0"/>
                    </a:p>
                  </a:txBody>
                  <a:tcPr/>
                </a:tc>
                <a:extLst>
                  <a:ext uri="{0D108BD9-81ED-4DB2-BD59-A6C34878D82A}">
                    <a16:rowId xmlns:a16="http://schemas.microsoft.com/office/drawing/2014/main" val="2591197054"/>
                  </a:ext>
                </a:extLst>
              </a:tr>
              <a:tr h="811602">
                <a:tc>
                  <a:txBody>
                    <a:bodyPr/>
                    <a:lstStyle/>
                    <a:p>
                      <a:pPr algn="just">
                        <a:lnSpc>
                          <a:spcPct val="115000"/>
                        </a:lnSpc>
                        <a:spcAft>
                          <a:spcPts val="1000"/>
                        </a:spcAft>
                      </a:pPr>
                      <a:r>
                        <a:rPr lang="en-IN" sz="1200" dirty="0">
                          <a:effectLst/>
                          <a:latin typeface="Times New Roman" panose="02020603050405020304" pitchFamily="18" charset="0"/>
                          <a:ea typeface="Calibri" panose="020F0502020204030204" pitchFamily="34" charset="0"/>
                        </a:rPr>
                        <a:t>Weather.com</a:t>
                      </a:r>
                      <a:endParaRPr lang="en-IN" sz="1200" dirty="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200" dirty="0">
                          <a:effectLst/>
                          <a:latin typeface="Times New Roman" panose="02020603050405020304" pitchFamily="18" charset="0"/>
                          <a:ea typeface="Calibri" panose="020F0502020204030204" pitchFamily="34" charset="0"/>
                        </a:rPr>
                        <a:t>Weather forecasts, personalized alerts based on entered city, heat index calculation</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General public, outdoor enthusiasts, commuters</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Ad-supported, affiliate partnerships with weather-related products</a:t>
                      </a:r>
                      <a:endParaRPr lang="en-IN" sz="1200" dirty="0"/>
                    </a:p>
                  </a:txBody>
                  <a:tcPr/>
                </a:tc>
                <a:extLst>
                  <a:ext uri="{0D108BD9-81ED-4DB2-BD59-A6C34878D82A}">
                    <a16:rowId xmlns:a16="http://schemas.microsoft.com/office/drawing/2014/main" val="1530376889"/>
                  </a:ext>
                </a:extLst>
              </a:tr>
              <a:tr h="829656">
                <a:tc>
                  <a:txBody>
                    <a:bodyPr/>
                    <a:lstStyle/>
                    <a:p>
                      <a:pPr algn="just">
                        <a:lnSpc>
                          <a:spcPct val="115000"/>
                        </a:lnSpc>
                        <a:spcAft>
                          <a:spcPts val="1000"/>
                        </a:spcAft>
                      </a:pPr>
                      <a:r>
                        <a:rPr lang="en-IN" sz="1200" dirty="0">
                          <a:effectLst/>
                          <a:latin typeface="Times New Roman" panose="02020603050405020304" pitchFamily="18" charset="0"/>
                          <a:ea typeface="Calibri" panose="020F0502020204030204" pitchFamily="34" charset="0"/>
                        </a:rPr>
                        <a:t>MedlinePlus: Heat Illness</a:t>
                      </a:r>
                      <a:endParaRPr lang="en-IN" sz="1200" dirty="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Easy-to-understand symptoms and treatment guidance, trusted medical information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General public, healthcare professionals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Government-funded, no ads or direct monetization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4938237"/>
                  </a:ext>
                </a:extLst>
              </a:tr>
              <a:tr h="846019">
                <a:tc>
                  <a:txBody>
                    <a:bodyPr/>
                    <a:lstStyle/>
                    <a:p>
                      <a:r>
                        <a:rPr lang="en-IN" sz="1200" dirty="0">
                          <a:effectLst/>
                          <a:latin typeface="Times New Roman" panose="02020603050405020304" pitchFamily="18" charset="0"/>
                          <a:ea typeface="Calibri" panose="020F0502020204030204" pitchFamily="34" charset="0"/>
                        </a:rPr>
                        <a:t>WebMD: Heatstroke Guide</a:t>
                      </a:r>
                      <a:endParaRPr lang="en-IN" sz="1200" dirty="0"/>
                    </a:p>
                  </a:txBody>
                  <a:tcPr/>
                </a:tc>
                <a:tc>
                  <a:txBody>
                    <a:bodyPr/>
                    <a:lstStyle/>
                    <a:p>
                      <a:pPr algn="just">
                        <a:lnSpc>
                          <a:spcPct val="115000"/>
                        </a:lnSpc>
                        <a:spcAft>
                          <a:spcPts val="1000"/>
                        </a:spcAft>
                      </a:pPr>
                      <a:r>
                        <a:rPr lang="en-IN" sz="1200" dirty="0">
                          <a:effectLst/>
                          <a:latin typeface="Times New Roman" panose="02020603050405020304" pitchFamily="18" charset="0"/>
                          <a:ea typeface="Calibri" panose="020F0502020204030204" pitchFamily="34" charset="0"/>
                        </a:rPr>
                        <a:t>Symptom checker, causes and prevention tips, integrated with personalized health tools</a:t>
                      </a:r>
                      <a:endParaRPr lang="en-IN" sz="1200" dirty="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Individuals concerned with health conditions, general public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Ad-supported, affiliate links to health-related products and services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267523"/>
                  </a:ext>
                </a:extLst>
              </a:tr>
            </a:tbl>
          </a:graphicData>
        </a:graphic>
      </p:graphicFrame>
    </p:spTree>
    <p:extLst>
      <p:ext uri="{BB962C8B-B14F-4D97-AF65-F5344CB8AC3E}">
        <p14:creationId xmlns:p14="http://schemas.microsoft.com/office/powerpoint/2010/main" val="45049014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1222</Words>
  <Application>Microsoft Office PowerPoint</Application>
  <PresentationFormat>On-screen Show (4:3)</PresentationFormat>
  <Paragraphs>197</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Overlock</vt:lpstr>
      <vt:lpstr>Arial</vt:lpstr>
      <vt:lpstr>Bookman Old Style</vt:lpstr>
      <vt:lpstr>Calibri</vt:lpstr>
      <vt:lpstr>Bell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Sheetal</dc:creator>
  <cp:lastModifiedBy>Ninad Walke</cp:lastModifiedBy>
  <cp:revision>10</cp:revision>
  <dcterms:created xsi:type="dcterms:W3CDTF">2018-10-17T08:17:46Z</dcterms:created>
  <dcterms:modified xsi:type="dcterms:W3CDTF">2024-10-23T09:32:20Z</dcterms:modified>
</cp:coreProperties>
</file>