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2155D-713C-4992-90CC-EB737C2ABBE4}" v="91" dt="2021-12-11T12:17:59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annis Vaniotis" userId="87acfe5111096844" providerId="Windows Live" clId="Web-{7422155D-713C-4992-90CC-EB737C2ABBE4}"/>
    <pc:docChg chg="modSld">
      <pc:chgData name="Yiannis Vaniotis" userId="87acfe5111096844" providerId="Windows Live" clId="Web-{7422155D-713C-4992-90CC-EB737C2ABBE4}" dt="2021-12-11T12:17:59.856" v="86" actId="14100"/>
      <pc:docMkLst>
        <pc:docMk/>
      </pc:docMkLst>
      <pc:sldChg chg="modSp">
        <pc:chgData name="Yiannis Vaniotis" userId="87acfe5111096844" providerId="Windows Live" clId="Web-{7422155D-713C-4992-90CC-EB737C2ABBE4}" dt="2021-12-11T12:08:46.231" v="11" actId="20577"/>
        <pc:sldMkLst>
          <pc:docMk/>
          <pc:sldMk cId="1361502861" sldId="260"/>
        </pc:sldMkLst>
        <pc:spChg chg="mod">
          <ac:chgData name="Yiannis Vaniotis" userId="87acfe5111096844" providerId="Windows Live" clId="Web-{7422155D-713C-4992-90CC-EB737C2ABBE4}" dt="2021-12-11T12:08:46.231" v="11" actId="20577"/>
          <ac:spMkLst>
            <pc:docMk/>
            <pc:sldMk cId="1361502861" sldId="260"/>
            <ac:spMk id="3" creationId="{7A8FE9CE-0F8A-4890-AF4A-C9DE5C29718C}"/>
          </ac:spMkLst>
        </pc:spChg>
      </pc:sldChg>
      <pc:sldChg chg="modSp">
        <pc:chgData name="Yiannis Vaniotis" userId="87acfe5111096844" providerId="Windows Live" clId="Web-{7422155D-713C-4992-90CC-EB737C2ABBE4}" dt="2021-12-11T12:17:59.856" v="86" actId="14100"/>
        <pc:sldMkLst>
          <pc:docMk/>
          <pc:sldMk cId="1956964879" sldId="261"/>
        </pc:sldMkLst>
        <pc:spChg chg="mod">
          <ac:chgData name="Yiannis Vaniotis" userId="87acfe5111096844" providerId="Windows Live" clId="Web-{7422155D-713C-4992-90CC-EB737C2ABBE4}" dt="2021-12-11T12:17:15.417" v="80" actId="14100"/>
          <ac:spMkLst>
            <pc:docMk/>
            <pc:sldMk cId="1956964879" sldId="261"/>
            <ac:spMk id="3" creationId="{9B2D29F4-FAEF-4D8D-B9B4-992452608462}"/>
          </ac:spMkLst>
        </pc:spChg>
        <pc:picChg chg="mod">
          <ac:chgData name="Yiannis Vaniotis" userId="87acfe5111096844" providerId="Windows Live" clId="Web-{7422155D-713C-4992-90CC-EB737C2ABBE4}" dt="2021-12-11T12:17:59.856" v="86" actId="14100"/>
          <ac:picMkLst>
            <pc:docMk/>
            <pc:sldMk cId="1956964879" sldId="261"/>
            <ac:picMk id="5" creationId="{67972099-E29C-4667-B77E-C07B65BB9DE0}"/>
          </ac:picMkLst>
        </pc:picChg>
        <pc:picChg chg="mod">
          <ac:chgData name="Yiannis Vaniotis" userId="87acfe5111096844" providerId="Windows Live" clId="Web-{7422155D-713C-4992-90CC-EB737C2ABBE4}" dt="2021-12-11T12:17:51.231" v="84" actId="1076"/>
          <ac:picMkLst>
            <pc:docMk/>
            <pc:sldMk cId="1956964879" sldId="261"/>
            <ac:picMk id="6" creationId="{33760B2B-A104-439D-BC2B-73021B4A33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02AD1-79DD-4DA1-AD9C-8A230C3826C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8263-90F7-4C2E-AE34-5FC602E7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Στα πλαίσια της 2</a:t>
            </a:r>
            <a:r>
              <a:rPr lang="el-GR" baseline="30000" dirty="0"/>
              <a:t>ης</a:t>
            </a:r>
            <a:r>
              <a:rPr lang="el-GR" dirty="0"/>
              <a:t> εργασίας του μαθήματος </a:t>
            </a:r>
            <a:r>
              <a:rPr lang="en-US" dirty="0"/>
              <a:t>Data Management &amp; Business Intelligence </a:t>
            </a:r>
            <a:r>
              <a:rPr lang="el-GR" dirty="0"/>
              <a:t>έχουμε ετοιμάσει το παρών </a:t>
            </a:r>
            <a:r>
              <a:rPr lang="en-US" dirty="0"/>
              <a:t>Business</a:t>
            </a:r>
            <a:r>
              <a:rPr lang="el-GR" dirty="0"/>
              <a:t> </a:t>
            </a:r>
            <a:r>
              <a:rPr lang="en-US" dirty="0"/>
              <a:t>Case </a:t>
            </a:r>
            <a:r>
              <a:rPr lang="el-GR" dirty="0"/>
              <a:t>που θα θέλαμε να σας παρουσιάσουμε.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8263-90F7-4C2E-AE34-5FC602E711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3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Business Case </a:t>
            </a:r>
            <a:r>
              <a:rPr lang="el-GR" dirty="0"/>
              <a:t>μας αφορά την Ιρλανδική τράπεζα </a:t>
            </a:r>
            <a:r>
              <a:rPr lang="en-US" dirty="0"/>
              <a:t>Fion Bank</a:t>
            </a:r>
            <a:r>
              <a:rPr lang="el-GR" dirty="0"/>
              <a:t>. Η </a:t>
            </a:r>
            <a:r>
              <a:rPr lang="en-US" dirty="0"/>
              <a:t>Fion Bank </a:t>
            </a:r>
            <a:r>
              <a:rPr lang="el-GR" dirty="0"/>
              <a:t>έχει χορηγήσει πάνω από 880.000 δάνεια σε βάθος 9 ετών (από το 2007-2015) για μια πληθώρα διαφορετικών λόγων, όπως είναι τα στεγαστικά, επιχειρηματικά δάνεια και τα δάνεια εκπαιδευτικής φύσεως. Μάλιστα, έχουμε θέσει ορισμένους στόχους που θα προσπαθήσουμε να εξερευνήσουμε παρακάτω. Βασικός στόχος είναι η αξιολόγηση των κριτηρίων που χρησιμοποιεί η </a:t>
            </a:r>
            <a:r>
              <a:rPr lang="en-US" dirty="0"/>
              <a:t>Fion Bank </a:t>
            </a:r>
            <a:r>
              <a:rPr lang="el-GR" dirty="0"/>
              <a:t>για την αναγνώριση του χρηματοπιστωτικού κινδύνου των δανειοληπτών της. 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8263-90F7-4C2E-AE34-5FC602E711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0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Προτού όμως σας μιλήσουμε για το </a:t>
            </a:r>
            <a:r>
              <a:rPr lang="en-US" dirty="0"/>
              <a:t>Business Case </a:t>
            </a:r>
            <a:r>
              <a:rPr lang="el-GR" dirty="0"/>
              <a:t>θα θέλαμε να σας πούμε λίγα λόγια για την διαδικασία εύρεσης του τελικού μας </a:t>
            </a:r>
            <a:r>
              <a:rPr lang="en-US" dirty="0"/>
              <a:t>Dataset.</a:t>
            </a:r>
            <a:r>
              <a:rPr lang="el-GR" dirty="0"/>
              <a:t> Αρχικά, </a:t>
            </a:r>
            <a:r>
              <a:rPr lang="el-GR" dirty="0" err="1"/>
              <a:t>πλοηγηθήκαμε</a:t>
            </a:r>
            <a:r>
              <a:rPr lang="el-GR" dirty="0"/>
              <a:t> σε πολλές διαφορετικέ ιστοσελίδες (όπως το </a:t>
            </a:r>
            <a:r>
              <a:rPr lang="en-US" dirty="0"/>
              <a:t>Kaggle</a:t>
            </a:r>
            <a:r>
              <a:rPr lang="el-GR" dirty="0"/>
              <a:t> και το </a:t>
            </a:r>
            <a:r>
              <a:rPr lang="en-US" dirty="0"/>
              <a:t>GitHub) </a:t>
            </a:r>
            <a:r>
              <a:rPr lang="el-GR" dirty="0"/>
              <a:t>και χρησιμοποιήσαμε σε μεγάλο βαθμό το </a:t>
            </a:r>
            <a:r>
              <a:rPr lang="en-US" dirty="0"/>
              <a:t>Google Dataset Search. </a:t>
            </a:r>
            <a:r>
              <a:rPr lang="el-GR" dirty="0"/>
              <a:t>Το οποίο είναι μια μηχανή αναζήτησης που παρέχεται δωρεάν από την </a:t>
            </a:r>
            <a:r>
              <a:rPr lang="en-US" dirty="0"/>
              <a:t>google </a:t>
            </a:r>
            <a:r>
              <a:rPr lang="el-GR" dirty="0"/>
              <a:t>και χρησιμοποιείται αποκλειστικά για λόγους εύρεσης </a:t>
            </a:r>
            <a:r>
              <a:rPr lang="en-US" dirty="0"/>
              <a:t>dataset. </a:t>
            </a:r>
            <a:r>
              <a:rPr lang="el-GR" dirty="0"/>
              <a:t>Επίσης, θέσαμε ορισμένα κριτήρια για την επιλογή του </a:t>
            </a:r>
            <a:r>
              <a:rPr lang="en-US" dirty="0"/>
              <a:t>dataset </a:t>
            </a:r>
            <a:r>
              <a:rPr lang="el-GR" dirty="0"/>
              <a:t>μας, όπως το μέγεθος του, και ο αριθμός των μεταβλητών του. Συγκεκριμένα, θέλαμε ένα </a:t>
            </a:r>
            <a:r>
              <a:rPr lang="en-US" dirty="0"/>
              <a:t>dataset </a:t>
            </a:r>
            <a:r>
              <a:rPr lang="el-GR" dirty="0"/>
              <a:t>που να διαθέτει τουλάχιστον 100Κ παρατηρήσεις και 20 μεταβλητές. Ταυτόχρονα θέλαμε  να υπάρχει μια ισορροπία μεταξύ των μετρικών και των διαστάσεων ανάμεσα στις μεταβλητές αυτές. Τέλος, σημαντικότερος παράγοντας επιλογής ήταν η προοπτική ανάπτυξης ενός ενδιαφέροντος </a:t>
            </a:r>
            <a:r>
              <a:rPr lang="en-US" dirty="0"/>
              <a:t>business case </a:t>
            </a:r>
            <a:r>
              <a:rPr lang="el-GR" dirty="0"/>
              <a:t>μέσα από το </a:t>
            </a:r>
            <a:r>
              <a:rPr lang="en-US" dirty="0"/>
              <a:t>dataset.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8263-90F7-4C2E-AE34-5FC602E711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4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2C3BC2-26BB-4C46-8EA2-20468E5B8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C81C679-552E-45BA-BCD1-834F1D20E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C69FAA4-7EF9-4CFB-B30D-026E37A3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99E-C125-4157-ABC3-E830713204B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422AC26-266C-487B-A5D2-667AF76E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D63B3ED-3845-444D-BED3-23DAB23B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B22-628A-4F03-B067-AF56943A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7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BB56EB-B0E2-42A1-8151-477A9C8A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3AD543C-FEE6-4827-933B-91EFDFABF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4923F41-D8A4-491E-89EF-98784641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99E-C125-4157-ABC3-E830713204B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AB05C1B-30EE-40B7-8AD5-ADC6A664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12EFB0D-A8AD-4647-B228-B4B8142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B22-628A-4F03-B067-AF56943A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33866266-DC43-487A-BC68-FDD33F930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44A8AA5-4C06-45FE-8302-4AD77D18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91CB2E8-B34A-406F-B43A-E5A0582E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99E-C125-4157-ABC3-E830713204B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8639878-BE01-427D-9285-102B4EA6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7ACAF44-ECCD-4CF7-B60C-FFE93094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B22-628A-4F03-B067-AF56943A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D23D47-A871-4185-BD1E-E78CA334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226ECF2-06FA-4740-B68A-348C32D2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858A0F2-FB48-42D1-A14E-96FC366F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99E-C125-4157-ABC3-E830713204B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5BC454E-A565-4832-91F4-2279F460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09B667-F2E8-456E-A9DA-52FA3837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B22-628A-4F03-B067-AF56943A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22619E-AFDD-4526-B61F-053556FA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60DAFD9-AEBE-4FC7-95C1-2479EF94D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21CF126-839F-4574-9858-2A682EAB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99E-C125-4157-ABC3-E830713204B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ED5613B-2A96-4602-AE8D-7D7508D5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779B35E-5D1D-4E72-B923-A3D925A0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B22-628A-4F03-B067-AF56943A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E2BCD3D-BE67-4C8D-9B33-B1B7B01E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557714-E315-41BB-8482-F34D5CD05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B163123-7CF3-4716-A2BE-1A20835C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70B7E1A-5874-4683-8BDB-890E5BCA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99E-C125-4157-ABC3-E830713204B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7BA6B86-6F50-4326-AE15-BAACDF68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3036242-5E38-49B6-87F1-EE6A0603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B22-628A-4F03-B067-AF56943A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6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ADBDC1-71DF-4B6D-9B49-7F86C224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BB0DAE2-7244-42D4-8C64-D5F39754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5CB87EB-0CB5-401B-9980-C9AE325F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86340AB-CF74-4B0B-B396-7462F5DB4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F162099B-B2D9-4547-9D35-D1B08BC0F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D24A0AB-4845-42BB-8340-EE7EF9EA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99E-C125-4157-ABC3-E830713204B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29FBE98F-D1F1-4425-9DBC-1E0EC0B6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5A53CFEA-CF98-46A8-803C-1E4A701C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B22-628A-4F03-B067-AF56943A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5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136DF7-F105-4F92-8069-B8B6D47F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00A5599-C93E-4E8D-A7DD-698E67FF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99E-C125-4157-ABC3-E830713204B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D2F0B5AC-E829-4758-9DBA-2814BE89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EB15947-6A1D-488C-9E45-17993D7C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B22-628A-4F03-B067-AF56943A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03353BD-BAE8-48F0-A17C-D4A50D71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99E-C125-4157-ABC3-E830713204B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6BFD32EE-FD00-446F-A079-DA93EE76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1F192CE-55B3-4088-B4A3-D9ECB67F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B22-628A-4F03-B067-AF56943A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0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735C1B-923A-4F8B-B6FA-FE1AAE5C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603566D-1DA9-408F-9FE1-D1D91CC82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30AE41B-7705-48FD-A843-CC0D39222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7906010-7B21-4EF7-8269-A1E8CA8B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99E-C125-4157-ABC3-E830713204B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5D85888-94AC-40E2-8974-04829A03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A52905C-BC76-415C-B95C-982A32B9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B22-628A-4F03-B067-AF56943A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DE3D8A-82EA-49E1-9F60-53F5B97C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6E277AC-B7D6-4FE4-AED4-21F635B1F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5F70F08-763F-44F6-B74F-2C68C2B83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BCE269D-64DE-443F-902A-65984855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99E-C125-4157-ABC3-E830713204B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7B8380C-FBDA-469B-9501-636065CE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F606664-8F97-44D3-A726-A5D3C041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B22-628A-4F03-B067-AF56943A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F5BFA20D-66A8-4F31-A09A-608DE606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002EE96-888F-4382-9C8E-149F18D1E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93A7966-21E6-4CF9-83DE-430D08CC1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699E-C125-4157-ABC3-E830713204B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9C55C5F-44D3-474A-BEC7-53A102078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F8C0B02-1314-4610-BC43-7E9FD74C8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7B22-628A-4F03-B067-AF56943A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9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kaggle.com/mrferozi/loan-data-for-dummy-bank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Εικόνα 4" descr="Μαύρα μοτίβα κυματομορφής 3D">
            <a:extLst>
              <a:ext uri="{FF2B5EF4-FFF2-40B4-BE49-F238E27FC236}">
                <a16:creationId xmlns:a16="http://schemas.microsoft.com/office/drawing/2014/main" id="{B50690FD-EB1F-4B4C-B03F-6529607F28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794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AC26561-DACC-48C3-95B9-928457C3B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Fion Bank Business Case 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F180417-F445-43BE-853C-01C588534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17630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400" dirty="0"/>
              <a:t>Data Management &amp; Business Intelligence Assignment 2</a:t>
            </a:r>
            <a:endParaRPr lang="el-GR" sz="1400" dirty="0"/>
          </a:p>
          <a:p>
            <a:pPr algn="l"/>
            <a:r>
              <a:rPr lang="el-GR" sz="1400" dirty="0"/>
              <a:t>14/12/2021</a:t>
            </a:r>
            <a:endParaRPr lang="en-US" sz="1400" dirty="0"/>
          </a:p>
          <a:p>
            <a:pPr algn="l">
              <a:lnSpc>
                <a:spcPct val="100000"/>
              </a:lnSpc>
            </a:pPr>
            <a:r>
              <a:rPr lang="en-US" sz="1400" dirty="0" err="1"/>
              <a:t>Vaniotis</a:t>
            </a:r>
            <a:r>
              <a:rPr lang="en-US" sz="1400" dirty="0"/>
              <a:t> John – f2822101</a:t>
            </a:r>
          </a:p>
          <a:p>
            <a:pPr algn="l">
              <a:lnSpc>
                <a:spcPct val="100000"/>
              </a:lnSpc>
            </a:pPr>
            <a:r>
              <a:rPr lang="en-US" sz="1400" dirty="0"/>
              <a:t>Ninas Konstantinos – f2822108</a:t>
            </a:r>
          </a:p>
          <a:p>
            <a:pPr algn="l"/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73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2CDA5C-FDDA-4880-BC48-799D8A62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Excel Reporting 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C4BFA46-D18E-4C38-9909-2C303CD8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251"/>
            <a:ext cx="10134600" cy="3051581"/>
          </a:xfrm>
        </p:spPr>
        <p:txBody>
          <a:bodyPr>
            <a:normAutofit fontScale="92500"/>
          </a:bodyPr>
          <a:lstStyle/>
          <a:p>
            <a:r>
              <a:rPr lang="en-US" dirty="0"/>
              <a:t>Top 5 loans purposes for granting a loan in terms of average recoveries</a:t>
            </a:r>
          </a:p>
          <a:p>
            <a:r>
              <a:rPr lang="en-US" dirty="0"/>
              <a:t>Loans that default have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Higher interest rates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Higher loan amounts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Higher monthly payments</a:t>
            </a:r>
          </a:p>
          <a:p>
            <a:r>
              <a:rPr lang="en-US" dirty="0"/>
              <a:t>Borrowers that default comprise at most 20% of total borrowers for these categories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D8B60065-3CF6-4430-B93D-651442AD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298" y="0"/>
            <a:ext cx="988702" cy="6858000"/>
          </a:xfrm>
          <a:prstGeom prst="rect">
            <a:avLst/>
          </a:prstGeom>
        </p:spPr>
      </p:pic>
      <p:pic>
        <p:nvPicPr>
          <p:cNvPr id="14" name="Εικόνα 13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B0540632-2426-4FB6-B4BB-E603BF61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85" y="4155610"/>
            <a:ext cx="5688951" cy="2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5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BBB2E7-F5A5-472B-98E3-4A5EA029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– Fion Bank Summary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88922AA-2CC1-4672-B60C-DB414FF9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365099" cy="4486275"/>
          </a:xfrm>
        </p:spPr>
        <p:txBody>
          <a:bodyPr/>
          <a:lstStyle/>
          <a:p>
            <a:r>
              <a:rPr lang="en-US" dirty="0"/>
              <a:t>Usage of Power BI </a:t>
            </a:r>
          </a:p>
          <a:p>
            <a:r>
              <a:rPr lang="en-US" dirty="0"/>
              <a:t>Fion Bank’s Descriptive Insights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Total loans granted  - 13 billion €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Total payments received – 6.7 billion €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Total fees earned – 1.6 billion €</a:t>
            </a:r>
          </a:p>
          <a:p>
            <a:r>
              <a:rPr lang="en-US" dirty="0"/>
              <a:t>The last 3 years recorded cover almost 90% of total loans granted</a:t>
            </a:r>
          </a:p>
          <a:p>
            <a:r>
              <a:rPr lang="en-US" dirty="0"/>
              <a:t>Difference in fees collected is proportionally small compared to the difference in loan amounts between borrowers with incomes         50-75K € &amp; 100-250K €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42AAE09-9559-4173-BCA7-49818748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298" y="0"/>
            <a:ext cx="988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D942E0-117F-4420-8710-0564D5F0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9299D11-BB78-42D3-8ED2-FF191E50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57ED45FA-EB36-4441-A82F-C203B79C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3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02B8FF-3742-471E-8DDE-0BC3E941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– Borrower Profile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8C211F-BE79-40BF-98D7-F1877A2CC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98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Identification of borrowers’ profiles</a:t>
            </a:r>
          </a:p>
          <a:p>
            <a:r>
              <a:rPr lang="en-US" dirty="0"/>
              <a:t>Almost half of bank’s total borrowers have a mortgage</a:t>
            </a:r>
          </a:p>
          <a:p>
            <a:r>
              <a:rPr lang="en-US" dirty="0"/>
              <a:t>Only 2% of the borrowers have no residence</a:t>
            </a:r>
          </a:p>
          <a:p>
            <a:r>
              <a:rPr lang="en-US" dirty="0"/>
              <a:t>In the </a:t>
            </a:r>
            <a:r>
              <a:rPr lang="en-US" dirty="0" err="1"/>
              <a:t>dti</a:t>
            </a:r>
            <a:r>
              <a:rPr lang="en-US" dirty="0"/>
              <a:t> graph, two patterns can be observed: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For loans graded A-D, an upward trend in the borrowers’ average income and a downward trend in the average </a:t>
            </a:r>
            <a:r>
              <a:rPr lang="en-US" dirty="0" err="1"/>
              <a:t>dti</a:t>
            </a:r>
            <a:r>
              <a:rPr lang="en-US" dirty="0"/>
              <a:t> can be observed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For loans graded E-G, the reverse behavior in comparison to A-D can be observed</a:t>
            </a:r>
          </a:p>
          <a:p>
            <a:r>
              <a:rPr lang="en-US" dirty="0"/>
              <a:t>Highest installments for borrowers that received mortgage or small-business loans</a:t>
            </a:r>
          </a:p>
          <a:p>
            <a:r>
              <a:rPr lang="en-US" dirty="0"/>
              <a:t>In some cases, borrowers’ average loan amounts are not solely dependent on the customer income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C00747E-97C0-4AE1-90ED-9DB08AB4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298" y="0"/>
            <a:ext cx="988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8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EF6B81-F78E-4DAC-88E1-3927C472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99BADEE-0A7D-4B5C-9E2C-BA791D9C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519F192-2E6D-44CE-8D80-8E1D8D27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79CB25-7596-45F1-BFC8-A6159FE7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– Customer Risk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5AA65D9-F1DE-4718-AA86-562FABA5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920749"/>
          </a:xfrm>
        </p:spPr>
        <p:txBody>
          <a:bodyPr/>
          <a:lstStyle/>
          <a:p>
            <a:r>
              <a:rPr lang="en-US" dirty="0"/>
              <a:t>The interest rates of loans are inversely proportional to borrowers’ income and the loan grade</a:t>
            </a:r>
          </a:p>
          <a:p>
            <a:r>
              <a:rPr lang="en-US" dirty="0"/>
              <a:t>Lower average interest rates for borrowers with residence</a:t>
            </a:r>
          </a:p>
          <a:p>
            <a:r>
              <a:rPr lang="en-US" dirty="0"/>
              <a:t>Loans that get repaid on time (good loans) have lower average interest rates compared to loans that default</a:t>
            </a:r>
          </a:p>
          <a:p>
            <a:r>
              <a:rPr lang="en-US" dirty="0"/>
              <a:t>Fion Bank considers: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Highest risk loans (mortgage, small business)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Lowest risk loans (car purchase, educational, credit card)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515944F-44AA-4C5C-8AE1-8E48AEB4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298" y="0"/>
            <a:ext cx="988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9ADA0D-D15B-41A6-85E8-60A90201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6C960C-1FCC-481F-8BED-BD079D14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CDCE802-732A-4807-B14E-821E12B54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5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E5BF06-B01A-485A-9E14-97BC3D36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- Recoveries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6AA4D91-605C-4C42-BE45-630BF8F3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/>
          <a:lstStyle/>
          <a:p>
            <a:r>
              <a:rPr lang="en-US" dirty="0"/>
              <a:t>Borrowers with middle to high incomes (&gt;50K €) have higher average recovery amounts than borrowers with smaller incomes</a:t>
            </a:r>
          </a:p>
          <a:p>
            <a:r>
              <a:rPr lang="en-US" dirty="0"/>
              <a:t>Loans with high loan amounts usually have high recovery amounts</a:t>
            </a:r>
          </a:p>
          <a:p>
            <a:r>
              <a:rPr lang="en-US" dirty="0"/>
              <a:t>Educational loans present a special case: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Low average loan amount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High average recoveries</a:t>
            </a:r>
          </a:p>
          <a:p>
            <a:r>
              <a:rPr lang="en-US" dirty="0"/>
              <a:t>Loans with high credit ratings and low interest rates have lower average recovery amounts</a:t>
            </a:r>
          </a:p>
          <a:p>
            <a:r>
              <a:rPr lang="en-US" dirty="0"/>
              <a:t>Borrowers who own their residence usually have smaller recoveries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B45AEBF4-0556-4B5E-8755-4D4BC5B4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298" y="0"/>
            <a:ext cx="988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5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86B3F3-D5C8-4C68-B2D7-CDD90F6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FC3DB47-CD19-46C7-8B85-04217E9DB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7E268DA-958A-48C6-9FDB-4CF880412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7" y="1"/>
            <a:ext cx="12193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3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Εικόνα 4" descr="Μαύρα μοτίβα κυματομορφής 3D">
            <a:extLst>
              <a:ext uri="{FF2B5EF4-FFF2-40B4-BE49-F238E27FC236}">
                <a16:creationId xmlns:a16="http://schemas.microsoft.com/office/drawing/2014/main" id="{B50690FD-EB1F-4B4C-B03F-6529607F2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37" y="875758"/>
            <a:ext cx="5219885" cy="51095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86" y="673591"/>
            <a:ext cx="5565913" cy="54154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34" y="1041621"/>
            <a:ext cx="4953365" cy="480152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AC26561-DACC-48C3-95B9-928457C3B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871" y="1685677"/>
            <a:ext cx="4181444" cy="2362673"/>
          </a:xfrm>
        </p:spPr>
        <p:txBody>
          <a:bodyPr anchor="b">
            <a:normAutofit/>
          </a:bodyPr>
          <a:lstStyle/>
          <a:p>
            <a:r>
              <a:rPr lang="en-US" sz="4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sz="4200" b="1">
                <a:solidFill>
                  <a:schemeClr val="tx1">
                    <a:lumMod val="75000"/>
                    <a:lumOff val="25000"/>
                  </a:schemeClr>
                </a:solidFill>
              </a:rPr>
              <a:t>Σας ευχαριστούμε για τον χρόνο σας!</a:t>
            </a:r>
            <a:endParaRPr lang="en-US" sz="4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9297D5-9A0B-4D07-8B5A-F5EAADDC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297"/>
          </a:xfrm>
        </p:spPr>
        <p:txBody>
          <a:bodyPr/>
          <a:lstStyle/>
          <a:p>
            <a:r>
              <a:rPr lang="en-US" b="1" dirty="0"/>
              <a:t>Banking Business Case – Fion Bank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3A53EFB-6C9B-4F1E-A625-27A636BE7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26"/>
            <a:ext cx="10515600" cy="4920449"/>
          </a:xfrm>
        </p:spPr>
        <p:txBody>
          <a:bodyPr/>
          <a:lstStyle/>
          <a:p>
            <a:r>
              <a:rPr lang="en-US" dirty="0"/>
              <a:t>More than 880.000 loans provided in Ireland</a:t>
            </a:r>
          </a:p>
          <a:p>
            <a:r>
              <a:rPr lang="en-US" dirty="0"/>
              <a:t>Loans granted from (2007-2015)</a:t>
            </a:r>
          </a:p>
          <a:p>
            <a:r>
              <a:rPr lang="en-US" dirty="0"/>
              <a:t>Loans granted for a variety of purposes</a:t>
            </a:r>
          </a:p>
          <a:p>
            <a:r>
              <a:rPr lang="en-US" dirty="0"/>
              <a:t>Primary goal: evaluate the criteria used to determine the borrower’s financial risk</a:t>
            </a:r>
          </a:p>
          <a:p>
            <a:r>
              <a:rPr lang="en-US" dirty="0"/>
              <a:t>Secondary goals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Create a better understanding in the relationship between installments, loan amounts lent and the borrower’s characteristics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Identify the connection between loan amounts lent, loan purpose and borrower’s characteristics</a:t>
            </a:r>
          </a:p>
          <a:p>
            <a:pPr marL="914400" lvl="1" indent="-457200">
              <a:buFont typeface="+mj-lt"/>
              <a:buAutoNum type="romanLcPeriod"/>
            </a:pPr>
            <a:endParaRPr lang="en-US" dirty="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ED9615EB-D79F-4839-9A76-C6ED5490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298" y="0"/>
            <a:ext cx="988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0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A2EC93-077D-4A41-ADCE-E10666DE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Selection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9CD5CF-6830-404C-A661-367FF7B3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sources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Kaggle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KDNuggets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GitHub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Google Dataset Search</a:t>
            </a:r>
          </a:p>
          <a:p>
            <a:r>
              <a:rPr lang="en-US" sz="2400" dirty="0"/>
              <a:t>Selection criteria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&gt;100k observations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At least 20 variables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At least 5 measures</a:t>
            </a:r>
          </a:p>
          <a:p>
            <a:r>
              <a:rPr lang="en-US" sz="2400" dirty="0"/>
              <a:t>Interesting business case development</a:t>
            </a:r>
          </a:p>
          <a:p>
            <a:r>
              <a:rPr lang="el-G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https://www.kaggle.com/mrferozi/loan-data-for-dummy-bank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6AF9BFEB-611A-4B3B-81A0-14EB86EE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980" y="824207"/>
            <a:ext cx="1826866" cy="94354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1B92D53F-1E96-4195-9EC8-54AD4ECA3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980" y="3010225"/>
            <a:ext cx="1997617" cy="683056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F5BF72B6-4679-48B3-9A10-67490517F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223" y="2140236"/>
            <a:ext cx="1866900" cy="56197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3B86051A-6163-45F4-9E4D-E9A2DC5EB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586" y="4021568"/>
            <a:ext cx="1881083" cy="836037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852E0C51-6FC0-493D-ACDC-34267BA969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3298" y="0"/>
            <a:ext cx="988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BD8853-119F-4F8F-913C-CA903B13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A8FE9CE-0F8A-4890-AF4A-C9DE5C29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655"/>
            <a:ext cx="10515600" cy="4588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Number of dataset’s variables 30 -&gt; 25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13 redundant variables removed</a:t>
            </a:r>
            <a:endParaRPr lang="en-US" dirty="0">
              <a:cs typeface="Calibri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8 new variables were added using existing data</a:t>
            </a:r>
            <a:endParaRPr lang="en-US" dirty="0">
              <a:cs typeface="Calibri"/>
            </a:endParaRPr>
          </a:p>
          <a:p>
            <a:r>
              <a:rPr lang="en-US" dirty="0"/>
              <a:t>All variables were examined for missing values and outliers</a:t>
            </a:r>
          </a:p>
          <a:p>
            <a:r>
              <a:rPr lang="en-US" dirty="0"/>
              <a:t>Mismatched data types were fixed</a:t>
            </a:r>
            <a:endParaRPr lang="en-US" dirty="0">
              <a:cs typeface="Calibri"/>
            </a:endParaRPr>
          </a:p>
          <a:p>
            <a:r>
              <a:rPr lang="en-US" dirty="0"/>
              <a:t>Saved in csv formatted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2B4C435-6B1A-4C0F-8F72-889A8B07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298" y="0"/>
            <a:ext cx="988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19BC34-1F54-47E5-8CC2-4206CAB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Loading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B2D29F4-FAEF-4D8D-B9B4-992452608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064"/>
            <a:ext cx="6184619" cy="4982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Platforms: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Database in SSMS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Integration Services project in SSDT</a:t>
            </a:r>
          </a:p>
          <a:p>
            <a:r>
              <a:rPr lang="en-US" dirty="0"/>
              <a:t>To load the data, we used: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Flat File Connection Manager (SSDT)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SQL Destination Editor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SQL Tasks (Truncate, Dimensions, Fact Table)</a:t>
            </a:r>
            <a:endParaRPr lang="en-US" dirty="0">
              <a:cs typeface="Calibri"/>
            </a:endParaRPr>
          </a:p>
          <a:p>
            <a:r>
              <a:rPr lang="en-US" dirty="0"/>
              <a:t>Creation of Dimension Tables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Total of 9 (e.g. Region, Loan Purpose)</a:t>
            </a:r>
            <a:endParaRPr lang="en-US" dirty="0">
              <a:cs typeface="Calibri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Primary keys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Index Constraints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F36C581-25F8-4BC3-9314-BE2357B2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298" y="0"/>
            <a:ext cx="988702" cy="68580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7972099-E29C-4667-B77E-C07B65BB9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39" y="1779300"/>
            <a:ext cx="4612632" cy="2172014"/>
          </a:xfrm>
          <a:prstGeom prst="rect">
            <a:avLst/>
          </a:prstGeom>
        </p:spPr>
      </p:pic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3760B2B-A104-439D-BC2B-73021B4A3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904" y="4296328"/>
            <a:ext cx="3328069" cy="21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6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830040A-01D1-4D4E-B5AC-039923F3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Loading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C743882-2507-4A87-8FC0-7125223B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5098" cy="4351338"/>
          </a:xfrm>
        </p:spPr>
        <p:txBody>
          <a:bodyPr/>
          <a:lstStyle/>
          <a:p>
            <a:r>
              <a:rPr lang="en-US" dirty="0"/>
              <a:t>Fact Table contains: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All the measures of the initial dataset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Foreign keys that connect him with the Dimension Tables</a:t>
            </a:r>
          </a:p>
          <a:p>
            <a:r>
              <a:rPr lang="en-US" dirty="0"/>
              <a:t>To automate the update process, we created: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Process shortcut in SSMS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Daily Schedule </a:t>
            </a:r>
          </a:p>
          <a:p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8D4C8239-2808-452B-9808-03B899F2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298" y="0"/>
            <a:ext cx="988702" cy="68580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448CDCE-21D5-4ECD-8C8E-52B792FF6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77" y="3636629"/>
            <a:ext cx="5469272" cy="28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CEE684-8A7B-4758-9EBB-54CCF020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Multidimensional Model (Cube)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5F3703A-3D11-49FB-A412-AF4ED7DA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94847" cy="4678027"/>
          </a:xfrm>
        </p:spPr>
        <p:txBody>
          <a:bodyPr>
            <a:normAutofit/>
          </a:bodyPr>
          <a:lstStyle/>
          <a:p>
            <a:r>
              <a:rPr lang="en-US" dirty="0"/>
              <a:t>Created in ‘Analysis Services Multidimensional and Data Mining’ project in SSDT</a:t>
            </a:r>
          </a:p>
          <a:p>
            <a:r>
              <a:rPr lang="en-US" dirty="0"/>
              <a:t>Star-Schema from Fact Table and Dimension Tables</a:t>
            </a:r>
          </a:p>
          <a:p>
            <a:r>
              <a:rPr lang="en-US" dirty="0"/>
              <a:t>Difficulties encountered: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Previous steps were completed using a Microsoft Account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Existing calculations not sufficient</a:t>
            </a:r>
          </a:p>
          <a:p>
            <a:r>
              <a:rPr lang="en-US" dirty="0"/>
              <a:t>Process Cube shortcut in Integration Services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15961C2-741C-4D5E-997F-DFA1DCA1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298" y="0"/>
            <a:ext cx="988702" cy="6858000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A60273D4-1F71-45B3-AB99-5A016380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671" y="2061744"/>
            <a:ext cx="3342334" cy="31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9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1B6FD0-3F42-458D-AE52-3A4A9927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Services Final Flow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E6D112F-3D2D-4542-8997-4F5C0C798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79" y="1472447"/>
            <a:ext cx="11792842" cy="4836695"/>
          </a:xfrm>
          <a:prstGeom prst="rect">
            <a:avLst/>
          </a:prstGeom>
        </p:spPr>
      </p:pic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CD10277B-6C66-419C-AB0A-EFBBDF3E6B5A}"/>
              </a:ext>
            </a:extLst>
          </p:cNvPr>
          <p:cNvGrpSpPr/>
          <p:nvPr/>
        </p:nvGrpSpPr>
        <p:grpSpPr>
          <a:xfrm>
            <a:off x="11230421" y="4949825"/>
            <a:ext cx="762000" cy="1359317"/>
            <a:chOff x="11230421" y="5464175"/>
            <a:chExt cx="762000" cy="1359317"/>
          </a:xfrm>
        </p:grpSpPr>
        <p:pic>
          <p:nvPicPr>
            <p:cNvPr id="7" name="Εικόνα 6">
              <a:extLst>
                <a:ext uri="{FF2B5EF4-FFF2-40B4-BE49-F238E27FC236}">
                  <a16:creationId xmlns:a16="http://schemas.microsoft.com/office/drawing/2014/main" id="{1288067A-30F8-4779-8393-AF091090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30421" y="5464175"/>
              <a:ext cx="762000" cy="1028700"/>
            </a:xfrm>
            <a:prstGeom prst="rect">
              <a:avLst/>
            </a:prstGeom>
          </p:spPr>
        </p:pic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92B4FF66-54AE-4427-BCEB-DCB13666C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30421" y="5794792"/>
              <a:ext cx="762000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76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8D77FC-905E-418A-961F-4A91A303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Excel Reporting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2BE71A-F064-4255-8988-6BDA1957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65099" cy="4351338"/>
          </a:xfrm>
        </p:spPr>
        <p:txBody>
          <a:bodyPr/>
          <a:lstStyle/>
          <a:p>
            <a:r>
              <a:rPr lang="en-US" dirty="0"/>
              <a:t>Cube can be exported to Excel from SSDT</a:t>
            </a:r>
          </a:p>
          <a:p>
            <a:r>
              <a:rPr lang="en-US" dirty="0"/>
              <a:t>Loan and Payment Amounts per Income Category Report</a:t>
            </a:r>
          </a:p>
          <a:p>
            <a:r>
              <a:rPr lang="en-US" dirty="0"/>
              <a:t>The greatest % of borrowers have an income of 50-75K € </a:t>
            </a:r>
          </a:p>
          <a:p>
            <a:r>
              <a:rPr lang="en-US" dirty="0"/>
              <a:t>Average loan amount tends to rise for borrowers with greater income</a:t>
            </a:r>
          </a:p>
          <a:p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18DDC9D0-0DAA-4CB0-A8E1-8D90C54A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298" y="0"/>
            <a:ext cx="988702" cy="6858000"/>
          </a:xfrm>
          <a:prstGeom prst="rect">
            <a:avLst/>
          </a:prstGeom>
        </p:spPr>
      </p:pic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E584879-B366-4450-ABAB-9434B6335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2" y="4454644"/>
            <a:ext cx="10094494" cy="17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106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984</Words>
  <Application>Microsoft Office PowerPoint</Application>
  <PresentationFormat>Ευρεία οθόνη</PresentationFormat>
  <Paragraphs>116</Paragraphs>
  <Slides>19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4" baseType="lpstr">
      <vt:lpstr>Meiryo</vt:lpstr>
      <vt:lpstr>Arial</vt:lpstr>
      <vt:lpstr>Calibri</vt:lpstr>
      <vt:lpstr>Calibri Light</vt:lpstr>
      <vt:lpstr>Θέμα του Office</vt:lpstr>
      <vt:lpstr>Fion Bank Business Case </vt:lpstr>
      <vt:lpstr>Banking Business Case – Fion Bank</vt:lpstr>
      <vt:lpstr>Dataset Selection</vt:lpstr>
      <vt:lpstr>Data Cleaning</vt:lpstr>
      <vt:lpstr>Data Loading</vt:lpstr>
      <vt:lpstr>Data Loading</vt:lpstr>
      <vt:lpstr>Multidimensional Model (Cube)</vt:lpstr>
      <vt:lpstr>Integration Services Final Flow</vt:lpstr>
      <vt:lpstr>Excel Reporting </vt:lpstr>
      <vt:lpstr>Excel Reporting </vt:lpstr>
      <vt:lpstr>Data Visualization – Fion Bank Summary</vt:lpstr>
      <vt:lpstr>Παρουσίαση του PowerPoint</vt:lpstr>
      <vt:lpstr>Data Visualization – Borrower Profile</vt:lpstr>
      <vt:lpstr>Παρουσίαση του PowerPoint</vt:lpstr>
      <vt:lpstr>Data Visualization – Customer Risk</vt:lpstr>
      <vt:lpstr>Παρουσίαση του PowerPoint</vt:lpstr>
      <vt:lpstr>Data Visualization - Recoveries</vt:lpstr>
      <vt:lpstr>Παρουσίαση του PowerPoint</vt:lpstr>
      <vt:lpstr> Σας ευχαριστούμε για τον χρόνο σας!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Fion Bank Business Case </dc:title>
  <dc:creator>KONSTANTINOS NINAS</dc:creator>
  <cp:lastModifiedBy>KONSTANTINOS NINAS</cp:lastModifiedBy>
  <cp:revision>148</cp:revision>
  <dcterms:created xsi:type="dcterms:W3CDTF">2021-12-06T19:37:22Z</dcterms:created>
  <dcterms:modified xsi:type="dcterms:W3CDTF">2021-12-11T18:19:37Z</dcterms:modified>
</cp:coreProperties>
</file>