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>
                <a:latin typeface="Colleged" panose="03000600000000000000" pitchFamily="66" charset="0"/>
              </a:rPr>
              <a:t>Sprint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Points burned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42687</c:v>
                </c:pt>
                <c:pt idx="1">
                  <c:v>42688</c:v>
                </c:pt>
                <c:pt idx="2">
                  <c:v>42689</c:v>
                </c:pt>
                <c:pt idx="3">
                  <c:v>42690</c:v>
                </c:pt>
                <c:pt idx="4">
                  <c:v>42691</c:v>
                </c:pt>
                <c:pt idx="5">
                  <c:v>42692</c:v>
                </c:pt>
              </c:numCache>
            </c:numRef>
          </c:cat>
          <c:val>
            <c:numRef>
              <c:f>Blad1!$B$2:$B$7</c:f>
              <c:numCache>
                <c:formatCode>General</c:formatCode>
                <c:ptCount val="6"/>
                <c:pt idx="0">
                  <c:v>145</c:v>
                </c:pt>
                <c:pt idx="1">
                  <c:v>115</c:v>
                </c:pt>
                <c:pt idx="2">
                  <c:v>111</c:v>
                </c:pt>
                <c:pt idx="3">
                  <c:v>89</c:v>
                </c:pt>
                <c:pt idx="4">
                  <c:v>30</c:v>
                </c:pt>
                <c:pt idx="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77-4FCE-B0E5-4873B9620455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Estimated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42687</c:v>
                </c:pt>
                <c:pt idx="1">
                  <c:v>42688</c:v>
                </c:pt>
                <c:pt idx="2">
                  <c:v>42689</c:v>
                </c:pt>
                <c:pt idx="3">
                  <c:v>42690</c:v>
                </c:pt>
                <c:pt idx="4">
                  <c:v>42691</c:v>
                </c:pt>
                <c:pt idx="5">
                  <c:v>42692</c:v>
                </c:pt>
              </c:numCache>
            </c:numRef>
          </c:cat>
          <c:val>
            <c:numRef>
              <c:f>Blad1!$C$2:$C$7</c:f>
              <c:numCache>
                <c:formatCode>General</c:formatCode>
                <c:ptCount val="6"/>
                <c:pt idx="0">
                  <c:v>145</c:v>
                </c:pt>
                <c:pt idx="1">
                  <c:v>116</c:v>
                </c:pt>
                <c:pt idx="2">
                  <c:v>87</c:v>
                </c:pt>
                <c:pt idx="3">
                  <c:v>58</c:v>
                </c:pt>
                <c:pt idx="4">
                  <c:v>29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77-4FCE-B0E5-4873B9620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477568"/>
        <c:axId val="450478552"/>
      </c:lineChart>
      <c:dateAx>
        <c:axId val="45047756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50478552"/>
        <c:crosses val="autoZero"/>
        <c:auto val="1"/>
        <c:lblOffset val="100"/>
        <c:baseTimeUnit val="days"/>
      </c:dateAx>
      <c:valAx>
        <c:axId val="45047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5047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>
                <a:latin typeface="Colleged" panose="03000600000000000000" pitchFamily="66" charset="0"/>
              </a:rPr>
              <a:t>sprint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Points burned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Blad1!$A$2:$A$6</c:f>
              <c:numCache>
                <c:formatCode>d\-mmm</c:formatCode>
                <c:ptCount val="5"/>
                <c:pt idx="0">
                  <c:v>42695</c:v>
                </c:pt>
                <c:pt idx="1">
                  <c:v>42696</c:v>
                </c:pt>
                <c:pt idx="2">
                  <c:v>42697</c:v>
                </c:pt>
                <c:pt idx="3">
                  <c:v>42698</c:v>
                </c:pt>
                <c:pt idx="4">
                  <c:v>42699</c:v>
                </c:pt>
              </c:numCache>
            </c:numRef>
          </c:cat>
          <c:val>
            <c:numRef>
              <c:f>Blad1!$B$2:$B$6</c:f>
              <c:numCache>
                <c:formatCode>General</c:formatCode>
                <c:ptCount val="5"/>
                <c:pt idx="0">
                  <c:v>192</c:v>
                </c:pt>
                <c:pt idx="1">
                  <c:v>166</c:v>
                </c:pt>
                <c:pt idx="2">
                  <c:v>148</c:v>
                </c:pt>
                <c:pt idx="3">
                  <c:v>82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4-4B0A-964A-F3F2B38AFB60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Estimated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Blad1!$A$2:$A$6</c:f>
              <c:numCache>
                <c:formatCode>d\-mmm</c:formatCode>
                <c:ptCount val="5"/>
                <c:pt idx="0">
                  <c:v>42695</c:v>
                </c:pt>
                <c:pt idx="1">
                  <c:v>42696</c:v>
                </c:pt>
                <c:pt idx="2">
                  <c:v>42697</c:v>
                </c:pt>
                <c:pt idx="3">
                  <c:v>42698</c:v>
                </c:pt>
                <c:pt idx="4">
                  <c:v>42699</c:v>
                </c:pt>
              </c:numCache>
            </c:numRef>
          </c:cat>
          <c:val>
            <c:numRef>
              <c:f>Blad1!$C$2:$C$6</c:f>
              <c:numCache>
                <c:formatCode>General</c:formatCode>
                <c:ptCount val="5"/>
                <c:pt idx="0">
                  <c:v>192</c:v>
                </c:pt>
                <c:pt idx="1">
                  <c:v>154</c:v>
                </c:pt>
                <c:pt idx="2">
                  <c:v>115</c:v>
                </c:pt>
                <c:pt idx="3">
                  <c:v>77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4-4B0A-964A-F3F2B38AF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015304"/>
        <c:axId val="765016944"/>
      </c:lineChart>
      <c:dateAx>
        <c:axId val="76501530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65016944"/>
        <c:crosses val="autoZero"/>
        <c:auto val="1"/>
        <c:lblOffset val="100"/>
        <c:baseTimeUnit val="days"/>
      </c:dateAx>
      <c:valAx>
        <c:axId val="76501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6501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F90E9-5DB3-4411-9752-400D73CEB774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33DF-A7B5-4F34-8954-2784392369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0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8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74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8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3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3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571A-E345-4D5E-971A-5A6F3F92E99F}" type="datetimeFigureOut">
              <a:rPr lang="nl-NL" smtClean="0"/>
              <a:t>25-11-2016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9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3.. 2.. 1.. Start!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ice hockey game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two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players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defeat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your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opponent in 5 minutes!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1874" y="4554299"/>
            <a:ext cx="2295525" cy="205055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30" y="3560325"/>
            <a:ext cx="2628253" cy="30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Game design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concept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style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sheet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design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style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sheet</a:t>
            </a:r>
            <a:endParaRPr lang="nl-NL" dirty="0">
              <a:solidFill>
                <a:schemeClr val="bg1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Thick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dark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outline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 lvl="1">
              <a:buBlip>
                <a:blip r:embed="rId3"/>
              </a:buBlip>
            </a:pP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A bit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faded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colours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766762"/>
            <a:ext cx="5334000" cy="3524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4140200"/>
            <a:ext cx="1783080" cy="21717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05" y="4142313"/>
            <a:ext cx="1703070" cy="216958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187" y="3817808"/>
            <a:ext cx="2432675" cy="281648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4016771"/>
            <a:ext cx="2247900" cy="2617521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7937187" y="1415562"/>
            <a:ext cx="2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Colour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scheme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0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asset list</a:t>
            </a:r>
          </a:p>
          <a:p>
            <a:pPr lvl="1">
              <a:buBlip>
                <a:blip r:embed="rId3"/>
              </a:buBlip>
            </a:pP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moscow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scrumsheet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lleged" panose="03000600000000000000" pitchFamily="66" charset="0"/>
              </a:rPr>
              <a:t>burndown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chart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1" name="Grafiek 10"/>
          <p:cNvGraphicFramePr/>
          <p:nvPr>
            <p:extLst>
              <p:ext uri="{D42A27DB-BD31-4B8C-83A1-F6EECF244321}">
                <p14:modId xmlns:p14="http://schemas.microsoft.com/office/powerpoint/2010/main" val="2472773720"/>
              </p:ext>
            </p:extLst>
          </p:nvPr>
        </p:nvGraphicFramePr>
        <p:xfrm>
          <a:off x="838200" y="3951024"/>
          <a:ext cx="5026025" cy="256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ek 13"/>
          <p:cNvGraphicFramePr/>
          <p:nvPr>
            <p:extLst>
              <p:ext uri="{D42A27DB-BD31-4B8C-83A1-F6EECF244321}">
                <p14:modId xmlns:p14="http://schemas.microsoft.com/office/powerpoint/2010/main" val="2837851086"/>
              </p:ext>
            </p:extLst>
          </p:nvPr>
        </p:nvGraphicFramePr>
        <p:xfrm>
          <a:off x="6192837" y="3951024"/>
          <a:ext cx="5018088" cy="256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1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29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Creative design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838200" y="1885950"/>
            <a:ext cx="10563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Power-ups</a:t>
            </a:r>
          </a:p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User interface</a:t>
            </a:r>
          </a:p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Menu buttons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05" y="669629"/>
            <a:ext cx="2139733" cy="551874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4" y="4433417"/>
            <a:ext cx="4432453" cy="214434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69" y="4311762"/>
            <a:ext cx="5521457" cy="238765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36" y="3057326"/>
            <a:ext cx="5480569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Technical design </a:t>
            </a:r>
          </a:p>
        </p:txBody>
      </p:sp>
      <p:pic>
        <p:nvPicPr>
          <p:cNvPr id="1026" name="Picture 2" descr="Arcade Flow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45" y="1690688"/>
            <a:ext cx="6983035" cy="45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60"/>
            <a:ext cx="12192001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92" y="2773079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The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actual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37983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6"/>
            <a:ext cx="12192000" cy="68668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0769" y="2761779"/>
            <a:ext cx="7408985" cy="1325563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Lessons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learned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063869" y="1793631"/>
            <a:ext cx="9979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8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 marL="342900" indent="-342900">
              <a:buBlip>
                <a:blip r:embed="rId3"/>
              </a:buBlip>
            </a:pPr>
            <a:endParaRPr lang="nl-NL" sz="2800" dirty="0">
              <a:latin typeface="Colleged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2993" y="2378563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Any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questions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?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655278" y="3429000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Thanks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for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7022168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77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Colleged</vt:lpstr>
      <vt:lpstr>Kantoorthema</vt:lpstr>
      <vt:lpstr>PowerPoint-presentatie</vt:lpstr>
      <vt:lpstr>3.. 2.. 1.. Start! </vt:lpstr>
      <vt:lpstr>Game design </vt:lpstr>
      <vt:lpstr>Planning</vt:lpstr>
      <vt:lpstr>Creative design</vt:lpstr>
      <vt:lpstr>Technical design </vt:lpstr>
      <vt:lpstr>The actual game</vt:lpstr>
      <vt:lpstr>Lessons learned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Brawlers</dc:title>
  <dc:creator>Gebruiker</dc:creator>
  <cp:lastModifiedBy>Gebruiker</cp:lastModifiedBy>
  <cp:revision>18</cp:revision>
  <dcterms:created xsi:type="dcterms:W3CDTF">2016-11-24T10:14:34Z</dcterms:created>
  <dcterms:modified xsi:type="dcterms:W3CDTF">2016-11-25T11:04:01Z</dcterms:modified>
</cp:coreProperties>
</file>