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 dirty="0">
                <a:latin typeface="Colleged" panose="03000600000000000000" pitchFamily="66" charset="0"/>
              </a:rPr>
              <a:t>Sprint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Points burned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Blad1!$A$2:$A$7</c:f>
              <c:numCache>
                <c:formatCode>d\-mmm</c:formatCode>
                <c:ptCount val="6"/>
                <c:pt idx="0">
                  <c:v>42687</c:v>
                </c:pt>
                <c:pt idx="1">
                  <c:v>42688</c:v>
                </c:pt>
                <c:pt idx="2">
                  <c:v>42689</c:v>
                </c:pt>
                <c:pt idx="3">
                  <c:v>42690</c:v>
                </c:pt>
                <c:pt idx="4">
                  <c:v>42691</c:v>
                </c:pt>
                <c:pt idx="5">
                  <c:v>42692</c:v>
                </c:pt>
              </c:numCache>
            </c:numRef>
          </c:cat>
          <c:val>
            <c:numRef>
              <c:f>Blad1!$B$2:$B$7</c:f>
              <c:numCache>
                <c:formatCode>General</c:formatCode>
                <c:ptCount val="6"/>
                <c:pt idx="0">
                  <c:v>145</c:v>
                </c:pt>
                <c:pt idx="1">
                  <c:v>115</c:v>
                </c:pt>
                <c:pt idx="2">
                  <c:v>111</c:v>
                </c:pt>
                <c:pt idx="3">
                  <c:v>89</c:v>
                </c:pt>
                <c:pt idx="4">
                  <c:v>30</c:v>
                </c:pt>
                <c:pt idx="5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C77-4FCE-B0E5-4873B9620455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Estimated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Blad1!$A$2:$A$7</c:f>
              <c:numCache>
                <c:formatCode>d\-mmm</c:formatCode>
                <c:ptCount val="6"/>
                <c:pt idx="0">
                  <c:v>42687</c:v>
                </c:pt>
                <c:pt idx="1">
                  <c:v>42688</c:v>
                </c:pt>
                <c:pt idx="2">
                  <c:v>42689</c:v>
                </c:pt>
                <c:pt idx="3">
                  <c:v>42690</c:v>
                </c:pt>
                <c:pt idx="4">
                  <c:v>42691</c:v>
                </c:pt>
                <c:pt idx="5">
                  <c:v>42692</c:v>
                </c:pt>
              </c:numCache>
            </c:numRef>
          </c:cat>
          <c:val>
            <c:numRef>
              <c:f>Blad1!$C$2:$C$7</c:f>
              <c:numCache>
                <c:formatCode>General</c:formatCode>
                <c:ptCount val="6"/>
                <c:pt idx="0">
                  <c:v>145</c:v>
                </c:pt>
                <c:pt idx="1">
                  <c:v>116</c:v>
                </c:pt>
                <c:pt idx="2">
                  <c:v>87</c:v>
                </c:pt>
                <c:pt idx="3">
                  <c:v>58</c:v>
                </c:pt>
                <c:pt idx="4">
                  <c:v>29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C77-4FCE-B0E5-4873B9620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0477568"/>
        <c:axId val="450478552"/>
      </c:lineChart>
      <c:dateAx>
        <c:axId val="450477568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50478552"/>
        <c:crosses val="autoZero"/>
        <c:auto val="1"/>
        <c:lblOffset val="100"/>
        <c:baseTimeUnit val="days"/>
      </c:dateAx>
      <c:valAx>
        <c:axId val="45047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5047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 dirty="0">
                <a:latin typeface="Colleged" panose="03000600000000000000" pitchFamily="66" charset="0"/>
              </a:rPr>
              <a:t>sprint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Points burned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Blad1!$A$2:$A$7</c:f>
              <c:numCache>
                <c:formatCode>d\-mmm</c:formatCode>
                <c:ptCount val="6"/>
                <c:pt idx="0">
                  <c:v>42695</c:v>
                </c:pt>
                <c:pt idx="1">
                  <c:v>42696</c:v>
                </c:pt>
                <c:pt idx="2">
                  <c:v>42697</c:v>
                </c:pt>
                <c:pt idx="3">
                  <c:v>42698</c:v>
                </c:pt>
                <c:pt idx="4">
                  <c:v>42699</c:v>
                </c:pt>
                <c:pt idx="5">
                  <c:v>42700</c:v>
                </c:pt>
              </c:numCache>
            </c:numRef>
          </c:cat>
          <c:val>
            <c:numRef>
              <c:f>Blad1!$B$2:$B$7</c:f>
              <c:numCache>
                <c:formatCode>General</c:formatCode>
                <c:ptCount val="6"/>
                <c:pt idx="0">
                  <c:v>192</c:v>
                </c:pt>
                <c:pt idx="1">
                  <c:v>166</c:v>
                </c:pt>
                <c:pt idx="2">
                  <c:v>148</c:v>
                </c:pt>
                <c:pt idx="3">
                  <c:v>88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B4-4B0A-964A-F3F2B38AFB60}"/>
            </c:ext>
          </c:extLst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Estimated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Blad1!$A$2:$A$7</c:f>
              <c:numCache>
                <c:formatCode>d\-mmm</c:formatCode>
                <c:ptCount val="6"/>
                <c:pt idx="0">
                  <c:v>42695</c:v>
                </c:pt>
                <c:pt idx="1">
                  <c:v>42696</c:v>
                </c:pt>
                <c:pt idx="2">
                  <c:v>42697</c:v>
                </c:pt>
                <c:pt idx="3">
                  <c:v>42698</c:v>
                </c:pt>
                <c:pt idx="4">
                  <c:v>42699</c:v>
                </c:pt>
                <c:pt idx="5">
                  <c:v>42700</c:v>
                </c:pt>
              </c:numCache>
            </c:numRef>
          </c:cat>
          <c:val>
            <c:numRef>
              <c:f>Blad1!$C$2:$C$7</c:f>
              <c:numCache>
                <c:formatCode>General</c:formatCode>
                <c:ptCount val="6"/>
                <c:pt idx="0">
                  <c:v>192</c:v>
                </c:pt>
                <c:pt idx="1">
                  <c:v>154</c:v>
                </c:pt>
                <c:pt idx="2">
                  <c:v>115</c:v>
                </c:pt>
                <c:pt idx="3">
                  <c:v>77</c:v>
                </c:pt>
                <c:pt idx="4">
                  <c:v>38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B4-4B0A-964A-F3F2B38AFB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5015304"/>
        <c:axId val="765016944"/>
      </c:lineChart>
      <c:dateAx>
        <c:axId val="765015304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765016944"/>
        <c:crosses val="autoZero"/>
        <c:auto val="1"/>
        <c:lblOffset val="100"/>
        <c:baseTimeUnit val="days"/>
      </c:dateAx>
      <c:valAx>
        <c:axId val="76501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765015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F90E9-5DB3-4411-9752-400D73CEB774}" type="datetimeFigureOut">
              <a:rPr lang="nl-NL" smtClean="0"/>
              <a:t>24-11-2016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333DF-A7B5-4F34-8954-2784392369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20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480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713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074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227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89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24-11-2016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686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24-11-2016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031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24-11-2016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2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24-11-2016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44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24-11-2016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21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571A-E345-4D5E-971A-5A6F3F92E99F}" type="datetimeFigureOut">
              <a:rPr lang="nl-NL" smtClean="0"/>
              <a:t>24-11-2016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137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8571A-E345-4D5E-971A-5A6F3F92E99F}" type="datetimeFigureOut">
              <a:rPr lang="nl-NL" smtClean="0"/>
              <a:t>24-11-2016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555CB-835C-48F5-A7D4-D0571E8D5CA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196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6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3.. 2.. 1.. Start!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</a:rPr>
              <a:t>  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ice hockey game</a:t>
            </a:r>
          </a:p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two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players</a:t>
            </a:r>
            <a:endParaRPr lang="nl-NL" dirty="0">
              <a:solidFill>
                <a:schemeClr val="bg1"/>
              </a:solidFill>
              <a:latin typeface="Colleged" panose="03000600000000000000" pitchFamily="66" charset="0"/>
            </a:endParaRPr>
          </a:p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defeat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your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opponent in 5 minutes!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1874" y="4554299"/>
            <a:ext cx="2295525" cy="2050555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830" y="3560325"/>
            <a:ext cx="2628253" cy="304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1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Game design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concept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style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sheet</a:t>
            </a:r>
          </a:p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design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style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sheet</a:t>
            </a:r>
            <a:endParaRPr lang="nl-NL" dirty="0">
              <a:solidFill>
                <a:schemeClr val="bg1"/>
              </a:solidFill>
            </a:endParaRPr>
          </a:p>
          <a:p>
            <a:pPr lvl="1">
              <a:buBlip>
                <a:blip r:embed="rId3"/>
              </a:buBlip>
            </a:pPr>
            <a:r>
              <a:rPr lang="nl-NL" sz="2000" dirty="0" err="1">
                <a:solidFill>
                  <a:schemeClr val="bg1"/>
                </a:solidFill>
                <a:latin typeface="Colleged" panose="03000600000000000000" pitchFamily="66" charset="0"/>
              </a:rPr>
              <a:t>Thick</a:t>
            </a:r>
            <a:r>
              <a:rPr lang="nl-NL" sz="2000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Colleged" panose="03000600000000000000" pitchFamily="66" charset="0"/>
              </a:rPr>
              <a:t>dark</a:t>
            </a:r>
            <a:r>
              <a:rPr lang="nl-NL" sz="2000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Colleged" panose="03000600000000000000" pitchFamily="66" charset="0"/>
              </a:rPr>
              <a:t>outline</a:t>
            </a:r>
            <a:endParaRPr lang="nl-NL" sz="2000" dirty="0">
              <a:solidFill>
                <a:schemeClr val="bg1"/>
              </a:solidFill>
              <a:latin typeface="Colleged" panose="03000600000000000000" pitchFamily="66" charset="0"/>
            </a:endParaRPr>
          </a:p>
          <a:p>
            <a:pPr lvl="1">
              <a:buBlip>
                <a:blip r:embed="rId3"/>
              </a:buBlip>
            </a:pPr>
            <a:r>
              <a:rPr lang="nl-NL" sz="2000" dirty="0">
                <a:solidFill>
                  <a:schemeClr val="bg1"/>
                </a:solidFill>
                <a:latin typeface="Colleged" panose="03000600000000000000" pitchFamily="66" charset="0"/>
              </a:rPr>
              <a:t>A bit </a:t>
            </a:r>
            <a:r>
              <a:rPr lang="nl-NL" sz="2000" dirty="0" err="1">
                <a:solidFill>
                  <a:schemeClr val="bg1"/>
                </a:solidFill>
                <a:latin typeface="Colleged" panose="03000600000000000000" pitchFamily="66" charset="0"/>
              </a:rPr>
              <a:t>faded</a:t>
            </a:r>
            <a:r>
              <a:rPr lang="nl-NL" sz="2000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sz="2000" dirty="0" err="1">
                <a:solidFill>
                  <a:schemeClr val="bg1"/>
                </a:solidFill>
                <a:latin typeface="Colleged" panose="03000600000000000000" pitchFamily="66" charset="0"/>
              </a:rPr>
              <a:t>colours</a:t>
            </a:r>
            <a:endParaRPr lang="nl-NL" sz="2000" dirty="0">
              <a:solidFill>
                <a:schemeClr val="bg1"/>
              </a:solidFill>
              <a:latin typeface="Colleged" panose="03000600000000000000" pitchFamily="66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766762"/>
            <a:ext cx="5334000" cy="352425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4140200"/>
            <a:ext cx="1783080" cy="21717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105" y="4142313"/>
            <a:ext cx="1703070" cy="2169587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187" y="3817808"/>
            <a:ext cx="2432675" cy="2816484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99" y="4016771"/>
            <a:ext cx="2247900" cy="2617521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7937187" y="1415562"/>
            <a:ext cx="271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Colour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scheme</a:t>
            </a:r>
            <a:endParaRPr lang="nl-NL" dirty="0">
              <a:solidFill>
                <a:schemeClr val="bg1"/>
              </a:solidFill>
              <a:latin typeface="Colleged" panose="0300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0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Planning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3"/>
              </a:buBlip>
            </a:pPr>
            <a:r>
              <a:rPr lang="nl-NL" dirty="0"/>
              <a:t> 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asset list</a:t>
            </a:r>
          </a:p>
          <a:p>
            <a:pPr lvl="1">
              <a:buBlip>
                <a:blip r:embed="rId3"/>
              </a:buBlip>
            </a:pPr>
            <a:r>
              <a:rPr lang="nl-NL" sz="2000" dirty="0" err="1">
                <a:solidFill>
                  <a:schemeClr val="bg1"/>
                </a:solidFill>
                <a:latin typeface="Colleged" panose="03000600000000000000" pitchFamily="66" charset="0"/>
              </a:rPr>
              <a:t>moscow</a:t>
            </a:r>
            <a:endParaRPr lang="nl-NL" sz="2000" dirty="0">
              <a:solidFill>
                <a:schemeClr val="bg1"/>
              </a:solidFill>
              <a:latin typeface="Colleged" panose="03000600000000000000" pitchFamily="66" charset="0"/>
            </a:endParaRPr>
          </a:p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scrumsheet</a:t>
            </a:r>
          </a:p>
          <a:p>
            <a:pPr>
              <a:buBlip>
                <a:blip r:embed="rId3"/>
              </a:buBlip>
            </a:pP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Colleged" panose="03000600000000000000" pitchFamily="66" charset="0"/>
              </a:rPr>
              <a:t>burndown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chart</a:t>
            </a:r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11" name="Grafiek 10"/>
          <p:cNvGraphicFramePr/>
          <p:nvPr>
            <p:extLst>
              <p:ext uri="{D42A27DB-BD31-4B8C-83A1-F6EECF244321}">
                <p14:modId xmlns:p14="http://schemas.microsoft.com/office/powerpoint/2010/main" val="2472773720"/>
              </p:ext>
            </p:extLst>
          </p:nvPr>
        </p:nvGraphicFramePr>
        <p:xfrm>
          <a:off x="838200" y="3951024"/>
          <a:ext cx="5026025" cy="2566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Grafiek 13"/>
          <p:cNvGraphicFramePr/>
          <p:nvPr>
            <p:extLst>
              <p:ext uri="{D42A27DB-BD31-4B8C-83A1-F6EECF244321}">
                <p14:modId xmlns:p14="http://schemas.microsoft.com/office/powerpoint/2010/main" val="2988998248"/>
              </p:ext>
            </p:extLst>
          </p:nvPr>
        </p:nvGraphicFramePr>
        <p:xfrm>
          <a:off x="6192837" y="3951024"/>
          <a:ext cx="5018088" cy="2566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011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429" cy="68580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Creative design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838200" y="1885950"/>
            <a:ext cx="10563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nl-NL" sz="2800" dirty="0">
                <a:solidFill>
                  <a:schemeClr val="bg1"/>
                </a:solidFill>
                <a:latin typeface="Colleged" panose="03000600000000000000" pitchFamily="66" charset="0"/>
              </a:rPr>
              <a:t>Power-ups</a:t>
            </a:r>
          </a:p>
          <a:p>
            <a:pPr marL="457200" indent="-457200">
              <a:buBlip>
                <a:blip r:embed="rId3"/>
              </a:buBlip>
            </a:pPr>
            <a:r>
              <a:rPr lang="nl-NL" sz="2800" dirty="0">
                <a:solidFill>
                  <a:schemeClr val="bg1"/>
                </a:solidFill>
                <a:latin typeface="Colleged" panose="03000600000000000000" pitchFamily="66" charset="0"/>
              </a:rPr>
              <a:t>User interface</a:t>
            </a:r>
          </a:p>
          <a:p>
            <a:pPr marL="457200" indent="-457200">
              <a:buBlip>
                <a:blip r:embed="rId3"/>
              </a:buBlip>
            </a:pPr>
            <a:r>
              <a:rPr lang="nl-NL" sz="2800" dirty="0">
                <a:solidFill>
                  <a:schemeClr val="bg1"/>
                </a:solidFill>
                <a:latin typeface="Colleged" panose="03000600000000000000" pitchFamily="66" charset="0"/>
              </a:rPr>
              <a:t>Menu buttons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05" y="669629"/>
            <a:ext cx="2139733" cy="5518742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04" y="4433417"/>
            <a:ext cx="4432453" cy="2144349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69" y="4311762"/>
            <a:ext cx="5521457" cy="2387657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36" y="3057326"/>
            <a:ext cx="5480569" cy="23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1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Technical design </a:t>
            </a:r>
          </a:p>
        </p:txBody>
      </p:sp>
      <p:pic>
        <p:nvPicPr>
          <p:cNvPr id="1026" name="Picture 2" descr="Arcade Flowch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999" y="1996455"/>
            <a:ext cx="6983035" cy="455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03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860"/>
            <a:ext cx="12192001" cy="68580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0092" y="2773079"/>
            <a:ext cx="10515600" cy="1325563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The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actual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337983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76"/>
            <a:ext cx="12192000" cy="6866875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30769" y="2761779"/>
            <a:ext cx="7408985" cy="1325563"/>
          </a:xfrm>
        </p:spPr>
        <p:txBody>
          <a:bodyPr/>
          <a:lstStyle/>
          <a:p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Lessons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learned</a:t>
            </a:r>
            <a:endParaRPr lang="nl-NL" dirty="0">
              <a:solidFill>
                <a:schemeClr val="bg1"/>
              </a:solidFill>
              <a:latin typeface="Colleged" panose="03000600000000000000" pitchFamily="66" charset="0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063869" y="1793631"/>
            <a:ext cx="9979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sz="2800" dirty="0">
              <a:solidFill>
                <a:schemeClr val="bg1"/>
              </a:solidFill>
              <a:latin typeface="Colleged" panose="03000600000000000000" pitchFamily="66" charset="0"/>
            </a:endParaRPr>
          </a:p>
          <a:p>
            <a:pPr marL="342900" indent="-342900">
              <a:buBlip>
                <a:blip r:embed="rId3"/>
              </a:buBlip>
            </a:pPr>
            <a:endParaRPr lang="nl-NL" sz="2800" dirty="0">
              <a:latin typeface="Colleged" panose="0300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8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32993" y="2378563"/>
            <a:ext cx="10515600" cy="1325563"/>
          </a:xfrm>
        </p:spPr>
        <p:txBody>
          <a:bodyPr>
            <a:normAutofit/>
          </a:bodyPr>
          <a:lstStyle/>
          <a:p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Any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olleged" panose="03000600000000000000" pitchFamily="66" charset="0"/>
              </a:rPr>
              <a:t>questions</a:t>
            </a:r>
            <a:r>
              <a:rPr lang="nl-NL" dirty="0">
                <a:solidFill>
                  <a:schemeClr val="bg1"/>
                </a:solidFill>
                <a:latin typeface="Colleged" panose="03000600000000000000" pitchFamily="66" charset="0"/>
              </a:rPr>
              <a:t>?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655278" y="3429000"/>
            <a:ext cx="822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 err="1">
                <a:solidFill>
                  <a:schemeClr val="bg1"/>
                </a:solidFill>
                <a:latin typeface="Colleged" panose="03000600000000000000" pitchFamily="66" charset="0"/>
              </a:rPr>
              <a:t>Thanks</a:t>
            </a:r>
            <a:r>
              <a:rPr lang="nl-NL" sz="2800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Colleged" panose="03000600000000000000" pitchFamily="66" charset="0"/>
              </a:rPr>
              <a:t>for</a:t>
            </a:r>
            <a:r>
              <a:rPr lang="nl-NL" sz="2800" dirty="0">
                <a:solidFill>
                  <a:schemeClr val="bg1"/>
                </a:solidFill>
                <a:latin typeface="Colleged" panose="03000600000000000000" pitchFamily="66" charset="0"/>
              </a:rPr>
              <a:t> </a:t>
            </a:r>
            <a:r>
              <a:rPr lang="nl-NL" sz="2800" dirty="0" err="1">
                <a:solidFill>
                  <a:schemeClr val="bg1"/>
                </a:solidFill>
                <a:latin typeface="Colleged" panose="03000600000000000000" pitchFamily="66" charset="0"/>
              </a:rPr>
              <a:t>your</a:t>
            </a:r>
            <a:r>
              <a:rPr lang="nl-NL" sz="2800" dirty="0">
                <a:solidFill>
                  <a:schemeClr val="bg1"/>
                </a:solidFill>
                <a:latin typeface="Colleged" panose="03000600000000000000" pitchFamily="66" charset="0"/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27022168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77</Words>
  <Application>Microsoft Office PowerPoint</Application>
  <PresentationFormat>Breedbeeld</PresentationFormat>
  <Paragraphs>26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Colleged</vt:lpstr>
      <vt:lpstr>Kantoorthema</vt:lpstr>
      <vt:lpstr>PowerPoint-presentatie</vt:lpstr>
      <vt:lpstr>3.. 2.. 1.. Start! </vt:lpstr>
      <vt:lpstr>Game design </vt:lpstr>
      <vt:lpstr>Planning</vt:lpstr>
      <vt:lpstr>Creative design</vt:lpstr>
      <vt:lpstr>Technical design </vt:lpstr>
      <vt:lpstr>The actual game</vt:lpstr>
      <vt:lpstr>Lessons learned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Brawlers</dc:title>
  <dc:creator>Gebruiker</dc:creator>
  <cp:lastModifiedBy>Gebruiker</cp:lastModifiedBy>
  <cp:revision>13</cp:revision>
  <dcterms:created xsi:type="dcterms:W3CDTF">2016-11-24T10:14:34Z</dcterms:created>
  <dcterms:modified xsi:type="dcterms:W3CDTF">2016-11-24T12:02:29Z</dcterms:modified>
</cp:coreProperties>
</file>