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7" r:id="rId3"/>
    <p:sldId id="322" r:id="rId4"/>
    <p:sldId id="312" r:id="rId5"/>
    <p:sldId id="321" r:id="rId6"/>
    <p:sldId id="278" r:id="rId7"/>
    <p:sldId id="325" r:id="rId8"/>
    <p:sldId id="271" r:id="rId9"/>
    <p:sldId id="324" r:id="rId10"/>
    <p:sldId id="259" r:id="rId11"/>
    <p:sldId id="275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8B4"/>
    <a:srgbClr val="927BB4"/>
    <a:srgbClr val="E6E6E6"/>
    <a:srgbClr val="FFFFFF"/>
    <a:srgbClr val="F2F2F2"/>
    <a:srgbClr val="565078"/>
    <a:srgbClr val="E1DFE0"/>
    <a:srgbClr val="E0DEDF"/>
    <a:srgbClr val="606164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4" autoAdjust="0"/>
    <p:restoredTop sz="94237" autoAdjust="0"/>
  </p:normalViewPr>
  <p:slideViewPr>
    <p:cSldViewPr>
      <p:cViewPr varScale="1">
        <p:scale>
          <a:sx n="74" d="100"/>
          <a:sy n="74" d="100"/>
        </p:scale>
        <p:origin x="24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1BD6B-52B0-47F8-A169-D14C22224B9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5D335A-8225-4747-8F22-37CB551234C0}">
      <dgm:prSet phldrT="[文本]"/>
      <dgm:spPr>
        <a:solidFill>
          <a:srgbClr val="E0DEDF"/>
        </a:solidFill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模式一：零开发接入</a:t>
          </a:r>
        </a:p>
      </dgm:t>
    </dgm:pt>
    <dgm:pt modelId="{137B8AC0-A93F-4F39-B98B-CF0D1B829583}" type="parTrans" cxnId="{E1CE2BD0-6FA3-4B98-981B-C5A34C93B10C}">
      <dgm:prSet/>
      <dgm:spPr/>
      <dgm:t>
        <a:bodyPr/>
        <a:lstStyle/>
        <a:p>
          <a:endParaRPr lang="zh-CN" altLang="en-US"/>
        </a:p>
      </dgm:t>
    </dgm:pt>
    <dgm:pt modelId="{21EEB3DD-D24A-43B3-BE3D-15ECF49CF2CE}" type="sibTrans" cxnId="{E1CE2BD0-6FA3-4B98-981B-C5A34C93B10C}">
      <dgm:prSet/>
      <dgm:spPr/>
      <dgm:t>
        <a:bodyPr/>
        <a:lstStyle/>
        <a:p>
          <a:endParaRPr lang="zh-CN" altLang="en-US"/>
        </a:p>
      </dgm:t>
    </dgm:pt>
    <dgm:pt modelId="{52EBCB9D-C2B0-4AA4-A7B1-50D6D54FC80B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提供标准的手机流量营销方案，满足产品在各种场景的营销推广需求</a:t>
          </a:r>
          <a:endParaRPr lang="zh-CN" altLang="en-US" dirty="0"/>
        </a:p>
      </dgm:t>
    </dgm:pt>
    <dgm:pt modelId="{D8717ABB-E351-47C0-8BDB-68ECC7FA50DB}" type="parTrans" cxnId="{517D9DB6-F533-44F9-B042-1D37C08544D6}">
      <dgm:prSet/>
      <dgm:spPr/>
      <dgm:t>
        <a:bodyPr/>
        <a:lstStyle/>
        <a:p>
          <a:endParaRPr lang="zh-CN" altLang="en-US"/>
        </a:p>
      </dgm:t>
    </dgm:pt>
    <dgm:pt modelId="{87D1822D-A76A-4DF2-A4DB-9B6B6D27CDD9}" type="sibTrans" cxnId="{517D9DB6-F533-44F9-B042-1D37C08544D6}">
      <dgm:prSet/>
      <dgm:spPr/>
      <dgm:t>
        <a:bodyPr/>
        <a:lstStyle/>
        <a:p>
          <a:endParaRPr lang="zh-CN" altLang="en-US"/>
        </a:p>
      </dgm:t>
    </dgm:pt>
    <dgm:pt modelId="{D2712340-1648-44BA-9BCB-CB0D1B55FBC6}">
      <dgm:prSet phldrT="[文本]"/>
      <dgm:spPr>
        <a:solidFill>
          <a:srgbClr val="E0DEDF"/>
        </a:solidFill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模式二：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接入</a:t>
          </a:r>
          <a:endParaRPr lang="zh-CN" altLang="en-US" dirty="0"/>
        </a:p>
      </dgm:t>
    </dgm:pt>
    <dgm:pt modelId="{473941E1-30BA-4A97-B60C-4BE230B3565B}" type="parTrans" cxnId="{D3933377-84B5-4F28-BB71-5CC745C79926}">
      <dgm:prSet/>
      <dgm:spPr/>
      <dgm:t>
        <a:bodyPr/>
        <a:lstStyle/>
        <a:p>
          <a:endParaRPr lang="zh-CN" altLang="en-US"/>
        </a:p>
      </dgm:t>
    </dgm:pt>
    <dgm:pt modelId="{F805C411-3403-4703-B105-4A2A084FB153}" type="sibTrans" cxnId="{D3933377-84B5-4F28-BB71-5CC745C79926}">
      <dgm:prSet/>
      <dgm:spPr/>
      <dgm:t>
        <a:bodyPr/>
        <a:lstStyle/>
        <a:p>
          <a:endParaRPr lang="zh-CN" altLang="en-US"/>
        </a:p>
      </dgm:t>
    </dgm:pt>
    <dgm:pt modelId="{84591736-B35B-4BFC-9040-BCC657101FA8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直接整合到应用的相应业务环节中给用户赠送流量，自行设计手机流量营销活动</a:t>
          </a:r>
          <a:endParaRPr lang="zh-CN" altLang="en-US" dirty="0"/>
        </a:p>
      </dgm:t>
    </dgm:pt>
    <dgm:pt modelId="{5315D4B5-AF76-4577-9492-E4B57D09E91C}" type="parTrans" cxnId="{9E04A7BE-2EA6-4E4D-88E2-5AE76FADAC3C}">
      <dgm:prSet/>
      <dgm:spPr/>
      <dgm:t>
        <a:bodyPr/>
        <a:lstStyle/>
        <a:p>
          <a:endParaRPr lang="zh-CN" altLang="en-US"/>
        </a:p>
      </dgm:t>
    </dgm:pt>
    <dgm:pt modelId="{58582468-E0B0-4590-BD65-E7781707493D}" type="sibTrans" cxnId="{9E04A7BE-2EA6-4E4D-88E2-5AE76FADAC3C}">
      <dgm:prSet/>
      <dgm:spPr/>
      <dgm:t>
        <a:bodyPr/>
        <a:lstStyle/>
        <a:p>
          <a:endParaRPr lang="zh-CN" altLang="en-US"/>
        </a:p>
      </dgm:t>
    </dgm:pt>
    <dgm:pt modelId="{18F58663-E353-4E9F-A5A2-F1998B10D328}">
      <dgm:prSet phldrT="[文本]"/>
      <dgm:spPr>
        <a:solidFill>
          <a:srgbClr val="E0DEDF"/>
        </a:solidFill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模式三：线下统付</a:t>
          </a:r>
          <a:endParaRPr lang="zh-CN" altLang="en-US" dirty="0"/>
        </a:p>
      </dgm:t>
    </dgm:pt>
    <dgm:pt modelId="{EDA32790-A604-4832-A23B-A65C1D01E907}" type="parTrans" cxnId="{25DB5A1D-6E04-401A-940C-7E6F87002CC3}">
      <dgm:prSet/>
      <dgm:spPr/>
      <dgm:t>
        <a:bodyPr/>
        <a:lstStyle/>
        <a:p>
          <a:endParaRPr lang="zh-CN" altLang="en-US"/>
        </a:p>
      </dgm:t>
    </dgm:pt>
    <dgm:pt modelId="{41366EBC-F3EB-475B-AD7B-74B750C3AEE8}" type="sibTrans" cxnId="{25DB5A1D-6E04-401A-940C-7E6F87002CC3}">
      <dgm:prSet/>
      <dgm:spPr/>
      <dgm:t>
        <a:bodyPr/>
        <a:lstStyle/>
        <a:p>
          <a:endParaRPr lang="zh-CN" altLang="en-US"/>
        </a:p>
      </dgm:t>
    </dgm:pt>
    <dgm:pt modelId="{3FE319FC-5D6A-4300-9F6B-D931610473BA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企业、商家收集赠送号码名单，在平台进行批量赠送流量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endParaRPr lang="zh-CN" altLang="en-US" dirty="0"/>
        </a:p>
      </dgm:t>
    </dgm:pt>
    <dgm:pt modelId="{00191159-F55D-48CF-BBFC-D8432B9D797B}" type="parTrans" cxnId="{B8CE5601-BB25-496B-A20E-A3F13803A895}">
      <dgm:prSet/>
      <dgm:spPr/>
      <dgm:t>
        <a:bodyPr/>
        <a:lstStyle/>
        <a:p>
          <a:endParaRPr lang="zh-CN" altLang="en-US"/>
        </a:p>
      </dgm:t>
    </dgm:pt>
    <dgm:pt modelId="{76026E0C-7386-40C5-BCBA-82A2E50AEF2A}" type="sibTrans" cxnId="{B8CE5601-BB25-496B-A20E-A3F13803A895}">
      <dgm:prSet/>
      <dgm:spPr/>
      <dgm:t>
        <a:bodyPr/>
        <a:lstStyle/>
        <a:p>
          <a:endParaRPr lang="zh-CN" altLang="en-US"/>
        </a:p>
      </dgm:t>
    </dgm:pt>
    <dgm:pt modelId="{593E68F3-B853-407A-AE80-83FBF9326BB5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适合于：有开发能力和资源的企业</a:t>
          </a:r>
          <a:endParaRPr lang="zh-CN" altLang="en-US" dirty="0"/>
        </a:p>
      </dgm:t>
    </dgm:pt>
    <dgm:pt modelId="{B16EA7E3-92EC-4740-B86B-66B34CCAE65B}" type="parTrans" cxnId="{D532D7B6-5CDB-41F3-B849-65C1A85A3812}">
      <dgm:prSet/>
      <dgm:spPr/>
      <dgm:t>
        <a:bodyPr/>
        <a:lstStyle/>
        <a:p>
          <a:endParaRPr lang="zh-CN" altLang="en-US"/>
        </a:p>
      </dgm:t>
    </dgm:pt>
    <dgm:pt modelId="{78ED41EC-B0AF-4999-B6F9-41BA5FE820DA}" type="sibTrans" cxnId="{D532D7B6-5CDB-41F3-B849-65C1A85A3812}">
      <dgm:prSet/>
      <dgm:spPr/>
      <dgm:t>
        <a:bodyPr/>
        <a:lstStyle/>
        <a:p>
          <a:endParaRPr lang="zh-CN" altLang="en-US"/>
        </a:p>
      </dgm:t>
    </dgm:pt>
    <dgm:pt modelId="{20A8DB0B-C38C-46A0-9407-18BE190A9342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适合于：已经收集了中奖用户手机号码，只需要充值赠送</a:t>
          </a:r>
          <a:endParaRPr lang="zh-CN" altLang="en-US" dirty="0"/>
        </a:p>
      </dgm:t>
    </dgm:pt>
    <dgm:pt modelId="{56070335-4BB4-47D5-B12F-B1830B0B7747}" type="parTrans" cxnId="{45D3357C-FF4C-40F1-9A54-9D85680DF622}">
      <dgm:prSet/>
      <dgm:spPr/>
      <dgm:t>
        <a:bodyPr/>
        <a:lstStyle/>
        <a:p>
          <a:endParaRPr lang="zh-CN" altLang="en-US"/>
        </a:p>
      </dgm:t>
    </dgm:pt>
    <dgm:pt modelId="{44879972-A9BC-4A0E-9C92-5B8B4AAB0B71}" type="sibTrans" cxnId="{45D3357C-FF4C-40F1-9A54-9D85680DF622}">
      <dgm:prSet/>
      <dgm:spPr/>
      <dgm:t>
        <a:bodyPr/>
        <a:lstStyle/>
        <a:p>
          <a:endParaRPr lang="zh-CN" altLang="en-US"/>
        </a:p>
      </dgm:t>
    </dgm:pt>
    <dgm:pt modelId="{23BF8D48-E2F4-4F47-AF41-349AA79A32EA}">
      <dgm:prSet phldrT="[文本]"/>
      <dgm:spPr/>
      <dgm:t>
        <a:bodyPr/>
        <a:lstStyle/>
        <a:p>
          <a:pPr algn="l"/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适合于：不想开发或开发资源紧张的企业、想快速开展活动的企业</a:t>
          </a:r>
          <a:endParaRPr lang="zh-CN" altLang="en-US" dirty="0"/>
        </a:p>
      </dgm:t>
    </dgm:pt>
    <dgm:pt modelId="{629E28DE-A6EE-4F43-BDCD-D47FA4446FF5}" type="parTrans" cxnId="{231F9511-DC56-46E0-98D5-10FC779086C4}">
      <dgm:prSet/>
      <dgm:spPr/>
      <dgm:t>
        <a:bodyPr/>
        <a:lstStyle/>
        <a:p>
          <a:endParaRPr lang="zh-CN" altLang="en-US"/>
        </a:p>
      </dgm:t>
    </dgm:pt>
    <dgm:pt modelId="{81A69934-9FA8-4F60-AE27-A228E5CE4A13}" type="sibTrans" cxnId="{231F9511-DC56-46E0-98D5-10FC779086C4}">
      <dgm:prSet/>
      <dgm:spPr/>
      <dgm:t>
        <a:bodyPr/>
        <a:lstStyle/>
        <a:p>
          <a:endParaRPr lang="zh-CN" altLang="en-US"/>
        </a:p>
      </dgm:t>
    </dgm:pt>
    <dgm:pt modelId="{F2CEF5E9-3995-425A-B055-DFC602CC9B04}" type="pres">
      <dgm:prSet presAssocID="{39D1BD6B-52B0-47F8-A169-D14C22224B98}" presName="theList" presStyleCnt="0">
        <dgm:presLayoutVars>
          <dgm:dir/>
          <dgm:animLvl val="lvl"/>
          <dgm:resizeHandles val="exact"/>
        </dgm:presLayoutVars>
      </dgm:prSet>
      <dgm:spPr/>
    </dgm:pt>
    <dgm:pt modelId="{D72540ED-1BB1-4AC4-8061-AE5AFEF1468D}" type="pres">
      <dgm:prSet presAssocID="{595D335A-8225-4747-8F22-37CB551234C0}" presName="compNode" presStyleCnt="0"/>
      <dgm:spPr/>
    </dgm:pt>
    <dgm:pt modelId="{412C97E2-7C21-4EB2-B4C2-5D9743B85705}" type="pres">
      <dgm:prSet presAssocID="{595D335A-8225-4747-8F22-37CB551234C0}" presName="aNode" presStyleLbl="bgShp" presStyleIdx="0" presStyleCnt="3"/>
      <dgm:spPr/>
    </dgm:pt>
    <dgm:pt modelId="{D3367819-E851-4F93-8748-277F487DDC9C}" type="pres">
      <dgm:prSet presAssocID="{595D335A-8225-4747-8F22-37CB551234C0}" presName="textNode" presStyleLbl="bgShp" presStyleIdx="0" presStyleCnt="3"/>
      <dgm:spPr/>
    </dgm:pt>
    <dgm:pt modelId="{832BC278-2492-4D09-8674-1C9C88357289}" type="pres">
      <dgm:prSet presAssocID="{595D335A-8225-4747-8F22-37CB551234C0}" presName="compChildNode" presStyleCnt="0"/>
      <dgm:spPr/>
    </dgm:pt>
    <dgm:pt modelId="{F42C4D05-F8B8-4E69-BE40-65D1365A9A1F}" type="pres">
      <dgm:prSet presAssocID="{595D335A-8225-4747-8F22-37CB551234C0}" presName="theInnerList" presStyleCnt="0"/>
      <dgm:spPr/>
    </dgm:pt>
    <dgm:pt modelId="{4A017CF6-D227-43AF-85A3-F5221F53131F}" type="pres">
      <dgm:prSet presAssocID="{52EBCB9D-C2B0-4AA4-A7B1-50D6D54FC80B}" presName="childNode" presStyleLbl="node1" presStyleIdx="0" presStyleCnt="6">
        <dgm:presLayoutVars>
          <dgm:bulletEnabled val="1"/>
        </dgm:presLayoutVars>
      </dgm:prSet>
      <dgm:spPr/>
    </dgm:pt>
    <dgm:pt modelId="{9C36ECFE-9E3B-4583-A8AA-D0B9C1535584}" type="pres">
      <dgm:prSet presAssocID="{52EBCB9D-C2B0-4AA4-A7B1-50D6D54FC80B}" presName="aSpace2" presStyleCnt="0"/>
      <dgm:spPr/>
    </dgm:pt>
    <dgm:pt modelId="{873BB4DC-6E91-4E95-9264-D6CE6BEC8945}" type="pres">
      <dgm:prSet presAssocID="{23BF8D48-E2F4-4F47-AF41-349AA79A32EA}" presName="childNode" presStyleLbl="node1" presStyleIdx="1" presStyleCnt="6">
        <dgm:presLayoutVars>
          <dgm:bulletEnabled val="1"/>
        </dgm:presLayoutVars>
      </dgm:prSet>
      <dgm:spPr/>
    </dgm:pt>
    <dgm:pt modelId="{611C5CED-E38D-4E3C-9803-A283D193F32B}" type="pres">
      <dgm:prSet presAssocID="{595D335A-8225-4747-8F22-37CB551234C0}" presName="aSpace" presStyleCnt="0"/>
      <dgm:spPr/>
    </dgm:pt>
    <dgm:pt modelId="{179657ED-DE45-4BF1-8789-0E90B77D5C5D}" type="pres">
      <dgm:prSet presAssocID="{D2712340-1648-44BA-9BCB-CB0D1B55FBC6}" presName="compNode" presStyleCnt="0"/>
      <dgm:spPr/>
    </dgm:pt>
    <dgm:pt modelId="{5D3B92D8-3B2E-484C-98CB-0F6809C4F8E1}" type="pres">
      <dgm:prSet presAssocID="{D2712340-1648-44BA-9BCB-CB0D1B55FBC6}" presName="aNode" presStyleLbl="bgShp" presStyleIdx="1" presStyleCnt="3"/>
      <dgm:spPr/>
    </dgm:pt>
    <dgm:pt modelId="{CF523313-7A1B-44C0-BF13-E5D76902598A}" type="pres">
      <dgm:prSet presAssocID="{D2712340-1648-44BA-9BCB-CB0D1B55FBC6}" presName="textNode" presStyleLbl="bgShp" presStyleIdx="1" presStyleCnt="3"/>
      <dgm:spPr/>
    </dgm:pt>
    <dgm:pt modelId="{6DEF7E72-8836-4DB3-89DE-BB9D6961ED2F}" type="pres">
      <dgm:prSet presAssocID="{D2712340-1648-44BA-9BCB-CB0D1B55FBC6}" presName="compChildNode" presStyleCnt="0"/>
      <dgm:spPr/>
    </dgm:pt>
    <dgm:pt modelId="{03ADBD0E-252A-4070-B7C5-7FC5E3C18BFE}" type="pres">
      <dgm:prSet presAssocID="{D2712340-1648-44BA-9BCB-CB0D1B55FBC6}" presName="theInnerList" presStyleCnt="0"/>
      <dgm:spPr/>
    </dgm:pt>
    <dgm:pt modelId="{BDE017C7-511F-42A1-8AE5-32F02F1CF7C7}" type="pres">
      <dgm:prSet presAssocID="{84591736-B35B-4BFC-9040-BCC657101FA8}" presName="childNode" presStyleLbl="node1" presStyleIdx="2" presStyleCnt="6">
        <dgm:presLayoutVars>
          <dgm:bulletEnabled val="1"/>
        </dgm:presLayoutVars>
      </dgm:prSet>
      <dgm:spPr/>
    </dgm:pt>
    <dgm:pt modelId="{D897F67D-804D-43C3-963B-1477950D10EA}" type="pres">
      <dgm:prSet presAssocID="{84591736-B35B-4BFC-9040-BCC657101FA8}" presName="aSpace2" presStyleCnt="0"/>
      <dgm:spPr/>
    </dgm:pt>
    <dgm:pt modelId="{FAD45A87-6FB7-4360-92DD-13DF03FD8628}" type="pres">
      <dgm:prSet presAssocID="{593E68F3-B853-407A-AE80-83FBF9326BB5}" presName="childNode" presStyleLbl="node1" presStyleIdx="3" presStyleCnt="6">
        <dgm:presLayoutVars>
          <dgm:bulletEnabled val="1"/>
        </dgm:presLayoutVars>
      </dgm:prSet>
      <dgm:spPr/>
    </dgm:pt>
    <dgm:pt modelId="{6BC50D75-E94B-432F-8DF4-D65F1D1876E8}" type="pres">
      <dgm:prSet presAssocID="{D2712340-1648-44BA-9BCB-CB0D1B55FBC6}" presName="aSpace" presStyleCnt="0"/>
      <dgm:spPr/>
    </dgm:pt>
    <dgm:pt modelId="{6D3B73AC-2C62-4C10-B2C4-0DF640C048E5}" type="pres">
      <dgm:prSet presAssocID="{18F58663-E353-4E9F-A5A2-F1998B10D328}" presName="compNode" presStyleCnt="0"/>
      <dgm:spPr/>
    </dgm:pt>
    <dgm:pt modelId="{6D92D54C-DCC9-4698-AE4C-7926BB5E6B84}" type="pres">
      <dgm:prSet presAssocID="{18F58663-E353-4E9F-A5A2-F1998B10D328}" presName="aNode" presStyleLbl="bgShp" presStyleIdx="2" presStyleCnt="3"/>
      <dgm:spPr/>
    </dgm:pt>
    <dgm:pt modelId="{7929DEAD-5FA9-4622-B7B6-59B93B852873}" type="pres">
      <dgm:prSet presAssocID="{18F58663-E353-4E9F-A5A2-F1998B10D328}" presName="textNode" presStyleLbl="bgShp" presStyleIdx="2" presStyleCnt="3"/>
      <dgm:spPr/>
    </dgm:pt>
    <dgm:pt modelId="{25CE85B2-E412-4ECE-A229-47AF61981A3A}" type="pres">
      <dgm:prSet presAssocID="{18F58663-E353-4E9F-A5A2-F1998B10D328}" presName="compChildNode" presStyleCnt="0"/>
      <dgm:spPr/>
    </dgm:pt>
    <dgm:pt modelId="{234EF318-BEC5-4B7E-B5D8-50654948459A}" type="pres">
      <dgm:prSet presAssocID="{18F58663-E353-4E9F-A5A2-F1998B10D328}" presName="theInnerList" presStyleCnt="0"/>
      <dgm:spPr/>
    </dgm:pt>
    <dgm:pt modelId="{AF9E26FE-1E0D-4B1D-A271-7E1027F996B7}" type="pres">
      <dgm:prSet presAssocID="{3FE319FC-5D6A-4300-9F6B-D931610473BA}" presName="childNode" presStyleLbl="node1" presStyleIdx="4" presStyleCnt="6">
        <dgm:presLayoutVars>
          <dgm:bulletEnabled val="1"/>
        </dgm:presLayoutVars>
      </dgm:prSet>
      <dgm:spPr/>
    </dgm:pt>
    <dgm:pt modelId="{6AEFA220-2F2E-4C06-83FF-7A3EF8B09266}" type="pres">
      <dgm:prSet presAssocID="{3FE319FC-5D6A-4300-9F6B-D931610473BA}" presName="aSpace2" presStyleCnt="0"/>
      <dgm:spPr/>
    </dgm:pt>
    <dgm:pt modelId="{22D18E01-DD65-4828-8FDB-C4C1BD169E7A}" type="pres">
      <dgm:prSet presAssocID="{20A8DB0B-C38C-46A0-9407-18BE190A9342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C42EAEB6-A8C5-4CB8-A3AB-DA529EED0615}" type="presOf" srcId="{52EBCB9D-C2B0-4AA4-A7B1-50D6D54FC80B}" destId="{4A017CF6-D227-43AF-85A3-F5221F53131F}" srcOrd="0" destOrd="0" presId="urn:microsoft.com/office/officeart/2005/8/layout/lProcess2"/>
    <dgm:cxn modelId="{1CF5F79D-1538-4604-AB69-AA5009C92CC0}" type="presOf" srcId="{84591736-B35B-4BFC-9040-BCC657101FA8}" destId="{BDE017C7-511F-42A1-8AE5-32F02F1CF7C7}" srcOrd="0" destOrd="0" presId="urn:microsoft.com/office/officeart/2005/8/layout/lProcess2"/>
    <dgm:cxn modelId="{9E04A7BE-2EA6-4E4D-88E2-5AE76FADAC3C}" srcId="{D2712340-1648-44BA-9BCB-CB0D1B55FBC6}" destId="{84591736-B35B-4BFC-9040-BCC657101FA8}" srcOrd="0" destOrd="0" parTransId="{5315D4B5-AF76-4577-9492-E4B57D09E91C}" sibTransId="{58582468-E0B0-4590-BD65-E7781707493D}"/>
    <dgm:cxn modelId="{517D9DB6-F533-44F9-B042-1D37C08544D6}" srcId="{595D335A-8225-4747-8F22-37CB551234C0}" destId="{52EBCB9D-C2B0-4AA4-A7B1-50D6D54FC80B}" srcOrd="0" destOrd="0" parTransId="{D8717ABB-E351-47C0-8BDB-68ECC7FA50DB}" sibTransId="{87D1822D-A76A-4DF2-A4DB-9B6B6D27CDD9}"/>
    <dgm:cxn modelId="{B8CE5601-BB25-496B-A20E-A3F13803A895}" srcId="{18F58663-E353-4E9F-A5A2-F1998B10D328}" destId="{3FE319FC-5D6A-4300-9F6B-D931610473BA}" srcOrd="0" destOrd="0" parTransId="{00191159-F55D-48CF-BBFC-D8432B9D797B}" sibTransId="{76026E0C-7386-40C5-BCBA-82A2E50AEF2A}"/>
    <dgm:cxn modelId="{45D3357C-FF4C-40F1-9A54-9D85680DF622}" srcId="{18F58663-E353-4E9F-A5A2-F1998B10D328}" destId="{20A8DB0B-C38C-46A0-9407-18BE190A9342}" srcOrd="1" destOrd="0" parTransId="{56070335-4BB4-47D5-B12F-B1830B0B7747}" sibTransId="{44879972-A9BC-4A0E-9C92-5B8B4AAB0B71}"/>
    <dgm:cxn modelId="{5817406B-0DFF-47A3-B81C-89A549047C97}" type="presOf" srcId="{593E68F3-B853-407A-AE80-83FBF9326BB5}" destId="{FAD45A87-6FB7-4360-92DD-13DF03FD8628}" srcOrd="0" destOrd="0" presId="urn:microsoft.com/office/officeart/2005/8/layout/lProcess2"/>
    <dgm:cxn modelId="{D3933377-84B5-4F28-BB71-5CC745C79926}" srcId="{39D1BD6B-52B0-47F8-A169-D14C22224B98}" destId="{D2712340-1648-44BA-9BCB-CB0D1B55FBC6}" srcOrd="1" destOrd="0" parTransId="{473941E1-30BA-4A97-B60C-4BE230B3565B}" sibTransId="{F805C411-3403-4703-B105-4A2A084FB153}"/>
    <dgm:cxn modelId="{39D09761-D2F0-4788-9744-4A2A9471E5C5}" type="presOf" srcId="{23BF8D48-E2F4-4F47-AF41-349AA79A32EA}" destId="{873BB4DC-6E91-4E95-9264-D6CE6BEC8945}" srcOrd="0" destOrd="0" presId="urn:microsoft.com/office/officeart/2005/8/layout/lProcess2"/>
    <dgm:cxn modelId="{52D3AB7C-C7F1-460A-8D07-0ED888C7CA7C}" type="presOf" srcId="{3FE319FC-5D6A-4300-9F6B-D931610473BA}" destId="{AF9E26FE-1E0D-4B1D-A271-7E1027F996B7}" srcOrd="0" destOrd="0" presId="urn:microsoft.com/office/officeart/2005/8/layout/lProcess2"/>
    <dgm:cxn modelId="{35C97FB7-8F65-4A27-8AD4-125D582EEFC3}" type="presOf" srcId="{18F58663-E353-4E9F-A5A2-F1998B10D328}" destId="{6D92D54C-DCC9-4698-AE4C-7926BB5E6B84}" srcOrd="0" destOrd="0" presId="urn:microsoft.com/office/officeart/2005/8/layout/lProcess2"/>
    <dgm:cxn modelId="{231F9511-DC56-46E0-98D5-10FC779086C4}" srcId="{595D335A-8225-4747-8F22-37CB551234C0}" destId="{23BF8D48-E2F4-4F47-AF41-349AA79A32EA}" srcOrd="1" destOrd="0" parTransId="{629E28DE-A6EE-4F43-BDCD-D47FA4446FF5}" sibTransId="{81A69934-9FA8-4F60-AE27-A228E5CE4A13}"/>
    <dgm:cxn modelId="{25DB5A1D-6E04-401A-940C-7E6F87002CC3}" srcId="{39D1BD6B-52B0-47F8-A169-D14C22224B98}" destId="{18F58663-E353-4E9F-A5A2-F1998B10D328}" srcOrd="2" destOrd="0" parTransId="{EDA32790-A604-4832-A23B-A65C1D01E907}" sibTransId="{41366EBC-F3EB-475B-AD7B-74B750C3AEE8}"/>
    <dgm:cxn modelId="{FB18AF65-668D-4FBA-A442-34EF137FC3C0}" type="presOf" srcId="{39D1BD6B-52B0-47F8-A169-D14C22224B98}" destId="{F2CEF5E9-3995-425A-B055-DFC602CC9B04}" srcOrd="0" destOrd="0" presId="urn:microsoft.com/office/officeart/2005/8/layout/lProcess2"/>
    <dgm:cxn modelId="{E1CE2BD0-6FA3-4B98-981B-C5A34C93B10C}" srcId="{39D1BD6B-52B0-47F8-A169-D14C22224B98}" destId="{595D335A-8225-4747-8F22-37CB551234C0}" srcOrd="0" destOrd="0" parTransId="{137B8AC0-A93F-4F39-B98B-CF0D1B829583}" sibTransId="{21EEB3DD-D24A-43B3-BE3D-15ECF49CF2CE}"/>
    <dgm:cxn modelId="{2F791C09-EEB2-46EE-B707-C6E736B1D30A}" type="presOf" srcId="{D2712340-1648-44BA-9BCB-CB0D1B55FBC6}" destId="{5D3B92D8-3B2E-484C-98CB-0F6809C4F8E1}" srcOrd="0" destOrd="0" presId="urn:microsoft.com/office/officeart/2005/8/layout/lProcess2"/>
    <dgm:cxn modelId="{BEC0B6D9-F29E-4B13-AAE0-330277CDE917}" type="presOf" srcId="{595D335A-8225-4747-8F22-37CB551234C0}" destId="{412C97E2-7C21-4EB2-B4C2-5D9743B85705}" srcOrd="0" destOrd="0" presId="urn:microsoft.com/office/officeart/2005/8/layout/lProcess2"/>
    <dgm:cxn modelId="{D6D576EE-D572-41DB-94AB-14B52BADCB56}" type="presOf" srcId="{20A8DB0B-C38C-46A0-9407-18BE190A9342}" destId="{22D18E01-DD65-4828-8FDB-C4C1BD169E7A}" srcOrd="0" destOrd="0" presId="urn:microsoft.com/office/officeart/2005/8/layout/lProcess2"/>
    <dgm:cxn modelId="{BC59CB66-A75B-4B2A-849B-E73FC014D855}" type="presOf" srcId="{D2712340-1648-44BA-9BCB-CB0D1B55FBC6}" destId="{CF523313-7A1B-44C0-BF13-E5D76902598A}" srcOrd="1" destOrd="0" presId="urn:microsoft.com/office/officeart/2005/8/layout/lProcess2"/>
    <dgm:cxn modelId="{EF2F8D0C-4616-455F-8DBD-4C3E88301117}" type="presOf" srcId="{18F58663-E353-4E9F-A5A2-F1998B10D328}" destId="{7929DEAD-5FA9-4622-B7B6-59B93B852873}" srcOrd="1" destOrd="0" presId="urn:microsoft.com/office/officeart/2005/8/layout/lProcess2"/>
    <dgm:cxn modelId="{CDBF69BE-5611-45E3-9C24-78603E1F6316}" type="presOf" srcId="{595D335A-8225-4747-8F22-37CB551234C0}" destId="{D3367819-E851-4F93-8748-277F487DDC9C}" srcOrd="1" destOrd="0" presId="urn:microsoft.com/office/officeart/2005/8/layout/lProcess2"/>
    <dgm:cxn modelId="{D532D7B6-5CDB-41F3-B849-65C1A85A3812}" srcId="{D2712340-1648-44BA-9BCB-CB0D1B55FBC6}" destId="{593E68F3-B853-407A-AE80-83FBF9326BB5}" srcOrd="1" destOrd="0" parTransId="{B16EA7E3-92EC-4740-B86B-66B34CCAE65B}" sibTransId="{78ED41EC-B0AF-4999-B6F9-41BA5FE820DA}"/>
    <dgm:cxn modelId="{31DD1F98-43CE-476B-A514-77FFC81B0F8A}" type="presParOf" srcId="{F2CEF5E9-3995-425A-B055-DFC602CC9B04}" destId="{D72540ED-1BB1-4AC4-8061-AE5AFEF1468D}" srcOrd="0" destOrd="0" presId="urn:microsoft.com/office/officeart/2005/8/layout/lProcess2"/>
    <dgm:cxn modelId="{45051F0E-D555-4DE7-A053-AF506D77200C}" type="presParOf" srcId="{D72540ED-1BB1-4AC4-8061-AE5AFEF1468D}" destId="{412C97E2-7C21-4EB2-B4C2-5D9743B85705}" srcOrd="0" destOrd="0" presId="urn:microsoft.com/office/officeart/2005/8/layout/lProcess2"/>
    <dgm:cxn modelId="{7E169CD6-C560-4E18-ADA1-9C7FA9151355}" type="presParOf" srcId="{D72540ED-1BB1-4AC4-8061-AE5AFEF1468D}" destId="{D3367819-E851-4F93-8748-277F487DDC9C}" srcOrd="1" destOrd="0" presId="urn:microsoft.com/office/officeart/2005/8/layout/lProcess2"/>
    <dgm:cxn modelId="{4D97737B-4A90-4E85-B6AB-165F3A8EE96A}" type="presParOf" srcId="{D72540ED-1BB1-4AC4-8061-AE5AFEF1468D}" destId="{832BC278-2492-4D09-8674-1C9C88357289}" srcOrd="2" destOrd="0" presId="urn:microsoft.com/office/officeart/2005/8/layout/lProcess2"/>
    <dgm:cxn modelId="{08F7A147-82EC-4116-AF48-245CE0BEF1A8}" type="presParOf" srcId="{832BC278-2492-4D09-8674-1C9C88357289}" destId="{F42C4D05-F8B8-4E69-BE40-65D1365A9A1F}" srcOrd="0" destOrd="0" presId="urn:microsoft.com/office/officeart/2005/8/layout/lProcess2"/>
    <dgm:cxn modelId="{C31B3BB6-D3B0-454E-862F-908FEC2CCAA2}" type="presParOf" srcId="{F42C4D05-F8B8-4E69-BE40-65D1365A9A1F}" destId="{4A017CF6-D227-43AF-85A3-F5221F53131F}" srcOrd="0" destOrd="0" presId="urn:microsoft.com/office/officeart/2005/8/layout/lProcess2"/>
    <dgm:cxn modelId="{F07190E6-E623-4128-8876-E5AA08070042}" type="presParOf" srcId="{F42C4D05-F8B8-4E69-BE40-65D1365A9A1F}" destId="{9C36ECFE-9E3B-4583-A8AA-D0B9C1535584}" srcOrd="1" destOrd="0" presId="urn:microsoft.com/office/officeart/2005/8/layout/lProcess2"/>
    <dgm:cxn modelId="{B0B87075-7710-48B9-9191-3821B018B9D6}" type="presParOf" srcId="{F42C4D05-F8B8-4E69-BE40-65D1365A9A1F}" destId="{873BB4DC-6E91-4E95-9264-D6CE6BEC8945}" srcOrd="2" destOrd="0" presId="urn:microsoft.com/office/officeart/2005/8/layout/lProcess2"/>
    <dgm:cxn modelId="{BB24DD73-930F-4000-A506-1DCDAF069F97}" type="presParOf" srcId="{F2CEF5E9-3995-425A-B055-DFC602CC9B04}" destId="{611C5CED-E38D-4E3C-9803-A283D193F32B}" srcOrd="1" destOrd="0" presId="urn:microsoft.com/office/officeart/2005/8/layout/lProcess2"/>
    <dgm:cxn modelId="{C29CA453-8DE8-4EC3-A30E-3FA7962CA7FB}" type="presParOf" srcId="{F2CEF5E9-3995-425A-B055-DFC602CC9B04}" destId="{179657ED-DE45-4BF1-8789-0E90B77D5C5D}" srcOrd="2" destOrd="0" presId="urn:microsoft.com/office/officeart/2005/8/layout/lProcess2"/>
    <dgm:cxn modelId="{AB792C1B-6DA4-4837-A936-37C8AB41A5E3}" type="presParOf" srcId="{179657ED-DE45-4BF1-8789-0E90B77D5C5D}" destId="{5D3B92D8-3B2E-484C-98CB-0F6809C4F8E1}" srcOrd="0" destOrd="0" presId="urn:microsoft.com/office/officeart/2005/8/layout/lProcess2"/>
    <dgm:cxn modelId="{D7C16C35-3DF7-4E29-A4F3-D037061B0322}" type="presParOf" srcId="{179657ED-DE45-4BF1-8789-0E90B77D5C5D}" destId="{CF523313-7A1B-44C0-BF13-E5D76902598A}" srcOrd="1" destOrd="0" presId="urn:microsoft.com/office/officeart/2005/8/layout/lProcess2"/>
    <dgm:cxn modelId="{A62E4766-FF3E-406D-B00E-1AA8FEAABC73}" type="presParOf" srcId="{179657ED-DE45-4BF1-8789-0E90B77D5C5D}" destId="{6DEF7E72-8836-4DB3-89DE-BB9D6961ED2F}" srcOrd="2" destOrd="0" presId="urn:microsoft.com/office/officeart/2005/8/layout/lProcess2"/>
    <dgm:cxn modelId="{FB4935EE-05CA-48B3-BF9F-F875354D8689}" type="presParOf" srcId="{6DEF7E72-8836-4DB3-89DE-BB9D6961ED2F}" destId="{03ADBD0E-252A-4070-B7C5-7FC5E3C18BFE}" srcOrd="0" destOrd="0" presId="urn:microsoft.com/office/officeart/2005/8/layout/lProcess2"/>
    <dgm:cxn modelId="{D4D22233-F020-4592-A8DB-BB69DD50BE67}" type="presParOf" srcId="{03ADBD0E-252A-4070-B7C5-7FC5E3C18BFE}" destId="{BDE017C7-511F-42A1-8AE5-32F02F1CF7C7}" srcOrd="0" destOrd="0" presId="urn:microsoft.com/office/officeart/2005/8/layout/lProcess2"/>
    <dgm:cxn modelId="{796C21BF-8BF2-4289-ABA9-B3A94A8550B4}" type="presParOf" srcId="{03ADBD0E-252A-4070-B7C5-7FC5E3C18BFE}" destId="{D897F67D-804D-43C3-963B-1477950D10EA}" srcOrd="1" destOrd="0" presId="urn:microsoft.com/office/officeart/2005/8/layout/lProcess2"/>
    <dgm:cxn modelId="{851ADB81-F49D-4E0A-9D5A-3E02ABF74FD0}" type="presParOf" srcId="{03ADBD0E-252A-4070-B7C5-7FC5E3C18BFE}" destId="{FAD45A87-6FB7-4360-92DD-13DF03FD8628}" srcOrd="2" destOrd="0" presId="urn:microsoft.com/office/officeart/2005/8/layout/lProcess2"/>
    <dgm:cxn modelId="{2683FF0D-8BE7-4D85-9210-15EF48C86BEA}" type="presParOf" srcId="{F2CEF5E9-3995-425A-B055-DFC602CC9B04}" destId="{6BC50D75-E94B-432F-8DF4-D65F1D1876E8}" srcOrd="3" destOrd="0" presId="urn:microsoft.com/office/officeart/2005/8/layout/lProcess2"/>
    <dgm:cxn modelId="{670ED21C-FB19-4E35-9CE3-66B2FABA6775}" type="presParOf" srcId="{F2CEF5E9-3995-425A-B055-DFC602CC9B04}" destId="{6D3B73AC-2C62-4C10-B2C4-0DF640C048E5}" srcOrd="4" destOrd="0" presId="urn:microsoft.com/office/officeart/2005/8/layout/lProcess2"/>
    <dgm:cxn modelId="{4DDDD5D8-0A72-4368-A3CF-77BC81F0357A}" type="presParOf" srcId="{6D3B73AC-2C62-4C10-B2C4-0DF640C048E5}" destId="{6D92D54C-DCC9-4698-AE4C-7926BB5E6B84}" srcOrd="0" destOrd="0" presId="urn:microsoft.com/office/officeart/2005/8/layout/lProcess2"/>
    <dgm:cxn modelId="{B0FA5E1B-980F-45E8-82BD-DD4EBD029BD4}" type="presParOf" srcId="{6D3B73AC-2C62-4C10-B2C4-0DF640C048E5}" destId="{7929DEAD-5FA9-4622-B7B6-59B93B852873}" srcOrd="1" destOrd="0" presId="urn:microsoft.com/office/officeart/2005/8/layout/lProcess2"/>
    <dgm:cxn modelId="{C9CB6B75-07C4-4765-BA84-31985487F177}" type="presParOf" srcId="{6D3B73AC-2C62-4C10-B2C4-0DF640C048E5}" destId="{25CE85B2-E412-4ECE-A229-47AF61981A3A}" srcOrd="2" destOrd="0" presId="urn:microsoft.com/office/officeart/2005/8/layout/lProcess2"/>
    <dgm:cxn modelId="{B832EC78-C6E3-45E1-9052-3105956769D8}" type="presParOf" srcId="{25CE85B2-E412-4ECE-A229-47AF61981A3A}" destId="{234EF318-BEC5-4B7E-B5D8-50654948459A}" srcOrd="0" destOrd="0" presId="urn:microsoft.com/office/officeart/2005/8/layout/lProcess2"/>
    <dgm:cxn modelId="{29658A83-E2BA-4879-9B37-DBFE952D5D22}" type="presParOf" srcId="{234EF318-BEC5-4B7E-B5D8-50654948459A}" destId="{AF9E26FE-1E0D-4B1D-A271-7E1027F996B7}" srcOrd="0" destOrd="0" presId="urn:microsoft.com/office/officeart/2005/8/layout/lProcess2"/>
    <dgm:cxn modelId="{9F544588-E11D-41BF-8DDB-D49FB29E2D0D}" type="presParOf" srcId="{234EF318-BEC5-4B7E-B5D8-50654948459A}" destId="{6AEFA220-2F2E-4C06-83FF-7A3EF8B09266}" srcOrd="1" destOrd="0" presId="urn:microsoft.com/office/officeart/2005/8/layout/lProcess2"/>
    <dgm:cxn modelId="{07304C36-D891-4831-B35A-EA26105E3660}" type="presParOf" srcId="{234EF318-BEC5-4B7E-B5D8-50654948459A}" destId="{22D18E01-DD65-4828-8FDB-C4C1BD169E7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C97E2-7C21-4EB2-B4C2-5D9743B85705}">
      <dsp:nvSpPr>
        <dsp:cNvPr id="0" name=""/>
        <dsp:cNvSpPr/>
      </dsp:nvSpPr>
      <dsp:spPr>
        <a:xfrm>
          <a:off x="1339" y="0"/>
          <a:ext cx="3482578" cy="3591177"/>
        </a:xfrm>
        <a:prstGeom prst="roundRect">
          <a:avLst>
            <a:gd name="adj" fmla="val 10000"/>
          </a:avLst>
        </a:prstGeom>
        <a:solidFill>
          <a:srgbClr val="E0DED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模式一：零开发接入</a:t>
          </a:r>
        </a:p>
      </dsp:txBody>
      <dsp:txXfrm>
        <a:off x="1339" y="0"/>
        <a:ext cx="3482578" cy="1077353"/>
      </dsp:txXfrm>
    </dsp:sp>
    <dsp:sp modelId="{4A017CF6-D227-43AF-85A3-F5221F53131F}">
      <dsp:nvSpPr>
        <dsp:cNvPr id="0" name=""/>
        <dsp:cNvSpPr/>
      </dsp:nvSpPr>
      <dsp:spPr>
        <a:xfrm>
          <a:off x="349597" y="1078405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提供标准的手机流量营销方案，满足产品在各种场景的营销推广需求</a:t>
          </a:r>
          <a:endParaRPr lang="zh-CN" altLang="en-US" sz="1500" kern="1200" dirty="0"/>
        </a:p>
      </dsp:txBody>
      <dsp:txXfrm>
        <a:off x="381311" y="1110119"/>
        <a:ext cx="2722634" cy="1019360"/>
      </dsp:txXfrm>
    </dsp:sp>
    <dsp:sp modelId="{873BB4DC-6E91-4E95-9264-D6CE6BEC8945}">
      <dsp:nvSpPr>
        <dsp:cNvPr id="0" name=""/>
        <dsp:cNvSpPr/>
      </dsp:nvSpPr>
      <dsp:spPr>
        <a:xfrm>
          <a:off x="349597" y="2327777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适合于：不想开发或开发资源紧张的企业、想快速开展活动的企业</a:t>
          </a:r>
          <a:endParaRPr lang="zh-CN" altLang="en-US" sz="1500" kern="1200" dirty="0"/>
        </a:p>
      </dsp:txBody>
      <dsp:txXfrm>
        <a:off x="381311" y="2359491"/>
        <a:ext cx="2722634" cy="1019360"/>
      </dsp:txXfrm>
    </dsp:sp>
    <dsp:sp modelId="{5D3B92D8-3B2E-484C-98CB-0F6809C4F8E1}">
      <dsp:nvSpPr>
        <dsp:cNvPr id="0" name=""/>
        <dsp:cNvSpPr/>
      </dsp:nvSpPr>
      <dsp:spPr>
        <a:xfrm>
          <a:off x="3745110" y="0"/>
          <a:ext cx="3482578" cy="3591177"/>
        </a:xfrm>
        <a:prstGeom prst="roundRect">
          <a:avLst>
            <a:gd name="adj" fmla="val 10000"/>
          </a:avLst>
        </a:prstGeom>
        <a:solidFill>
          <a:srgbClr val="E0DED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模式二：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接入</a:t>
          </a:r>
          <a:endParaRPr lang="zh-CN" altLang="en-US" sz="2800" kern="1200" dirty="0"/>
        </a:p>
      </dsp:txBody>
      <dsp:txXfrm>
        <a:off x="3745110" y="0"/>
        <a:ext cx="3482578" cy="1077353"/>
      </dsp:txXfrm>
    </dsp:sp>
    <dsp:sp modelId="{BDE017C7-511F-42A1-8AE5-32F02F1CF7C7}">
      <dsp:nvSpPr>
        <dsp:cNvPr id="0" name=""/>
        <dsp:cNvSpPr/>
      </dsp:nvSpPr>
      <dsp:spPr>
        <a:xfrm>
          <a:off x="4093368" y="1078405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直接整合到应用的相应业务环节中给用户赠送流量，自行设计手机流量营销活动</a:t>
          </a:r>
          <a:endParaRPr lang="zh-CN" altLang="en-US" sz="1500" kern="1200" dirty="0"/>
        </a:p>
      </dsp:txBody>
      <dsp:txXfrm>
        <a:off x="4125082" y="1110119"/>
        <a:ext cx="2722634" cy="1019360"/>
      </dsp:txXfrm>
    </dsp:sp>
    <dsp:sp modelId="{FAD45A87-6FB7-4360-92DD-13DF03FD8628}">
      <dsp:nvSpPr>
        <dsp:cNvPr id="0" name=""/>
        <dsp:cNvSpPr/>
      </dsp:nvSpPr>
      <dsp:spPr>
        <a:xfrm>
          <a:off x="4093368" y="2327777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适合于：有开发能力和资源的企业</a:t>
          </a:r>
          <a:endParaRPr lang="zh-CN" altLang="en-US" sz="1500" kern="1200" dirty="0"/>
        </a:p>
      </dsp:txBody>
      <dsp:txXfrm>
        <a:off x="4125082" y="2359491"/>
        <a:ext cx="2722634" cy="1019360"/>
      </dsp:txXfrm>
    </dsp:sp>
    <dsp:sp modelId="{6D92D54C-DCC9-4698-AE4C-7926BB5E6B84}">
      <dsp:nvSpPr>
        <dsp:cNvPr id="0" name=""/>
        <dsp:cNvSpPr/>
      </dsp:nvSpPr>
      <dsp:spPr>
        <a:xfrm>
          <a:off x="7488882" y="0"/>
          <a:ext cx="3482578" cy="3591177"/>
        </a:xfrm>
        <a:prstGeom prst="roundRect">
          <a:avLst>
            <a:gd name="adj" fmla="val 10000"/>
          </a:avLst>
        </a:prstGeom>
        <a:solidFill>
          <a:srgbClr val="E0DED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模式三：线下统付</a:t>
          </a:r>
          <a:endParaRPr lang="zh-CN" altLang="en-US" sz="2800" kern="1200" dirty="0"/>
        </a:p>
      </dsp:txBody>
      <dsp:txXfrm>
        <a:off x="7488882" y="0"/>
        <a:ext cx="3482578" cy="1077353"/>
      </dsp:txXfrm>
    </dsp:sp>
    <dsp:sp modelId="{AF9E26FE-1E0D-4B1D-A271-7E1027F996B7}">
      <dsp:nvSpPr>
        <dsp:cNvPr id="0" name=""/>
        <dsp:cNvSpPr/>
      </dsp:nvSpPr>
      <dsp:spPr>
        <a:xfrm>
          <a:off x="7837140" y="1078405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企业、商家收集赠送号码名单，在平台进行批量赠送流量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7868854" y="1110119"/>
        <a:ext cx="2722634" cy="1019360"/>
      </dsp:txXfrm>
    </dsp:sp>
    <dsp:sp modelId="{22D18E01-DD65-4828-8FDB-C4C1BD169E7A}">
      <dsp:nvSpPr>
        <dsp:cNvPr id="0" name=""/>
        <dsp:cNvSpPr/>
      </dsp:nvSpPr>
      <dsp:spPr>
        <a:xfrm>
          <a:off x="7837140" y="2327777"/>
          <a:ext cx="2786062" cy="1082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适合于：已经收集了中奖用户手机号码，只需要充值赠送</a:t>
          </a:r>
          <a:endParaRPr lang="zh-CN" altLang="en-US" sz="1500" kern="1200" dirty="0"/>
        </a:p>
      </dsp:txBody>
      <dsp:txXfrm>
        <a:off x="7868854" y="2359491"/>
        <a:ext cx="2722634" cy="101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F6B-7ED0-4F05-AE73-8FC13FCD73C8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0414C-8588-48EA-A005-6E769E598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0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A4DE-067E-49AD-8E83-BACEDF65DBA5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F97D5-4C12-43A6-B8CE-AD3DC8DF4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7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F97D5-4C12-43A6-B8CE-AD3DC8DF4E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2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 userDrawn="1"/>
        </p:nvSpPr>
        <p:spPr>
          <a:xfrm>
            <a:off x="-2" y="4607417"/>
            <a:ext cx="12191999" cy="2277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69" y="5924427"/>
            <a:ext cx="2510414" cy="10689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578751" y="628358"/>
            <a:ext cx="1289890" cy="1091971"/>
          </a:xfrm>
          <a:prstGeom prst="triangle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443372" y="1259990"/>
            <a:ext cx="1921311" cy="1705286"/>
          </a:xfrm>
          <a:prstGeom prst="triangle">
            <a:avLst/>
          </a:prstGeom>
        </p:spPr>
      </p:pic>
      <p:sp>
        <p:nvSpPr>
          <p:cNvPr id="21" name="等腰三角形 20"/>
          <p:cNvSpPr/>
          <p:nvPr userDrawn="1"/>
        </p:nvSpPr>
        <p:spPr>
          <a:xfrm rot="5400000">
            <a:off x="-51994" y="266579"/>
            <a:ext cx="648072" cy="558683"/>
          </a:xfrm>
          <a:prstGeom prst="triangle">
            <a:avLst/>
          </a:prstGeom>
          <a:solidFill>
            <a:srgbClr val="C1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-43252" y="881406"/>
            <a:ext cx="648072" cy="558683"/>
          </a:xfrm>
          <a:prstGeom prst="triangle">
            <a:avLst/>
          </a:prstGeom>
          <a:solidFill>
            <a:srgbClr val="B4C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5400000">
            <a:off x="-43250" y="1508091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5400000">
            <a:off x="-43250" y="2143305"/>
            <a:ext cx="648072" cy="558683"/>
          </a:xfrm>
          <a:prstGeom prst="triangle">
            <a:avLst/>
          </a:prstGeom>
          <a:solidFill>
            <a:srgbClr val="C1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5400000">
            <a:off x="-43250" y="2778518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5400000">
            <a:off x="2162874" y="1516727"/>
            <a:ext cx="648072" cy="558683"/>
          </a:xfrm>
          <a:prstGeom prst="triangle">
            <a:avLst/>
          </a:prstGeom>
          <a:solidFill>
            <a:srgbClr val="A2D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2725202" y="1853127"/>
            <a:ext cx="648072" cy="558683"/>
          </a:xfrm>
          <a:prstGeom prst="triangle">
            <a:avLst/>
          </a:prstGeom>
          <a:solidFill>
            <a:srgbClr val="CD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9000000">
            <a:off x="2303827" y="1279339"/>
            <a:ext cx="648072" cy="558683"/>
          </a:xfrm>
          <a:prstGeom prst="triangle">
            <a:avLst/>
          </a:prstGeom>
          <a:solidFill>
            <a:srgbClr val="C1E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6200000">
            <a:off x="-43251" y="1821839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16200000">
            <a:off x="-43251" y="2469910"/>
            <a:ext cx="648072" cy="558683"/>
          </a:xfrm>
          <a:prstGeom prst="triangle">
            <a:avLst/>
          </a:prstGeom>
          <a:solidFill>
            <a:srgbClr val="A1D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16200000">
            <a:off x="515433" y="883180"/>
            <a:ext cx="648072" cy="558683"/>
          </a:xfrm>
          <a:prstGeom prst="triangle">
            <a:avLst/>
          </a:prstGeom>
          <a:solidFill>
            <a:srgbClr val="C1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16200000">
            <a:off x="1074117" y="559164"/>
            <a:ext cx="648072" cy="558683"/>
          </a:xfrm>
          <a:prstGeom prst="triangle">
            <a:avLst/>
          </a:prstGeom>
          <a:solidFill>
            <a:srgbClr val="C1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6200000">
            <a:off x="1074117" y="1203268"/>
            <a:ext cx="648072" cy="558683"/>
          </a:xfrm>
          <a:prstGeom prst="triangle">
            <a:avLst/>
          </a:prstGeom>
          <a:solidFill>
            <a:srgbClr val="C1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5400000">
            <a:off x="1074117" y="879232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16200000">
            <a:off x="1622287" y="233335"/>
            <a:ext cx="648072" cy="558683"/>
          </a:xfrm>
          <a:prstGeom prst="triangle">
            <a:avLst/>
          </a:prstGeom>
          <a:solidFill>
            <a:srgbClr val="C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16200000">
            <a:off x="499601" y="2792706"/>
            <a:ext cx="648072" cy="559025"/>
          </a:xfrm>
          <a:prstGeom prst="triangle">
            <a:avLst/>
          </a:prstGeom>
          <a:solidFill>
            <a:srgbClr val="C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5400000">
            <a:off x="1061404" y="2807068"/>
            <a:ext cx="648072" cy="558683"/>
          </a:xfrm>
          <a:prstGeom prst="triangle">
            <a:avLst/>
          </a:prstGeom>
          <a:solidFill>
            <a:srgbClr val="82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16200000">
            <a:off x="1054421" y="2479385"/>
            <a:ext cx="648072" cy="558683"/>
          </a:xfrm>
          <a:prstGeom prst="triangle">
            <a:avLst/>
          </a:prstGeom>
          <a:solidFill>
            <a:srgbClr val="C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1609308" y="2176116"/>
            <a:ext cx="648072" cy="558683"/>
          </a:xfrm>
          <a:prstGeom prst="triangle">
            <a:avLst/>
          </a:prstGeom>
          <a:solidFill>
            <a:srgbClr val="C1E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9000000">
            <a:off x="1750262" y="1587607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8998822">
            <a:off x="3415832" y="2517440"/>
            <a:ext cx="648072" cy="558683"/>
          </a:xfrm>
          <a:prstGeom prst="triangle">
            <a:avLst/>
          </a:prstGeom>
          <a:solidFill>
            <a:srgbClr val="B2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>
            <a:off x="4303923" y="1832128"/>
            <a:ext cx="648072" cy="558683"/>
          </a:xfrm>
          <a:prstGeom prst="triangle">
            <a:avLst/>
          </a:prstGeom>
          <a:solidFill>
            <a:srgbClr val="DD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16200000">
            <a:off x="-44078" y="1198567"/>
            <a:ext cx="648072" cy="558683"/>
          </a:xfrm>
          <a:prstGeom prst="triangle">
            <a:avLst/>
          </a:prstGeom>
          <a:solidFill>
            <a:srgbClr val="C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16200000">
            <a:off x="2157500" y="1848651"/>
            <a:ext cx="648072" cy="558683"/>
          </a:xfrm>
          <a:prstGeom prst="triangle">
            <a:avLst/>
          </a:prstGeom>
          <a:solidFill>
            <a:srgbClr val="DD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 userDrawn="1"/>
        </p:nvSpPr>
        <p:spPr>
          <a:xfrm rot="5400000">
            <a:off x="1614149" y="2492505"/>
            <a:ext cx="648072" cy="558683"/>
          </a:xfrm>
          <a:prstGeom prst="triangle">
            <a:avLst/>
          </a:prstGeom>
          <a:solidFill>
            <a:srgbClr val="DD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 userDrawn="1"/>
        </p:nvSpPr>
        <p:spPr>
          <a:xfrm rot="9134932">
            <a:off x="1734936" y="2887667"/>
            <a:ext cx="648072" cy="558683"/>
          </a:xfrm>
          <a:prstGeom prst="triangle">
            <a:avLst/>
          </a:prstGeom>
          <a:solidFill>
            <a:srgbClr val="CD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4400" y="2130426"/>
            <a:ext cx="78232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08679E-2F4D-4786-B473-119B78D75E83}" type="datetime1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2B200A-2792-41A4-8254-FE4D431864E2}" type="datetime1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 userDrawn="1"/>
        </p:nvSpPr>
        <p:spPr>
          <a:xfrm>
            <a:off x="76512" y="-16106"/>
            <a:ext cx="121332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7" name="等腰三角形 66"/>
          <p:cNvSpPr/>
          <p:nvPr userDrawn="1"/>
        </p:nvSpPr>
        <p:spPr>
          <a:xfrm rot="5400000">
            <a:off x="-62446" y="3708460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 userDrawn="1"/>
        </p:nvSpPr>
        <p:spPr>
          <a:xfrm rot="5400000">
            <a:off x="-62446" y="4996144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 userDrawn="1"/>
        </p:nvSpPr>
        <p:spPr>
          <a:xfrm rot="5400000">
            <a:off x="-62446" y="5639986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 userDrawn="1"/>
        </p:nvSpPr>
        <p:spPr>
          <a:xfrm rot="5400000">
            <a:off x="-62446" y="6283828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 rot="16200000">
            <a:off x="-62446" y="5318065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 userDrawn="1"/>
        </p:nvSpPr>
        <p:spPr>
          <a:xfrm rot="16200000">
            <a:off x="-62446" y="5961907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 userDrawn="1"/>
        </p:nvSpPr>
        <p:spPr>
          <a:xfrm rot="16200000">
            <a:off x="-62446" y="4674223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 userDrawn="1"/>
        </p:nvSpPr>
        <p:spPr>
          <a:xfrm rot="16200000">
            <a:off x="-62446" y="4030381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 userDrawn="1"/>
        </p:nvSpPr>
        <p:spPr>
          <a:xfrm rot="16200000">
            <a:off x="-62446" y="6605750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 userDrawn="1"/>
        </p:nvSpPr>
        <p:spPr>
          <a:xfrm rot="5400000">
            <a:off x="496237" y="4674223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 userDrawn="1"/>
        </p:nvSpPr>
        <p:spPr>
          <a:xfrm rot="5400000">
            <a:off x="496237" y="5318065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 userDrawn="1"/>
        </p:nvSpPr>
        <p:spPr>
          <a:xfrm rot="5400000">
            <a:off x="496237" y="5961907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 userDrawn="1"/>
        </p:nvSpPr>
        <p:spPr>
          <a:xfrm rot="5400000">
            <a:off x="496237" y="6605749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 userDrawn="1"/>
        </p:nvSpPr>
        <p:spPr>
          <a:xfrm rot="16200000">
            <a:off x="496237" y="6283828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 userDrawn="1"/>
        </p:nvSpPr>
        <p:spPr>
          <a:xfrm rot="16200000">
            <a:off x="496237" y="4352302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 userDrawn="1"/>
        </p:nvSpPr>
        <p:spPr>
          <a:xfrm rot="5400000">
            <a:off x="1054920" y="4352302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 userDrawn="1"/>
        </p:nvSpPr>
        <p:spPr>
          <a:xfrm rot="5400000">
            <a:off x="1054920" y="499614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 userDrawn="1"/>
        </p:nvSpPr>
        <p:spPr>
          <a:xfrm rot="5400000">
            <a:off x="1054920" y="5639986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 userDrawn="1"/>
        </p:nvSpPr>
        <p:spPr>
          <a:xfrm rot="16200000">
            <a:off x="1054920" y="5961907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 userDrawn="1"/>
        </p:nvSpPr>
        <p:spPr>
          <a:xfrm rot="16200000">
            <a:off x="1054920" y="6605749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 userDrawn="1"/>
        </p:nvSpPr>
        <p:spPr>
          <a:xfrm rot="16200000">
            <a:off x="1054920" y="5318065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 userDrawn="1"/>
        </p:nvSpPr>
        <p:spPr>
          <a:xfrm rot="16200000">
            <a:off x="1054920" y="4013630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 userDrawn="1"/>
        </p:nvSpPr>
        <p:spPr>
          <a:xfrm rot="5400000">
            <a:off x="1608856" y="4669993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 userDrawn="1"/>
        </p:nvSpPr>
        <p:spPr>
          <a:xfrm rot="5400000">
            <a:off x="1608856" y="5313835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 userDrawn="1"/>
        </p:nvSpPr>
        <p:spPr>
          <a:xfrm rot="5400000">
            <a:off x="1608856" y="6601519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 userDrawn="1"/>
        </p:nvSpPr>
        <p:spPr>
          <a:xfrm rot="16200000">
            <a:off x="1608856" y="6279598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 userDrawn="1"/>
        </p:nvSpPr>
        <p:spPr>
          <a:xfrm rot="16200000">
            <a:off x="1608856" y="5635756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 userDrawn="1"/>
        </p:nvSpPr>
        <p:spPr>
          <a:xfrm rot="16200000">
            <a:off x="1608856" y="4991914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 userDrawn="1"/>
        </p:nvSpPr>
        <p:spPr>
          <a:xfrm rot="5400000">
            <a:off x="2165192" y="5017355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 userDrawn="1"/>
        </p:nvSpPr>
        <p:spPr>
          <a:xfrm rot="5400000">
            <a:off x="2165192" y="5661197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 userDrawn="1"/>
        </p:nvSpPr>
        <p:spPr>
          <a:xfrm rot="5400000">
            <a:off x="2165192" y="6305039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 userDrawn="1"/>
        </p:nvSpPr>
        <p:spPr>
          <a:xfrm rot="16200000">
            <a:off x="2165192" y="6626960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 userDrawn="1"/>
        </p:nvSpPr>
        <p:spPr>
          <a:xfrm rot="16200000">
            <a:off x="2165192" y="5339276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 userDrawn="1"/>
        </p:nvSpPr>
        <p:spPr>
          <a:xfrm rot="16200000">
            <a:off x="2165192" y="4695434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 userDrawn="1"/>
        </p:nvSpPr>
        <p:spPr>
          <a:xfrm rot="5400000">
            <a:off x="2734056" y="5961908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等腰三角形 128"/>
          <p:cNvSpPr/>
          <p:nvPr userDrawn="1"/>
        </p:nvSpPr>
        <p:spPr>
          <a:xfrm rot="5400000">
            <a:off x="2734056" y="6605750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/>
          <p:cNvSpPr/>
          <p:nvPr userDrawn="1"/>
        </p:nvSpPr>
        <p:spPr>
          <a:xfrm rot="16200000">
            <a:off x="2734056" y="5639987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等腰三角形 130"/>
          <p:cNvSpPr/>
          <p:nvPr userDrawn="1"/>
        </p:nvSpPr>
        <p:spPr>
          <a:xfrm rot="16200000">
            <a:off x="2734056" y="6283829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等腰三角形 131"/>
          <p:cNvSpPr/>
          <p:nvPr userDrawn="1"/>
        </p:nvSpPr>
        <p:spPr>
          <a:xfrm rot="16200000">
            <a:off x="2734056" y="4996145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133"/>
          <p:cNvSpPr/>
          <p:nvPr userDrawn="1"/>
        </p:nvSpPr>
        <p:spPr>
          <a:xfrm rot="5400000">
            <a:off x="3307337" y="4996144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/>
          <p:cNvSpPr/>
          <p:nvPr userDrawn="1"/>
        </p:nvSpPr>
        <p:spPr>
          <a:xfrm rot="5400000">
            <a:off x="3307337" y="6283828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/>
          <p:cNvSpPr/>
          <p:nvPr userDrawn="1"/>
        </p:nvSpPr>
        <p:spPr>
          <a:xfrm rot="16200000">
            <a:off x="3307337" y="6605749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/>
          <p:cNvSpPr/>
          <p:nvPr userDrawn="1"/>
        </p:nvSpPr>
        <p:spPr>
          <a:xfrm rot="16200000">
            <a:off x="3307337" y="5961907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 userDrawn="1"/>
        </p:nvSpPr>
        <p:spPr>
          <a:xfrm rot="16200000">
            <a:off x="3307337" y="5318065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2"/>
          <p:cNvSpPr/>
          <p:nvPr userDrawn="1"/>
        </p:nvSpPr>
        <p:spPr>
          <a:xfrm rot="5400000">
            <a:off x="3861139" y="5955856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/>
          <p:cNvSpPr/>
          <p:nvPr userDrawn="1"/>
        </p:nvSpPr>
        <p:spPr>
          <a:xfrm rot="16200000">
            <a:off x="3861139" y="6277777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/>
          <p:cNvSpPr/>
          <p:nvPr userDrawn="1"/>
        </p:nvSpPr>
        <p:spPr>
          <a:xfrm rot="5400000">
            <a:off x="4414695" y="6282006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等腰三角形 200"/>
          <p:cNvSpPr/>
          <p:nvPr userDrawn="1"/>
        </p:nvSpPr>
        <p:spPr>
          <a:xfrm rot="16200000">
            <a:off x="11606375" y="2764056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等腰三角形 201"/>
          <p:cNvSpPr/>
          <p:nvPr userDrawn="1"/>
        </p:nvSpPr>
        <p:spPr>
          <a:xfrm rot="16200000">
            <a:off x="11606375" y="212021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等腰三角形 202"/>
          <p:cNvSpPr/>
          <p:nvPr userDrawn="1"/>
        </p:nvSpPr>
        <p:spPr>
          <a:xfrm rot="16200000">
            <a:off x="11606375" y="1476372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等腰三角形 203"/>
          <p:cNvSpPr/>
          <p:nvPr userDrawn="1"/>
        </p:nvSpPr>
        <p:spPr>
          <a:xfrm rot="16200000">
            <a:off x="11606375" y="832530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等腰三角形 204"/>
          <p:cNvSpPr/>
          <p:nvPr userDrawn="1"/>
        </p:nvSpPr>
        <p:spPr>
          <a:xfrm rot="16200000">
            <a:off x="11606375" y="188688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等腰三角形 205"/>
          <p:cNvSpPr/>
          <p:nvPr userDrawn="1"/>
        </p:nvSpPr>
        <p:spPr>
          <a:xfrm rot="5400000">
            <a:off x="11606375" y="1154451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等腰三角形 206"/>
          <p:cNvSpPr/>
          <p:nvPr userDrawn="1"/>
        </p:nvSpPr>
        <p:spPr>
          <a:xfrm rot="5400000">
            <a:off x="11606375" y="510609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等腰三角形 207"/>
          <p:cNvSpPr/>
          <p:nvPr userDrawn="1"/>
        </p:nvSpPr>
        <p:spPr>
          <a:xfrm rot="5400000">
            <a:off x="11606375" y="1798293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等腰三角形 208"/>
          <p:cNvSpPr/>
          <p:nvPr userDrawn="1"/>
        </p:nvSpPr>
        <p:spPr>
          <a:xfrm rot="5400000">
            <a:off x="11606375" y="2442135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等腰三角形 209"/>
          <p:cNvSpPr/>
          <p:nvPr userDrawn="1"/>
        </p:nvSpPr>
        <p:spPr>
          <a:xfrm rot="5400000">
            <a:off x="11606375" y="-13323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等腰三角形 210"/>
          <p:cNvSpPr/>
          <p:nvPr userDrawn="1"/>
        </p:nvSpPr>
        <p:spPr>
          <a:xfrm rot="16200000">
            <a:off x="11047692" y="2442135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等腰三角形 211"/>
          <p:cNvSpPr/>
          <p:nvPr userDrawn="1"/>
        </p:nvSpPr>
        <p:spPr>
          <a:xfrm rot="16200000">
            <a:off x="11047692" y="1798293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等腰三角形 212"/>
          <p:cNvSpPr/>
          <p:nvPr userDrawn="1"/>
        </p:nvSpPr>
        <p:spPr>
          <a:xfrm rot="16200000">
            <a:off x="11047692" y="1154451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等腰三角形 213"/>
          <p:cNvSpPr/>
          <p:nvPr userDrawn="1"/>
        </p:nvSpPr>
        <p:spPr>
          <a:xfrm rot="16200000">
            <a:off x="11047692" y="510609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等腰三角形 214"/>
          <p:cNvSpPr/>
          <p:nvPr userDrawn="1"/>
        </p:nvSpPr>
        <p:spPr>
          <a:xfrm rot="16200000">
            <a:off x="11047692" y="-133233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等腰三角形 215"/>
          <p:cNvSpPr/>
          <p:nvPr userDrawn="1"/>
        </p:nvSpPr>
        <p:spPr>
          <a:xfrm rot="5400000">
            <a:off x="11047692" y="832530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等腰三角形 216"/>
          <p:cNvSpPr/>
          <p:nvPr userDrawn="1"/>
        </p:nvSpPr>
        <p:spPr>
          <a:xfrm rot="5400000">
            <a:off x="11047692" y="188688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等腰三角形 217"/>
          <p:cNvSpPr/>
          <p:nvPr userDrawn="1"/>
        </p:nvSpPr>
        <p:spPr>
          <a:xfrm rot="5400000">
            <a:off x="11047692" y="1476372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等腰三角形 218"/>
          <p:cNvSpPr/>
          <p:nvPr userDrawn="1"/>
        </p:nvSpPr>
        <p:spPr>
          <a:xfrm rot="5400000">
            <a:off x="11047692" y="2120214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等腰三角形 219"/>
          <p:cNvSpPr/>
          <p:nvPr userDrawn="1"/>
        </p:nvSpPr>
        <p:spPr>
          <a:xfrm rot="16200000">
            <a:off x="10489009" y="2120214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等腰三角形 220"/>
          <p:cNvSpPr/>
          <p:nvPr userDrawn="1"/>
        </p:nvSpPr>
        <p:spPr>
          <a:xfrm rot="16200000">
            <a:off x="10489009" y="1476372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等腰三角形 221"/>
          <p:cNvSpPr/>
          <p:nvPr userDrawn="1"/>
        </p:nvSpPr>
        <p:spPr>
          <a:xfrm rot="16200000">
            <a:off x="10489009" y="832530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等腰三角形 222"/>
          <p:cNvSpPr/>
          <p:nvPr userDrawn="1"/>
        </p:nvSpPr>
        <p:spPr>
          <a:xfrm rot="16200000">
            <a:off x="10489009" y="188688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等腰三角形 223"/>
          <p:cNvSpPr/>
          <p:nvPr userDrawn="1"/>
        </p:nvSpPr>
        <p:spPr>
          <a:xfrm rot="5400000">
            <a:off x="10489009" y="510609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等腰三角形 224"/>
          <p:cNvSpPr/>
          <p:nvPr userDrawn="1"/>
        </p:nvSpPr>
        <p:spPr>
          <a:xfrm rot="5400000">
            <a:off x="10489009" y="-133233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等腰三角形 225"/>
          <p:cNvSpPr/>
          <p:nvPr userDrawn="1"/>
        </p:nvSpPr>
        <p:spPr>
          <a:xfrm rot="5400000">
            <a:off x="10489009" y="1154451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等腰三角形 227"/>
          <p:cNvSpPr/>
          <p:nvPr userDrawn="1"/>
        </p:nvSpPr>
        <p:spPr>
          <a:xfrm rot="16200000">
            <a:off x="9935073" y="1802523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等腰三角形 228"/>
          <p:cNvSpPr/>
          <p:nvPr userDrawn="1"/>
        </p:nvSpPr>
        <p:spPr>
          <a:xfrm rot="16200000">
            <a:off x="9935073" y="1158681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等腰三角形 229"/>
          <p:cNvSpPr/>
          <p:nvPr userDrawn="1"/>
        </p:nvSpPr>
        <p:spPr>
          <a:xfrm rot="16200000">
            <a:off x="9935073" y="-129003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等腰三角形 230"/>
          <p:cNvSpPr/>
          <p:nvPr userDrawn="1"/>
        </p:nvSpPr>
        <p:spPr>
          <a:xfrm rot="5400000">
            <a:off x="9935073" y="192918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等腰三角形 231"/>
          <p:cNvSpPr/>
          <p:nvPr userDrawn="1"/>
        </p:nvSpPr>
        <p:spPr>
          <a:xfrm rot="5400000">
            <a:off x="9935073" y="836760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/>
          <p:cNvSpPr/>
          <p:nvPr userDrawn="1"/>
        </p:nvSpPr>
        <p:spPr>
          <a:xfrm rot="5400000">
            <a:off x="9935073" y="1480602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等腰三角形 233"/>
          <p:cNvSpPr/>
          <p:nvPr userDrawn="1"/>
        </p:nvSpPr>
        <p:spPr>
          <a:xfrm rot="16200000">
            <a:off x="9378737" y="1455161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等腰三角形 234"/>
          <p:cNvSpPr/>
          <p:nvPr userDrawn="1"/>
        </p:nvSpPr>
        <p:spPr>
          <a:xfrm rot="16200000">
            <a:off x="9378737" y="811319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等腰三角形 235"/>
          <p:cNvSpPr/>
          <p:nvPr userDrawn="1"/>
        </p:nvSpPr>
        <p:spPr>
          <a:xfrm rot="16200000">
            <a:off x="9378737" y="167477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等腰三角形 236"/>
          <p:cNvSpPr/>
          <p:nvPr userDrawn="1"/>
        </p:nvSpPr>
        <p:spPr>
          <a:xfrm rot="5400000">
            <a:off x="9378737" y="489398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等腰三角形 237"/>
          <p:cNvSpPr/>
          <p:nvPr userDrawn="1"/>
        </p:nvSpPr>
        <p:spPr>
          <a:xfrm rot="5400000">
            <a:off x="9378737" y="-15444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等腰三角形 238"/>
          <p:cNvSpPr/>
          <p:nvPr userDrawn="1"/>
        </p:nvSpPr>
        <p:spPr>
          <a:xfrm rot="5400000">
            <a:off x="9378737" y="1133240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等腰三角形 240"/>
          <p:cNvSpPr/>
          <p:nvPr userDrawn="1"/>
        </p:nvSpPr>
        <p:spPr>
          <a:xfrm rot="16200000">
            <a:off x="8809873" y="510608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等腰三角形 241"/>
          <p:cNvSpPr/>
          <p:nvPr userDrawn="1"/>
        </p:nvSpPr>
        <p:spPr>
          <a:xfrm rot="16200000">
            <a:off x="8809873" y="-133234"/>
            <a:ext cx="648072" cy="558683"/>
          </a:xfrm>
          <a:prstGeom prst="triangle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等腰三角形 242"/>
          <p:cNvSpPr/>
          <p:nvPr userDrawn="1"/>
        </p:nvSpPr>
        <p:spPr>
          <a:xfrm rot="5400000">
            <a:off x="8809873" y="832529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等腰三角形 243"/>
          <p:cNvSpPr/>
          <p:nvPr userDrawn="1"/>
        </p:nvSpPr>
        <p:spPr>
          <a:xfrm rot="5400000">
            <a:off x="8809873" y="188687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等腰三角形 246"/>
          <p:cNvSpPr/>
          <p:nvPr userDrawn="1"/>
        </p:nvSpPr>
        <p:spPr>
          <a:xfrm rot="16200000">
            <a:off x="8236592" y="188688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等腰三角形 247"/>
          <p:cNvSpPr/>
          <p:nvPr userDrawn="1"/>
        </p:nvSpPr>
        <p:spPr>
          <a:xfrm rot="5400000">
            <a:off x="8236592" y="-133233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等腰三角形 248"/>
          <p:cNvSpPr/>
          <p:nvPr userDrawn="1"/>
        </p:nvSpPr>
        <p:spPr>
          <a:xfrm rot="5400000">
            <a:off x="8236592" y="510609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等腰三角形 250"/>
          <p:cNvSpPr/>
          <p:nvPr userDrawn="1"/>
        </p:nvSpPr>
        <p:spPr>
          <a:xfrm rot="16200000">
            <a:off x="7682790" y="516660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等腰三角形 251"/>
          <p:cNvSpPr/>
          <p:nvPr userDrawn="1"/>
        </p:nvSpPr>
        <p:spPr>
          <a:xfrm rot="5400000">
            <a:off x="7682790" y="194739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等腰三角形 252"/>
          <p:cNvSpPr/>
          <p:nvPr userDrawn="1"/>
        </p:nvSpPr>
        <p:spPr>
          <a:xfrm rot="16200000">
            <a:off x="7129234" y="190510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等腰三角形 254"/>
          <p:cNvSpPr/>
          <p:nvPr userDrawn="1"/>
        </p:nvSpPr>
        <p:spPr>
          <a:xfrm rot="5400000">
            <a:off x="6571301" y="190510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等腰三角形 255"/>
          <p:cNvSpPr/>
          <p:nvPr userDrawn="1"/>
        </p:nvSpPr>
        <p:spPr>
          <a:xfrm rot="5400000">
            <a:off x="6571301" y="834352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等腰三角形 256"/>
          <p:cNvSpPr/>
          <p:nvPr userDrawn="1"/>
        </p:nvSpPr>
        <p:spPr>
          <a:xfrm rot="5400000">
            <a:off x="6571301" y="1478194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 userDrawn="1"/>
        </p:nvSpPr>
        <p:spPr>
          <a:xfrm rot="16200000">
            <a:off x="5432821" y="1177551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 userDrawn="1"/>
        </p:nvSpPr>
        <p:spPr>
          <a:xfrm rot="16200000">
            <a:off x="6571301" y="1156273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 userDrawn="1"/>
        </p:nvSpPr>
        <p:spPr>
          <a:xfrm rot="16200000">
            <a:off x="6571301" y="512431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等腰三角形 263"/>
          <p:cNvSpPr/>
          <p:nvPr userDrawn="1"/>
        </p:nvSpPr>
        <p:spPr>
          <a:xfrm rot="5400000">
            <a:off x="7129984" y="512431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 userDrawn="1"/>
        </p:nvSpPr>
        <p:spPr>
          <a:xfrm rot="5400000">
            <a:off x="7129984" y="1156273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 userDrawn="1"/>
        </p:nvSpPr>
        <p:spPr>
          <a:xfrm rot="5400000">
            <a:off x="7129984" y="1800115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 userDrawn="1"/>
        </p:nvSpPr>
        <p:spPr>
          <a:xfrm rot="16200000">
            <a:off x="7129984" y="2122036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 userDrawn="1"/>
        </p:nvSpPr>
        <p:spPr>
          <a:xfrm rot="16200000">
            <a:off x="6555362" y="1817510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 userDrawn="1"/>
        </p:nvSpPr>
        <p:spPr>
          <a:xfrm rot="16200000">
            <a:off x="7129984" y="1478194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 userDrawn="1"/>
        </p:nvSpPr>
        <p:spPr>
          <a:xfrm rot="5400000">
            <a:off x="7683920" y="830122"/>
            <a:ext cx="648072" cy="5586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 userDrawn="1"/>
        </p:nvSpPr>
        <p:spPr>
          <a:xfrm rot="5400000">
            <a:off x="7683920" y="147396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 userDrawn="1"/>
        </p:nvSpPr>
        <p:spPr>
          <a:xfrm rot="5400000">
            <a:off x="9387753" y="3081161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 userDrawn="1"/>
        </p:nvSpPr>
        <p:spPr>
          <a:xfrm rot="16200000">
            <a:off x="7683920" y="2439727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等腰三角形 274"/>
          <p:cNvSpPr/>
          <p:nvPr userDrawn="1"/>
        </p:nvSpPr>
        <p:spPr>
          <a:xfrm rot="16200000">
            <a:off x="7683920" y="1795885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等腰三角形 275"/>
          <p:cNvSpPr/>
          <p:nvPr userDrawn="1"/>
        </p:nvSpPr>
        <p:spPr>
          <a:xfrm rot="16200000">
            <a:off x="7683920" y="1152043"/>
            <a:ext cx="648072" cy="558683"/>
          </a:xfrm>
          <a:prstGeom prst="triangle">
            <a:avLst/>
          </a:prstGeom>
          <a:solidFill>
            <a:srgbClr val="E0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等腰三角形 276"/>
          <p:cNvSpPr/>
          <p:nvPr userDrawn="1"/>
        </p:nvSpPr>
        <p:spPr>
          <a:xfrm rot="5400000">
            <a:off x="8240256" y="1177484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等腰三角形 277"/>
          <p:cNvSpPr/>
          <p:nvPr userDrawn="1"/>
        </p:nvSpPr>
        <p:spPr>
          <a:xfrm rot="5400000">
            <a:off x="8240256" y="1821326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等腰三角形 279"/>
          <p:cNvSpPr/>
          <p:nvPr userDrawn="1"/>
        </p:nvSpPr>
        <p:spPr>
          <a:xfrm rot="16200000">
            <a:off x="8240256" y="2143247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等腰三角形 281"/>
          <p:cNvSpPr/>
          <p:nvPr userDrawn="1"/>
        </p:nvSpPr>
        <p:spPr>
          <a:xfrm rot="16200000">
            <a:off x="8240256" y="1499405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等腰三角形 282"/>
          <p:cNvSpPr/>
          <p:nvPr userDrawn="1"/>
        </p:nvSpPr>
        <p:spPr>
          <a:xfrm rot="5400000">
            <a:off x="8809120" y="2122037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等腰三角形 284"/>
          <p:cNvSpPr/>
          <p:nvPr userDrawn="1"/>
        </p:nvSpPr>
        <p:spPr>
          <a:xfrm rot="16200000">
            <a:off x="8809120" y="1800116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等腰三角形 285"/>
          <p:cNvSpPr/>
          <p:nvPr userDrawn="1"/>
        </p:nvSpPr>
        <p:spPr>
          <a:xfrm rot="16200000">
            <a:off x="8809120" y="2443958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等腰三角形 286"/>
          <p:cNvSpPr/>
          <p:nvPr userDrawn="1"/>
        </p:nvSpPr>
        <p:spPr>
          <a:xfrm rot="5400000">
            <a:off x="9382401" y="2443957"/>
            <a:ext cx="648072" cy="558683"/>
          </a:xfrm>
          <a:prstGeom prst="triangle">
            <a:avLst/>
          </a:prstGeom>
          <a:solidFill>
            <a:srgbClr val="78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等腰三角形 287"/>
          <p:cNvSpPr/>
          <p:nvPr userDrawn="1"/>
        </p:nvSpPr>
        <p:spPr>
          <a:xfrm rot="16200000">
            <a:off x="9382401" y="2765878"/>
            <a:ext cx="648072" cy="558683"/>
          </a:xfrm>
          <a:prstGeom prst="triangle">
            <a:avLst/>
          </a:prstGeom>
          <a:solidFill>
            <a:srgbClr val="AF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等腰三角形 288"/>
          <p:cNvSpPr/>
          <p:nvPr userDrawn="1"/>
        </p:nvSpPr>
        <p:spPr>
          <a:xfrm rot="16200000">
            <a:off x="9382401" y="2122036"/>
            <a:ext cx="648072" cy="558683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等腰三角形 289"/>
          <p:cNvSpPr/>
          <p:nvPr userDrawn="1"/>
        </p:nvSpPr>
        <p:spPr>
          <a:xfrm rot="5400000">
            <a:off x="9936203" y="2115985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等腰三角形 290"/>
          <p:cNvSpPr/>
          <p:nvPr userDrawn="1"/>
        </p:nvSpPr>
        <p:spPr>
          <a:xfrm rot="16200000">
            <a:off x="9936203" y="2437906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等腰三角形 291"/>
          <p:cNvSpPr/>
          <p:nvPr userDrawn="1"/>
        </p:nvSpPr>
        <p:spPr>
          <a:xfrm rot="5400000">
            <a:off x="10489759" y="2442135"/>
            <a:ext cx="648072" cy="55868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等腰三角形 293"/>
          <p:cNvSpPr/>
          <p:nvPr userDrawn="1"/>
        </p:nvSpPr>
        <p:spPr>
          <a:xfrm rot="5400000">
            <a:off x="8243137" y="2454033"/>
            <a:ext cx="648072" cy="558683"/>
          </a:xfrm>
          <a:prstGeom prst="triangl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等腰三角形 294"/>
          <p:cNvSpPr/>
          <p:nvPr userDrawn="1"/>
        </p:nvSpPr>
        <p:spPr>
          <a:xfrm rot="5400000">
            <a:off x="11041814" y="2763764"/>
            <a:ext cx="648072" cy="558683"/>
          </a:xfrm>
          <a:prstGeom prst="triangle">
            <a:avLst/>
          </a:prstGeom>
          <a:solidFill>
            <a:srgbClr val="E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48328" y="0"/>
            <a:ext cx="3143672" cy="209578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02630"/>
            <a:ext cx="109728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PAGE: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37708"/>
            <a:ext cx="1521032" cy="647676"/>
          </a:xfrm>
          <a:prstGeom prst="rect">
            <a:avLst/>
          </a:prstGeom>
        </p:spPr>
      </p:pic>
      <p:sp>
        <p:nvSpPr>
          <p:cNvPr id="13" name="标题占位符 1"/>
          <p:cNvSpPr txBox="1">
            <a:spLocks/>
          </p:cNvSpPr>
          <p:nvPr userDrawn="1"/>
        </p:nvSpPr>
        <p:spPr>
          <a:xfrm>
            <a:off x="1522993" y="6223148"/>
            <a:ext cx="109728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咪咕动漫三网流量项目建议书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300" y="2852936"/>
            <a:ext cx="12199300" cy="14700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86A6D1"/>
                </a:solidFill>
              </a:rPr>
              <a:t>拇指流量产品介绍</a:t>
            </a:r>
            <a:br>
              <a:rPr lang="en-US" altLang="zh-CN" sz="4800" b="1" dirty="0">
                <a:solidFill>
                  <a:srgbClr val="86A6D1"/>
                </a:solidFill>
              </a:rPr>
            </a:br>
            <a:r>
              <a:rPr lang="zh-CN" altLang="en-US" sz="2400" b="1" dirty="0">
                <a:solidFill>
                  <a:srgbClr val="86A6D1"/>
                </a:solidFill>
              </a:rPr>
              <a:t>国内领先的手机流量云服务平台</a:t>
            </a:r>
            <a:endParaRPr lang="zh-CN" altLang="en-US" sz="4800" b="1" dirty="0">
              <a:solidFill>
                <a:srgbClr val="86A6D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58" y="4676834"/>
            <a:ext cx="12177184" cy="916086"/>
          </a:xfrm>
        </p:spPr>
        <p:txBody>
          <a:bodyPr/>
          <a:lstStyle/>
          <a:p>
            <a:r>
              <a:rPr lang="zh-CN" altLang="en-US" sz="2000" dirty="0">
                <a:solidFill>
                  <a:srgbClr val="65C8B4"/>
                </a:solidFill>
              </a:rPr>
              <a:t>北京奇妙时光科技有限公司</a:t>
            </a:r>
            <a:endParaRPr lang="en-US" altLang="zh-CN" sz="2000" dirty="0">
              <a:solidFill>
                <a:srgbClr val="65C8B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4607417"/>
            <a:ext cx="12191999" cy="45719"/>
          </a:xfrm>
          <a:prstGeom prst="rect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096344" y="64335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2016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北京奇妙时光科技有限公司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All rights reserved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1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5206"/>
            <a:ext cx="12192002" cy="46226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" y="4643043"/>
            <a:ext cx="12191999" cy="2277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-1" y="4607417"/>
            <a:ext cx="12191999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3348" y="4815152"/>
            <a:ext cx="1177379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北京奇妙时光科技有限公司</a:t>
            </a:r>
            <a:r>
              <a:rPr lang="zh-CN" altLang="en-US" dirty="0"/>
              <a:t>致力于打造手机流量云服务平台，为客户提供一站式的移动数据流量奖励营销解决方案。    通过提供通用流量包、通用流量池、定向流量包和定向流量池等多种后向移动数据流量产品，帮助客户开展品牌宣传、App/游戏/微信公众号等互联网产品的拉新与促活，有效倍增营销成效。目前我司拥有逾15万互联网开发者</a:t>
            </a:r>
            <a:r>
              <a:rPr lang="en-US" altLang="zh-CN" dirty="0"/>
              <a:t>/</a:t>
            </a:r>
            <a:r>
              <a:rPr lang="zh-CN" altLang="en-US" dirty="0"/>
              <a:t>企业客户资源及千万级用户行为数据，为企业客户提供移动数据流量奖励营销活动解决方案。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</a:rPr>
              <a:t>资质及服务经验</a:t>
            </a:r>
            <a:r>
              <a:rPr lang="en-US" altLang="zh-CN" dirty="0">
                <a:solidFill>
                  <a:srgbClr val="FFFFFF"/>
                </a:solidFill>
              </a:rPr>
              <a:t>—</a:t>
            </a:r>
            <a:r>
              <a:rPr lang="zh-CN" altLang="en-US" dirty="0">
                <a:solidFill>
                  <a:srgbClr val="FFFFFF"/>
                </a:solidFill>
              </a:rPr>
              <a:t>公司简介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9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拇指流量</a:t>
            </a:r>
            <a:r>
              <a:rPr lang="en-US" altLang="zh-CN" dirty="0"/>
              <a:t>.</a:t>
            </a:r>
            <a:r>
              <a:rPr lang="zh-CN" altLang="en-US" dirty="0"/>
              <a:t>部分合作伙伴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82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 descr="C:\Users\Administrator\Desktop\电信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9198" y="1571942"/>
            <a:ext cx="1728192" cy="47768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484784"/>
            <a:ext cx="1800200" cy="652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1124744"/>
            <a:ext cx="1911110" cy="11347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7" y="2852936"/>
            <a:ext cx="2876338" cy="963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888" y="3101474"/>
            <a:ext cx="1872208" cy="65505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772" y="4952410"/>
            <a:ext cx="2227746" cy="720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7" y="4941168"/>
            <a:ext cx="1992778" cy="65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0334" y="4904064"/>
            <a:ext cx="2232248" cy="5894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9198" y="3070368"/>
            <a:ext cx="1954520" cy="5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" y="4607417"/>
            <a:ext cx="12191999" cy="2277967"/>
          </a:xfrm>
          <a:prstGeom prst="rect">
            <a:avLst/>
          </a:prstGeom>
          <a:solidFill>
            <a:srgbClr val="2C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2C3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7" y="3682496"/>
            <a:ext cx="12187579" cy="634082"/>
          </a:xfrm>
        </p:spPr>
        <p:txBody>
          <a:bodyPr/>
          <a:lstStyle/>
          <a:p>
            <a:pPr algn="ctr"/>
            <a:r>
              <a:rPr lang="zh-CN" altLang="en-US" sz="4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谢  谢   ！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PAGE:</a:t>
            </a:r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-1" y="4607417"/>
            <a:ext cx="12191999" cy="45719"/>
          </a:xfrm>
          <a:prstGeom prst="rect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-7300" y="182518"/>
            <a:ext cx="12387788" cy="3220954"/>
            <a:chOff x="-7300" y="182518"/>
            <a:chExt cx="12387788" cy="322095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578751" y="628358"/>
              <a:ext cx="1289890" cy="1091971"/>
            </a:xfrm>
            <a:prstGeom prst="triangle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43372" y="1259990"/>
              <a:ext cx="1921311" cy="1705286"/>
            </a:xfrm>
            <a:prstGeom prst="triangle">
              <a:avLst/>
            </a:prstGeom>
          </p:spPr>
        </p:pic>
        <p:sp>
          <p:nvSpPr>
            <p:cNvPr id="14" name="等腰三角形 13"/>
            <p:cNvSpPr/>
            <p:nvPr/>
          </p:nvSpPr>
          <p:spPr>
            <a:xfrm rot="5400000">
              <a:off x="-51994" y="266579"/>
              <a:ext cx="648072" cy="558683"/>
            </a:xfrm>
            <a:prstGeom prst="triangle">
              <a:avLst/>
            </a:prstGeom>
            <a:solidFill>
              <a:srgbClr val="C1E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-43252" y="881406"/>
              <a:ext cx="648072" cy="558683"/>
            </a:xfrm>
            <a:prstGeom prst="triangle">
              <a:avLst/>
            </a:prstGeom>
            <a:solidFill>
              <a:srgbClr val="B4C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-43250" y="1508091"/>
              <a:ext cx="648072" cy="558683"/>
            </a:xfrm>
            <a:prstGeom prst="triangle">
              <a:avLst/>
            </a:prstGeom>
            <a:solidFill>
              <a:srgbClr val="788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-43250" y="2143305"/>
              <a:ext cx="648072" cy="558683"/>
            </a:xfrm>
            <a:prstGeom prst="triangle">
              <a:avLst/>
            </a:prstGeom>
            <a:solidFill>
              <a:srgbClr val="C1E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-43250" y="2778518"/>
              <a:ext cx="648072" cy="558683"/>
            </a:xfrm>
            <a:prstGeom prst="triangle">
              <a:avLst/>
            </a:prstGeom>
            <a:solidFill>
              <a:srgbClr val="C9C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11613302" y="521366"/>
              <a:ext cx="648072" cy="558683"/>
            </a:xfrm>
            <a:prstGeom prst="triangle">
              <a:avLst/>
            </a:prstGeom>
            <a:solidFill>
              <a:srgbClr val="EDEB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9000000">
              <a:off x="11732416" y="940359"/>
              <a:ext cx="648072" cy="558683"/>
            </a:xfrm>
            <a:prstGeom prst="triangl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2162874" y="1516727"/>
              <a:ext cx="648072" cy="558683"/>
            </a:xfrm>
            <a:prstGeom prst="triangle">
              <a:avLst/>
            </a:prstGeom>
            <a:solidFill>
              <a:srgbClr val="A2DD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2733845" y="1826438"/>
              <a:ext cx="648072" cy="558683"/>
            </a:xfrm>
            <a:prstGeom prst="triangle">
              <a:avLst/>
            </a:prstGeom>
            <a:solidFill>
              <a:srgbClr val="CDD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9000000">
              <a:off x="2303827" y="1279339"/>
              <a:ext cx="648072" cy="558683"/>
            </a:xfrm>
            <a:prstGeom prst="triangle">
              <a:avLst/>
            </a:prstGeom>
            <a:solidFill>
              <a:srgbClr val="C1E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6200000">
              <a:off x="-43251" y="1821839"/>
              <a:ext cx="648072" cy="558683"/>
            </a:xfrm>
            <a:prstGeom prst="triangle">
              <a:avLst/>
            </a:prstGeom>
            <a:solidFill>
              <a:srgbClr val="AFB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43251" y="2469910"/>
              <a:ext cx="648072" cy="558683"/>
            </a:xfrm>
            <a:prstGeom prst="triangle">
              <a:avLst/>
            </a:prstGeom>
            <a:solidFill>
              <a:srgbClr val="A1D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6200000">
              <a:off x="515433" y="883180"/>
              <a:ext cx="648072" cy="558683"/>
            </a:xfrm>
            <a:prstGeom prst="triangle">
              <a:avLst/>
            </a:prstGeom>
            <a:solidFill>
              <a:srgbClr val="C1E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074117" y="544893"/>
              <a:ext cx="648072" cy="558683"/>
            </a:xfrm>
            <a:prstGeom prst="triangle">
              <a:avLst/>
            </a:prstGeom>
            <a:solidFill>
              <a:srgbClr val="C1E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>
              <a:off x="1074117" y="1203268"/>
              <a:ext cx="648072" cy="558683"/>
            </a:xfrm>
            <a:prstGeom prst="triangle">
              <a:avLst/>
            </a:prstGeom>
            <a:solidFill>
              <a:srgbClr val="C1E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4117" y="879232"/>
              <a:ext cx="648072" cy="558683"/>
            </a:xfrm>
            <a:prstGeom prst="triangle">
              <a:avLst/>
            </a:prstGeom>
            <a:solidFill>
              <a:srgbClr val="65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6200000">
              <a:off x="1622287" y="227212"/>
              <a:ext cx="648072" cy="558683"/>
            </a:xfrm>
            <a:prstGeom prst="triangle">
              <a:avLst/>
            </a:prstGeom>
            <a:solidFill>
              <a:srgbClr val="CDD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6200000">
              <a:off x="484190" y="2783068"/>
              <a:ext cx="648072" cy="558683"/>
            </a:xfrm>
            <a:prstGeom prst="triangle">
              <a:avLst/>
            </a:prstGeom>
            <a:solidFill>
              <a:srgbClr val="CDD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1045282" y="2770210"/>
              <a:ext cx="648072" cy="558683"/>
            </a:xfrm>
            <a:prstGeom prst="triangle">
              <a:avLst/>
            </a:prstGeom>
            <a:solidFill>
              <a:srgbClr val="82A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6200000">
              <a:off x="1042874" y="2457052"/>
              <a:ext cx="648072" cy="558683"/>
            </a:xfrm>
            <a:prstGeom prst="triangle">
              <a:avLst/>
            </a:prstGeom>
            <a:solidFill>
              <a:srgbClr val="CDD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>
              <a:off x="1606374" y="2134845"/>
              <a:ext cx="648072" cy="558683"/>
            </a:xfrm>
            <a:prstGeom prst="triangle">
              <a:avLst/>
            </a:prstGeom>
            <a:solidFill>
              <a:srgbClr val="C1E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9000000">
              <a:off x="1750262" y="1587607"/>
              <a:ext cx="648072" cy="558683"/>
            </a:xfrm>
            <a:prstGeom prst="triangle">
              <a:avLst/>
            </a:prstGeom>
            <a:solidFill>
              <a:srgbClr val="C9C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8998822">
              <a:off x="3389391" y="2524324"/>
              <a:ext cx="648072" cy="558683"/>
            </a:xfrm>
            <a:prstGeom prst="triangle">
              <a:avLst/>
            </a:prstGeom>
            <a:solidFill>
              <a:srgbClr val="B2CC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5400000">
              <a:off x="4303923" y="1832128"/>
              <a:ext cx="648072" cy="558683"/>
            </a:xfrm>
            <a:prstGeom prst="triangle">
              <a:avLst/>
            </a:prstGeom>
            <a:solidFill>
              <a:srgbClr val="DD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6200000">
              <a:off x="-44078" y="1198567"/>
              <a:ext cx="648072" cy="558683"/>
            </a:xfrm>
            <a:prstGeom prst="triangle">
              <a:avLst/>
            </a:prstGeom>
            <a:solidFill>
              <a:srgbClr val="CDD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6200000">
              <a:off x="2162739" y="1819268"/>
              <a:ext cx="648072" cy="558683"/>
            </a:xfrm>
            <a:prstGeom prst="triangle">
              <a:avLst/>
            </a:prstGeom>
            <a:solidFill>
              <a:srgbClr val="DD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598065" y="2443007"/>
              <a:ext cx="648072" cy="558683"/>
            </a:xfrm>
            <a:prstGeom prst="triangle">
              <a:avLst/>
            </a:prstGeom>
            <a:solidFill>
              <a:srgbClr val="DD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22351" y="2207362"/>
              <a:ext cx="1253027" cy="1060508"/>
            </a:xfrm>
            <a:prstGeom prst="triangle">
              <a:avLst/>
            </a:prstGeom>
          </p:spPr>
        </p:pic>
        <p:sp>
          <p:nvSpPr>
            <p:cNvPr id="41" name="等腰三角形 40"/>
            <p:cNvSpPr/>
            <p:nvPr/>
          </p:nvSpPr>
          <p:spPr>
            <a:xfrm rot="9000000">
              <a:off x="1741899" y="2844789"/>
              <a:ext cx="648072" cy="558683"/>
            </a:xfrm>
            <a:prstGeom prst="triangle">
              <a:avLst/>
            </a:prstGeom>
            <a:solidFill>
              <a:srgbClr val="CDD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623392" y="5456698"/>
            <a:ext cx="92574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拇指流量</a:t>
            </a:r>
            <a:r>
              <a:rPr lang="zh-CN" altLang="en-US" sz="1600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是北京奇妙时光科技有限公司旗下的手机流量能力开放的平台，提供手机流量奖励营销方案，帮助你开展品牌宣传、</a:t>
            </a:r>
            <a:r>
              <a:rPr lang="en-US" altLang="zh-CN" sz="1600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App/</a:t>
            </a:r>
            <a:r>
              <a:rPr lang="zh-CN" altLang="en-US" sz="1600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游戏</a:t>
            </a:r>
            <a:r>
              <a:rPr lang="en-US" altLang="zh-CN" sz="1600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微信公众号的拉新与促活等营销活动。</a:t>
            </a:r>
            <a:endParaRPr lang="en-US" altLang="zh-CN" sz="1600" b="0" i="0" dirty="0">
              <a:solidFill>
                <a:srgbClr val="65C8B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02432" y="480862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65C8B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联系我们</a:t>
            </a:r>
            <a:endParaRPr lang="en-US" altLang="zh-CN" sz="2400" b="1" i="0" dirty="0">
              <a:solidFill>
                <a:srgbClr val="65C8B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26742" y="6112538"/>
            <a:ext cx="2718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电话支持：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400-997-0200</a:t>
            </a:r>
            <a:endParaRPr lang="en-US" altLang="zh-CN" sz="1600" b="0" i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5445224"/>
            <a:ext cx="958146" cy="94803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236" y="6100863"/>
            <a:ext cx="361905" cy="361905"/>
          </a:xfrm>
          <a:prstGeom prst="roundRect">
            <a:avLst>
              <a:gd name="adj" fmla="val 23658"/>
            </a:avLst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7" y="6110387"/>
            <a:ext cx="323810" cy="342857"/>
          </a:xfrm>
          <a:prstGeom prst="roundRect">
            <a:avLst>
              <a:gd name="adj" fmla="val 23658"/>
            </a:avLst>
          </a:prstGeom>
        </p:spPr>
      </p:pic>
      <p:sp>
        <p:nvSpPr>
          <p:cNvPr id="57" name="矩形 56"/>
          <p:cNvSpPr/>
          <p:nvPr/>
        </p:nvSpPr>
        <p:spPr>
          <a:xfrm>
            <a:off x="4448478" y="6112538"/>
            <a:ext cx="5432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地址：北京市朝阳区广顺北大街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 融创动力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座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A108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室</a:t>
            </a:r>
            <a:endParaRPr lang="en-US" altLang="zh-CN" sz="1600" b="0" i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96344" y="65776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2016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北京奇妙时光科技有限公司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All rights reserved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提供一站式手机流量奖励营销方案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1222" y="1124744"/>
            <a:ext cx="11021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5C8B4"/>
                </a:solidFill>
              </a:rPr>
              <a:t>拇指流量</a:t>
            </a:r>
            <a:r>
              <a:rPr lang="zh-CN" altLang="en-US" sz="1600" kern="0" dirty="0"/>
              <a:t>实现为任意号段用户提供手机流量充值服务</a:t>
            </a:r>
            <a:r>
              <a:rPr lang="zh-CN" altLang="zh-CN" sz="1600" kern="0" dirty="0"/>
              <a:t>，</a:t>
            </a:r>
            <a:r>
              <a:rPr lang="zh-CN" altLang="en-US" sz="1600" kern="0" dirty="0"/>
              <a:t>根据活动需要</a:t>
            </a:r>
            <a:r>
              <a:rPr lang="zh-CN" altLang="zh-CN" sz="1600" kern="0" dirty="0"/>
              <a:t>提供三网全国流量（移动、电信、联通），实时向被充值用户下发充值提醒短信（内容包括需求方营销内容）</a:t>
            </a:r>
            <a:r>
              <a:rPr lang="zh-CN" altLang="en-US" sz="1600" kern="0" dirty="0"/>
              <a:t>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75420" y="3845908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n w="0"/>
                <a:solidFill>
                  <a:srgbClr val="565078"/>
                </a:solidFill>
              </a:rPr>
              <a:t>全网覆盖</a:t>
            </a:r>
          </a:p>
        </p:txBody>
      </p:sp>
      <p:sp>
        <p:nvSpPr>
          <p:cNvPr id="9" name="矩形 8"/>
          <p:cNvSpPr/>
          <p:nvPr/>
        </p:nvSpPr>
        <p:spPr>
          <a:xfrm>
            <a:off x="623392" y="4314582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一点接入 通三网</a:t>
            </a: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57909" y="5157192"/>
            <a:ext cx="11103024" cy="0"/>
          </a:xfrm>
          <a:prstGeom prst="line">
            <a:avLst/>
          </a:prstGeom>
          <a:ln>
            <a:solidFill>
              <a:srgbClr val="927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23" y="2367823"/>
            <a:ext cx="1342857" cy="1361905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grpSp>
        <p:nvGrpSpPr>
          <p:cNvPr id="18" name="组合 17"/>
          <p:cNvGrpSpPr/>
          <p:nvPr/>
        </p:nvGrpSpPr>
        <p:grpSpPr>
          <a:xfrm>
            <a:off x="6366094" y="2420888"/>
            <a:ext cx="2496394" cy="2241673"/>
            <a:chOff x="3239566" y="2411463"/>
            <a:chExt cx="2496394" cy="2241673"/>
          </a:xfrm>
        </p:grpSpPr>
        <p:sp>
          <p:nvSpPr>
            <p:cNvPr id="10" name="矩形 9"/>
            <p:cNvSpPr/>
            <p:nvPr/>
          </p:nvSpPr>
          <p:spPr>
            <a:xfrm>
              <a:off x="3718356" y="3845908"/>
              <a:ext cx="146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n w="0"/>
                  <a:solidFill>
                    <a:srgbClr val="565078"/>
                  </a:solidFill>
                </a:rPr>
                <a:t>便捷稳定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9566" y="4314582"/>
              <a:ext cx="2496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/>
                <a:t>接入便捷、充值稳定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926" y="2411463"/>
              <a:ext cx="1314286" cy="1342857"/>
            </a:xfrm>
            <a:prstGeom prst="roundRect">
              <a:avLst>
                <a:gd name="adj" fmla="val 41428"/>
              </a:avLst>
            </a:prstGeom>
            <a:effectLst>
              <a:softEdge rad="63500"/>
            </a:effectLst>
          </p:spPr>
        </p:pic>
      </p:grpSp>
      <p:grpSp>
        <p:nvGrpSpPr>
          <p:cNvPr id="7" name="组合 6"/>
          <p:cNvGrpSpPr/>
          <p:nvPr/>
        </p:nvGrpSpPr>
        <p:grpSpPr>
          <a:xfrm>
            <a:off x="9334131" y="2411463"/>
            <a:ext cx="2232248" cy="2214611"/>
            <a:chOff x="6672064" y="322489"/>
            <a:chExt cx="2232248" cy="2214611"/>
          </a:xfrm>
        </p:grpSpPr>
        <p:sp>
          <p:nvSpPr>
            <p:cNvPr id="12" name="矩形 11"/>
            <p:cNvSpPr/>
            <p:nvPr/>
          </p:nvSpPr>
          <p:spPr>
            <a:xfrm>
              <a:off x="7114850" y="1729872"/>
              <a:ext cx="146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n w="0"/>
                  <a:solidFill>
                    <a:srgbClr val="565078"/>
                  </a:solidFill>
                </a:rPr>
                <a:t>清晰结算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72064" y="2198546"/>
              <a:ext cx="22322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/>
                <a:t>灵活、清晰、实时反馈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7419" y="322489"/>
              <a:ext cx="1342857" cy="1352381"/>
            </a:xfrm>
            <a:prstGeom prst="roundRect">
              <a:avLst>
                <a:gd name="adj" fmla="val 41428"/>
              </a:avLst>
            </a:prstGeom>
            <a:effectLst>
              <a:softEdge rad="63500"/>
            </a:effectLst>
          </p:spPr>
        </p:pic>
      </p:grpSp>
      <p:grpSp>
        <p:nvGrpSpPr>
          <p:cNvPr id="16" name="组合 15"/>
          <p:cNvGrpSpPr/>
          <p:nvPr/>
        </p:nvGrpSpPr>
        <p:grpSpPr>
          <a:xfrm>
            <a:off x="2873611" y="2492896"/>
            <a:ext cx="3078373" cy="2190567"/>
            <a:chOff x="8694647" y="2504549"/>
            <a:chExt cx="3078373" cy="2190567"/>
          </a:xfrm>
        </p:grpSpPr>
        <p:sp>
          <p:nvSpPr>
            <p:cNvPr id="14" name="矩形 13"/>
            <p:cNvSpPr/>
            <p:nvPr/>
          </p:nvSpPr>
          <p:spPr>
            <a:xfrm>
              <a:off x="9454760" y="3845908"/>
              <a:ext cx="146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n w="0"/>
                  <a:solidFill>
                    <a:srgbClr val="565078"/>
                  </a:solidFill>
                </a:rPr>
                <a:t>场景化营销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694647" y="4356562"/>
              <a:ext cx="30783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/>
                <a:t>支持</a:t>
              </a:r>
              <a:r>
                <a:rPr lang="en-US" altLang="zh-CN" sz="1600" dirty="0"/>
                <a:t>APP </a:t>
              </a:r>
              <a:r>
                <a:rPr lang="zh-CN" altLang="en-US" sz="1600" dirty="0"/>
                <a:t>、微信等多种应用场景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18645" y="2504549"/>
              <a:ext cx="1268491" cy="1286357"/>
            </a:xfrm>
            <a:prstGeom prst="roundRect">
              <a:avLst>
                <a:gd name="adj" fmla="val 41428"/>
              </a:avLst>
            </a:prstGeom>
            <a:effectLst>
              <a:softEdge rad="63500"/>
            </a:effectLst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58" y="5442725"/>
            <a:ext cx="536353" cy="506555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sp>
        <p:nvSpPr>
          <p:cNvPr id="27" name="矩形 26"/>
          <p:cNvSpPr/>
          <p:nvPr/>
        </p:nvSpPr>
        <p:spPr>
          <a:xfrm>
            <a:off x="1565854" y="5535880"/>
            <a:ext cx="106261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565078"/>
                </a:solidFill>
              </a:rPr>
              <a:t>配备专业支撑团队，配合企业处理流量奖励执行过程中相关需求，包括</a:t>
            </a:r>
            <a:r>
              <a:rPr lang="en-US" altLang="zh-CN" sz="1400" b="1" dirty="0">
                <a:solidFill>
                  <a:srgbClr val="565078"/>
                </a:solidFill>
              </a:rPr>
              <a:t>7×24</a:t>
            </a:r>
            <a:r>
              <a:rPr lang="zh-CN" altLang="en-US" sz="1400" b="1" dirty="0">
                <a:solidFill>
                  <a:srgbClr val="565078"/>
                </a:solidFill>
              </a:rPr>
              <a:t>小时充值客服咨询、投诉查询处理、发票开具等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320" y="6332009"/>
            <a:ext cx="3467074" cy="3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三网流量覆盖全国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1222" y="1124744"/>
            <a:ext cx="11021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5C8B4"/>
                </a:solidFill>
              </a:rPr>
              <a:t>拇指流量</a:t>
            </a:r>
            <a:r>
              <a:rPr lang="zh-CN" altLang="en-US" sz="1600" kern="0" dirty="0"/>
              <a:t>提供</a:t>
            </a:r>
            <a:r>
              <a:rPr lang="zh-CN" altLang="zh-CN" sz="1600" dirty="0">
                <a:ea typeface="微软雅黑" panose="020B0503020204020204" pitchFamily="34" charset="-122"/>
                <a:cs typeface="宋体" panose="02010600030101010101" pitchFamily="2" charset="-122"/>
              </a:rPr>
              <a:t>三网</a:t>
            </a:r>
            <a:r>
              <a:rPr lang="zh-CN" altLang="en-US" sz="1600" dirty="0">
                <a:ea typeface="微软雅黑" panose="020B0503020204020204" pitchFamily="34" charset="-122"/>
                <a:cs typeface="宋体" panose="02010600030101010101" pitchFamily="2" charset="-122"/>
              </a:rPr>
              <a:t>通用流量包，</a:t>
            </a:r>
            <a:r>
              <a:rPr lang="zh-CN" altLang="zh-CN" sz="1600" dirty="0">
                <a:ea typeface="微软雅黑" panose="020B0503020204020204" pitchFamily="34" charset="-122"/>
                <a:cs typeface="宋体" panose="02010600030101010101" pitchFamily="2" charset="-122"/>
              </a:rPr>
              <a:t>支持全国范围</a:t>
            </a:r>
            <a:r>
              <a:rPr lang="zh-CN" altLang="en-US" sz="1600" dirty="0">
                <a:ea typeface="微软雅黑" panose="020B0503020204020204" pitchFamily="34" charset="-122"/>
                <a:cs typeface="宋体" panose="02010600030101010101" pitchFamily="2" charset="-122"/>
              </a:rPr>
              <a:t>充值</a:t>
            </a:r>
            <a:r>
              <a:rPr lang="zh-CN" altLang="zh-CN" sz="1600" dirty="0">
                <a:ea typeface="微软雅黑" panose="020B0503020204020204" pitchFamily="34" charset="-122"/>
                <a:cs typeface="宋体" panose="02010600030101010101" pitchFamily="2" charset="-122"/>
              </a:rPr>
              <a:t>（不含港澳台）</a:t>
            </a:r>
            <a:r>
              <a:rPr lang="zh-CN" altLang="en-US" sz="1600" dirty="0">
                <a:ea typeface="微软雅黑" panose="020B0503020204020204" pitchFamily="34" charset="-122"/>
                <a:cs typeface="宋体" panose="02010600030101010101" pitchFamily="2" charset="-122"/>
              </a:rPr>
              <a:t>，可全国漫游，当月有效，次月失效。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68" y="0"/>
            <a:ext cx="747431" cy="758033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sp>
        <p:nvSpPr>
          <p:cNvPr id="19" name="矩形 18"/>
          <p:cNvSpPr/>
          <p:nvPr/>
        </p:nvSpPr>
        <p:spPr>
          <a:xfrm>
            <a:off x="1127448" y="541949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货源直供，超低折扣供货。提供最优惠的移动、联通、电信流量充值服务</a:t>
            </a:r>
            <a:r>
              <a:rPr lang="en-US" altLang="zh-CN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67408" y="2030856"/>
            <a:ext cx="2452914" cy="368620"/>
          </a:xfrm>
          <a:prstGeom prst="roundRect">
            <a:avLst>
              <a:gd name="adj" fmla="val 42439"/>
            </a:avLst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  <a:cs typeface="宋体" panose="02010600030101010101" pitchFamily="2" charset="-122"/>
              </a:rPr>
              <a:t>通用流量包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20" y="6332009"/>
            <a:ext cx="3467074" cy="32173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89886" y="2843924"/>
            <a:ext cx="1732834" cy="2025236"/>
            <a:chOff x="618750" y="2636912"/>
            <a:chExt cx="1732834" cy="2025236"/>
          </a:xfrm>
        </p:grpSpPr>
        <p:sp>
          <p:nvSpPr>
            <p:cNvPr id="18" name="圆角矩形 17"/>
            <p:cNvSpPr/>
            <p:nvPr/>
          </p:nvSpPr>
          <p:spPr>
            <a:xfrm>
              <a:off x="618750" y="2636912"/>
              <a:ext cx="1718341" cy="368620"/>
            </a:xfrm>
            <a:prstGeom prst="roundRect">
              <a:avLst>
                <a:gd name="adj" fmla="val 42439"/>
              </a:avLst>
            </a:prstGeom>
            <a:solidFill>
              <a:srgbClr val="65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  <a:cs typeface="宋体" panose="02010600030101010101" pitchFamily="2" charset="-122"/>
                </a:rPr>
                <a:t>移动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33243" y="3465220"/>
              <a:ext cx="1718341" cy="368620"/>
            </a:xfrm>
            <a:prstGeom prst="roundRect">
              <a:avLst>
                <a:gd name="adj" fmla="val 42439"/>
              </a:avLst>
            </a:prstGeom>
            <a:solidFill>
              <a:srgbClr val="65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  <a:cs typeface="宋体" panose="02010600030101010101" pitchFamily="2" charset="-122"/>
                </a:rPr>
                <a:t>联通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33243" y="4293528"/>
              <a:ext cx="1718341" cy="368620"/>
            </a:xfrm>
            <a:prstGeom prst="roundRect">
              <a:avLst>
                <a:gd name="adj" fmla="val 42439"/>
              </a:avLst>
            </a:prstGeom>
            <a:solidFill>
              <a:srgbClr val="65C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  <a:cs typeface="宋体" panose="02010600030101010101" pitchFamily="2" charset="-122"/>
                </a:rPr>
                <a:t>电信</a:t>
              </a:r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3359696" y="2711059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65078"/>
                </a:solidFill>
              </a:rPr>
              <a:t>10M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30M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70M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150M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500M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1024M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2048M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3072M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4096M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 6144M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 11264MB</a:t>
            </a:r>
            <a:endParaRPr lang="zh-CN" altLang="en-US" sz="2000" dirty="0">
              <a:solidFill>
                <a:srgbClr val="565078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4059" y="4490288"/>
            <a:ext cx="6333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565078"/>
                </a:solidFill>
              </a:rPr>
              <a:t>5M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30M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50M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200M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500M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1024M</a:t>
            </a:r>
            <a:endParaRPr lang="zh-CN" altLang="en-US" sz="2000" dirty="0">
              <a:solidFill>
                <a:srgbClr val="565078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60412" y="3678739"/>
            <a:ext cx="3996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565078"/>
                </a:solidFill>
              </a:rPr>
              <a:t>20M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50M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100M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200M</a:t>
            </a:r>
            <a:r>
              <a:rPr lang="zh-CN" altLang="en-US" sz="2000" dirty="0">
                <a:solidFill>
                  <a:srgbClr val="565078"/>
                </a:solidFill>
              </a:rPr>
              <a:t>，</a:t>
            </a:r>
            <a:r>
              <a:rPr lang="en-US" altLang="zh-CN" sz="2000" dirty="0">
                <a:solidFill>
                  <a:srgbClr val="565078"/>
                </a:solidFill>
              </a:rPr>
              <a:t>500M</a:t>
            </a:r>
            <a:endParaRPr lang="zh-CN" altLang="en-US" sz="2000" dirty="0">
              <a:solidFill>
                <a:srgbClr val="565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提供场景化营销服务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014" y="-21843"/>
            <a:ext cx="846631" cy="858555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6332009"/>
            <a:ext cx="3467074" cy="32173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61222" y="1124744"/>
            <a:ext cx="11021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拇指流量围绕拉新、促活、提收入三大目标为客户提供场景化营销服务。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600" y="1618922"/>
            <a:ext cx="110211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5C8B4"/>
                </a:solidFill>
              </a:rPr>
              <a:t>一、拉新送流量：下载</a:t>
            </a:r>
            <a:r>
              <a:rPr lang="en-US" altLang="zh-CN" sz="2400" b="1" dirty="0">
                <a:solidFill>
                  <a:srgbClr val="65C8B4"/>
                </a:solidFill>
              </a:rPr>
              <a:t>APP/</a:t>
            </a:r>
            <a:r>
              <a:rPr lang="zh-CN" altLang="en-US" sz="2400" b="1" dirty="0">
                <a:solidFill>
                  <a:srgbClr val="65C8B4"/>
                </a:solidFill>
              </a:rPr>
              <a:t>关注微信公众号</a:t>
            </a:r>
            <a:r>
              <a:rPr lang="en-US" altLang="zh-CN" sz="2400" b="1" dirty="0">
                <a:solidFill>
                  <a:srgbClr val="65C8B4"/>
                </a:solidFill>
              </a:rPr>
              <a:t>/</a:t>
            </a:r>
            <a:r>
              <a:rPr lang="zh-CN" altLang="en-US" sz="2400" b="1" dirty="0">
                <a:solidFill>
                  <a:srgbClr val="65C8B4"/>
                </a:solidFill>
              </a:rPr>
              <a:t>注册账号送流量</a:t>
            </a:r>
            <a:endParaRPr lang="en-US" altLang="zh-CN" sz="2400" b="1" dirty="0">
              <a:solidFill>
                <a:srgbClr val="65C8B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下载“滴滴出行” 送流量，消除用户在</a:t>
            </a:r>
            <a:r>
              <a:rPr lang="zh-CN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zh-CN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的流量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资费</a:t>
            </a:r>
            <a:r>
              <a:rPr lang="zh-CN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顾虑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，大幅提升下载率。</a:t>
            </a:r>
            <a:endParaRPr lang="en-US" altLang="zh-CN" sz="1600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5C8B4"/>
                </a:solidFill>
              </a:rPr>
              <a:t>二、促活送流量：签到、营销活动送流量</a:t>
            </a:r>
            <a:endParaRPr lang="en-US" altLang="zh-CN" sz="2400" b="1" dirty="0">
              <a:solidFill>
                <a:srgbClr val="65C8B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滴滴用户乘车送手机流量，鼓励用户多用“滴滴出行“，有助于培养用户使用习惯，提升活跃度和使用粘性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奖励“滴滴出行”司机手机流量，减轻滴滴司机的手机流量资费压力，提高接单活跃度</a:t>
            </a:r>
            <a:endParaRPr lang="en-US" altLang="zh-CN" sz="2400" b="1" dirty="0">
              <a:solidFill>
                <a:srgbClr val="65C8B4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65C8B4"/>
                </a:solidFill>
              </a:rPr>
              <a:t>三、提升企业营业收入：积分兑换流量、提供手机流量充值服务</a:t>
            </a:r>
            <a:endParaRPr lang="en-US" altLang="zh-CN" sz="2400" b="1" dirty="0">
              <a:solidFill>
                <a:srgbClr val="65C8B4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“滴滴出行”积分商城积分兑换手机流量</a:t>
            </a:r>
            <a:endParaRPr lang="en-US" altLang="zh-CN" sz="1600" b="1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为司机和乘客提供“滴滴出行”手机流量充值服务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790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支持多种接入方式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/>
          </p:nvPr>
        </p:nvGraphicFramePr>
        <p:xfrm>
          <a:off x="609600" y="1277983"/>
          <a:ext cx="10972800" cy="359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椭圆 7"/>
          <p:cNvSpPr/>
          <p:nvPr/>
        </p:nvSpPr>
        <p:spPr>
          <a:xfrm>
            <a:off x="632643" y="5091928"/>
            <a:ext cx="589089" cy="589089"/>
          </a:xfrm>
          <a:prstGeom prst="ellipse">
            <a:avLst/>
          </a:prstGeom>
          <a:noFill/>
          <a:ln w="571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5C8B4"/>
                </a:solidFill>
                <a:latin typeface="+mn-ea"/>
              </a:rPr>
              <a:t>1</a:t>
            </a:r>
            <a:endParaRPr lang="zh-CN" altLang="en-US" sz="2400" dirty="0">
              <a:solidFill>
                <a:srgbClr val="65C8B4"/>
              </a:solidFill>
              <a:latin typeface="+mn-ea"/>
            </a:endParaRPr>
          </a:p>
        </p:txBody>
      </p:sp>
      <p:cxnSp>
        <p:nvCxnSpPr>
          <p:cNvPr id="10" name="直接箭头连接符 9"/>
          <p:cNvCxnSpPr>
            <a:stCxn id="8" idx="6"/>
          </p:cNvCxnSpPr>
          <p:nvPr/>
        </p:nvCxnSpPr>
        <p:spPr>
          <a:xfrm>
            <a:off x="1221732" y="5386473"/>
            <a:ext cx="2930052" cy="0"/>
          </a:xfrm>
          <a:prstGeom prst="straightConnector1">
            <a:avLst/>
          </a:prstGeom>
          <a:ln w="19050">
            <a:solidFill>
              <a:srgbClr val="65C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61439" y="5091928"/>
            <a:ext cx="589089" cy="589089"/>
          </a:xfrm>
          <a:prstGeom prst="ellipse">
            <a:avLst/>
          </a:prstGeom>
          <a:noFill/>
          <a:ln w="571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5C8B4"/>
                </a:solidFill>
                <a:latin typeface="+mn-ea"/>
              </a:rPr>
              <a:t>2</a:t>
            </a:r>
            <a:endParaRPr lang="zh-CN" altLang="en-US" sz="2400" dirty="0">
              <a:solidFill>
                <a:srgbClr val="65C8B4"/>
              </a:solidFill>
              <a:latin typeface="+mn-ea"/>
            </a:endParaRPr>
          </a:p>
        </p:txBody>
      </p:sp>
      <p:cxnSp>
        <p:nvCxnSpPr>
          <p:cNvPr id="12" name="直接箭头连接符 11"/>
          <p:cNvCxnSpPr>
            <a:stCxn id="11" idx="6"/>
          </p:cNvCxnSpPr>
          <p:nvPr/>
        </p:nvCxnSpPr>
        <p:spPr>
          <a:xfrm>
            <a:off x="4750528" y="5386473"/>
            <a:ext cx="2930052" cy="0"/>
          </a:xfrm>
          <a:prstGeom prst="straightConnector1">
            <a:avLst/>
          </a:prstGeom>
          <a:ln w="19050">
            <a:solidFill>
              <a:srgbClr val="65C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713942" y="5091928"/>
            <a:ext cx="589089" cy="589089"/>
          </a:xfrm>
          <a:prstGeom prst="ellipse">
            <a:avLst/>
          </a:prstGeom>
          <a:noFill/>
          <a:ln w="571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5C8B4"/>
                </a:solidFill>
                <a:latin typeface="+mn-ea"/>
              </a:rPr>
              <a:t>3</a:t>
            </a:r>
            <a:endParaRPr lang="zh-CN" altLang="en-US" sz="2400" dirty="0">
              <a:solidFill>
                <a:srgbClr val="65C8B4"/>
              </a:solidFill>
              <a:latin typeface="+mn-ea"/>
            </a:endParaRPr>
          </a:p>
        </p:txBody>
      </p:sp>
      <p:cxnSp>
        <p:nvCxnSpPr>
          <p:cNvPr id="14" name="直接箭头连接符 13"/>
          <p:cNvCxnSpPr>
            <a:stCxn id="13" idx="6"/>
          </p:cNvCxnSpPr>
          <p:nvPr/>
        </p:nvCxnSpPr>
        <p:spPr>
          <a:xfrm flipV="1">
            <a:off x="8303031" y="5373216"/>
            <a:ext cx="3193569" cy="13257"/>
          </a:xfrm>
          <a:prstGeom prst="straightConnector1">
            <a:avLst/>
          </a:prstGeom>
          <a:ln w="19050">
            <a:solidFill>
              <a:srgbClr val="65C8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91582" y="5017140"/>
            <a:ext cx="1060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5C8B4"/>
                </a:solidFill>
              </a:rPr>
              <a:t>用户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4783890" y="5027944"/>
            <a:ext cx="1177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5C8B4"/>
                </a:solidFill>
              </a:rPr>
              <a:t>企业</a:t>
            </a:r>
          </a:p>
        </p:txBody>
      </p:sp>
      <p:sp>
        <p:nvSpPr>
          <p:cNvPr id="19" name="矩形 18"/>
          <p:cNvSpPr/>
          <p:nvPr/>
        </p:nvSpPr>
        <p:spPr>
          <a:xfrm>
            <a:off x="8401231" y="5003884"/>
            <a:ext cx="2185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5C8B4"/>
                </a:solidFill>
              </a:rPr>
              <a:t>拇指流量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1520343" y="5373216"/>
            <a:ext cx="0" cy="776073"/>
          </a:xfrm>
          <a:prstGeom prst="straightConnector1">
            <a:avLst/>
          </a:prstGeom>
          <a:ln w="19050">
            <a:solidFill>
              <a:srgbClr val="65C8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927188" y="6149289"/>
            <a:ext cx="10569412" cy="0"/>
          </a:xfrm>
          <a:prstGeom prst="straightConnector1">
            <a:avLst/>
          </a:prstGeom>
          <a:ln w="19050">
            <a:solidFill>
              <a:srgbClr val="65C8B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8" idx="4"/>
          </p:cNvCxnSpPr>
          <p:nvPr/>
        </p:nvCxnSpPr>
        <p:spPr>
          <a:xfrm flipV="1">
            <a:off x="927187" y="5681017"/>
            <a:ext cx="1" cy="468272"/>
          </a:xfrm>
          <a:prstGeom prst="straightConnector1">
            <a:avLst/>
          </a:prstGeom>
          <a:ln w="19050">
            <a:solidFill>
              <a:srgbClr val="65C8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67453" y="5413524"/>
            <a:ext cx="27957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通过企业平台参与流量赠送活动</a:t>
            </a:r>
          </a:p>
        </p:txBody>
      </p:sp>
      <p:sp>
        <p:nvSpPr>
          <p:cNvPr id="34" name="矩形 33"/>
          <p:cNvSpPr/>
          <p:nvPr/>
        </p:nvSpPr>
        <p:spPr>
          <a:xfrm>
            <a:off x="8470659" y="5415766"/>
            <a:ext cx="2795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接收请求，向用户下发流量，并为企业生成账单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8994" y="4516"/>
            <a:ext cx="773006" cy="789810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sp>
        <p:nvSpPr>
          <p:cNvPr id="38" name="矩形 37"/>
          <p:cNvSpPr/>
          <p:nvPr/>
        </p:nvSpPr>
        <p:spPr>
          <a:xfrm>
            <a:off x="4774270" y="5413524"/>
            <a:ext cx="2906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企业通过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向拇指平台提交流量包分发请求</a:t>
            </a:r>
          </a:p>
        </p:txBody>
      </p:sp>
      <p:sp>
        <p:nvSpPr>
          <p:cNvPr id="39" name="矩形 38"/>
          <p:cNvSpPr/>
          <p:nvPr/>
        </p:nvSpPr>
        <p:spPr>
          <a:xfrm>
            <a:off x="4783890" y="6213772"/>
            <a:ext cx="2906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用户手机即刻获得相应的上网流量包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488" y="6421148"/>
            <a:ext cx="3467074" cy="3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实时对账透明结算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02" y="-10216"/>
            <a:ext cx="795298" cy="800939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sp>
        <p:nvSpPr>
          <p:cNvPr id="8" name="椭圆 7"/>
          <p:cNvSpPr/>
          <p:nvPr/>
        </p:nvSpPr>
        <p:spPr>
          <a:xfrm>
            <a:off x="1073500" y="4468939"/>
            <a:ext cx="589089" cy="589089"/>
          </a:xfrm>
          <a:prstGeom prst="ellipse">
            <a:avLst/>
          </a:prstGeom>
          <a:noFill/>
          <a:ln w="571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5C8B4"/>
                </a:solidFill>
                <a:latin typeface="+mn-ea"/>
              </a:rPr>
              <a:t>1</a:t>
            </a:r>
            <a:endParaRPr lang="zh-CN" altLang="en-US" sz="2400" dirty="0">
              <a:solidFill>
                <a:srgbClr val="65C8B4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95772" y="4468939"/>
            <a:ext cx="589089" cy="589089"/>
          </a:xfrm>
          <a:prstGeom prst="ellipse">
            <a:avLst/>
          </a:prstGeom>
          <a:noFill/>
          <a:ln w="571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65C8B4"/>
                </a:solidFill>
                <a:latin typeface="+mn-ea"/>
              </a:rPr>
              <a:t>2</a:t>
            </a:r>
            <a:endParaRPr lang="zh-CN" altLang="en-US" sz="2400" dirty="0">
              <a:solidFill>
                <a:srgbClr val="65C8B4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2589" y="45634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65C8B4"/>
                </a:solidFill>
                <a:latin typeface="+mj-lt"/>
                <a:ea typeface="+mj-ea"/>
                <a:cs typeface="+mj-cs"/>
              </a:rPr>
              <a:t>批量后台服务</a:t>
            </a:r>
            <a:endParaRPr lang="zh-CN" altLang="en-US" sz="2000" b="1" dirty="0">
              <a:solidFill>
                <a:srgbClr val="65C8B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4861" y="456342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65C8B4"/>
                </a:solidFill>
                <a:latin typeface="+mj-lt"/>
                <a:ea typeface="+mj-ea"/>
                <a:cs typeface="+mj-cs"/>
              </a:rPr>
              <a:t>实时接口服务</a:t>
            </a:r>
            <a:endParaRPr lang="zh-CN" altLang="en-US" sz="2000" b="1" dirty="0">
              <a:solidFill>
                <a:srgbClr val="65C8B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8453" y="5309396"/>
            <a:ext cx="5328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565078"/>
                </a:solidFill>
              </a:rPr>
              <a:t>企业</a:t>
            </a:r>
            <a:r>
              <a:rPr lang="zh-CN" altLang="zh-CN" sz="1600" dirty="0">
                <a:solidFill>
                  <a:srgbClr val="565078"/>
                </a:solidFill>
              </a:rPr>
              <a:t>将其指定用户的手机号码清单进行统计汇总，通过综合平台业务系统对批次指定用户批量完成充值服务</a:t>
            </a:r>
            <a:endParaRPr lang="zh-CN" altLang="en-US" sz="1600" dirty="0">
              <a:solidFill>
                <a:srgbClr val="565078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4701" y="5296488"/>
            <a:ext cx="5396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600" dirty="0">
                <a:solidFill>
                  <a:srgbClr val="565078"/>
                </a:solidFill>
              </a:rPr>
              <a:t>拇指流量为企业</a:t>
            </a:r>
            <a:r>
              <a:rPr lang="zh-CN" altLang="zh-CN" sz="1600" dirty="0">
                <a:solidFill>
                  <a:srgbClr val="565078"/>
                </a:solidFill>
              </a:rPr>
              <a:t>提供标准化数据接口，</a:t>
            </a:r>
            <a:r>
              <a:rPr lang="zh-CN" altLang="en-US" sz="1600" dirty="0">
                <a:solidFill>
                  <a:srgbClr val="565078"/>
                </a:solidFill>
              </a:rPr>
              <a:t>企业</a:t>
            </a:r>
            <a:r>
              <a:rPr lang="zh-CN" altLang="zh-CN" sz="1600" dirty="0">
                <a:solidFill>
                  <a:srgbClr val="565078"/>
                </a:solidFill>
              </a:rPr>
              <a:t>可直接通过调用此接口对其指定用户完成充值服务。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07368" y="3645024"/>
            <a:ext cx="11247040" cy="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911061" y="4468939"/>
            <a:ext cx="0" cy="1840381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35560" y="1003569"/>
            <a:ext cx="9360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5C8B4"/>
                </a:solidFill>
              </a:rPr>
              <a:t>拇指流量</a:t>
            </a:r>
            <a:r>
              <a:rPr lang="zh-CN" altLang="en-US" sz="1600" kern="0" dirty="0"/>
              <a:t>提供充值请求后</a:t>
            </a:r>
            <a:r>
              <a:rPr lang="en-US" altLang="zh-CN" sz="1600" kern="0" dirty="0"/>
              <a:t>24</a:t>
            </a:r>
            <a:r>
              <a:rPr lang="zh-CN" altLang="en-US" sz="1600" kern="0" dirty="0"/>
              <a:t>小时内到账，支持到账短信可配置，企业可查。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2094637" y="3835991"/>
            <a:ext cx="935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5C8B4"/>
                </a:solidFill>
              </a:rPr>
              <a:t>拇指流量</a:t>
            </a:r>
            <a:r>
              <a:rPr lang="zh-CN" altLang="en-US" sz="1600" kern="0" dirty="0"/>
              <a:t>提供对账明细数据，对账后按月出具账单。支持按日对账，以双方核对数据为准。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447217" y="1064919"/>
            <a:ext cx="1512168" cy="368620"/>
          </a:xfrm>
          <a:prstGeom prst="roundRect">
            <a:avLst>
              <a:gd name="adj" fmla="val 42439"/>
            </a:avLst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面向用户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47217" y="3883205"/>
            <a:ext cx="1512168" cy="368620"/>
          </a:xfrm>
          <a:prstGeom prst="roundRect">
            <a:avLst>
              <a:gd name="adj" fmla="val 42439"/>
            </a:avLst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面向企业</a:t>
            </a:r>
          </a:p>
        </p:txBody>
      </p:sp>
      <p:sp>
        <p:nvSpPr>
          <p:cNvPr id="27" name="矩形 26"/>
          <p:cNvSpPr/>
          <p:nvPr/>
        </p:nvSpPr>
        <p:spPr>
          <a:xfrm>
            <a:off x="2057454" y="1945114"/>
            <a:ext cx="2650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565078"/>
                </a:solidFill>
              </a:rPr>
              <a:t>充值响应时间在</a:t>
            </a:r>
            <a:r>
              <a:rPr lang="en-US" altLang="zh-CN" sz="1600" dirty="0">
                <a:solidFill>
                  <a:srgbClr val="565078"/>
                </a:solidFill>
              </a:rPr>
              <a:t>24</a:t>
            </a:r>
            <a:r>
              <a:rPr lang="zh-CN" altLang="en-US" sz="1600" dirty="0">
                <a:solidFill>
                  <a:srgbClr val="565078"/>
                </a:solidFill>
              </a:rPr>
              <a:t>小时</a:t>
            </a:r>
            <a:r>
              <a:rPr lang="zh-CN" altLang="zh-CN" sz="1600" dirty="0">
                <a:solidFill>
                  <a:srgbClr val="565078"/>
                </a:solidFill>
              </a:rPr>
              <a:t>以内</a:t>
            </a:r>
            <a:endParaRPr lang="zh-CN" altLang="en-US" sz="1600" dirty="0">
              <a:solidFill>
                <a:srgbClr val="565078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59496" y="1916832"/>
            <a:ext cx="399889" cy="399889"/>
          </a:xfrm>
          <a:prstGeom prst="ellipse">
            <a:avLst/>
          </a:prstGeom>
          <a:noFill/>
          <a:ln w="190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5C8B4"/>
                </a:solidFill>
                <a:latin typeface="+mn-ea"/>
              </a:rPr>
              <a:t>√</a:t>
            </a:r>
          </a:p>
        </p:txBody>
      </p:sp>
      <p:sp>
        <p:nvSpPr>
          <p:cNvPr id="29" name="矩形 28"/>
          <p:cNvSpPr/>
          <p:nvPr/>
        </p:nvSpPr>
        <p:spPr>
          <a:xfrm>
            <a:off x="2063216" y="2522370"/>
            <a:ext cx="4288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565078"/>
                </a:solidFill>
              </a:rPr>
              <a:t>向充值到账用户发放可配置化的充值到账短信</a:t>
            </a:r>
            <a:endParaRPr lang="zh-CN" altLang="en-US" sz="1600" dirty="0">
              <a:solidFill>
                <a:srgbClr val="565078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559496" y="2494088"/>
            <a:ext cx="399889" cy="399889"/>
          </a:xfrm>
          <a:prstGeom prst="ellipse">
            <a:avLst/>
          </a:prstGeom>
          <a:noFill/>
          <a:ln w="19050">
            <a:solidFill>
              <a:srgbClr val="65C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5C8B4"/>
                </a:solidFill>
                <a:latin typeface="+mn-ea"/>
              </a:rPr>
              <a:t>√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06" y="6417620"/>
            <a:ext cx="3467074" cy="3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5C8B4"/>
                </a:solidFill>
              </a:rPr>
              <a:t>拇指流量</a:t>
            </a:r>
            <a:r>
              <a:rPr lang="en-US" altLang="zh-CN" dirty="0">
                <a:solidFill>
                  <a:srgbClr val="65C8B4"/>
                </a:solidFill>
              </a:rPr>
              <a:t>.</a:t>
            </a:r>
            <a:r>
              <a:rPr lang="zh-CN" altLang="en-US" dirty="0">
                <a:solidFill>
                  <a:srgbClr val="65C8B4"/>
                </a:solidFill>
              </a:rPr>
              <a:t>产品市场公允价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65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02" y="-10216"/>
            <a:ext cx="795298" cy="800939"/>
          </a:xfrm>
          <a:prstGeom prst="roundRect">
            <a:avLst>
              <a:gd name="adj" fmla="val 41428"/>
            </a:avLst>
          </a:prstGeom>
          <a:effectLst>
            <a:softEdge rad="6350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06" y="6417620"/>
            <a:ext cx="3467074" cy="32173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90793"/>
              </p:ext>
            </p:extLst>
          </p:nvPr>
        </p:nvGraphicFramePr>
        <p:xfrm>
          <a:off x="2578447" y="896274"/>
          <a:ext cx="6768753" cy="564111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38538">
                  <a:extLst>
                    <a:ext uri="{9D8B030D-6E8A-4147-A177-3AD203B41FA5}">
                      <a16:colId xmlns:a16="http://schemas.microsoft.com/office/drawing/2014/main" val="4098828142"/>
                    </a:ext>
                  </a:extLst>
                </a:gridCol>
                <a:gridCol w="964907">
                  <a:extLst>
                    <a:ext uri="{9D8B030D-6E8A-4147-A177-3AD203B41FA5}">
                      <a16:colId xmlns:a16="http://schemas.microsoft.com/office/drawing/2014/main" val="1981592781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3202024496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1781762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849748596"/>
                    </a:ext>
                  </a:extLst>
                </a:gridCol>
              </a:tblGrid>
              <a:tr h="2219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运营商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规格（</a:t>
                      </a:r>
                      <a:r>
                        <a:rPr lang="en-US" sz="1400" u="none" strike="noStrike">
                          <a:effectLst/>
                        </a:rPr>
                        <a:t>M）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销售价格（元）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微信官方采购价格区间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备注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extLst>
                  <a:ext uri="{0D108BD9-81ED-4DB2-BD59-A6C34878D82A}">
                    <a16:rowId xmlns:a16="http://schemas.microsoft.com/office/drawing/2014/main" val="2522540361"/>
                  </a:ext>
                </a:extLst>
              </a:tr>
              <a:tr h="213458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移动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82%~83%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价格区间根据市场供货情况进行动态调整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extLst>
                  <a:ext uri="{0D108BD9-81ED-4DB2-BD59-A6C34878D82A}">
                    <a16:rowId xmlns:a16="http://schemas.microsoft.com/office/drawing/2014/main" val="3690890909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55519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8556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8535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4456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01063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2048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60126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62831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4096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0581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6144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31969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11264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280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47890"/>
                  </a:ext>
                </a:extLst>
              </a:tr>
              <a:tr h="21345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电信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82.5~83%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02430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7891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89803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20309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74947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66294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953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72177"/>
                  </a:ext>
                </a:extLst>
              </a:tr>
              <a:tr h="21345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联通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93%~</a:t>
                      </a:r>
                      <a:r>
                        <a:rPr lang="en-US" altLang="zh-CN" sz="1400" u="none" strike="noStrike" dirty="0">
                          <a:effectLst/>
                        </a:rPr>
                        <a:t>94.5%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73125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16875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5052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50213"/>
                  </a:ext>
                </a:extLst>
              </a:tr>
              <a:tr h="213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13339"/>
                  </a:ext>
                </a:extLst>
              </a:tr>
              <a:tr h="1990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07" marR="3407" marT="340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8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17140"/>
            <a:ext cx="12190411" cy="46175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2" y="-42540"/>
            <a:ext cx="12192002" cy="4617580"/>
          </a:xfrm>
          <a:prstGeom prst="rect">
            <a:avLst/>
          </a:prstGeom>
          <a:solidFill>
            <a:schemeClr val="accent5">
              <a:lumMod val="20000"/>
              <a:lumOff val="80000"/>
              <a:alpha val="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" y="4607417"/>
            <a:ext cx="12191999" cy="2277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© 2015-2016 </a:t>
            </a:r>
            <a:r>
              <a:rPr lang="zh-CN" altLang="en-US"/>
              <a:t>北京奇妙时光科技有限公司</a:t>
            </a:r>
            <a:r>
              <a:rPr lang="en-US" altLang="zh-CN"/>
              <a:t>. All rights reserved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2555" y="5378966"/>
            <a:ext cx="11665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拇指流量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致力于打造手机流量云服务平台，为客户提供配套式放心服务与专业支撑团队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4699010"/>
            <a:ext cx="12190409" cy="634082"/>
          </a:xfrm>
        </p:spPr>
        <p:txBody>
          <a:bodyPr/>
          <a:lstStyle/>
          <a:p>
            <a:pPr algn="ctr"/>
            <a:r>
              <a:rPr lang="zh-CN" altLang="en-US" dirty="0"/>
              <a:t>商务及配备团队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PAGE:</a:t>
            </a:r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96344" y="643359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 2016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北京奇妙时光科技有限公司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All rights reserved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-1" y="4554994"/>
            <a:ext cx="12191999" cy="981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服务团队信息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PAGE:</a:t>
            </a:r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 rot="5400000">
            <a:off x="-44694" y="233335"/>
            <a:ext cx="648072" cy="558683"/>
          </a:xfrm>
          <a:prstGeom prst="triangle">
            <a:avLst/>
          </a:prstGeom>
          <a:solidFill>
            <a:srgbClr val="82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2913" y="1234379"/>
            <a:ext cx="1130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20" b="1" dirty="0">
                <a:latin typeface="微软雅黑" pitchFamily="34" charset="-122"/>
                <a:ea typeface="微软雅黑" pitchFamily="34" charset="-122"/>
              </a:rPr>
              <a:t>★我司组建了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专业的流量运营服务团队，</a:t>
            </a:r>
            <a:r>
              <a:rPr lang="zh-CN" altLang="en-US" sz="1920" b="1" dirty="0">
                <a:latin typeface="微软雅黑" pitchFamily="34" charset="-122"/>
                <a:ea typeface="微软雅黑" pitchFamily="34" charset="-122"/>
              </a:rPr>
              <a:t>均为具备</a:t>
            </a:r>
            <a:r>
              <a:rPr lang="en-US" altLang="zh-CN" sz="192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3-8</a:t>
            </a:r>
            <a:r>
              <a:rPr lang="zh-CN" altLang="en-US" sz="192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1920" b="1" dirty="0">
                <a:latin typeface="微软雅黑" pitchFamily="34" charset="-122"/>
                <a:ea typeface="微软雅黑" pitchFamily="34" charset="-122"/>
              </a:rPr>
              <a:t>行业工作经验的员工。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913" y="2348880"/>
            <a:ext cx="11500582" cy="2695518"/>
            <a:chOff x="457628" y="2564904"/>
            <a:chExt cx="11500582" cy="1662534"/>
          </a:xfrm>
        </p:grpSpPr>
        <p:sp>
          <p:nvSpPr>
            <p:cNvPr id="8" name="圆角矩形 7"/>
            <p:cNvSpPr/>
            <p:nvPr/>
          </p:nvSpPr>
          <p:spPr>
            <a:xfrm>
              <a:off x="5171102" y="2564904"/>
              <a:ext cx="2042962" cy="648072"/>
            </a:xfrm>
            <a:prstGeom prst="roundRect">
              <a:avLst>
                <a:gd name="adj" fmla="val 10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            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869978" y="3565371"/>
              <a:ext cx="2088232" cy="648072"/>
            </a:xfrm>
            <a:prstGeom prst="roundRect">
              <a:avLst>
                <a:gd name="adj" fmla="val 1032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商务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人）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41832" y="3560377"/>
              <a:ext cx="2088232" cy="648072"/>
            </a:xfrm>
            <a:prstGeom prst="roundRect">
              <a:avLst>
                <a:gd name="adj" fmla="val 1032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技术开发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人）</a:t>
              </a:r>
            </a:p>
          </p:txBody>
        </p:sp>
        <p:cxnSp>
          <p:nvCxnSpPr>
            <p:cNvPr id="11" name="肘形连接符 10"/>
            <p:cNvCxnSpPr>
              <a:stCxn id="8" idx="2"/>
              <a:endCxn id="10" idx="0"/>
            </p:cNvCxnSpPr>
            <p:nvPr/>
          </p:nvCxnSpPr>
          <p:spPr>
            <a:xfrm rot="16200000" flipH="1">
              <a:off x="6065565" y="3339994"/>
              <a:ext cx="347401" cy="9336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8" idx="2"/>
              <a:endCxn id="9" idx="0"/>
            </p:cNvCxnSpPr>
            <p:nvPr/>
          </p:nvCxnSpPr>
          <p:spPr>
            <a:xfrm rot="16200000" flipH="1">
              <a:off x="8377141" y="1028417"/>
              <a:ext cx="352395" cy="47215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8" idx="2"/>
              <a:endCxn id="15" idx="0"/>
            </p:cNvCxnSpPr>
            <p:nvPr/>
          </p:nvCxnSpPr>
          <p:spPr>
            <a:xfrm rot="5400000">
              <a:off x="3663969" y="1050752"/>
              <a:ext cx="366390" cy="469083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2839826" y="3567702"/>
              <a:ext cx="2088232" cy="648072"/>
            </a:xfrm>
            <a:prstGeom prst="roundRect">
              <a:avLst>
                <a:gd name="adj" fmla="val 1032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客服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人）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7628" y="3579366"/>
              <a:ext cx="2088232" cy="648072"/>
            </a:xfrm>
            <a:prstGeom prst="roundRect">
              <a:avLst>
                <a:gd name="adj" fmla="val 1032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运营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人）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肘形连接符 15"/>
            <p:cNvCxnSpPr>
              <a:stCxn id="8" idx="2"/>
              <a:endCxn id="14" idx="0"/>
            </p:cNvCxnSpPr>
            <p:nvPr/>
          </p:nvCxnSpPr>
          <p:spPr>
            <a:xfrm rot="5400000">
              <a:off x="4860900" y="2236019"/>
              <a:ext cx="354726" cy="230864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7530665" y="3558047"/>
              <a:ext cx="2088232" cy="648072"/>
            </a:xfrm>
            <a:prstGeom prst="roundRect">
              <a:avLst>
                <a:gd name="adj" fmla="val 1032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运维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 algn="ctr"/>
              <a:r>
                <a:rPr lang="zh-CN" altLang="en-US" sz="1600" b="1" dirty="0">
                  <a:solidFill>
                    <a:schemeClr val="bg1"/>
                  </a:solidFill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人）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06" y="6417620"/>
            <a:ext cx="3467074" cy="3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Britannic Bold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1166</Words>
  <Application>Microsoft Office PowerPoint</Application>
  <PresentationFormat>宽屏</PresentationFormat>
  <Paragraphs>170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</vt:lpstr>
      <vt:lpstr>宋体</vt:lpstr>
      <vt:lpstr>微软雅黑</vt:lpstr>
      <vt:lpstr>Arial</vt:lpstr>
      <vt:lpstr>Britannic Bold</vt:lpstr>
      <vt:lpstr>Calibri</vt:lpstr>
      <vt:lpstr>Office 主题</vt:lpstr>
      <vt:lpstr>拇指流量产品介绍 国内领先的手机流量云服务平台</vt:lpstr>
      <vt:lpstr>拇指流量.提供一站式手机流量奖励营销方案</vt:lpstr>
      <vt:lpstr>拇指流量.三网流量覆盖全国</vt:lpstr>
      <vt:lpstr>拇指流量.提供场景化营销服务</vt:lpstr>
      <vt:lpstr>拇指流量.支持多种接入方式</vt:lpstr>
      <vt:lpstr>拇指流量.实时对账透明结算</vt:lpstr>
      <vt:lpstr>拇指流量.产品市场公允价</vt:lpstr>
      <vt:lpstr>商务及配备团队</vt:lpstr>
      <vt:lpstr>服务团队信息</vt:lpstr>
      <vt:lpstr>资质及服务经验—公司简介</vt:lpstr>
      <vt:lpstr>拇指流量.部分合作伙伴</vt:lpstr>
      <vt:lpstr>  谢  谢   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动漫基地三网流量</dc:title>
  <dc:creator>jxj's</dc:creator>
  <cp:lastModifiedBy>刘冬清</cp:lastModifiedBy>
  <cp:revision>360</cp:revision>
  <dcterms:created xsi:type="dcterms:W3CDTF">2016-07-30T02:34:30Z</dcterms:created>
  <dcterms:modified xsi:type="dcterms:W3CDTF">2016-09-07T17:01:09Z</dcterms:modified>
</cp:coreProperties>
</file>