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3" r:id="rId3"/>
    <p:sldId id="264" r:id="rId4"/>
    <p:sldId id="257" r:id="rId5"/>
    <p:sldId id="265" r:id="rId6"/>
    <p:sldId id="268" r:id="rId7"/>
    <p:sldId id="269" r:id="rId8"/>
    <p:sldId id="270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phine Somerhau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 autoAdjust="0"/>
    <p:restoredTop sz="9466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67F271-2FFB-47B6-8306-3B66EE936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3F9C86-926E-47C7-82FA-3F1B959C09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6B2681-37AB-499C-B88C-822DC41BC0FA}" type="datetimeFigureOut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E4F28CD-E92A-42CD-9A39-63FB1DFB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5143DF18-1571-434A-B948-A17E0F24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12E1A7-FDC6-40E2-A3CA-5137C78B21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8F254-6A04-4D21-B9F9-DEE6309C0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2004-0788-4221-BBE4-892D3258BA4A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dace.developpez.com/sgbdcmp/#LII-A-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>
            <a:extLst>
              <a:ext uri="{FF2B5EF4-FFF2-40B4-BE49-F238E27FC236}">
                <a16:creationId xmlns:a16="http://schemas.microsoft.com/office/drawing/2014/main" id="{E26CC138-E1D4-424B-936D-03A32C81B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notes 2">
            <a:extLst>
              <a:ext uri="{FF2B5EF4-FFF2-40B4-BE49-F238E27FC236}">
                <a16:creationId xmlns:a16="http://schemas.microsoft.com/office/drawing/2014/main" id="{008B93A3-DB42-4182-AA87-8C08B103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BE" altLang="fr-FR">
                <a:hlinkClick r:id="rId3"/>
              </a:rPr>
              <a:t>https://fadace.developpez.com/sgbdcmp/#LII-A-1</a:t>
            </a:r>
            <a:endParaRPr lang="fr-BE" altLang="fr-FR"/>
          </a:p>
        </p:txBody>
      </p:sp>
      <p:sp>
        <p:nvSpPr>
          <p:cNvPr id="4100" name="Espace réservé du numéro de diapositive 3">
            <a:extLst>
              <a:ext uri="{FF2B5EF4-FFF2-40B4-BE49-F238E27FC236}">
                <a16:creationId xmlns:a16="http://schemas.microsoft.com/office/drawing/2014/main" id="{E925B5F9-E9F4-43AC-8658-1984676E1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CE628C-FBD4-4B1D-B0DB-C18D0401BEED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47635-0540-4B7B-BBFB-78EF4773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2ACD-5166-47CD-9098-BFF0F54BDADF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BC24A-B45E-4D65-91D2-2CB0CCA6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DC6E2-2060-4FF8-9C4B-F31A741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7E6B-5F1F-4205-AFB0-832638BE880B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5368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B4B81-3E91-4C4E-AAB6-D2DF2E9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7C00-E341-446C-AFC6-6626F7000BC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D6FDD4-E7D5-4276-9928-9C7799D5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A96A1-AAB9-459F-9E40-CCDF15DB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9917-0C70-420F-9974-8203FEA87199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947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975B9-003E-4A23-BA19-2CC4CA6E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F406-532C-47E3-9E87-997D7D7756A4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C9774-DB5D-4505-84CB-96CCD83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CE0E7-111D-4B23-BB85-63ABA102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EE50-87F0-4058-90C4-16AFCD9F2AF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4905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7E006-D49E-44DE-8A32-E207BDDE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42057-84B0-4C3B-A0CB-A6B1C99742DD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5FCC7-C0EB-422C-A772-98C2A4B7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6FF10-5964-49C0-AD13-3198DD5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8A236-F13D-4DB8-89BB-195EF258A3B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776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4B194-F7C5-4390-812E-166A7FF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9093-ABC2-4435-8463-B9A907016515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A2ED7-11E2-4B98-8283-9484E23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80AE5-7DC8-421B-8BBF-2CEBDE21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C599-9E4E-4B8B-ADCA-43D1B4D3D782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1882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ADFF76E-A64C-436A-92F4-CA91057F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B8C3-9512-472D-BB2A-33EE48136C00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9FF17C2-AD64-4448-BB49-6679D67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EFA7D1F-5A9D-4598-ACD5-EACFEB4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FF6C-F534-479C-8A8B-FF7F4FC2B9B7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482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5648C37-82C4-4DAE-901F-31131852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46E8A-C5E8-4B2F-9692-718D5E6C7AF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D369C02-2EB6-47F4-9CDB-755D2CEB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96456F86-237A-4E38-B5E8-A01E04B5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1A2C-7534-4060-AE43-43E025BEE2F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428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39CE0D7-627C-42A3-A264-9D93136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42C4-677C-4C61-87AC-96366F15714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30FCB29-7503-4B3E-B26F-CD807D1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07482A99-E7CF-4C35-A39F-AA117C20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8861-BA1A-4605-96E8-35695B825A08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218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3E917386-3C87-441F-91D6-DAE2FB0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D7D4-45C2-485A-A613-A15267276A7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98BA6EBC-A2E0-47F8-992C-C07785B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2AA4275-A3C6-4B20-A903-D435AA32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55C6-C162-414A-A20C-DAA6DE4A359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20703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59BCED8-44E3-4B59-A616-FBAC2E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C910-A465-4E58-8B45-175379BD838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7F8B47A-9E1D-4FC4-823A-61D87077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D500AE4-056C-435F-AA05-CA3D054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CE28C-9136-4B4B-919F-675837BE272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5654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BAC508E-8F07-4614-9B47-9DEC2248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0E2A-C7F4-458C-949F-17937889EDA8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50B1BC7-458B-49A7-93E5-F09FE22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D786F41-9EA2-4DB5-BC32-AC4AC383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AE41-5D8D-4E3E-BFC9-57B6B5BCCB21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511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0662543D-D240-4DF9-9B13-3C0F40DA8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  <a:endParaRPr lang="fr-BE" altLang="fr-FR"/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48BA41D6-8709-4BFB-B0A2-FE38659FC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fr-BE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207AF-E74B-4DA4-8562-BAC10558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E3C598-F813-4195-835B-CD7273A25A6B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3049D-0633-4304-95B3-61FA9821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361AA-4473-40A9-BCBC-698F47B9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ECE2AC-344A-41A1-A12B-CCC05DB7ACB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D57C0134-C4AF-45A1-9678-C7496EC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Langages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ABCDE5F3-37D5-4832-931F-AA1ADE81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Java version 12 : meilleure connaissance</a:t>
            </a:r>
          </a:p>
          <a:p>
            <a:r>
              <a:rPr lang="fr-BE" altLang="fr-FR" sz="2800"/>
              <a:t>JavaFX version 11</a:t>
            </a:r>
          </a:p>
          <a:p>
            <a:r>
              <a:rPr lang="fr-BE" altLang="fr-FR" sz="2800"/>
              <a:t>Apache Derby version 10.14 : OpenSource et déjà utilisée avant</a:t>
            </a:r>
          </a:p>
        </p:txBody>
      </p:sp>
      <p:sp>
        <p:nvSpPr>
          <p:cNvPr id="3076" name="Espace réservé du numéro de diapositive 3">
            <a:extLst>
              <a:ext uri="{FF2B5EF4-FFF2-40B4-BE49-F238E27FC236}">
                <a16:creationId xmlns:a16="http://schemas.microsoft.com/office/drawing/2014/main" id="{FD12EDA4-A831-493D-9A96-4ADC0C0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98728-56EE-464D-88F3-28943ABBAD1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94F9D6F6-1409-455A-967F-F3B6E70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R4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Les trottinettes ayant déjà fait l'objet d'au moins une dizaine de plaintes.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INTERVENTION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HAVING COUNT(TID) &gt; 9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5F3B4820-5056-4DC8-9032-34C0849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25E48-4A16-4111-BFFB-33C2EDEE2361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67C6C0AC-1A25-4DA6-951A-D0AED61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R5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000" dirty="0"/>
              <a:t>Les utilisateurs ayant déjà réalisé au moins 10 trajets avec pour chaque utilisateur concerné : la durée moyenne de ses trajets en trottinette, le nombre total de trajets réalisés, le montant total dépensé en trajets.</a:t>
            </a:r>
          </a:p>
          <a:p>
            <a:pPr>
              <a:defRPr/>
            </a:pPr>
            <a:r>
              <a:rPr lang="fr-BE" altLang="fr-FR" sz="2000" dirty="0"/>
              <a:t>SELECT UID, AVG({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)}), COUNT(UID), SUM(CASE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1440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+ 36*FLOOR5({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)}/ 1440)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60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+ 6,5 * FLOOR(({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 / 60)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ELSE 1 + 0,15 *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END)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FROM TRAJET GROUP BY UID HAVING COUNT(UID) &gt;= 10</a:t>
            </a:r>
          </a:p>
        </p:txBody>
      </p:sp>
      <p:sp>
        <p:nvSpPr>
          <p:cNvPr id="15364" name="Espace réservé du numéro de diapositive 3">
            <a:extLst>
              <a:ext uri="{FF2B5EF4-FFF2-40B4-BE49-F238E27FC236}">
                <a16:creationId xmlns:a16="http://schemas.microsoft.com/office/drawing/2014/main" id="{6A31E925-EDA1-4A35-B882-782629C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27DC0-E88A-40DF-BA6F-90BB83E46D03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8505C82-9B4A-42BB-BC36-BDDFFBB3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43000"/>
          </a:xfrm>
        </p:spPr>
        <p:txBody>
          <a:bodyPr/>
          <a:lstStyle/>
          <a:p>
            <a:r>
              <a:rPr lang="fr-BE" altLang="fr-FR"/>
              <a:t>Types de variable 1</a:t>
            </a:r>
          </a:p>
        </p:txBody>
      </p:sp>
      <p:sp>
        <p:nvSpPr>
          <p:cNvPr id="5123" name="Espace réservé du contenu 2">
            <a:extLst>
              <a:ext uri="{FF2B5EF4-FFF2-40B4-BE49-F238E27FC236}">
                <a16:creationId xmlns:a16="http://schemas.microsoft.com/office/drawing/2014/main" id="{6E3B97A2-A686-4429-8295-7A0A42B4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Quand cela était possible, il a été choisi d’utiliser des entiers les plus petits possibles : économie d’espace</a:t>
            </a:r>
          </a:p>
          <a:p>
            <a:pPr lvl="1"/>
            <a:r>
              <a:rPr lang="fr-BE" altLang="fr-FR" sz="2400"/>
              <a:t>Trottinette.TID = SMALLINT</a:t>
            </a:r>
          </a:p>
          <a:p>
            <a:pPr lvl="1"/>
            <a:r>
              <a:rPr lang="fr-BE" altLang="fr-FR" sz="2400"/>
              <a:t>Utilisateur.UID = INTEGER</a:t>
            </a:r>
          </a:p>
          <a:p>
            <a:pPr lvl="1"/>
            <a:r>
              <a:rPr lang="fr-BE" altLang="fr-FR" sz="2400"/>
              <a:t>Tous les mots de passe = SMALLINT</a:t>
            </a:r>
          </a:p>
          <a:p>
            <a:pPr lvl="1"/>
            <a:r>
              <a:rPr lang="fr-BE" altLang="fr-FR" sz="2400"/>
              <a:t>Tous les niveaux de charge = SMALLINT entre 1 et 4 inclus</a:t>
            </a:r>
          </a:p>
          <a:p>
            <a:pPr lvl="1"/>
            <a:r>
              <a:rPr lang="fr-BE" altLang="fr-FR" sz="2400"/>
              <a:t>Intervention.EnService = SMALLINT entre 0 et 1</a:t>
            </a:r>
          </a:p>
          <a:p>
            <a:pPr lvl="1"/>
            <a:r>
              <a:rPr lang="fr-BE" altLang="fr-FR" sz="2400"/>
              <a:t>Tous les numéros de téléphone  = INTEGER</a:t>
            </a:r>
          </a:p>
          <a:p>
            <a:pPr lvl="1"/>
            <a:r>
              <a:rPr lang="fr-BE" altLang="fr-FR" sz="2400"/>
              <a:t>Tous les comptes = BIGINT</a:t>
            </a:r>
          </a:p>
          <a:p>
            <a:pPr lvl="1"/>
            <a:r>
              <a:rPr lang="fr-BE" altLang="fr-FR" sz="2400"/>
              <a:t>Trottinette.Plainte = SMALLINT</a:t>
            </a:r>
            <a:endParaRPr lang="fr-BE" altLang="fr-FR"/>
          </a:p>
          <a:p>
            <a:endParaRPr lang="fr-BE" altLang="fr-FR"/>
          </a:p>
        </p:txBody>
      </p:sp>
      <p:sp>
        <p:nvSpPr>
          <p:cNvPr id="5124" name="Espace réservé du numéro de diapositive 3">
            <a:extLst>
              <a:ext uri="{FF2B5EF4-FFF2-40B4-BE49-F238E27FC236}">
                <a16:creationId xmlns:a16="http://schemas.microsoft.com/office/drawing/2014/main" id="{44CCDEF6-D8DC-47A4-BC4A-36DD7118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C687D-5523-4DBF-82B7-FD728DCEDB00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1FEF1E25-3CB2-45BA-8EA4-7D56699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fr-BE" altLang="fr-FR"/>
              <a:t>Types de variable 2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153E7303-FBAF-41BD-BA2C-F94D59DC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 err="1"/>
              <a:t>Intervention.Note</a:t>
            </a:r>
            <a:r>
              <a:rPr lang="fr-BE" altLang="fr-FR" sz="2800" dirty="0"/>
              <a:t> = VARCHAR(200), pouvant être </a:t>
            </a:r>
            <a:r>
              <a:rPr lang="fr-BE" altLang="fr-FR" sz="2800" dirty="0" err="1"/>
              <a:t>null</a:t>
            </a:r>
            <a:endParaRPr lang="fr-BE" altLang="fr-FR" sz="2800" dirty="0"/>
          </a:p>
          <a:p>
            <a:r>
              <a:rPr lang="fr-BE" altLang="fr-FR" sz="2800" dirty="0" err="1"/>
              <a:t>Trottinette.Etat</a:t>
            </a:r>
            <a:r>
              <a:rPr lang="fr-BE" altLang="fr-FR" sz="2800" dirty="0"/>
              <a:t> = VARCHAR(20) (‘libre’, ‘en charge’, ‘occupée’, ‘défectueuse’)</a:t>
            </a:r>
          </a:p>
          <a:p>
            <a:r>
              <a:rPr lang="fr-BE" altLang="fr-FR" sz="2800" dirty="0" err="1"/>
              <a:t>Technicien.TechID</a:t>
            </a:r>
            <a:r>
              <a:rPr lang="fr-BE" altLang="fr-FR" sz="2800" dirty="0"/>
              <a:t> = VARCHAR(20)  : trop long pour un BIGINT</a:t>
            </a:r>
          </a:p>
          <a:p>
            <a:r>
              <a:rPr lang="fr-BE" altLang="fr-FR" sz="2800" dirty="0"/>
              <a:t>Toutes les dates = TIMESTAMP sauf </a:t>
            </a:r>
            <a:r>
              <a:rPr lang="fr-BE" altLang="fr-FR" sz="2800" dirty="0" err="1"/>
              <a:t>Techinicien.DateEmbauche</a:t>
            </a:r>
            <a:r>
              <a:rPr lang="fr-BE" altLang="fr-FR" sz="2800" dirty="0"/>
              <a:t> = DATE car pas d’heure</a:t>
            </a:r>
          </a:p>
          <a:p>
            <a:r>
              <a:rPr lang="fr-BE" altLang="fr-FR" sz="2800" dirty="0"/>
              <a:t>Toutes les coordonnées de positions = DOUBLE</a:t>
            </a:r>
          </a:p>
          <a:p>
            <a:endParaRPr lang="fr-BE" altLang="fr-FR" sz="2800" dirty="0"/>
          </a:p>
          <a:p>
            <a:endParaRPr lang="fr-BE" altLang="fr-FR" dirty="0"/>
          </a:p>
        </p:txBody>
      </p:sp>
      <p:sp>
        <p:nvSpPr>
          <p:cNvPr id="6148" name="Espace réservé du numéro de diapositive 3">
            <a:extLst>
              <a:ext uri="{FF2B5EF4-FFF2-40B4-BE49-F238E27FC236}">
                <a16:creationId xmlns:a16="http://schemas.microsoft.com/office/drawing/2014/main" id="{DD67BE1C-B6B4-48AD-B194-550F4D3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8992-81B5-4714-970C-A6479C930122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4061BB7C-CEBD-4516-8995-7778A5C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Méthode d’extraction</a:t>
            </a:r>
            <a:endParaRPr lang="fr-BE" altLang="fr-FR" sz="4000" dirty="0"/>
          </a:p>
        </p:txBody>
      </p:sp>
      <p:sp>
        <p:nvSpPr>
          <p:cNvPr id="7171" name="Espace réservé du contenu 2">
            <a:extLst>
              <a:ext uri="{FF2B5EF4-FFF2-40B4-BE49-F238E27FC236}">
                <a16:creationId xmlns:a16="http://schemas.microsoft.com/office/drawing/2014/main" id="{7AB6989A-2049-40A7-85A4-5D1D32C7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Les fichiers en format CSV ont été modifié avant extraction :</a:t>
            </a:r>
          </a:p>
          <a:p>
            <a:pPr lvl="1"/>
            <a:r>
              <a:rPr lang="fr-BE" altLang="fr-FR" sz="2400" dirty="0"/>
              <a:t>Les ; ont été changés en ,</a:t>
            </a:r>
          </a:p>
          <a:p>
            <a:pPr lvl="1"/>
            <a:r>
              <a:rPr lang="fr-BE" altLang="fr-FR" sz="2400" dirty="0"/>
              <a:t>Les dates en format </a:t>
            </a:r>
            <a:r>
              <a:rPr lang="fr-BE" altLang="fr-FR" sz="2400" dirty="0" err="1"/>
              <a:t>YYYY-MM-ddTHH:mm:ss</a:t>
            </a:r>
            <a:r>
              <a:rPr lang="fr-BE" altLang="fr-FR" sz="2400" dirty="0"/>
              <a:t> ont été changés en YYYY-MM-dd </a:t>
            </a:r>
            <a:r>
              <a:rPr lang="fr-BE" altLang="fr-FR" sz="2400" dirty="0" err="1"/>
              <a:t>HH:mm:ss</a:t>
            </a:r>
            <a:endParaRPr lang="fr-BE" altLang="fr-FR" sz="2400" dirty="0"/>
          </a:p>
          <a:p>
            <a:r>
              <a:rPr lang="fr-BE" altLang="fr-FR" sz="2800" dirty="0"/>
              <a:t>La librairie </a:t>
            </a:r>
            <a:r>
              <a:rPr lang="fr-BE" altLang="fr-FR" sz="2800" dirty="0" err="1"/>
              <a:t>opencsv</a:t>
            </a:r>
            <a:r>
              <a:rPr lang="fr-BE" altLang="fr-FR" sz="2800" dirty="0"/>
              <a:t> (version 4.6) afin de parse les CSV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  <a:p>
            <a:r>
              <a:rPr lang="fr-BE" altLang="fr-FR" sz="2800" dirty="0"/>
              <a:t>Les fichiers XML ont été parse par balise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C8EB79EE-D656-4494-A64A-9A7E95CA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7355B-8F09-468A-8A69-1B7AF468D62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B12A1617-848C-4853-958E-1D502E25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Initialisation</a:t>
            </a:r>
            <a:endParaRPr lang="fr-BE" altLang="fr-FR" sz="4000"/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C0E74D36-F1D8-4EAC-83F5-679D2EFF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Trottinette:</a:t>
            </a:r>
          </a:p>
          <a:p>
            <a:pPr lvl="1"/>
            <a:r>
              <a:rPr lang="fr-BE" altLang="fr-FR" sz="2400" dirty="0"/>
              <a:t>Par défaut, Etat = ‘libre’</a:t>
            </a:r>
          </a:p>
          <a:p>
            <a:pPr lvl="1"/>
            <a:r>
              <a:rPr lang="fr-BE" altLang="fr-FR" sz="2400" dirty="0" err="1"/>
              <a:t>PositionX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PositionY</a:t>
            </a:r>
            <a:r>
              <a:rPr lang="fr-BE" altLang="fr-FR" sz="2400" dirty="0"/>
              <a:t> = positons du dernier trajet ou de la dernière recharge impliquant cette trottinette</a:t>
            </a:r>
            <a:endParaRPr lang="fr-BE" altLang="fr-FR" sz="2400" dirty="0">
              <a:solidFill>
                <a:srgbClr val="FF0000"/>
              </a:solidFill>
            </a:endParaRPr>
          </a:p>
          <a:p>
            <a:endParaRPr lang="fr-BE" altLang="fr-FR" sz="2800" dirty="0"/>
          </a:p>
          <a:p>
            <a:r>
              <a:rPr lang="fr-BE" altLang="fr-FR" sz="2800" dirty="0"/>
              <a:t>Intervention :</a:t>
            </a:r>
          </a:p>
          <a:p>
            <a:pPr lvl="1"/>
            <a:r>
              <a:rPr lang="fr-BE" altLang="fr-FR" sz="2400" dirty="0"/>
              <a:t>Par défaut, </a:t>
            </a:r>
            <a:r>
              <a:rPr lang="fr-BE" altLang="fr-FR" sz="2400" dirty="0" err="1"/>
              <a:t>EnService</a:t>
            </a:r>
            <a:r>
              <a:rPr lang="fr-BE" altLang="fr-FR" sz="2400" dirty="0"/>
              <a:t> = 1</a:t>
            </a:r>
          </a:p>
          <a:p>
            <a:pPr lvl="1"/>
            <a:r>
              <a:rPr lang="fr-BE" altLang="fr-FR" sz="2400" dirty="0"/>
              <a:t>Note est </a:t>
            </a:r>
            <a:r>
              <a:rPr lang="fr-BE" altLang="fr-FR" sz="2400" dirty="0" err="1"/>
              <a:t>null</a:t>
            </a:r>
            <a:r>
              <a:rPr lang="fr-BE" altLang="fr-FR" sz="2400" dirty="0"/>
              <a:t> à l’initialisation</a:t>
            </a:r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3F423B5A-17D2-4BF0-ABD9-91DE31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85211-3407-4308-A66C-450F3F5E183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Hypothèses</a:t>
            </a:r>
          </a:p>
        </p:txBody>
      </p:sp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B7E3F967-5979-4A3E-BB9A-7DF59C7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Recharge:</a:t>
            </a:r>
          </a:p>
          <a:p>
            <a:pPr lvl="1"/>
            <a:r>
              <a:rPr lang="fr-BE" altLang="fr-FR" sz="2400" dirty="0"/>
              <a:t>Commence au moment où le bouton est appuyé</a:t>
            </a:r>
          </a:p>
          <a:p>
            <a:pPr lvl="1"/>
            <a:r>
              <a:rPr lang="fr-BE" altLang="fr-FR" sz="2400" dirty="0"/>
              <a:t>Finit quand le bouton est poussé de nouveau</a:t>
            </a:r>
          </a:p>
          <a:p>
            <a:pPr lvl="1"/>
            <a:r>
              <a:rPr lang="fr-BE" altLang="fr-FR" sz="2400" dirty="0" err="1"/>
              <a:t>DestX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DestY</a:t>
            </a:r>
            <a:r>
              <a:rPr lang="fr-BE" altLang="fr-FR" sz="2400" dirty="0"/>
              <a:t> doivent être entrés manuellement</a:t>
            </a:r>
          </a:p>
          <a:p>
            <a:r>
              <a:rPr lang="fr-BE" altLang="fr-FR" sz="2800" dirty="0"/>
              <a:t>Trajet :</a:t>
            </a:r>
          </a:p>
          <a:p>
            <a:pPr lvl="1"/>
            <a:r>
              <a:rPr lang="fr-BE" altLang="fr-FR" sz="2400" dirty="0"/>
              <a:t>Pas demandé mais possibilité de rajouter des trajets dans la DB s’il faut l’implémenter</a:t>
            </a:r>
          </a:p>
          <a:p>
            <a:r>
              <a:rPr lang="fr-BE" altLang="fr-FR" sz="2800" dirty="0"/>
              <a:t>Trottinette :</a:t>
            </a:r>
          </a:p>
          <a:p>
            <a:pPr lvl="1"/>
            <a:r>
              <a:rPr lang="fr-BE" altLang="fr-FR" sz="2400" dirty="0"/>
              <a:t>Plainte s’incrémente à chaque plainte et est remis à zéro s’il y a intervention</a:t>
            </a:r>
          </a:p>
          <a:p>
            <a:endParaRPr lang="fr-BE" altLang="fr-FR" sz="2400" dirty="0"/>
          </a:p>
          <a:p>
            <a:endParaRPr lang="fr-BE" altLang="fr-FR" sz="2800" dirty="0"/>
          </a:p>
        </p:txBody>
      </p:sp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altLang="fr-FR" sz="2800" dirty="0"/>
                  <a:t>La liste et la localisation des trottinettes actuellement disponibles.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𝑇𝐼𝐷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𝑃𝑜𝑠𝑖𝑡𝑖𝑜𝑛𝑋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𝑃𝑜𝑠𝑖𝑡𝑖𝑜𝑛𝑌</m:t>
                        </m:r>
                      </m:sub>
                    </m:sSub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𝐸𝑡𝑎𝑡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𝑙𝑖𝑏𝑟𝑒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𝑇𝑟𝑜𝑡𝑡𝑖𝑛𝑒𝑡𝑡𝑒</m:t>
                        </m:r>
                      </m:e>
                    </m:d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t.TID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t.PositionX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t.PositionY</a:t>
                </a:r>
                <a:r>
                  <a:rPr lang="fr-BE" altLang="fr-FR" sz="2800" dirty="0"/>
                  <a:t> | Trottinette(t) 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t.Etat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‘libre’</a:t>
                </a:r>
                <a:r>
                  <a:rPr lang="fr-BE" altLang="fr-FR" sz="2800" dirty="0"/>
                  <a:t> }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 TID,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PositionX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PositionY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Trottinette</a:t>
                </a: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Etat = ‘libre’</a:t>
                </a:r>
                <a:endParaRPr lang="fr-BE" altLang="fr-FR" sz="2800" dirty="0"/>
              </a:p>
            </p:txBody>
          </p:sp>
        </mc:Choice>
        <mc:Fallback xmlns="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24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</p:spPr>
            <p:txBody>
              <a:bodyPr/>
              <a:lstStyle/>
              <a:p>
                <a:r>
                  <a:rPr lang="fr-BE" altLang="fr-FR" sz="2800" dirty="0"/>
                  <a:t>La liste des utilisateurs ayant utilisé toutes les trottinettes qu’ils ont rechargées.</a:t>
                </a:r>
              </a:p>
              <a:p>
                <a:r>
                  <a:rPr lang="fr-BE" altLang="fr-FR" sz="2800" dirty="0"/>
                  <a:t>T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Trajet,  R ⟵ Recharge</a:t>
                </a:r>
                <a:endParaRPr lang="fr-BE" altLang="fr-FR" sz="2800" dirty="0"/>
              </a:p>
              <a:p>
                <a:r>
                  <a:rPr lang="fr-BE" altLang="fr-FR" sz="2800" dirty="0"/>
                  <a:t>TR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.∗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𝑇𝐼𝐷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𝑇𝐼𝐷</m:t>
                            </m:r>
                          </m:sub>
                        </m:s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fr-BE" altLang="fr-FR" sz="2800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alt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alt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𝑈𝐼𝐷</m:t>
                          </m:r>
                        </m:sub>
                      </m:sSub>
                      <m:d>
                        <m:dPr>
                          <m:ctrlP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𝑅𝑒𝑐h𝑎𝑟𝑔𝑒𝑢𝑟</m:t>
                          </m:r>
                        </m:e>
                      </m:d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𝑈𝐼𝐷</m:t>
                          </m:r>
                        </m:sub>
                      </m:sSub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r.UID</a:t>
                </a:r>
                <a:r>
                  <a:rPr lang="fr-BE" altLang="fr-FR" sz="2800" dirty="0"/>
                  <a:t> | </a:t>
                </a:r>
                <a:r>
                  <a:rPr lang="fr-BE" altLang="fr-FR" sz="2800" dirty="0" err="1"/>
                  <a:t>Rechargeur</a:t>
                </a:r>
                <a:r>
                  <a:rPr lang="fr-BE" altLang="fr-FR" sz="2800" dirty="0"/>
                  <a:t>(r)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∧ ¬ ∃ r(T(t)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)</a:t>
                </a:r>
                <a:r>
                  <a:rPr lang="fr-BE" altLang="fr-FR" sz="2800" dirty="0"/>
                  <a:t>}</a:t>
                </a:r>
              </a:p>
              <a:p>
                <a:r>
                  <a:rPr lang="fr-BE" altLang="fr-FR" sz="2400" dirty="0"/>
                  <a:t>SELECT UID FROM </a:t>
                </a:r>
                <a:r>
                  <a:rPr lang="fr-BE" altLang="fr-FR" sz="2400" dirty="0" err="1"/>
                  <a:t>Rechargeur</a:t>
                </a:r>
                <a:r>
                  <a:rPr lang="fr-BE" altLang="fr-FR" sz="2400" dirty="0"/>
                  <a:t> WHERE UID NOT IN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R.UID FROM R WHERE NOT EXISTS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T.UID FROM T WHERE T.UID=R.UID AND T.TID=</a:t>
                </a:r>
                <a:r>
                  <a:rPr lang="fr-BE" altLang="fr-FR" sz="2400"/>
                  <a:t>R.TID</a:t>
                </a:r>
                <a:r>
                  <a:rPr lang="fr-BE" altLang="fr-FR" sz="2400" dirty="0"/>
                  <a:t>))</a:t>
                </a:r>
              </a:p>
            </p:txBody>
          </p:sp>
        </mc:Choice>
        <mc:Fallback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  <a:blipFill>
                <a:blip r:embed="rId2"/>
                <a:stretch>
                  <a:fillRect l="-1432" t="-1080" r="-955" b="-288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3ED17F50-193B-4BB0-AE39-64F5DE2F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R3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La trottinette ayant effectué la plus grande distance depuis sa mise en service.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TRAJET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ORDER BY SUM((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 + 		(</a:t>
            </a:r>
            <a:r>
              <a:rPr lang="fr-BE" altLang="fr-FR" sz="2800" dirty="0" err="1"/>
              <a:t>DestY-SourceY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DestY</a:t>
            </a:r>
            <a:r>
              <a:rPr lang="fr-BE" altLang="fr-FR" sz="2800" dirty="0"/>
              <a:t>-Source))) DESC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FETCH FIRST ROW ONLY</a:t>
            </a:r>
            <a:endParaRPr lang="fr-BE" altLang="fr-FR" dirty="0"/>
          </a:p>
        </p:txBody>
      </p:sp>
      <p:sp>
        <p:nvSpPr>
          <p:cNvPr id="13316" name="Espace réservé du numéro de diapositive 3">
            <a:extLst>
              <a:ext uri="{FF2B5EF4-FFF2-40B4-BE49-F238E27FC236}">
                <a16:creationId xmlns:a16="http://schemas.microsoft.com/office/drawing/2014/main" id="{9B386FD0-E564-4FBD-A53F-4F472668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FC094-AA93-48C7-B8B8-B3047FCF6EF4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786</Words>
  <Application>Microsoft Office PowerPoint</Application>
  <PresentationFormat>Affichage à l'écran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Langages</vt:lpstr>
      <vt:lpstr>Types de variable 1</vt:lpstr>
      <vt:lpstr>Types de variable 2</vt:lpstr>
      <vt:lpstr>Méthode d’extraction</vt:lpstr>
      <vt:lpstr>Initialisation</vt:lpstr>
      <vt:lpstr>Hypothèses</vt:lpstr>
      <vt:lpstr>Requête R1</vt:lpstr>
      <vt:lpstr>Requête R2</vt:lpstr>
      <vt:lpstr>Requête R3</vt:lpstr>
      <vt:lpstr>Requête R4</vt:lpstr>
      <vt:lpstr>Requête R5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drones</dc:title>
  <dc:creator>Niyazaki</dc:creator>
  <cp:lastModifiedBy>Delphine Somerhausen</cp:lastModifiedBy>
  <cp:revision>75</cp:revision>
  <dcterms:created xsi:type="dcterms:W3CDTF">2015-12-13T16:39:24Z</dcterms:created>
  <dcterms:modified xsi:type="dcterms:W3CDTF">2019-05-12T11:11:54Z</dcterms:modified>
</cp:coreProperties>
</file>