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59" r:id="rId3"/>
    <p:sldId id="260" r:id="rId4"/>
    <p:sldId id="261" r:id="rId5"/>
    <p:sldId id="263" r:id="rId6"/>
    <p:sldId id="264"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118" d="100"/>
          <a:sy n="118" d="100"/>
        </p:scale>
        <p:origin x="2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08B9EBBA-996F-894A-B54A-D6246ED52CEA}" type="datetimeFigureOut">
              <a:rPr lang="en-US" smtClean="0"/>
              <a:pPr/>
              <a:t>10/24/2019</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57F1E4F-1CFF-5643-939E-217C01CDF565}"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3231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0232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3451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0998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429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10/24/2019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6465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10/24/2019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131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10/24/2019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7678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10/24/2019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9801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10/24/2019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1499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10/24/2019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030948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09B482E8-6E0E-1B4F-B1FD-C69DB9E858D9}" type="datetimeFigureOut">
              <a:rPr lang="en-US" smtClean="0"/>
              <a:pPr/>
              <a:t>10/24/2019</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246337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9980" y="882376"/>
            <a:ext cx="9966960" cy="3689624"/>
          </a:xfrm>
        </p:spPr>
        <p:txBody>
          <a:bodyPr>
            <a:normAutofit/>
          </a:bodyPr>
          <a:lstStyle/>
          <a:p>
            <a:r>
              <a:rPr lang="en-US" sz="4400" dirty="0" smtClean="0"/>
              <a:t>Ideal </a:t>
            </a:r>
            <a:r>
              <a:rPr lang="en-US" sz="4400" dirty="0"/>
              <a:t>location for Opening an Asian Supermarket </a:t>
            </a:r>
            <a:r>
              <a:rPr lang="en-US" sz="4400" dirty="0" smtClean="0"/>
              <a:t/>
            </a:r>
            <a:br>
              <a:rPr lang="en-US" sz="4400" dirty="0" smtClean="0"/>
            </a:br>
            <a:r>
              <a:rPr lang="en-US" sz="4400" dirty="0" smtClean="0"/>
              <a:t/>
            </a:r>
            <a:br>
              <a:rPr lang="en-US" sz="4400" dirty="0" smtClean="0"/>
            </a:br>
            <a:r>
              <a:rPr lang="en-US" sz="4400" dirty="0" smtClean="0"/>
              <a:t>in </a:t>
            </a:r>
            <a:r>
              <a:rPr lang="en-US" sz="4400" dirty="0"/>
              <a:t>the Toronto</a:t>
            </a:r>
            <a:r>
              <a:rPr lang="en-US" dirty="0"/>
              <a:t/>
            </a:r>
            <a:br>
              <a:rPr lang="en-US" dirty="0"/>
            </a:br>
            <a:endParaRPr lang="en-US" dirty="0"/>
          </a:p>
        </p:txBody>
      </p:sp>
      <p:sp>
        <p:nvSpPr>
          <p:cNvPr id="3" name="Subtitle 2"/>
          <p:cNvSpPr>
            <a:spLocks noGrp="1"/>
          </p:cNvSpPr>
          <p:nvPr>
            <p:ph type="subTitle" idx="1"/>
          </p:nvPr>
        </p:nvSpPr>
        <p:spPr>
          <a:xfrm>
            <a:off x="1709530" y="4842533"/>
            <a:ext cx="8767860" cy="415266"/>
          </a:xfrm>
        </p:spPr>
        <p:txBody>
          <a:bodyPr/>
          <a:lstStyle/>
          <a:p>
            <a:r>
              <a:rPr lang="en-US" dirty="0"/>
              <a:t>Capstone </a:t>
            </a:r>
            <a:r>
              <a:rPr lang="en-US" dirty="0" smtClean="0"/>
              <a:t>Project – Noah W.</a:t>
            </a:r>
            <a:endParaRPr lang="en-US" dirty="0"/>
          </a:p>
        </p:txBody>
      </p:sp>
    </p:spTree>
    <p:extLst>
      <p:ext uri="{BB962C8B-B14F-4D97-AF65-F5344CB8AC3E}">
        <p14:creationId xmlns:p14="http://schemas.microsoft.com/office/powerpoint/2010/main" val="19791399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401" y="566316"/>
            <a:ext cx="4170259" cy="596974"/>
          </a:xfrm>
        </p:spPr>
        <p:txBody>
          <a:bodyPr>
            <a:normAutofit fontScale="90000"/>
          </a:bodyPr>
          <a:lstStyle/>
          <a:p>
            <a:r>
              <a:rPr lang="en-US" sz="2700" b="1" dirty="0" smtClean="0">
                <a:latin typeface="Arial" panose="020B0604020202020204" pitchFamily="34" charset="0"/>
                <a:cs typeface="Arial" panose="020B0604020202020204" pitchFamily="34" charset="0"/>
              </a:rPr>
              <a:t>Business Introduction</a:t>
            </a:r>
            <a:r>
              <a:rPr lang="en-US" b="1" dirty="0"/>
              <a:t/>
            </a:r>
            <a:br>
              <a:rPr lang="en-US" b="1" dirty="0"/>
            </a:br>
            <a:endParaRPr lang="en-US" dirty="0"/>
          </a:p>
        </p:txBody>
      </p:sp>
      <p:sp>
        <p:nvSpPr>
          <p:cNvPr id="3" name="Content Placeholder 2"/>
          <p:cNvSpPr>
            <a:spLocks noGrp="1"/>
          </p:cNvSpPr>
          <p:nvPr>
            <p:ph idx="1"/>
          </p:nvPr>
        </p:nvSpPr>
        <p:spPr>
          <a:xfrm>
            <a:off x="405800" y="1163290"/>
            <a:ext cx="10610072" cy="4932710"/>
          </a:xfrm>
        </p:spPr>
        <p:txBody>
          <a:bodyPr>
            <a:normAutofit/>
          </a:bodyPr>
          <a:lstStyle/>
          <a:p>
            <a:r>
              <a:rPr lang="en-US" sz="2000" dirty="0" smtClean="0">
                <a:latin typeface="Arial" panose="020B0604020202020204" pitchFamily="34" charset="0"/>
                <a:cs typeface="Arial" panose="020B0604020202020204" pitchFamily="34" charset="0"/>
              </a:rPr>
              <a:t>Opening </a:t>
            </a:r>
            <a:r>
              <a:rPr lang="en-US" sz="2000" dirty="0">
                <a:latin typeface="Arial" panose="020B0604020202020204" pitchFamily="34" charset="0"/>
                <a:cs typeface="Arial" panose="020B0604020202020204" pitchFamily="34" charset="0"/>
              </a:rPr>
              <a:t>up a </a:t>
            </a:r>
            <a:r>
              <a:rPr lang="en-US" sz="2000" dirty="0" smtClean="0">
                <a:latin typeface="Arial" panose="020B0604020202020204" pitchFamily="34" charset="0"/>
                <a:cs typeface="Arial" panose="020B0604020202020204" pitchFamily="34" charset="0"/>
              </a:rPr>
              <a:t>Asian supermarket </a:t>
            </a:r>
            <a:r>
              <a:rPr lang="en-US" sz="2000" dirty="0">
                <a:latin typeface="Arial" panose="020B0604020202020204" pitchFamily="34" charset="0"/>
                <a:cs typeface="Arial" panose="020B0604020202020204" pitchFamily="34" charset="0"/>
              </a:rPr>
              <a:t>in </a:t>
            </a:r>
            <a:r>
              <a:rPr lang="en-US" sz="2000" dirty="0" smtClean="0">
                <a:latin typeface="Arial" panose="020B0604020202020204" pitchFamily="34" charset="0"/>
                <a:cs typeface="Arial" panose="020B0604020202020204" pitchFamily="34" charset="0"/>
              </a:rPr>
              <a:t>Toronto</a:t>
            </a:r>
          </a:p>
          <a:p>
            <a:r>
              <a:rPr lang="en-US" sz="2000" dirty="0" smtClean="0">
                <a:latin typeface="Arial" panose="020B0604020202020204" pitchFamily="34" charset="0"/>
                <a:cs typeface="Arial" panose="020B0604020202020204" pitchFamily="34" charset="0"/>
              </a:rPr>
              <a:t>Supermarket is </a:t>
            </a:r>
            <a:r>
              <a:rPr lang="en-US" sz="2000" dirty="0">
                <a:latin typeface="Arial" panose="020B0604020202020204" pitchFamily="34" charset="0"/>
                <a:cs typeface="Arial" panose="020B0604020202020204" pitchFamily="34" charset="0"/>
              </a:rPr>
              <a:t>planning to cover various Asian products including frozen foods, grocery, meat, produce, seafood, snacks, liquor, dairy, </a:t>
            </a:r>
            <a:r>
              <a:rPr lang="en-US" sz="2000" dirty="0" smtClean="0">
                <a:latin typeface="Arial" panose="020B0604020202020204" pitchFamily="34" charset="0"/>
                <a:cs typeface="Arial" panose="020B0604020202020204" pitchFamily="34" charset="0"/>
              </a:rPr>
              <a:t>etc.</a:t>
            </a:r>
          </a:p>
          <a:p>
            <a:r>
              <a:rPr lang="en-US" sz="2000" dirty="0" smtClean="0">
                <a:latin typeface="Arial" panose="020B0604020202020204" pitchFamily="34" charset="0"/>
                <a:cs typeface="Arial" panose="020B0604020202020204" pitchFamily="34" charset="0"/>
              </a:rPr>
              <a:t>An ideal </a:t>
            </a:r>
            <a:r>
              <a:rPr lang="en-US" sz="2000" dirty="0">
                <a:latin typeface="Arial" panose="020B0604020202020204" pitchFamily="34" charset="0"/>
                <a:cs typeface="Arial" panose="020B0604020202020204" pitchFamily="34" charset="0"/>
              </a:rPr>
              <a:t>location is one of the most important factor for a consumer-oriented retail business to be success. </a:t>
            </a:r>
          </a:p>
          <a:p>
            <a:r>
              <a:rPr lang="en-US" sz="2000" dirty="0" smtClean="0">
                <a:latin typeface="Arial" panose="020B0604020202020204" pitchFamily="34" charset="0"/>
                <a:cs typeface="Arial" panose="020B0604020202020204" pitchFamily="34" charset="0"/>
              </a:rPr>
              <a:t>Requiring an analysis that helps to find </a:t>
            </a:r>
            <a:r>
              <a:rPr lang="en-US" sz="2000" dirty="0">
                <a:latin typeface="Arial" panose="020B0604020202020204" pitchFamily="34" charset="0"/>
                <a:cs typeface="Arial" panose="020B0604020202020204" pitchFamily="34" charset="0"/>
              </a:rPr>
              <a:t>out the best location for </a:t>
            </a:r>
            <a:r>
              <a:rPr lang="en-US" sz="2000" dirty="0" smtClean="0">
                <a:latin typeface="Arial" panose="020B0604020202020204" pitchFamily="34" charset="0"/>
                <a:cs typeface="Arial" panose="020B0604020202020204" pitchFamily="34" charset="0"/>
              </a:rPr>
              <a:t>this supermarket </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The ideal location should avoid </a:t>
            </a:r>
            <a:r>
              <a:rPr lang="en-US" sz="2000" dirty="0">
                <a:latin typeface="Arial" panose="020B0604020202020204" pitchFamily="34" charset="0"/>
                <a:cs typeface="Arial" panose="020B0604020202020204" pitchFamily="34" charset="0"/>
              </a:rPr>
              <a:t>too many competitors </a:t>
            </a:r>
            <a:r>
              <a:rPr lang="en-US" sz="2000" dirty="0" smtClean="0">
                <a:latin typeface="Arial" panose="020B0604020202020204" pitchFamily="34" charset="0"/>
                <a:cs typeface="Arial" panose="020B0604020202020204" pitchFamily="34" charset="0"/>
              </a:rPr>
              <a:t>surrounding and close to potential buyers if possible.</a:t>
            </a:r>
            <a:endParaRPr lang="en-US" sz="2000" dirty="0">
              <a:latin typeface="Arial" panose="020B0604020202020204" pitchFamily="34" charset="0"/>
              <a:cs typeface="Arial" panose="020B0604020202020204" pitchFamily="34" charset="0"/>
            </a:endParaRPr>
          </a:p>
          <a:p>
            <a:pPr marL="45720" indent="0">
              <a:buNone/>
            </a:pPr>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4825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401" y="566316"/>
            <a:ext cx="4170259" cy="596974"/>
          </a:xfrm>
        </p:spPr>
        <p:txBody>
          <a:bodyPr>
            <a:normAutofit fontScale="90000"/>
          </a:bodyPr>
          <a:lstStyle/>
          <a:p>
            <a:r>
              <a:rPr lang="en-US" sz="2700" b="1" dirty="0">
                <a:latin typeface="Arial" panose="020B0604020202020204" pitchFamily="34" charset="0"/>
                <a:cs typeface="Arial" panose="020B0604020202020204" pitchFamily="34" charset="0"/>
              </a:rPr>
              <a:t>Data and Data Acquisition </a:t>
            </a:r>
            <a:r>
              <a:rPr lang="en-US" b="1" dirty="0"/>
              <a:t/>
            </a:r>
            <a:br>
              <a:rPr lang="en-US" b="1" dirty="0"/>
            </a:br>
            <a:endParaRPr lang="en-US" dirty="0"/>
          </a:p>
        </p:txBody>
      </p:sp>
      <p:sp>
        <p:nvSpPr>
          <p:cNvPr id="3" name="Content Placeholder 2"/>
          <p:cNvSpPr>
            <a:spLocks noGrp="1"/>
          </p:cNvSpPr>
          <p:nvPr>
            <p:ph idx="1"/>
          </p:nvPr>
        </p:nvSpPr>
        <p:spPr>
          <a:xfrm>
            <a:off x="405800" y="1163290"/>
            <a:ext cx="10610072" cy="4932710"/>
          </a:xfrm>
        </p:spPr>
        <p:txBody>
          <a:bodyPr>
            <a:normAutofit/>
          </a:bodyPr>
          <a:lstStyle/>
          <a:p>
            <a:pPr marL="45720" indent="0">
              <a:buNone/>
            </a:pPr>
            <a:r>
              <a:rPr lang="en-US" sz="2000" dirty="0" smtClean="0"/>
              <a:t>For </a:t>
            </a:r>
            <a:r>
              <a:rPr lang="en-US" sz="2000" dirty="0"/>
              <a:t>this analysis, there are two datasets are being </a:t>
            </a:r>
            <a:r>
              <a:rPr lang="en-US" sz="2000" dirty="0" smtClean="0"/>
              <a:t>used: </a:t>
            </a:r>
          </a:p>
          <a:p>
            <a:r>
              <a:rPr lang="en-US" sz="2000" dirty="0" smtClean="0"/>
              <a:t>Toronto </a:t>
            </a:r>
            <a:r>
              <a:rPr lang="en-US" sz="2000" dirty="0"/>
              <a:t>neighborhood </a:t>
            </a:r>
            <a:r>
              <a:rPr lang="en-US" sz="2000" dirty="0" smtClean="0"/>
              <a:t>data</a:t>
            </a:r>
          </a:p>
          <a:p>
            <a:r>
              <a:rPr lang="en-US" sz="2000" dirty="0" smtClean="0"/>
              <a:t>Foursquare </a:t>
            </a:r>
            <a:r>
              <a:rPr lang="en-US" sz="2000" dirty="0"/>
              <a:t>location </a:t>
            </a:r>
            <a:r>
              <a:rPr lang="en-US" sz="2000" dirty="0" smtClean="0"/>
              <a:t>data</a:t>
            </a:r>
            <a:endParaRPr lang="en-US" sz="2000" dirty="0"/>
          </a:p>
          <a:p>
            <a:pPr marL="45720" indent="0">
              <a:buNone/>
            </a:pPr>
            <a:endParaRPr lang="en-US" sz="2000" dirty="0" smtClean="0"/>
          </a:p>
          <a:p>
            <a:pPr marL="45720" indent="0">
              <a:buNone/>
            </a:pPr>
            <a:r>
              <a:rPr lang="en-US" sz="2000" dirty="0" smtClean="0"/>
              <a:t>The </a:t>
            </a:r>
            <a:r>
              <a:rPr lang="en-US" sz="2000" dirty="0"/>
              <a:t>neighborhood data in Toronto is obtained from </a:t>
            </a:r>
            <a:r>
              <a:rPr lang="en-US" sz="2000" dirty="0" smtClean="0"/>
              <a:t>Wikipedia: "List </a:t>
            </a:r>
            <a:r>
              <a:rPr lang="en-US" sz="2000" dirty="0"/>
              <a:t>of postal codes of Canada: M</a:t>
            </a:r>
            <a:r>
              <a:rPr lang="en-US" sz="2000" dirty="0" smtClean="0"/>
              <a:t>”.</a:t>
            </a:r>
          </a:p>
          <a:p>
            <a:pPr marL="45720" indent="0">
              <a:buNone/>
            </a:pPr>
            <a:r>
              <a:rPr lang="en-US" sz="2000" dirty="0" smtClean="0"/>
              <a:t>Foursquare </a:t>
            </a:r>
            <a:r>
              <a:rPr lang="en-US" sz="2000" dirty="0"/>
              <a:t>location data is calling by using the coordinates which are explored from the dataset of Toronto neighborhood in Python. </a:t>
            </a:r>
            <a:endParaRPr lang="en-US" sz="2000" dirty="0" smtClean="0"/>
          </a:p>
          <a:p>
            <a:pPr marL="45720" indent="0">
              <a:buNone/>
            </a:pPr>
            <a:r>
              <a:rPr lang="en-US" sz="2000" dirty="0" smtClean="0"/>
              <a:t>The </a:t>
            </a:r>
            <a:r>
              <a:rPr lang="en-US" sz="2000" dirty="0"/>
              <a:t>Foursquare API returns venues with necessary information (i.e. information regarding the existing food supermarkets in Toronto) for analysis and supports the final recommendation.</a:t>
            </a:r>
          </a:p>
          <a:p>
            <a:pPr marL="45720" indent="0">
              <a:buNone/>
            </a:pPr>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1823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800" y="290373"/>
            <a:ext cx="4170259" cy="596974"/>
          </a:xfrm>
        </p:spPr>
        <p:txBody>
          <a:bodyPr>
            <a:normAutofit fontScale="90000"/>
          </a:bodyPr>
          <a:lstStyle/>
          <a:p>
            <a:r>
              <a:rPr lang="en-US" b="1" dirty="0" smtClean="0"/>
              <a:t/>
            </a:r>
            <a:br>
              <a:rPr lang="en-US" b="1" dirty="0" smtClean="0"/>
            </a:br>
            <a:r>
              <a:rPr lang="en-US" sz="2700" b="1" dirty="0">
                <a:latin typeface="Arial" panose="020B0604020202020204" pitchFamily="34" charset="0"/>
                <a:cs typeface="Arial" panose="020B0604020202020204" pitchFamily="34" charset="0"/>
              </a:rPr>
              <a:t>Methodology </a:t>
            </a:r>
            <a:r>
              <a:rPr lang="en-US" b="1" dirty="0"/>
              <a:t/>
            </a:r>
            <a:br>
              <a:rPr lang="en-US" b="1" dirty="0"/>
            </a:br>
            <a:endParaRPr lang="en-US" dirty="0"/>
          </a:p>
        </p:txBody>
      </p:sp>
      <p:sp>
        <p:nvSpPr>
          <p:cNvPr id="3" name="Content Placeholder 2"/>
          <p:cNvSpPr>
            <a:spLocks noGrp="1"/>
          </p:cNvSpPr>
          <p:nvPr>
            <p:ph idx="1"/>
          </p:nvPr>
        </p:nvSpPr>
        <p:spPr>
          <a:xfrm>
            <a:off x="405800" y="1163290"/>
            <a:ext cx="10610072" cy="4932710"/>
          </a:xfrm>
        </p:spPr>
        <p:txBody>
          <a:bodyPr>
            <a:normAutofit/>
          </a:bodyPr>
          <a:lstStyle/>
          <a:p>
            <a:r>
              <a:rPr lang="en-US" dirty="0"/>
              <a:t>L</a:t>
            </a:r>
            <a:r>
              <a:rPr lang="en-US" dirty="0" smtClean="0"/>
              <a:t>oading </a:t>
            </a:r>
            <a:r>
              <a:rPr lang="en-US" dirty="0"/>
              <a:t>the list from Wikipedia page regarding the </a:t>
            </a:r>
            <a:r>
              <a:rPr lang="en-US" dirty="0" smtClean="0"/>
              <a:t>Toronto</a:t>
            </a:r>
          </a:p>
          <a:p>
            <a:r>
              <a:rPr lang="en-US" dirty="0" smtClean="0"/>
              <a:t>Cleaning </a:t>
            </a:r>
            <a:r>
              <a:rPr lang="en-US" dirty="0"/>
              <a:t>data </a:t>
            </a:r>
            <a:endParaRPr lang="en-US" dirty="0" smtClean="0"/>
          </a:p>
          <a:p>
            <a:r>
              <a:rPr lang="en-US" dirty="0" smtClean="0"/>
              <a:t>Using geocoder </a:t>
            </a:r>
            <a:r>
              <a:rPr lang="en-US" dirty="0"/>
              <a:t>to capture the coordinates for neighborhoods accordingly. </a:t>
            </a:r>
          </a:p>
          <a:p>
            <a:r>
              <a:rPr lang="en-US" dirty="0"/>
              <a:t>C</a:t>
            </a:r>
            <a:r>
              <a:rPr lang="en-US" dirty="0" smtClean="0"/>
              <a:t>alling </a:t>
            </a:r>
            <a:r>
              <a:rPr lang="en-US" dirty="0"/>
              <a:t>the venue and venue category from the Foursquare </a:t>
            </a:r>
            <a:r>
              <a:rPr lang="en-US" dirty="0" smtClean="0"/>
              <a:t>API</a:t>
            </a:r>
          </a:p>
          <a:p>
            <a:r>
              <a:rPr lang="en-US" dirty="0" smtClean="0"/>
              <a:t>Filtering venues categories to </a:t>
            </a:r>
            <a:r>
              <a:rPr lang="en-US" dirty="0"/>
              <a:t>the relevant categories only by string the key </a:t>
            </a:r>
            <a:r>
              <a:rPr lang="en-US" dirty="0" smtClean="0"/>
              <a:t>words</a:t>
            </a:r>
          </a:p>
          <a:p>
            <a:r>
              <a:rPr lang="en-US" dirty="0"/>
              <a:t>Constructing data frame to present the mean of frequency of occurrence of each relevant categories based on each Neighborhoods. </a:t>
            </a:r>
            <a:endParaRPr lang="en-US" dirty="0" smtClean="0"/>
          </a:p>
          <a:p>
            <a:r>
              <a:rPr lang="en-US" dirty="0"/>
              <a:t>A</a:t>
            </a:r>
            <a:r>
              <a:rPr lang="en-US" dirty="0" smtClean="0"/>
              <a:t>pplying </a:t>
            </a:r>
            <a:r>
              <a:rPr lang="en-US" dirty="0"/>
              <a:t>K means clustering method according to the values of top venues and plotting the map accordingly.</a:t>
            </a:r>
          </a:p>
          <a:p>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4632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330" y="322836"/>
            <a:ext cx="2022231" cy="407602"/>
          </a:xfrm>
        </p:spPr>
        <p:txBody>
          <a:bodyPr>
            <a:noAutofit/>
          </a:bodyPr>
          <a:lstStyle/>
          <a:p>
            <a:r>
              <a:rPr lang="en-US" sz="2400" dirty="0" smtClean="0">
                <a:latin typeface="Arial" panose="020B0604020202020204" pitchFamily="34" charset="0"/>
                <a:cs typeface="Arial" panose="020B0604020202020204" pitchFamily="34" charset="0"/>
              </a:rPr>
              <a:t>Result</a:t>
            </a:r>
            <a:endParaRPr lang="en-US" sz="2400"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1597" y="1244449"/>
            <a:ext cx="5641740" cy="3874026"/>
          </a:xfrm>
        </p:spPr>
      </p:pic>
      <p:sp>
        <p:nvSpPr>
          <p:cNvPr id="4" name="Content Placeholder 3"/>
          <p:cNvSpPr>
            <a:spLocks noGrp="1"/>
          </p:cNvSpPr>
          <p:nvPr>
            <p:ph sz="half" idx="2"/>
          </p:nvPr>
        </p:nvSpPr>
        <p:spPr>
          <a:xfrm>
            <a:off x="6267612" y="1033434"/>
            <a:ext cx="4754880" cy="5047326"/>
          </a:xfrm>
        </p:spPr>
        <p:txBody>
          <a:bodyPr>
            <a:normAutofit fontScale="70000" lnSpcReduction="20000"/>
          </a:bodyPr>
          <a:lstStyle/>
          <a:p>
            <a:r>
              <a:rPr lang="en-US" dirty="0">
                <a:latin typeface="Arial" panose="020B0604020202020204" pitchFamily="34" charset="0"/>
                <a:cs typeface="Arial" panose="020B0604020202020204" pitchFamily="34" charset="0"/>
              </a:rPr>
              <a:t>Cluster 0: Red Points – Areas with restaurants that serving many Asian element foods (ex: Japanese, Chinese, Thai, etc.) and has bus lines/stops surrounding. But some small businesses like bakery and liquor stores nearby. </a:t>
            </a:r>
          </a:p>
          <a:p>
            <a:r>
              <a:rPr lang="en-US" dirty="0">
                <a:latin typeface="Arial" panose="020B0604020202020204" pitchFamily="34" charset="0"/>
                <a:cs typeface="Arial" panose="020B0604020202020204" pitchFamily="34" charset="0"/>
              </a:rPr>
              <a:t>Cluster 1: Purple Points – Areas with dessert shops, deli and farmers markets and with a few of Asian food restaurants. But since the location is far from the main business district, it’s not included in the above snapshot and thus will not be considered further.</a:t>
            </a:r>
          </a:p>
          <a:p>
            <a:r>
              <a:rPr lang="en-US" dirty="0">
                <a:latin typeface="Arial" panose="020B0604020202020204" pitchFamily="34" charset="0"/>
                <a:cs typeface="Arial" panose="020B0604020202020204" pitchFamily="34" charset="0"/>
              </a:rPr>
              <a:t>Cluster 2: Blue Points – Areas are consist of many food related businesses such as bakery, pastry shop, and various makers. However, many Japanese restaurants are located in these areas, and they has convenient transportation.</a:t>
            </a:r>
          </a:p>
          <a:p>
            <a:r>
              <a:rPr lang="en-US" dirty="0">
                <a:latin typeface="Arial" panose="020B0604020202020204" pitchFamily="34" charset="0"/>
                <a:cs typeface="Arial" panose="020B0604020202020204" pitchFamily="34" charset="0"/>
              </a:rPr>
              <a:t>Cluster 3: Green Points – Areas with many Asian restaurants. But there are markets around there. Bus line across these areas.</a:t>
            </a:r>
          </a:p>
          <a:p>
            <a:r>
              <a:rPr lang="en-US" dirty="0">
                <a:latin typeface="Arial" panose="020B0604020202020204" pitchFamily="34" charset="0"/>
                <a:cs typeface="Arial" panose="020B0604020202020204" pitchFamily="34" charset="0"/>
              </a:rPr>
              <a:t>Cluster 4: Orange Points – Areas with many shops and markets. Some Asian restaurants exists and bus line across these areas.</a:t>
            </a:r>
          </a:p>
          <a:p>
            <a:endParaRPr lang="en-US" dirty="0"/>
          </a:p>
        </p:txBody>
      </p:sp>
    </p:spTree>
    <p:extLst>
      <p:ext uri="{BB962C8B-B14F-4D97-AF65-F5344CB8AC3E}">
        <p14:creationId xmlns:p14="http://schemas.microsoft.com/office/powerpoint/2010/main" val="150623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872" y="387765"/>
            <a:ext cx="4170259" cy="596974"/>
          </a:xfrm>
        </p:spPr>
        <p:txBody>
          <a:bodyPr>
            <a:normAutofit fontScale="90000"/>
          </a:bodyPr>
          <a:lstStyle/>
          <a:p>
            <a:r>
              <a:rPr lang="en-US" b="1" dirty="0" smtClean="0"/>
              <a:t/>
            </a:r>
            <a:br>
              <a:rPr lang="en-US" b="1" dirty="0" smtClean="0"/>
            </a:br>
            <a:r>
              <a:rPr lang="en-US" sz="2700" b="1" dirty="0">
                <a:latin typeface="Arial" panose="020B0604020202020204" pitchFamily="34" charset="0"/>
                <a:cs typeface="Arial" panose="020B0604020202020204" pitchFamily="34" charset="0"/>
              </a:rPr>
              <a:t>Discussion </a:t>
            </a:r>
            <a:r>
              <a:rPr lang="en-US" b="1" dirty="0"/>
              <a:t/>
            </a:r>
            <a:br>
              <a:rPr lang="en-US" b="1" dirty="0"/>
            </a:br>
            <a:r>
              <a:rPr lang="en-US" sz="2700" b="1" dirty="0" smtClean="0">
                <a:latin typeface="Arial" panose="020B0604020202020204" pitchFamily="34" charset="0"/>
                <a:cs typeface="Arial" panose="020B0604020202020204" pitchFamily="34" charset="0"/>
              </a:rPr>
              <a:t> </a:t>
            </a:r>
            <a:r>
              <a:rPr lang="en-US" b="1" dirty="0"/>
              <a:t/>
            </a:r>
            <a:br>
              <a:rPr lang="en-US" b="1" dirty="0"/>
            </a:br>
            <a:endParaRPr lang="en-US" dirty="0"/>
          </a:p>
        </p:txBody>
      </p:sp>
      <p:sp>
        <p:nvSpPr>
          <p:cNvPr id="3" name="Content Placeholder 2"/>
          <p:cNvSpPr>
            <a:spLocks noGrp="1"/>
          </p:cNvSpPr>
          <p:nvPr>
            <p:ph idx="1"/>
          </p:nvPr>
        </p:nvSpPr>
        <p:spPr>
          <a:xfrm>
            <a:off x="405800" y="1163290"/>
            <a:ext cx="10610072" cy="4932710"/>
          </a:xfrm>
        </p:spPr>
        <p:txBody>
          <a:bodyPr>
            <a:normAutofit/>
          </a:bodyPr>
          <a:lstStyle/>
          <a:p>
            <a:pPr marL="45720" indent="0">
              <a:buNone/>
            </a:pPr>
            <a:r>
              <a:rPr lang="en-US" dirty="0"/>
              <a:t>An ideal location for a retail business should avoid too many competitors nearby, and it should close to the properties that may benefit to the business. </a:t>
            </a:r>
            <a:endParaRPr lang="en-US" dirty="0" smtClean="0"/>
          </a:p>
          <a:p>
            <a:pPr marL="502920" indent="-457200">
              <a:buFont typeface="+mj-lt"/>
              <a:buAutoNum type="arabicPeriod"/>
            </a:pPr>
            <a:r>
              <a:rPr lang="en-US" dirty="0"/>
              <a:t>T</a:t>
            </a:r>
            <a:r>
              <a:rPr lang="en-US" dirty="0" smtClean="0"/>
              <a:t>he </a:t>
            </a:r>
            <a:r>
              <a:rPr lang="en-US" dirty="0"/>
              <a:t>location should far from other competitors such as markets. If there is no such spot available, look for a place with fewer competitors are surrounding. </a:t>
            </a:r>
            <a:endParaRPr lang="en-US" dirty="0" smtClean="0"/>
          </a:p>
          <a:p>
            <a:pPr marL="502920" indent="-457200">
              <a:buFont typeface="+mj-lt"/>
              <a:buAutoNum type="arabicPeriod"/>
            </a:pPr>
            <a:r>
              <a:rPr lang="en-US" dirty="0"/>
              <a:t>T</a:t>
            </a:r>
            <a:r>
              <a:rPr lang="en-US" dirty="0" smtClean="0"/>
              <a:t>he </a:t>
            </a:r>
            <a:r>
              <a:rPr lang="en-US" dirty="0"/>
              <a:t>location should be close to Asian food restaurants as they may become potential buyers in the future. Bus lines/stops may be another element that needs to be considered. </a:t>
            </a:r>
            <a:endParaRPr lang="en-US" dirty="0" smtClean="0"/>
          </a:p>
          <a:p>
            <a:pPr marL="502920" indent="-457200">
              <a:buFont typeface="+mj-lt"/>
              <a:buAutoNum type="arabicPeriod"/>
            </a:pPr>
            <a:r>
              <a:rPr lang="en-US" dirty="0" smtClean="0"/>
              <a:t>Older </a:t>
            </a:r>
            <a:r>
              <a:rPr lang="en-US" dirty="0"/>
              <a:t>people may choose to take the bus instead of driving to a destination. So having more convenient transportation, more customers may come to the supermarket. </a:t>
            </a:r>
            <a:endParaRPr lang="en-US" dirty="0" smtClean="0"/>
          </a:p>
          <a:p>
            <a:pPr marL="45720" indent="0">
              <a:buNone/>
            </a:pPr>
            <a:r>
              <a:rPr lang="en-US" dirty="0" smtClean="0"/>
              <a:t>Therefore</a:t>
            </a:r>
            <a:r>
              <a:rPr lang="en-US" dirty="0"/>
              <a:t>, after considering the above mentioned factors and gathering the results, it’s recommend to pick Central Bay Street for opening up the first supermarket as there are many Asian restaurants but only has few markets and shops as competitor. Bus lines/stops are around the street. </a:t>
            </a:r>
          </a:p>
          <a:p>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2991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800" y="290373"/>
            <a:ext cx="4170259" cy="596974"/>
          </a:xfrm>
        </p:spPr>
        <p:txBody>
          <a:bodyPr>
            <a:noAutofit/>
          </a:bodyPr>
          <a:lstStyle/>
          <a:p>
            <a:r>
              <a:rPr lang="en-US" sz="2400" b="1" dirty="0" smtClean="0">
                <a:latin typeface="Arial" panose="020B0604020202020204" pitchFamily="34" charset="0"/>
                <a:cs typeface="Arial" panose="020B0604020202020204" pitchFamily="34" charset="0"/>
              </a:rPr>
              <a:t/>
            </a:r>
            <a:br>
              <a:rPr lang="en-US" sz="2400" b="1" dirty="0" smtClean="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Conclusion </a:t>
            </a:r>
            <a:br>
              <a:rPr lang="en-US" sz="2400" b="1"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05800" y="1163290"/>
            <a:ext cx="10610072" cy="4932710"/>
          </a:xfrm>
        </p:spPr>
        <p:txBody>
          <a:bodyPr>
            <a:normAutofit/>
          </a:bodyPr>
          <a:lstStyle/>
          <a:p>
            <a:r>
              <a:rPr lang="en-US" dirty="0"/>
              <a:t>This report provides the analysis on the neighborhoods in Toronto and recommends a location for opening up an Asian supermarket based on that. </a:t>
            </a:r>
            <a:endParaRPr lang="en-US" dirty="0" smtClean="0"/>
          </a:p>
          <a:p>
            <a:r>
              <a:rPr lang="en-US" dirty="0" smtClean="0"/>
              <a:t>This report provides </a:t>
            </a:r>
            <a:r>
              <a:rPr lang="en-US" dirty="0"/>
              <a:t>proof for the recommendation which should address the most questions or concerns from the management team of the Asian food wholesale company regarding the location selection, and thus build a bridge toward success on their first retail supermarket.</a:t>
            </a:r>
          </a:p>
          <a:p>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7344976"/>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81</TotalTime>
  <Words>692</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Corbel</vt:lpstr>
      <vt:lpstr>Basis</vt:lpstr>
      <vt:lpstr>Ideal location for Opening an Asian Supermarket   in the Toronto </vt:lpstr>
      <vt:lpstr>Business Introduction </vt:lpstr>
      <vt:lpstr>Data and Data Acquisition  </vt:lpstr>
      <vt:lpstr> Methodology  </vt:lpstr>
      <vt:lpstr>Result</vt:lpstr>
      <vt:lpstr> Discussion    </vt:lpstr>
      <vt:lpstr>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Ideal location for Opening an Asian Supermarket in the Toronto</dc:title>
  <dc:creator>Noah Wang</dc:creator>
  <cp:lastModifiedBy>Noah Wang</cp:lastModifiedBy>
  <cp:revision>7</cp:revision>
  <dcterms:created xsi:type="dcterms:W3CDTF">2019-10-24T19:51:32Z</dcterms:created>
  <dcterms:modified xsi:type="dcterms:W3CDTF">2019-10-24T22:11:19Z</dcterms:modified>
</cp:coreProperties>
</file>