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F00"/>
    <a:srgbClr val="790C3D"/>
    <a:srgbClr val="860B49"/>
    <a:srgbClr val="E2AE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28FA06E-5A82-49AD-A920-3DABCF0F08FB}" type="datetimeFigureOut">
              <a:rPr lang="es-EC" smtClean="0"/>
              <a:t>1/3/2025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107695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8FA06E-5A82-49AD-A920-3DABCF0F08FB}" type="datetimeFigureOut">
              <a:rPr lang="es-EC" smtClean="0"/>
              <a:t>1/3/2025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4759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8FA06E-5A82-49AD-A920-3DABCF0F08FB}" type="datetimeFigureOut">
              <a:rPr lang="es-EC" smtClean="0"/>
              <a:t>1/3/2025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261662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8FA06E-5A82-49AD-A920-3DABCF0F08FB}" type="datetimeFigureOut">
              <a:rPr lang="es-EC" smtClean="0"/>
              <a:t>1/3/2025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247935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28FA06E-5A82-49AD-A920-3DABCF0F08FB}" type="datetimeFigureOut">
              <a:rPr lang="es-EC" smtClean="0"/>
              <a:t>1/3/2025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100821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8FA06E-5A82-49AD-A920-3DABCF0F08FB}" type="datetimeFigureOut">
              <a:rPr lang="es-EC" smtClean="0"/>
              <a:t>1/3/2025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296457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28FA06E-5A82-49AD-A920-3DABCF0F08FB}" type="datetimeFigureOut">
              <a:rPr lang="es-EC" smtClean="0"/>
              <a:t>1/3/2025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182468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28FA06E-5A82-49AD-A920-3DABCF0F08FB}" type="datetimeFigureOut">
              <a:rPr lang="es-EC" smtClean="0"/>
              <a:t>1/3/2025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332400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FA06E-5A82-49AD-A920-3DABCF0F08FB}" type="datetimeFigureOut">
              <a:rPr lang="es-EC" smtClean="0"/>
              <a:t>1/3/2025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162291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8FA06E-5A82-49AD-A920-3DABCF0F08FB}" type="datetimeFigureOut">
              <a:rPr lang="es-EC" smtClean="0"/>
              <a:t>1/3/2025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274885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8FA06E-5A82-49AD-A920-3DABCF0F08FB}" type="datetimeFigureOut">
              <a:rPr lang="es-EC" smtClean="0"/>
              <a:t>1/3/2025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3AA1717-F297-4590-BAF4-9737527897A0}" type="slidenum">
              <a:rPr lang="es-EC" smtClean="0"/>
              <a:t>‹Nº›</a:t>
            </a:fld>
            <a:endParaRPr lang="es-EC"/>
          </a:p>
        </p:txBody>
      </p:sp>
    </p:spTree>
    <p:extLst>
      <p:ext uri="{BB962C8B-B14F-4D97-AF65-F5344CB8AC3E}">
        <p14:creationId xmlns:p14="http://schemas.microsoft.com/office/powerpoint/2010/main" val="417307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FA06E-5A82-49AD-A920-3DABCF0F08FB}" type="datetimeFigureOut">
              <a:rPr lang="es-EC" smtClean="0"/>
              <a:t>1/3/2025</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A1717-F297-4590-BAF4-9737527897A0}" type="slidenum">
              <a:rPr lang="es-EC" smtClean="0"/>
              <a:t>‹Nº›</a:t>
            </a:fld>
            <a:endParaRPr lang="es-EC"/>
          </a:p>
        </p:txBody>
      </p:sp>
    </p:spTree>
    <p:extLst>
      <p:ext uri="{BB962C8B-B14F-4D97-AF65-F5344CB8AC3E}">
        <p14:creationId xmlns:p14="http://schemas.microsoft.com/office/powerpoint/2010/main" val="2941419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3034088" y="2237291"/>
            <a:ext cx="6123824" cy="954107"/>
          </a:xfrm>
          <a:prstGeom prst="rect">
            <a:avLst/>
          </a:prstGeom>
          <a:noFill/>
        </p:spPr>
        <p:txBody>
          <a:bodyPr wrap="square" rtlCol="0">
            <a:spAutoFit/>
          </a:bodyPr>
          <a:lstStyle/>
          <a:p>
            <a:pPr algn="ctr"/>
            <a:r>
              <a:rPr lang="es-EC" sz="2800" b="1" dirty="0">
                <a:solidFill>
                  <a:srgbClr val="790C3D"/>
                </a:solidFill>
                <a:latin typeface="Arial Rounded MT Bold" panose="020F0704030504030204" pitchFamily="34" charset="0"/>
              </a:rPr>
              <a:t>Desarrollo de la Aplicación </a:t>
            </a:r>
          </a:p>
          <a:p>
            <a:pPr algn="ctr"/>
            <a:r>
              <a:rPr lang="es-EC" sz="2800" b="1" dirty="0">
                <a:solidFill>
                  <a:srgbClr val="790C3D"/>
                </a:solidFill>
                <a:latin typeface="Arial Rounded MT Bold" panose="020F0704030504030204" pitchFamily="34" charset="0"/>
              </a:rPr>
              <a:t>“ El juego el Ahorcado”</a:t>
            </a:r>
          </a:p>
        </p:txBody>
      </p:sp>
      <p:sp>
        <p:nvSpPr>
          <p:cNvPr id="12" name="CuadroTexto 11">
            <a:extLst>
              <a:ext uri="{FF2B5EF4-FFF2-40B4-BE49-F238E27FC236}">
                <a16:creationId xmlns:a16="http://schemas.microsoft.com/office/drawing/2014/main" id="{DB531E67-0430-43B8-BF62-AB984EF9DAF8}"/>
              </a:ext>
            </a:extLst>
          </p:cNvPr>
          <p:cNvSpPr txBox="1"/>
          <p:nvPr/>
        </p:nvSpPr>
        <p:spPr>
          <a:xfrm>
            <a:off x="6427712" y="4235115"/>
            <a:ext cx="5764288" cy="1292662"/>
          </a:xfrm>
          <a:prstGeom prst="rect">
            <a:avLst/>
          </a:prstGeom>
          <a:noFill/>
        </p:spPr>
        <p:txBody>
          <a:bodyPr wrap="square" rtlCol="0">
            <a:spAutoFit/>
          </a:bodyPr>
          <a:lstStyle/>
          <a:p>
            <a:pPr algn="just"/>
            <a:r>
              <a:rPr lang="es-EC" sz="2000" b="1" dirty="0">
                <a:solidFill>
                  <a:srgbClr val="EDAF00"/>
                </a:solidFill>
              </a:rPr>
              <a:t>Nombre: Ninfa Elizabeth Pacha Chipantiza </a:t>
            </a:r>
          </a:p>
          <a:p>
            <a:pPr algn="just"/>
            <a:r>
              <a:rPr lang="es-EC" sz="2000" b="1" dirty="0">
                <a:solidFill>
                  <a:srgbClr val="EDAF00"/>
                </a:solidFill>
              </a:rPr>
              <a:t>Materia: Lógica de programación </a:t>
            </a:r>
          </a:p>
          <a:p>
            <a:pPr algn="just"/>
            <a:r>
              <a:rPr lang="es-EC" sz="2000" b="1" dirty="0">
                <a:solidFill>
                  <a:srgbClr val="EDAF00"/>
                </a:solidFill>
              </a:rPr>
              <a:t>Carrera:</a:t>
            </a:r>
            <a:r>
              <a:rPr lang="es-ES" sz="2000" b="1" dirty="0">
                <a:solidFill>
                  <a:srgbClr val="EDAF00"/>
                </a:solidFill>
              </a:rPr>
              <a:t>Ingeniería en Sistemas de Información</a:t>
            </a:r>
            <a:endParaRPr lang="es-EC" sz="2000" b="1" dirty="0">
              <a:solidFill>
                <a:srgbClr val="EDAF00"/>
              </a:solidFill>
            </a:endParaRPr>
          </a:p>
          <a:p>
            <a:pPr algn="just"/>
            <a:endParaRPr lang="es-EC" dirty="0"/>
          </a:p>
        </p:txBody>
      </p:sp>
    </p:spTree>
    <p:extLst>
      <p:ext uri="{BB962C8B-B14F-4D97-AF65-F5344CB8AC3E}">
        <p14:creationId xmlns:p14="http://schemas.microsoft.com/office/powerpoint/2010/main" val="345478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Estructura del Código</a:t>
            </a:r>
            <a:endParaRPr lang="es-EC" dirty="0"/>
          </a:p>
        </p:txBody>
      </p:sp>
      <p:sp>
        <p:nvSpPr>
          <p:cNvPr id="20" name="CuadroTexto 19">
            <a:extLst>
              <a:ext uri="{FF2B5EF4-FFF2-40B4-BE49-F238E27FC236}">
                <a16:creationId xmlns:a16="http://schemas.microsoft.com/office/drawing/2014/main" id="{33D58EFC-109B-4277-8429-3B40D638E062}"/>
              </a:ext>
            </a:extLst>
          </p:cNvPr>
          <p:cNvSpPr txBox="1"/>
          <p:nvPr/>
        </p:nvSpPr>
        <p:spPr>
          <a:xfrm>
            <a:off x="979479" y="1395178"/>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Ventana de Introducción:</a:t>
            </a:r>
            <a:endParaRPr lang="es-EC" dirty="0"/>
          </a:p>
        </p:txBody>
      </p:sp>
      <p:sp>
        <p:nvSpPr>
          <p:cNvPr id="23" name="CuadroTexto 22">
            <a:extLst>
              <a:ext uri="{FF2B5EF4-FFF2-40B4-BE49-F238E27FC236}">
                <a16:creationId xmlns:a16="http://schemas.microsoft.com/office/drawing/2014/main" id="{480905FF-8A4F-4EB0-85B6-05199D6AEBD6}"/>
              </a:ext>
            </a:extLst>
          </p:cNvPr>
          <p:cNvSpPr txBox="1"/>
          <p:nvPr/>
        </p:nvSpPr>
        <p:spPr>
          <a:xfrm>
            <a:off x="1781908" y="5576518"/>
            <a:ext cx="9237784" cy="523220"/>
          </a:xfrm>
          <a:prstGeom prst="rect">
            <a:avLst/>
          </a:prstGeom>
          <a:noFill/>
        </p:spPr>
        <p:txBody>
          <a:bodyPr wrap="square" rtlCol="0">
            <a:spAutoFit/>
          </a:bodyPr>
          <a:lstStyle/>
          <a:p>
            <a:pPr algn="just"/>
            <a:r>
              <a:rPr lang="es-MX" sz="1400" dirty="0"/>
              <a:t>Ventana de bienvenida: muestra un mensaje de bienvenida, una breve descripción del juego y un botón que inicia el juego.</a:t>
            </a:r>
          </a:p>
          <a:p>
            <a:pPr algn="just"/>
            <a:r>
              <a:rPr lang="es-MX" sz="1400" dirty="0"/>
              <a:t>La imagen de fondo (fondo1.png) y el botón de inicio (play1.png) se cargan desde archivos de imagen en el directorio actual.</a:t>
            </a:r>
            <a:endParaRPr lang="es-EC" sz="1400" dirty="0"/>
          </a:p>
        </p:txBody>
      </p:sp>
      <p:pic>
        <p:nvPicPr>
          <p:cNvPr id="18" name="Imagen 17">
            <a:extLst>
              <a:ext uri="{FF2B5EF4-FFF2-40B4-BE49-F238E27FC236}">
                <a16:creationId xmlns:a16="http://schemas.microsoft.com/office/drawing/2014/main" id="{0CD880FB-4ED8-48A1-B1B6-EB95F1DBF789}"/>
              </a:ext>
            </a:extLst>
          </p:cNvPr>
          <p:cNvPicPr>
            <a:picLocks noChangeAspect="1"/>
          </p:cNvPicPr>
          <p:nvPr/>
        </p:nvPicPr>
        <p:blipFill>
          <a:blip r:embed="rId3"/>
          <a:stretch>
            <a:fillRect/>
          </a:stretch>
        </p:blipFill>
        <p:spPr>
          <a:xfrm>
            <a:off x="2026579" y="1812674"/>
            <a:ext cx="7229419" cy="3525624"/>
          </a:xfrm>
          <a:prstGeom prst="rect">
            <a:avLst/>
          </a:prstGeom>
        </p:spPr>
      </p:pic>
    </p:spTree>
    <p:extLst>
      <p:ext uri="{BB962C8B-B14F-4D97-AF65-F5344CB8AC3E}">
        <p14:creationId xmlns:p14="http://schemas.microsoft.com/office/powerpoint/2010/main" val="65122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Código</a:t>
            </a:r>
            <a:endParaRPr lang="es-EC" dirty="0"/>
          </a:p>
        </p:txBody>
      </p:sp>
      <p:sp>
        <p:nvSpPr>
          <p:cNvPr id="20" name="CuadroTexto 19">
            <a:extLst>
              <a:ext uri="{FF2B5EF4-FFF2-40B4-BE49-F238E27FC236}">
                <a16:creationId xmlns:a16="http://schemas.microsoft.com/office/drawing/2014/main" id="{33D58EFC-109B-4277-8429-3B40D638E062}"/>
              </a:ext>
            </a:extLst>
          </p:cNvPr>
          <p:cNvSpPr txBox="1"/>
          <p:nvPr/>
        </p:nvSpPr>
        <p:spPr>
          <a:xfrm>
            <a:off x="979479" y="1395178"/>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Función </a:t>
            </a:r>
            <a:r>
              <a:rPr lang="es-MX" b="1" dirty="0" err="1">
                <a:solidFill>
                  <a:srgbClr val="790C3D"/>
                </a:solidFill>
                <a:latin typeface="Arial Rounded MT Bold" panose="020F0704030504030204" pitchFamily="34" charset="0"/>
              </a:rPr>
              <a:t>iniciar_ventana_juego</a:t>
            </a:r>
            <a:r>
              <a:rPr lang="es-MX" b="1" dirty="0">
                <a:solidFill>
                  <a:srgbClr val="790C3D"/>
                </a:solidFill>
                <a:latin typeface="Arial Rounded MT Bold" panose="020F0704030504030204" pitchFamily="34" charset="0"/>
              </a:rPr>
              <a:t>():</a:t>
            </a:r>
            <a:endParaRPr lang="es-EC" dirty="0"/>
          </a:p>
        </p:txBody>
      </p:sp>
      <p:sp>
        <p:nvSpPr>
          <p:cNvPr id="23" name="CuadroTexto 22">
            <a:extLst>
              <a:ext uri="{FF2B5EF4-FFF2-40B4-BE49-F238E27FC236}">
                <a16:creationId xmlns:a16="http://schemas.microsoft.com/office/drawing/2014/main" id="{480905FF-8A4F-4EB0-85B6-05199D6AEBD6}"/>
              </a:ext>
            </a:extLst>
          </p:cNvPr>
          <p:cNvSpPr txBox="1"/>
          <p:nvPr/>
        </p:nvSpPr>
        <p:spPr>
          <a:xfrm>
            <a:off x="979479" y="2056978"/>
            <a:ext cx="3537813" cy="2246769"/>
          </a:xfrm>
          <a:prstGeom prst="rect">
            <a:avLst/>
          </a:prstGeom>
          <a:noFill/>
        </p:spPr>
        <p:txBody>
          <a:bodyPr wrap="square" rtlCol="0">
            <a:spAutoFit/>
          </a:bodyPr>
          <a:lstStyle/>
          <a:p>
            <a:pPr algn="just"/>
            <a:r>
              <a:rPr lang="es-MX" sz="1400" dirty="0"/>
              <a:t>Esta función cierra la ventana de introducción y abre la ventana principal del juego.</a:t>
            </a:r>
          </a:p>
          <a:p>
            <a:pPr algn="just"/>
            <a:endParaRPr lang="es-MX" sz="1400" dirty="0"/>
          </a:p>
          <a:p>
            <a:pPr algn="just"/>
            <a:r>
              <a:rPr lang="es-MX" sz="1400" dirty="0"/>
              <a:t>Crea la ventana principal del juego: configura etiquetas y botones para mostrar la palabra, los intentos restantes, las letras erradas, y para permitir que el jugador ingrese su intento.</a:t>
            </a:r>
          </a:p>
          <a:p>
            <a:pPr algn="just"/>
            <a:r>
              <a:rPr lang="es-MX" sz="1400" dirty="0"/>
              <a:t>Llama a </a:t>
            </a:r>
            <a:r>
              <a:rPr lang="es-MX" sz="1400" dirty="0" err="1"/>
              <a:t>reiniciar_juego</a:t>
            </a:r>
            <a:r>
              <a:rPr lang="es-MX" sz="1400" dirty="0"/>
              <a:t>() para comenzar con una nueva palabra.</a:t>
            </a:r>
            <a:endParaRPr lang="es-EC" sz="1400" dirty="0"/>
          </a:p>
        </p:txBody>
      </p:sp>
      <p:pic>
        <p:nvPicPr>
          <p:cNvPr id="7" name="Imagen 6">
            <a:extLst>
              <a:ext uri="{FF2B5EF4-FFF2-40B4-BE49-F238E27FC236}">
                <a16:creationId xmlns:a16="http://schemas.microsoft.com/office/drawing/2014/main" id="{099D9C49-0675-42D0-9D3F-7A69FB09578B}"/>
              </a:ext>
            </a:extLst>
          </p:cNvPr>
          <p:cNvPicPr>
            <a:picLocks noChangeAspect="1"/>
          </p:cNvPicPr>
          <p:nvPr/>
        </p:nvPicPr>
        <p:blipFill>
          <a:blip r:embed="rId3"/>
          <a:stretch>
            <a:fillRect/>
          </a:stretch>
        </p:blipFill>
        <p:spPr>
          <a:xfrm>
            <a:off x="4931508" y="1135628"/>
            <a:ext cx="7148161" cy="4733725"/>
          </a:xfrm>
          <a:prstGeom prst="rect">
            <a:avLst/>
          </a:prstGeom>
        </p:spPr>
      </p:pic>
    </p:spTree>
    <p:extLst>
      <p:ext uri="{BB962C8B-B14F-4D97-AF65-F5344CB8AC3E}">
        <p14:creationId xmlns:p14="http://schemas.microsoft.com/office/powerpoint/2010/main" val="383873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920865" y="2236393"/>
            <a:ext cx="9825289" cy="3108543"/>
          </a:xfrm>
          <a:prstGeom prst="rect">
            <a:avLst/>
          </a:prstGeom>
          <a:noFill/>
        </p:spPr>
        <p:txBody>
          <a:bodyPr wrap="square" rtlCol="0">
            <a:spAutoFit/>
          </a:bodyPr>
          <a:lstStyle/>
          <a:p>
            <a:pPr algn="just"/>
            <a:r>
              <a:rPr lang="es-MX" sz="2400" dirty="0"/>
              <a:t>El código implementa de forma eficiente el juego del "Ahorcado" utilizando </a:t>
            </a:r>
            <a:r>
              <a:rPr lang="es-MX" sz="2400" dirty="0" err="1"/>
              <a:t>tkinter</a:t>
            </a:r>
            <a:r>
              <a:rPr lang="es-MX" sz="2400" dirty="0"/>
              <a:t>, proporcionando una interfaz gráfica simple pero clara que permite al jugador interactuar fácilmente con el juego.</a:t>
            </a:r>
          </a:p>
          <a:p>
            <a:pPr algn="just"/>
            <a:endParaRPr lang="es-MX" sz="2400" dirty="0"/>
          </a:p>
          <a:p>
            <a:pPr algn="just"/>
            <a:r>
              <a:rPr lang="es-MX" sz="2400" dirty="0"/>
              <a:t>La lógica del juego está bien estructurada, con un manejo adecuado de los intentos, validaciones de entrada y retroalimentación al jugador, lo que garantiza una experiencia fluida y comprensible.</a:t>
            </a:r>
            <a:endParaRPr kumimoji="0" lang="es-EC" altLang="es-EC" sz="6000" b="0" i="0" u="none" strike="noStrike" cap="none" normalizeH="0" baseline="0" dirty="0">
              <a:ln>
                <a:noFill/>
              </a:ln>
              <a:solidFill>
                <a:schemeClr val="tx1"/>
              </a:solidFill>
              <a:effectLst/>
              <a:latin typeface="Arial" panose="020B0604020202020204" pitchFamily="34" charset="0"/>
            </a:endParaRPr>
          </a:p>
          <a:p>
            <a:pPr algn="just"/>
            <a:endParaRPr lang="es-ES" sz="2800" dirty="0"/>
          </a:p>
        </p:txBody>
      </p:sp>
      <p:sp>
        <p:nvSpPr>
          <p:cNvPr id="2" name="CuadroTexto 1">
            <a:extLst>
              <a:ext uri="{FF2B5EF4-FFF2-40B4-BE49-F238E27FC236}">
                <a16:creationId xmlns:a16="http://schemas.microsoft.com/office/drawing/2014/main" id="{938E2BF2-A70E-4490-BCEA-A75C57A4EB2F}"/>
              </a:ext>
            </a:extLst>
          </p:cNvPr>
          <p:cNvSpPr txBox="1"/>
          <p:nvPr/>
        </p:nvSpPr>
        <p:spPr>
          <a:xfrm>
            <a:off x="920865" y="1451930"/>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Conclusiones</a:t>
            </a:r>
            <a:endParaRPr lang="es-EC" dirty="0"/>
          </a:p>
        </p:txBody>
      </p:sp>
    </p:spTree>
    <p:extLst>
      <p:ext uri="{BB962C8B-B14F-4D97-AF65-F5344CB8AC3E}">
        <p14:creationId xmlns:p14="http://schemas.microsoft.com/office/powerpoint/2010/main" val="316381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3493420" y="1106323"/>
            <a:ext cx="6123824" cy="4737194"/>
          </a:xfrm>
          <a:prstGeom prst="rect">
            <a:avLst/>
          </a:prstGeom>
          <a:noFill/>
        </p:spPr>
        <p:txBody>
          <a:bodyPr wrap="square" rtlCol="0">
            <a:spAutoFit/>
          </a:bodyPr>
          <a:lstStyle/>
          <a:p>
            <a:pPr>
              <a:lnSpc>
                <a:spcPct val="200000"/>
              </a:lnSpc>
            </a:pPr>
            <a:r>
              <a:rPr lang="es-ES" sz="2800" b="1" dirty="0">
                <a:solidFill>
                  <a:srgbClr val="EDAF00"/>
                </a:solidFill>
                <a:latin typeface="Arial Rounded MT Bold" panose="020F0704030504030204" pitchFamily="34" charset="0"/>
              </a:rPr>
              <a:t>Agenda</a:t>
            </a:r>
            <a:r>
              <a:rPr lang="es-ES" sz="2800" b="1" dirty="0">
                <a:solidFill>
                  <a:srgbClr val="790C3D"/>
                </a:solidFill>
                <a:latin typeface="Arial Rounded MT Bold" panose="020F0704030504030204" pitchFamily="34" charset="0"/>
              </a:rPr>
              <a:t> </a:t>
            </a:r>
          </a:p>
          <a:p>
            <a:pPr>
              <a:lnSpc>
                <a:spcPct val="200000"/>
              </a:lnSpc>
            </a:pPr>
            <a:r>
              <a:rPr lang="es-ES" sz="3200" b="1" dirty="0">
                <a:solidFill>
                  <a:srgbClr val="790C3D"/>
                </a:solidFill>
                <a:latin typeface="Arial Rounded MT Bold" panose="020F0704030504030204" pitchFamily="34" charset="0"/>
              </a:rPr>
              <a:t>Introducción al juego</a:t>
            </a:r>
          </a:p>
          <a:p>
            <a:pPr>
              <a:lnSpc>
                <a:spcPct val="200000"/>
              </a:lnSpc>
            </a:pPr>
            <a:r>
              <a:rPr lang="es-ES" sz="3200" b="1" dirty="0">
                <a:solidFill>
                  <a:srgbClr val="790C3D"/>
                </a:solidFill>
                <a:latin typeface="Arial Rounded MT Bold" panose="020F0704030504030204" pitchFamily="34" charset="0"/>
              </a:rPr>
              <a:t>Explicación del Juego</a:t>
            </a:r>
          </a:p>
          <a:p>
            <a:pPr>
              <a:lnSpc>
                <a:spcPct val="200000"/>
              </a:lnSpc>
            </a:pPr>
            <a:r>
              <a:rPr lang="es-ES" sz="3200" b="1" dirty="0">
                <a:solidFill>
                  <a:srgbClr val="790C3D"/>
                </a:solidFill>
                <a:latin typeface="Arial Rounded MT Bold" panose="020F0704030504030204" pitchFamily="34" charset="0"/>
              </a:rPr>
              <a:t>Explicación del código</a:t>
            </a:r>
          </a:p>
          <a:p>
            <a:pPr>
              <a:lnSpc>
                <a:spcPct val="200000"/>
              </a:lnSpc>
            </a:pPr>
            <a:r>
              <a:rPr lang="es-ES" sz="3200" b="1" dirty="0">
                <a:solidFill>
                  <a:srgbClr val="790C3D"/>
                </a:solidFill>
                <a:latin typeface="Arial Rounded MT Bold" panose="020F0704030504030204" pitchFamily="34" charset="0"/>
              </a:rPr>
              <a:t>Conclusión</a:t>
            </a:r>
          </a:p>
        </p:txBody>
      </p:sp>
    </p:spTree>
    <p:extLst>
      <p:ext uri="{BB962C8B-B14F-4D97-AF65-F5344CB8AC3E}">
        <p14:creationId xmlns:p14="http://schemas.microsoft.com/office/powerpoint/2010/main" val="927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1387894" y="2695210"/>
            <a:ext cx="9019422" cy="2644314"/>
          </a:xfrm>
          <a:prstGeom prst="rect">
            <a:avLst/>
          </a:prstGeom>
          <a:noFill/>
        </p:spPr>
        <p:txBody>
          <a:bodyPr wrap="square" rtlCol="0">
            <a:spAutoFit/>
          </a:bodyPr>
          <a:lstStyle/>
          <a:p>
            <a:pPr algn="just"/>
            <a:r>
              <a:rPr lang="es-ES" sz="2800" dirty="0"/>
              <a:t>El Ahorcado es un juego de palabras en el que los jugadores deben adivinar una palabra secreta antes de quedarse sin intentos. Cada vez que fallamos una letra, perderemos una oportunidad, pero si acertamos, nos acercamos a la victoria</a:t>
            </a:r>
          </a:p>
          <a:p>
            <a:pPr>
              <a:lnSpc>
                <a:spcPct val="200000"/>
              </a:lnSpc>
            </a:pPr>
            <a:endParaRPr lang="es-ES" sz="3200" b="1" dirty="0">
              <a:solidFill>
                <a:srgbClr val="790C3D"/>
              </a:solidFill>
              <a:latin typeface="Arial Rounded MT Bold" panose="020F0704030504030204" pitchFamily="34" charset="0"/>
            </a:endParaRPr>
          </a:p>
        </p:txBody>
      </p:sp>
      <p:sp>
        <p:nvSpPr>
          <p:cNvPr id="2" name="CuadroTexto 1">
            <a:extLst>
              <a:ext uri="{FF2B5EF4-FFF2-40B4-BE49-F238E27FC236}">
                <a16:creationId xmlns:a16="http://schemas.microsoft.com/office/drawing/2014/main" id="{938E2BF2-A70E-4490-BCEA-A75C57A4EB2F}"/>
              </a:ext>
            </a:extLst>
          </p:cNvPr>
          <p:cNvSpPr txBox="1"/>
          <p:nvPr/>
        </p:nvSpPr>
        <p:spPr>
          <a:xfrm>
            <a:off x="1349669" y="1904662"/>
            <a:ext cx="4547936" cy="800219"/>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Introducción al juego</a:t>
            </a:r>
          </a:p>
          <a:p>
            <a:endParaRPr lang="es-EC" dirty="0"/>
          </a:p>
        </p:txBody>
      </p:sp>
    </p:spTree>
    <p:extLst>
      <p:ext uri="{BB962C8B-B14F-4D97-AF65-F5344CB8AC3E}">
        <p14:creationId xmlns:p14="http://schemas.microsoft.com/office/powerpoint/2010/main" val="75152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1387894" y="2695210"/>
            <a:ext cx="3689432" cy="3170099"/>
          </a:xfrm>
          <a:prstGeom prst="rect">
            <a:avLst/>
          </a:prstGeom>
          <a:noFill/>
        </p:spPr>
        <p:txBody>
          <a:bodyPr wrap="square" rtlCol="0">
            <a:spAutoFit/>
          </a:bodyPr>
          <a:lstStyle/>
          <a:p>
            <a:pPr algn="just"/>
            <a:r>
              <a:rPr lang="es-ES" sz="2800" dirty="0"/>
              <a:t>Al iniciar el juego, nos encontramos con una pantalla de bienvenida, con un fondo atractivo y un botón que nos permite comenzar la partida</a:t>
            </a:r>
            <a:r>
              <a:rPr lang="es-ES" sz="3200" b="1" dirty="0">
                <a:latin typeface="Arial Rounded MT Bold" panose="020F0704030504030204" pitchFamily="34" charset="0"/>
              </a:rPr>
              <a:t>.</a:t>
            </a:r>
            <a:endParaRPr lang="es-ES" sz="2800" dirty="0"/>
          </a:p>
        </p:txBody>
      </p:sp>
      <p:sp>
        <p:nvSpPr>
          <p:cNvPr id="2" name="CuadroTexto 1">
            <a:extLst>
              <a:ext uri="{FF2B5EF4-FFF2-40B4-BE49-F238E27FC236}">
                <a16:creationId xmlns:a16="http://schemas.microsoft.com/office/drawing/2014/main" id="{938E2BF2-A70E-4490-BCEA-A75C57A4EB2F}"/>
              </a:ext>
            </a:extLst>
          </p:cNvPr>
          <p:cNvSpPr txBox="1"/>
          <p:nvPr/>
        </p:nvSpPr>
        <p:spPr>
          <a:xfrm>
            <a:off x="1349669" y="1904662"/>
            <a:ext cx="4547936" cy="800219"/>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juego</a:t>
            </a:r>
          </a:p>
          <a:p>
            <a:endParaRPr lang="es-EC" dirty="0"/>
          </a:p>
        </p:txBody>
      </p:sp>
      <p:pic>
        <p:nvPicPr>
          <p:cNvPr id="4" name="Imagen 3">
            <a:extLst>
              <a:ext uri="{FF2B5EF4-FFF2-40B4-BE49-F238E27FC236}">
                <a16:creationId xmlns:a16="http://schemas.microsoft.com/office/drawing/2014/main" id="{C806C0BC-8ADF-4F68-8E5F-D92F18508D0C}"/>
              </a:ext>
            </a:extLst>
          </p:cNvPr>
          <p:cNvPicPr>
            <a:picLocks noChangeAspect="1"/>
          </p:cNvPicPr>
          <p:nvPr/>
        </p:nvPicPr>
        <p:blipFill>
          <a:blip r:embed="rId3"/>
          <a:stretch>
            <a:fillRect/>
          </a:stretch>
        </p:blipFill>
        <p:spPr>
          <a:xfrm>
            <a:off x="6096000" y="1128390"/>
            <a:ext cx="5791200" cy="5056029"/>
          </a:xfrm>
          <a:prstGeom prst="rect">
            <a:avLst/>
          </a:prstGeom>
        </p:spPr>
      </p:pic>
    </p:spTree>
    <p:extLst>
      <p:ext uri="{BB962C8B-B14F-4D97-AF65-F5344CB8AC3E}">
        <p14:creationId xmlns:p14="http://schemas.microsoft.com/office/powerpoint/2010/main" val="78055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3420" cy="1657998"/>
          </a:xfrm>
          <a:prstGeom prst="rect">
            <a:avLst/>
          </a:prstGeom>
        </p:spPr>
      </p:pic>
      <p:sp>
        <p:nvSpPr>
          <p:cNvPr id="11" name="CuadroTexto 10">
            <a:extLst>
              <a:ext uri="{FF2B5EF4-FFF2-40B4-BE49-F238E27FC236}">
                <a16:creationId xmlns:a16="http://schemas.microsoft.com/office/drawing/2014/main" id="{DE71D933-1C2D-4723-9204-F30189A0E67B}"/>
              </a:ext>
            </a:extLst>
          </p:cNvPr>
          <p:cNvSpPr txBox="1"/>
          <p:nvPr/>
        </p:nvSpPr>
        <p:spPr>
          <a:xfrm>
            <a:off x="920865" y="2025908"/>
            <a:ext cx="5704849" cy="4832092"/>
          </a:xfrm>
          <a:prstGeom prst="rect">
            <a:avLst/>
          </a:prstGeom>
          <a:noFill/>
        </p:spPr>
        <p:txBody>
          <a:bodyPr wrap="square" rtlCol="0">
            <a:spAutoFit/>
          </a:bodyPr>
          <a:lstStyle/>
          <a:p>
            <a:pPr algn="just"/>
            <a:r>
              <a:rPr lang="es-ES" sz="2800" dirty="0"/>
              <a:t>Dentro del juego, vemos los siguientes elementos clave:</a:t>
            </a:r>
          </a:p>
          <a:p>
            <a:pPr marL="457200" indent="-457200" algn="just">
              <a:buFont typeface="Arial" panose="020B0604020202020204" pitchFamily="34" charset="0"/>
              <a:buChar char="•"/>
            </a:pPr>
            <a:r>
              <a:rPr lang="es-ES" sz="2800" dirty="0"/>
              <a:t>La palabra oculta representada por guiones bajos.</a:t>
            </a:r>
          </a:p>
          <a:p>
            <a:pPr marL="457200" indent="-457200" algn="just">
              <a:buFont typeface="Arial" panose="020B0604020202020204" pitchFamily="34" charset="0"/>
              <a:buChar char="•"/>
            </a:pPr>
            <a:r>
              <a:rPr lang="es-ES" sz="2800" dirty="0"/>
              <a:t>Un contador de intentos restantes.</a:t>
            </a:r>
          </a:p>
          <a:p>
            <a:pPr marL="457200" indent="-457200" algn="just">
              <a:buFont typeface="Arial" panose="020B0604020202020204" pitchFamily="34" charset="0"/>
              <a:buChar char="•"/>
            </a:pPr>
            <a:r>
              <a:rPr lang="es-ES" sz="2800" dirty="0"/>
              <a:t>Un área para ingresar letras.</a:t>
            </a:r>
          </a:p>
          <a:p>
            <a:pPr marL="457200" indent="-457200" algn="just">
              <a:buFont typeface="Arial" panose="020B0604020202020204" pitchFamily="34" charset="0"/>
              <a:buChar char="•"/>
            </a:pPr>
            <a:r>
              <a:rPr lang="es-ES" sz="2800" dirty="0"/>
              <a:t>Un botón para intentar adivinar la palabra.</a:t>
            </a:r>
          </a:p>
          <a:p>
            <a:pPr marL="457200" indent="-457200" algn="just">
              <a:buFont typeface="Arial" panose="020B0604020202020204" pitchFamily="34" charset="0"/>
              <a:buChar char="•"/>
            </a:pPr>
            <a:r>
              <a:rPr lang="es-ES" sz="2800" dirty="0"/>
              <a:t>Un botón para reiniciar el juego y empezar de nuevo.</a:t>
            </a:r>
          </a:p>
          <a:p>
            <a:pPr algn="just"/>
            <a:endParaRPr lang="es-ES" sz="2800" dirty="0"/>
          </a:p>
        </p:txBody>
      </p:sp>
      <p:sp>
        <p:nvSpPr>
          <p:cNvPr id="2" name="CuadroTexto 1">
            <a:extLst>
              <a:ext uri="{FF2B5EF4-FFF2-40B4-BE49-F238E27FC236}">
                <a16:creationId xmlns:a16="http://schemas.microsoft.com/office/drawing/2014/main" id="{938E2BF2-A70E-4490-BCEA-A75C57A4EB2F}"/>
              </a:ext>
            </a:extLst>
          </p:cNvPr>
          <p:cNvSpPr txBox="1"/>
          <p:nvPr/>
        </p:nvSpPr>
        <p:spPr>
          <a:xfrm>
            <a:off x="920865" y="1451930"/>
            <a:ext cx="4547936" cy="800219"/>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juego</a:t>
            </a:r>
          </a:p>
          <a:p>
            <a:endParaRPr lang="es-EC" dirty="0"/>
          </a:p>
        </p:txBody>
      </p:sp>
      <p:pic>
        <p:nvPicPr>
          <p:cNvPr id="5" name="Imagen 4">
            <a:extLst>
              <a:ext uri="{FF2B5EF4-FFF2-40B4-BE49-F238E27FC236}">
                <a16:creationId xmlns:a16="http://schemas.microsoft.com/office/drawing/2014/main" id="{E4A2E2BF-B32A-4A36-ACA0-7527C4AEFF7F}"/>
              </a:ext>
            </a:extLst>
          </p:cNvPr>
          <p:cNvPicPr>
            <a:picLocks noChangeAspect="1"/>
          </p:cNvPicPr>
          <p:nvPr/>
        </p:nvPicPr>
        <p:blipFill>
          <a:blip r:embed="rId3"/>
          <a:stretch>
            <a:fillRect/>
          </a:stretch>
        </p:blipFill>
        <p:spPr>
          <a:xfrm>
            <a:off x="6625714" y="1165092"/>
            <a:ext cx="4876475" cy="4700217"/>
          </a:xfrm>
          <a:prstGeom prst="rect">
            <a:avLst/>
          </a:prstGeom>
        </p:spPr>
      </p:pic>
    </p:spTree>
    <p:extLst>
      <p:ext uri="{BB962C8B-B14F-4D97-AF65-F5344CB8AC3E}">
        <p14:creationId xmlns:p14="http://schemas.microsoft.com/office/powerpoint/2010/main" val="361172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2" name="CuadroTexto 1">
            <a:extLst>
              <a:ext uri="{FF2B5EF4-FFF2-40B4-BE49-F238E27FC236}">
                <a16:creationId xmlns:a16="http://schemas.microsoft.com/office/drawing/2014/main" id="{938E2BF2-A70E-4490-BCEA-A75C57A4EB2F}"/>
              </a:ext>
            </a:extLst>
          </p:cNvPr>
          <p:cNvSpPr txBox="1"/>
          <p:nvPr/>
        </p:nvSpPr>
        <p:spPr>
          <a:xfrm>
            <a:off x="850526" y="1558532"/>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Importaciones y definición de variables</a:t>
            </a:r>
            <a:endParaRPr lang="es-EC" dirty="0"/>
          </a:p>
        </p:txBody>
      </p:sp>
      <p:pic>
        <p:nvPicPr>
          <p:cNvPr id="5" name="Imagen 4">
            <a:extLst>
              <a:ext uri="{FF2B5EF4-FFF2-40B4-BE49-F238E27FC236}">
                <a16:creationId xmlns:a16="http://schemas.microsoft.com/office/drawing/2014/main" id="{E6FC2329-7425-4A36-A818-1B252A01C314}"/>
              </a:ext>
            </a:extLst>
          </p:cNvPr>
          <p:cNvPicPr>
            <a:picLocks noChangeAspect="1"/>
          </p:cNvPicPr>
          <p:nvPr/>
        </p:nvPicPr>
        <p:blipFill>
          <a:blip r:embed="rId3"/>
          <a:stretch>
            <a:fillRect/>
          </a:stretch>
        </p:blipFill>
        <p:spPr>
          <a:xfrm>
            <a:off x="1612656" y="2035664"/>
            <a:ext cx="7265621" cy="2151105"/>
          </a:xfrm>
          <a:prstGeom prst="rect">
            <a:avLst/>
          </a:prstGeom>
        </p:spPr>
      </p:pic>
      <p:sp>
        <p:nvSpPr>
          <p:cNvPr id="9" name="CuadroTexto 8">
            <a:extLst>
              <a:ext uri="{FF2B5EF4-FFF2-40B4-BE49-F238E27FC236}">
                <a16:creationId xmlns:a16="http://schemas.microsoft.com/office/drawing/2014/main" id="{594CB64D-FCDF-40D4-A456-5448007BE75F}"/>
              </a:ext>
            </a:extLst>
          </p:cNvPr>
          <p:cNvSpPr txBox="1"/>
          <p:nvPr/>
        </p:nvSpPr>
        <p:spPr>
          <a:xfrm>
            <a:off x="773724" y="4391527"/>
            <a:ext cx="7526216" cy="1815882"/>
          </a:xfrm>
          <a:prstGeom prst="rect">
            <a:avLst/>
          </a:prstGeom>
          <a:noFill/>
        </p:spPr>
        <p:txBody>
          <a:bodyPr wrap="square" rtlCol="0">
            <a:spAutoFit/>
          </a:bodyPr>
          <a:lstStyle/>
          <a:p>
            <a:pPr algn="just"/>
            <a:r>
              <a:rPr lang="es-MX" sz="1400" b="1" dirty="0" err="1"/>
              <a:t>tkinter</a:t>
            </a:r>
            <a:r>
              <a:rPr lang="es-MX" sz="1400" dirty="0"/>
              <a:t> es una librería para crear interfaces gráficas en Python.</a:t>
            </a:r>
          </a:p>
          <a:p>
            <a:pPr algn="just"/>
            <a:r>
              <a:rPr lang="es-MX" sz="1400" b="1" dirty="0" err="1"/>
              <a:t>random</a:t>
            </a:r>
            <a:r>
              <a:rPr lang="es-MX" sz="1400" dirty="0"/>
              <a:t> se usa para seleccionar aleatoriamente una palabra de la lista palabras.</a:t>
            </a:r>
          </a:p>
          <a:p>
            <a:pPr algn="just"/>
            <a:r>
              <a:rPr lang="es-MX" sz="1400" dirty="0"/>
              <a:t>Se definen las variables globales:</a:t>
            </a:r>
          </a:p>
          <a:p>
            <a:pPr marL="285750" indent="-285750" algn="just">
              <a:buFont typeface="Arial" panose="020B0604020202020204" pitchFamily="34" charset="0"/>
              <a:buChar char="•"/>
            </a:pPr>
            <a:r>
              <a:rPr lang="es-MX" sz="1400" dirty="0" err="1"/>
              <a:t>palabra_secreta</a:t>
            </a:r>
            <a:r>
              <a:rPr lang="es-MX" sz="1400" dirty="0"/>
              <a:t>: almacenará la palabra a adivinar.</a:t>
            </a:r>
          </a:p>
          <a:p>
            <a:pPr marL="285750" indent="-285750" algn="just">
              <a:buFont typeface="Arial" panose="020B0604020202020204" pitchFamily="34" charset="0"/>
              <a:buChar char="•"/>
            </a:pPr>
            <a:r>
              <a:rPr lang="es-MX" sz="1400" dirty="0" err="1"/>
              <a:t>letras_descubiertas</a:t>
            </a:r>
            <a:r>
              <a:rPr lang="es-MX" sz="1400" dirty="0"/>
              <a:t>: lista que mantiene las letras adivinadas, representadas por guiones bajos _ al principio.</a:t>
            </a:r>
          </a:p>
          <a:p>
            <a:pPr marL="285750" indent="-285750" algn="just">
              <a:buFont typeface="Arial" panose="020B0604020202020204" pitchFamily="34" charset="0"/>
              <a:buChar char="•"/>
            </a:pPr>
            <a:r>
              <a:rPr lang="es-MX" sz="1400" dirty="0" err="1"/>
              <a:t>letras_erradas</a:t>
            </a:r>
            <a:r>
              <a:rPr lang="es-MX" sz="1400" dirty="0"/>
              <a:t>: lista de letras incorrectas.</a:t>
            </a:r>
          </a:p>
          <a:p>
            <a:pPr marL="285750" indent="-285750" algn="just">
              <a:buFont typeface="Arial" panose="020B0604020202020204" pitchFamily="34" charset="0"/>
              <a:buChar char="•"/>
            </a:pPr>
            <a:r>
              <a:rPr lang="es-MX" sz="1400" dirty="0"/>
              <a:t>intentos: cantidad de intentos permitidos (6 en este caso).</a:t>
            </a:r>
            <a:endParaRPr lang="es-EC" sz="1400" dirty="0"/>
          </a:p>
        </p:txBody>
      </p:sp>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Código</a:t>
            </a:r>
            <a:endParaRPr lang="es-EC" dirty="0"/>
          </a:p>
        </p:txBody>
      </p:sp>
    </p:spTree>
    <p:extLst>
      <p:ext uri="{BB962C8B-B14F-4D97-AF65-F5344CB8AC3E}">
        <p14:creationId xmlns:p14="http://schemas.microsoft.com/office/powerpoint/2010/main" val="214685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2" name="CuadroTexto 1">
            <a:extLst>
              <a:ext uri="{FF2B5EF4-FFF2-40B4-BE49-F238E27FC236}">
                <a16:creationId xmlns:a16="http://schemas.microsoft.com/office/drawing/2014/main" id="{938E2BF2-A70E-4490-BCEA-A75C57A4EB2F}"/>
              </a:ext>
            </a:extLst>
          </p:cNvPr>
          <p:cNvSpPr txBox="1"/>
          <p:nvPr/>
        </p:nvSpPr>
        <p:spPr>
          <a:xfrm>
            <a:off x="850526" y="1558532"/>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Función actualizar():</a:t>
            </a:r>
            <a:endParaRPr lang="es-EC" dirty="0"/>
          </a:p>
        </p:txBody>
      </p:sp>
      <p:sp>
        <p:nvSpPr>
          <p:cNvPr id="9" name="CuadroTexto 8">
            <a:extLst>
              <a:ext uri="{FF2B5EF4-FFF2-40B4-BE49-F238E27FC236}">
                <a16:creationId xmlns:a16="http://schemas.microsoft.com/office/drawing/2014/main" id="{594CB64D-FCDF-40D4-A456-5448007BE75F}"/>
              </a:ext>
            </a:extLst>
          </p:cNvPr>
          <p:cNvSpPr txBox="1"/>
          <p:nvPr/>
        </p:nvSpPr>
        <p:spPr>
          <a:xfrm>
            <a:off x="758093" y="4796894"/>
            <a:ext cx="7526216" cy="1169551"/>
          </a:xfrm>
          <a:prstGeom prst="rect">
            <a:avLst/>
          </a:prstGeom>
          <a:noFill/>
        </p:spPr>
        <p:txBody>
          <a:bodyPr wrap="square" rtlCol="0">
            <a:spAutoFit/>
          </a:bodyPr>
          <a:lstStyle/>
          <a:p>
            <a:pPr marL="285750" indent="-285750" algn="just">
              <a:buFont typeface="Arial" panose="020B0604020202020204" pitchFamily="34" charset="0"/>
              <a:buChar char="•"/>
            </a:pPr>
            <a:r>
              <a:rPr lang="es-MX" sz="1400" dirty="0"/>
              <a:t>Actualiza la interfaz gráfica: modifica los textos de las etiquetas que muestran la palabra, los intentos restantes y las letras erradas.</a:t>
            </a:r>
          </a:p>
          <a:p>
            <a:pPr marL="285750" indent="-285750" algn="just">
              <a:buFont typeface="Arial" panose="020B0604020202020204" pitchFamily="34" charset="0"/>
              <a:buChar char="•"/>
            </a:pPr>
            <a:r>
              <a:rPr lang="es-MX" sz="1400" dirty="0"/>
              <a:t>Si el jugador ha adivinado toda la palabra ('_' </a:t>
            </a:r>
            <a:r>
              <a:rPr lang="es-MX" sz="1400" dirty="0" err="1"/>
              <a:t>not</a:t>
            </a:r>
            <a:r>
              <a:rPr lang="es-MX" sz="1400" dirty="0"/>
              <a:t> in </a:t>
            </a:r>
            <a:r>
              <a:rPr lang="es-MX" sz="1400" dirty="0" err="1"/>
              <a:t>letras_descubiertas</a:t>
            </a:r>
            <a:r>
              <a:rPr lang="es-MX" sz="1400" dirty="0"/>
              <a:t>), muestra un mensaje de victoria.</a:t>
            </a:r>
          </a:p>
          <a:p>
            <a:pPr marL="285750" indent="-285750" algn="just">
              <a:buFont typeface="Arial" panose="020B0604020202020204" pitchFamily="34" charset="0"/>
              <a:buChar char="•"/>
            </a:pPr>
            <a:r>
              <a:rPr lang="es-MX" sz="1400" dirty="0"/>
              <a:t>Si se quedan sin intentos (intentos &lt;= 0), muestra un mensaje de derrota y reinicia el juego.</a:t>
            </a:r>
            <a:endParaRPr lang="es-EC" sz="1400" dirty="0"/>
          </a:p>
        </p:txBody>
      </p:sp>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Código</a:t>
            </a:r>
            <a:endParaRPr lang="es-EC" dirty="0"/>
          </a:p>
        </p:txBody>
      </p:sp>
      <p:sp>
        <p:nvSpPr>
          <p:cNvPr id="3" name="Rectangle 1">
            <a:extLst>
              <a:ext uri="{FF2B5EF4-FFF2-40B4-BE49-F238E27FC236}">
                <a16:creationId xmlns:a16="http://schemas.microsoft.com/office/drawing/2014/main" id="{BA8FE904-5BCC-4A42-B234-BA1974932E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800" b="0" i="0" u="none" strike="noStrike" cap="none" normalizeH="0" baseline="0">
                <a:ln>
                  <a:noFill/>
                </a:ln>
                <a:solidFill>
                  <a:schemeClr val="tx1"/>
                </a:solidFill>
                <a:effectLst/>
                <a:latin typeface="Arial" panose="020B0604020202020204" pitchFamily="34" charset="0"/>
              </a:rPr>
              <a:t>Función </a:t>
            </a:r>
            <a:r>
              <a:rPr kumimoji="0" lang="es-EC" altLang="es-EC" sz="1000" b="0" i="0" u="none" strike="noStrike" cap="none" normalizeH="0" baseline="0">
                <a:ln>
                  <a:noFill/>
                </a:ln>
                <a:solidFill>
                  <a:schemeClr val="tx1"/>
                </a:solidFill>
                <a:effectLst/>
                <a:latin typeface="Arial Unicode MS"/>
              </a:rPr>
              <a:t>actualizar()</a:t>
            </a:r>
            <a:r>
              <a:rPr kumimoji="0" lang="es-EC" altLang="es-EC" sz="800" b="0" i="0" u="none" strike="noStrike" cap="none" normalizeH="0" baseline="0">
                <a:ln>
                  <a:noFill/>
                </a:ln>
                <a:solidFill>
                  <a:schemeClr val="tx1"/>
                </a:solidFill>
                <a:effectLst/>
              </a:rPr>
              <a:t>: </a:t>
            </a:r>
            <a:endParaRPr kumimoji="0" lang="es-EC" altLang="es-EC" sz="1800" b="0" i="0" u="none" strike="noStrike" cap="none" normalizeH="0" baseline="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7F4B45A7-66C6-4FAA-B5FF-58D7D4FB4747}"/>
              </a:ext>
            </a:extLst>
          </p:cNvPr>
          <p:cNvPicPr>
            <a:picLocks noChangeAspect="1"/>
          </p:cNvPicPr>
          <p:nvPr/>
        </p:nvPicPr>
        <p:blipFill>
          <a:blip r:embed="rId3"/>
          <a:stretch>
            <a:fillRect/>
          </a:stretch>
        </p:blipFill>
        <p:spPr>
          <a:xfrm>
            <a:off x="2145483" y="1995998"/>
            <a:ext cx="6505957" cy="2515920"/>
          </a:xfrm>
          <a:prstGeom prst="rect">
            <a:avLst/>
          </a:prstGeom>
        </p:spPr>
      </p:pic>
    </p:spTree>
    <p:extLst>
      <p:ext uri="{BB962C8B-B14F-4D97-AF65-F5344CB8AC3E}">
        <p14:creationId xmlns:p14="http://schemas.microsoft.com/office/powerpoint/2010/main" val="299329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2" name="CuadroTexto 1">
            <a:extLst>
              <a:ext uri="{FF2B5EF4-FFF2-40B4-BE49-F238E27FC236}">
                <a16:creationId xmlns:a16="http://schemas.microsoft.com/office/drawing/2014/main" id="{938E2BF2-A70E-4490-BCEA-A75C57A4EB2F}"/>
              </a:ext>
            </a:extLst>
          </p:cNvPr>
          <p:cNvSpPr txBox="1"/>
          <p:nvPr/>
        </p:nvSpPr>
        <p:spPr>
          <a:xfrm>
            <a:off x="850525" y="1560755"/>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Función </a:t>
            </a:r>
            <a:r>
              <a:rPr lang="es-MX" b="1" dirty="0" err="1">
                <a:solidFill>
                  <a:srgbClr val="790C3D"/>
                </a:solidFill>
                <a:latin typeface="Arial Rounded MT Bold" panose="020F0704030504030204" pitchFamily="34" charset="0"/>
              </a:rPr>
              <a:t>hacer_intento</a:t>
            </a:r>
            <a:r>
              <a:rPr lang="es-MX" b="1" dirty="0">
                <a:solidFill>
                  <a:srgbClr val="790C3D"/>
                </a:solidFill>
                <a:latin typeface="Arial Rounded MT Bold" panose="020F0704030504030204" pitchFamily="34" charset="0"/>
              </a:rPr>
              <a:t>():</a:t>
            </a:r>
            <a:endParaRPr lang="es-EC" dirty="0"/>
          </a:p>
        </p:txBody>
      </p:sp>
      <p:sp>
        <p:nvSpPr>
          <p:cNvPr id="9" name="CuadroTexto 8">
            <a:extLst>
              <a:ext uri="{FF2B5EF4-FFF2-40B4-BE49-F238E27FC236}">
                <a16:creationId xmlns:a16="http://schemas.microsoft.com/office/drawing/2014/main" id="{594CB64D-FCDF-40D4-A456-5448007BE75F}"/>
              </a:ext>
            </a:extLst>
          </p:cNvPr>
          <p:cNvSpPr txBox="1"/>
          <p:nvPr/>
        </p:nvSpPr>
        <p:spPr>
          <a:xfrm>
            <a:off x="395130" y="2230659"/>
            <a:ext cx="5003331" cy="2031325"/>
          </a:xfrm>
          <a:prstGeom prst="rect">
            <a:avLst/>
          </a:prstGeom>
          <a:noFill/>
        </p:spPr>
        <p:txBody>
          <a:bodyPr wrap="square" rtlCol="0">
            <a:spAutoFit/>
          </a:bodyPr>
          <a:lstStyle/>
          <a:p>
            <a:pPr algn="just"/>
            <a:r>
              <a:rPr lang="es-MX" sz="1400" dirty="0"/>
              <a:t>Esta función maneja un intento del jugador.</a:t>
            </a:r>
          </a:p>
          <a:p>
            <a:pPr marL="285750" indent="-285750" algn="just">
              <a:buFont typeface="Wingdings" panose="05000000000000000000" pitchFamily="2" charset="2"/>
              <a:buChar char="ü"/>
            </a:pPr>
            <a:r>
              <a:rPr lang="es-MX" sz="1400" dirty="0"/>
              <a:t>Verifica si la letra es válida (una sola letra, alfabética).</a:t>
            </a:r>
          </a:p>
          <a:p>
            <a:pPr marL="285750" indent="-285750" algn="just">
              <a:buFont typeface="Wingdings" panose="05000000000000000000" pitchFamily="2" charset="2"/>
              <a:buChar char="ü"/>
            </a:pPr>
            <a:r>
              <a:rPr lang="es-MX" sz="1400" dirty="0"/>
              <a:t>Comprueba si la letra ya ha sido intentada.</a:t>
            </a:r>
          </a:p>
          <a:p>
            <a:pPr marL="285750" indent="-285750" algn="just">
              <a:buFont typeface="Wingdings" panose="05000000000000000000" pitchFamily="2" charset="2"/>
              <a:buChar char="ü"/>
            </a:pPr>
            <a:r>
              <a:rPr lang="es-MX" sz="1400" dirty="0"/>
              <a:t>Si la letra está en la palabra secreta, la revela en las posiciones correctas.</a:t>
            </a:r>
          </a:p>
          <a:p>
            <a:pPr marL="285750" indent="-285750" algn="just">
              <a:buFont typeface="Wingdings" panose="05000000000000000000" pitchFamily="2" charset="2"/>
              <a:buChar char="ü"/>
            </a:pPr>
            <a:r>
              <a:rPr lang="es-MX" sz="1400" dirty="0"/>
              <a:t>Si la letra es incorrecta, la agrega a las letras erradas y reduce el número de intentos.</a:t>
            </a:r>
          </a:p>
          <a:p>
            <a:pPr algn="just"/>
            <a:r>
              <a:rPr lang="es-MX" sz="1400" dirty="0"/>
              <a:t>Finalmente, llama a actualizar() para refrescar la interfaz y limpia el campo de entrada.</a:t>
            </a:r>
            <a:endParaRPr lang="es-EC" sz="1400" dirty="0"/>
          </a:p>
        </p:txBody>
      </p:sp>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Código</a:t>
            </a:r>
            <a:endParaRPr lang="es-EC" dirty="0"/>
          </a:p>
        </p:txBody>
      </p:sp>
      <p:sp>
        <p:nvSpPr>
          <p:cNvPr id="3" name="Rectangle 1">
            <a:extLst>
              <a:ext uri="{FF2B5EF4-FFF2-40B4-BE49-F238E27FC236}">
                <a16:creationId xmlns:a16="http://schemas.microsoft.com/office/drawing/2014/main" id="{BA8FE904-5BCC-4A42-B234-BA1974932E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800" b="0" i="0" u="none" strike="noStrike" cap="none" normalizeH="0" baseline="0">
                <a:ln>
                  <a:noFill/>
                </a:ln>
                <a:solidFill>
                  <a:schemeClr val="tx1"/>
                </a:solidFill>
                <a:effectLst/>
                <a:latin typeface="Arial" panose="020B0604020202020204" pitchFamily="34" charset="0"/>
              </a:rPr>
              <a:t>Función </a:t>
            </a:r>
            <a:r>
              <a:rPr kumimoji="0" lang="es-EC" altLang="es-EC" sz="1000" b="0" i="0" u="none" strike="noStrike" cap="none" normalizeH="0" baseline="0">
                <a:ln>
                  <a:noFill/>
                </a:ln>
                <a:solidFill>
                  <a:schemeClr val="tx1"/>
                </a:solidFill>
                <a:effectLst/>
                <a:latin typeface="Arial Unicode MS"/>
              </a:rPr>
              <a:t>actualizar()</a:t>
            </a:r>
            <a:r>
              <a:rPr kumimoji="0" lang="es-EC" altLang="es-EC" sz="800" b="0" i="0" u="none" strike="noStrike" cap="none" normalizeH="0" baseline="0">
                <a:ln>
                  <a:noFill/>
                </a:ln>
                <a:solidFill>
                  <a:schemeClr val="tx1"/>
                </a:solidFill>
                <a:effectLst/>
              </a:rPr>
              <a:t>: </a:t>
            </a:r>
            <a:endParaRPr kumimoji="0" lang="es-EC" altLang="es-EC" sz="1800" b="0" i="0" u="none" strike="noStrike" cap="none" normalizeH="0" baseline="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1DB8AFDC-74B5-4A4E-B8CB-74A5F8FD60A6}"/>
              </a:ext>
            </a:extLst>
          </p:cNvPr>
          <p:cNvPicPr>
            <a:picLocks noChangeAspect="1"/>
          </p:cNvPicPr>
          <p:nvPr/>
        </p:nvPicPr>
        <p:blipFill>
          <a:blip r:embed="rId3"/>
          <a:stretch>
            <a:fillRect/>
          </a:stretch>
        </p:blipFill>
        <p:spPr>
          <a:xfrm>
            <a:off x="5969117" y="935088"/>
            <a:ext cx="5943014" cy="5236503"/>
          </a:xfrm>
          <a:prstGeom prst="rect">
            <a:avLst/>
          </a:prstGeom>
        </p:spPr>
      </p:pic>
    </p:spTree>
    <p:extLst>
      <p:ext uri="{BB962C8B-B14F-4D97-AF65-F5344CB8AC3E}">
        <p14:creationId xmlns:p14="http://schemas.microsoft.com/office/powerpoint/2010/main" val="364245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8072B2C-7EFD-4D63-B951-182BF1871F60}"/>
              </a:ext>
            </a:extLst>
          </p:cNvPr>
          <p:cNvSpPr/>
          <p:nvPr/>
        </p:nvSpPr>
        <p:spPr>
          <a:xfrm>
            <a:off x="0" y="6376737"/>
            <a:ext cx="12192000" cy="481263"/>
          </a:xfrm>
          <a:prstGeom prst="rect">
            <a:avLst/>
          </a:prstGeom>
          <a:solidFill>
            <a:srgbClr val="860B49"/>
          </a:solidFill>
          <a:ln>
            <a:solidFill>
              <a:srgbClr val="790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0" name="Imagen 9">
            <a:extLst>
              <a:ext uri="{FF2B5EF4-FFF2-40B4-BE49-F238E27FC236}">
                <a16:creationId xmlns:a16="http://schemas.microsoft.com/office/drawing/2014/main" id="{EEAF0E67-E3E3-4525-9A92-0621B7D22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9" y="-78154"/>
            <a:ext cx="3493420" cy="1657998"/>
          </a:xfrm>
          <a:prstGeom prst="rect">
            <a:avLst/>
          </a:prstGeom>
        </p:spPr>
      </p:pic>
      <p:sp>
        <p:nvSpPr>
          <p:cNvPr id="2" name="CuadroTexto 1">
            <a:extLst>
              <a:ext uri="{FF2B5EF4-FFF2-40B4-BE49-F238E27FC236}">
                <a16:creationId xmlns:a16="http://schemas.microsoft.com/office/drawing/2014/main" id="{938E2BF2-A70E-4490-BCEA-A75C57A4EB2F}"/>
              </a:ext>
            </a:extLst>
          </p:cNvPr>
          <p:cNvSpPr txBox="1"/>
          <p:nvPr/>
        </p:nvSpPr>
        <p:spPr>
          <a:xfrm>
            <a:off x="6274778" y="1726488"/>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Función </a:t>
            </a:r>
            <a:r>
              <a:rPr lang="es-MX" b="1" dirty="0" err="1">
                <a:solidFill>
                  <a:srgbClr val="790C3D"/>
                </a:solidFill>
                <a:latin typeface="Arial Rounded MT Bold" panose="020F0704030504030204" pitchFamily="34" charset="0"/>
              </a:rPr>
              <a:t>comenzar_juego</a:t>
            </a:r>
            <a:r>
              <a:rPr lang="es-MX" b="1" dirty="0">
                <a:solidFill>
                  <a:srgbClr val="790C3D"/>
                </a:solidFill>
                <a:latin typeface="Arial Rounded MT Bold" panose="020F0704030504030204" pitchFamily="34" charset="0"/>
              </a:rPr>
              <a:t>():</a:t>
            </a:r>
            <a:endParaRPr lang="es-EC" dirty="0"/>
          </a:p>
        </p:txBody>
      </p:sp>
      <p:sp>
        <p:nvSpPr>
          <p:cNvPr id="9" name="CuadroTexto 8">
            <a:extLst>
              <a:ext uri="{FF2B5EF4-FFF2-40B4-BE49-F238E27FC236}">
                <a16:creationId xmlns:a16="http://schemas.microsoft.com/office/drawing/2014/main" id="{594CB64D-FCDF-40D4-A456-5448007BE75F}"/>
              </a:ext>
            </a:extLst>
          </p:cNvPr>
          <p:cNvSpPr txBox="1"/>
          <p:nvPr/>
        </p:nvSpPr>
        <p:spPr>
          <a:xfrm>
            <a:off x="395130" y="2230659"/>
            <a:ext cx="5003331" cy="523220"/>
          </a:xfrm>
          <a:prstGeom prst="rect">
            <a:avLst/>
          </a:prstGeom>
          <a:noFill/>
        </p:spPr>
        <p:txBody>
          <a:bodyPr wrap="square" rtlCol="0">
            <a:spAutoFit/>
          </a:bodyPr>
          <a:lstStyle/>
          <a:p>
            <a:pPr algn="just"/>
            <a:r>
              <a:rPr lang="es-MX" sz="1400" dirty="0"/>
              <a:t>Reinicia el juego: selecciona una nueva palabra secreta aleatoria, resetea las letras descubiertas, las erradas y los intentos restantes.</a:t>
            </a:r>
            <a:endParaRPr lang="es-EC" sz="1400" dirty="0"/>
          </a:p>
        </p:txBody>
      </p:sp>
      <p:sp>
        <p:nvSpPr>
          <p:cNvPr id="13" name="CuadroTexto 12">
            <a:extLst>
              <a:ext uri="{FF2B5EF4-FFF2-40B4-BE49-F238E27FC236}">
                <a16:creationId xmlns:a16="http://schemas.microsoft.com/office/drawing/2014/main" id="{05AF4D3D-B447-491B-950D-97558D9EC308}"/>
              </a:ext>
            </a:extLst>
          </p:cNvPr>
          <p:cNvSpPr txBox="1"/>
          <p:nvPr/>
        </p:nvSpPr>
        <p:spPr>
          <a:xfrm>
            <a:off x="4750403" y="489235"/>
            <a:ext cx="4547936" cy="523220"/>
          </a:xfrm>
          <a:prstGeom prst="rect">
            <a:avLst/>
          </a:prstGeom>
          <a:noFill/>
        </p:spPr>
        <p:txBody>
          <a:bodyPr wrap="square" rtlCol="0">
            <a:spAutoFit/>
          </a:bodyPr>
          <a:lstStyle/>
          <a:p>
            <a:r>
              <a:rPr lang="es-ES" sz="2800" b="1" dirty="0">
                <a:solidFill>
                  <a:srgbClr val="790C3D"/>
                </a:solidFill>
                <a:latin typeface="Arial Rounded MT Bold" panose="020F0704030504030204" pitchFamily="34" charset="0"/>
              </a:rPr>
              <a:t>Explicación del Código</a:t>
            </a:r>
            <a:endParaRPr lang="es-EC" dirty="0"/>
          </a:p>
        </p:txBody>
      </p:sp>
      <p:pic>
        <p:nvPicPr>
          <p:cNvPr id="5" name="Imagen 4">
            <a:extLst>
              <a:ext uri="{FF2B5EF4-FFF2-40B4-BE49-F238E27FC236}">
                <a16:creationId xmlns:a16="http://schemas.microsoft.com/office/drawing/2014/main" id="{F676C62D-A932-4957-B07B-03A7850EA708}"/>
              </a:ext>
            </a:extLst>
          </p:cNvPr>
          <p:cNvPicPr>
            <a:picLocks noChangeAspect="1"/>
          </p:cNvPicPr>
          <p:nvPr/>
        </p:nvPicPr>
        <p:blipFill>
          <a:blip r:embed="rId3"/>
          <a:stretch>
            <a:fillRect/>
          </a:stretch>
        </p:blipFill>
        <p:spPr>
          <a:xfrm>
            <a:off x="433831" y="2888718"/>
            <a:ext cx="4964630" cy="1461894"/>
          </a:xfrm>
          <a:prstGeom prst="rect">
            <a:avLst/>
          </a:prstGeom>
        </p:spPr>
      </p:pic>
      <p:sp>
        <p:nvSpPr>
          <p:cNvPr id="14" name="CuadroTexto 13">
            <a:extLst>
              <a:ext uri="{FF2B5EF4-FFF2-40B4-BE49-F238E27FC236}">
                <a16:creationId xmlns:a16="http://schemas.microsoft.com/office/drawing/2014/main" id="{86F426D3-69A6-4B1E-AC04-808DCE1361AD}"/>
              </a:ext>
            </a:extLst>
          </p:cNvPr>
          <p:cNvSpPr txBox="1"/>
          <p:nvPr/>
        </p:nvSpPr>
        <p:spPr>
          <a:xfrm>
            <a:off x="964224" y="1726488"/>
            <a:ext cx="4547936" cy="369332"/>
          </a:xfrm>
          <a:prstGeom prst="rect">
            <a:avLst/>
          </a:prstGeom>
          <a:noFill/>
        </p:spPr>
        <p:txBody>
          <a:bodyPr wrap="square" rtlCol="0">
            <a:spAutoFit/>
          </a:bodyPr>
          <a:lstStyle/>
          <a:p>
            <a:r>
              <a:rPr lang="es-MX" b="1" dirty="0">
                <a:solidFill>
                  <a:srgbClr val="790C3D"/>
                </a:solidFill>
                <a:latin typeface="Arial Rounded MT Bold" panose="020F0704030504030204" pitchFamily="34" charset="0"/>
              </a:rPr>
              <a:t>Función </a:t>
            </a:r>
            <a:r>
              <a:rPr lang="es-MX" b="1" dirty="0" err="1">
                <a:solidFill>
                  <a:srgbClr val="790C3D"/>
                </a:solidFill>
                <a:latin typeface="Arial Rounded MT Bold" panose="020F0704030504030204" pitchFamily="34" charset="0"/>
              </a:rPr>
              <a:t>reiniciar_juego</a:t>
            </a:r>
            <a:r>
              <a:rPr lang="es-MX" b="1" dirty="0">
                <a:solidFill>
                  <a:srgbClr val="790C3D"/>
                </a:solidFill>
                <a:latin typeface="Arial Rounded MT Bold" panose="020F0704030504030204" pitchFamily="34" charset="0"/>
              </a:rPr>
              <a:t>():</a:t>
            </a:r>
            <a:endParaRPr lang="es-EC" dirty="0"/>
          </a:p>
        </p:txBody>
      </p:sp>
      <p:sp>
        <p:nvSpPr>
          <p:cNvPr id="15" name="CuadroTexto 14">
            <a:extLst>
              <a:ext uri="{FF2B5EF4-FFF2-40B4-BE49-F238E27FC236}">
                <a16:creationId xmlns:a16="http://schemas.microsoft.com/office/drawing/2014/main" id="{53A8EA0C-1149-45CF-878C-2BDE350A9696}"/>
              </a:ext>
            </a:extLst>
          </p:cNvPr>
          <p:cNvSpPr txBox="1"/>
          <p:nvPr/>
        </p:nvSpPr>
        <p:spPr>
          <a:xfrm>
            <a:off x="5940146" y="2230659"/>
            <a:ext cx="5003331" cy="523220"/>
          </a:xfrm>
          <a:prstGeom prst="rect">
            <a:avLst/>
          </a:prstGeom>
          <a:noFill/>
        </p:spPr>
        <p:txBody>
          <a:bodyPr wrap="square" rtlCol="0">
            <a:spAutoFit/>
          </a:bodyPr>
          <a:lstStyle/>
          <a:p>
            <a:pPr algn="just"/>
            <a:r>
              <a:rPr lang="es-MX" sz="1400" dirty="0"/>
              <a:t>Esta función cierra la ventana de introducción y abre la ventana principal del juego.</a:t>
            </a:r>
            <a:endParaRPr lang="es-EC" sz="1400" dirty="0"/>
          </a:p>
        </p:txBody>
      </p:sp>
      <p:pic>
        <p:nvPicPr>
          <p:cNvPr id="17" name="Imagen 16">
            <a:extLst>
              <a:ext uri="{FF2B5EF4-FFF2-40B4-BE49-F238E27FC236}">
                <a16:creationId xmlns:a16="http://schemas.microsoft.com/office/drawing/2014/main" id="{B50CFD54-7C1A-4FF5-90A9-26BCFCE8DD91}"/>
              </a:ext>
            </a:extLst>
          </p:cNvPr>
          <p:cNvPicPr>
            <a:picLocks noChangeAspect="1"/>
          </p:cNvPicPr>
          <p:nvPr/>
        </p:nvPicPr>
        <p:blipFill>
          <a:blip r:embed="rId4"/>
          <a:stretch>
            <a:fillRect/>
          </a:stretch>
        </p:blipFill>
        <p:spPr>
          <a:xfrm>
            <a:off x="6274778" y="3136957"/>
            <a:ext cx="5331068" cy="841333"/>
          </a:xfrm>
          <a:prstGeom prst="rect">
            <a:avLst/>
          </a:prstGeom>
        </p:spPr>
      </p:pic>
    </p:spTree>
    <p:extLst>
      <p:ext uri="{BB962C8B-B14F-4D97-AF65-F5344CB8AC3E}">
        <p14:creationId xmlns:p14="http://schemas.microsoft.com/office/powerpoint/2010/main" val="3616569625"/>
      </p:ext>
    </p:extLst>
  </p:cSld>
  <p:clrMapOvr>
    <a:masterClrMapping/>
  </p:clrMapOvr>
</p:sld>
</file>

<file path=ppt/theme/theme1.xml><?xml version="1.0" encoding="utf-8"?>
<a:theme xmlns:a="http://schemas.openxmlformats.org/drawingml/2006/main" name="Office Theme">
  <a:themeElements>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671</Words>
  <Application>Microsoft Office PowerPoint</Application>
  <PresentationFormat>Panorámica</PresentationFormat>
  <Paragraphs>64</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Rounded MT Bold</vt:lpstr>
      <vt:lpstr>Arial Unicode MS</vt:lpstr>
      <vt:lpstr>Calibri</vt:lpstr>
      <vt:lpstr>Calibri Light</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14</cp:revision>
  <dcterms:created xsi:type="dcterms:W3CDTF">2025-03-01T21:36:20Z</dcterms:created>
  <dcterms:modified xsi:type="dcterms:W3CDTF">2025-03-02T01:52:17Z</dcterms:modified>
</cp:coreProperties>
</file>