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3" r:id="rId4"/>
    <p:sldId id="263" r:id="rId5"/>
    <p:sldId id="264" r:id="rId6"/>
    <p:sldId id="265" r:id="rId7"/>
    <p:sldId id="268" r:id="rId8"/>
    <p:sldId id="272" r:id="rId9"/>
    <p:sldId id="266" r:id="rId10"/>
    <p:sldId id="267" r:id="rId11"/>
    <p:sldId id="271" r:id="rId12"/>
    <p:sldId id="269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5AC7D4"/>
    <a:srgbClr val="3B5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</a:t>
            </a:r>
            <a:r>
              <a:rPr lang="en-US" altLang="zh-CN" baseline="0" dirty="0"/>
              <a:t>s of human evaluation (</a:t>
            </a:r>
            <a:r>
              <a:rPr lang="zh-CN" altLang="en-US" baseline="0" dirty="0"/>
              <a:t>↑</a:t>
            </a:r>
            <a:r>
              <a:rPr lang="en-US" altLang="zh-CN" baseline="0" dirty="0"/>
              <a:t>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w/ sep-B/F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FE3-A2DD-03A5AA8266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 w/ asyn-B/F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10-4FE3-A2DD-03A5AA8266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GBS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0.32</c:v>
                </c:pt>
                <c:pt idx="1">
                  <c:v>0.55000000000000004</c:v>
                </c:pt>
                <c:pt idx="2">
                  <c:v>0.49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10-4FE3-A2DD-03A5AA8266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CGMH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0.45</c:v>
                </c:pt>
                <c:pt idx="1">
                  <c:v>0.61</c:v>
                </c:pt>
                <c:pt idx="2">
                  <c:v>0.56000000000000005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10-4FE3-A2DD-03A5AA826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67568"/>
        <c:axId val="226840672"/>
      </c:barChart>
      <c:catAx>
        <c:axId val="32866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#keywords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840672"/>
        <c:crosses val="autoZero"/>
        <c:auto val="1"/>
        <c:lblAlgn val="ctr"/>
        <c:lblOffset val="100"/>
        <c:noMultiLvlLbl val="0"/>
      </c:catAx>
      <c:valAx>
        <c:axId val="2268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6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NLL(</a:t>
            </a:r>
            <a:r>
              <a:rPr lang="zh-CN" altLang="en-US" dirty="0"/>
              <a:t>↓</a:t>
            </a:r>
            <a:r>
              <a:rPr lang="en-US" dirty="0"/>
              <a:t>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w/ sep-B/F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7-452C-A175-7F23A831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 w/asyn-B/F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77-452C-A175-7F23A831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GBS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7.42</c:v>
                </c:pt>
                <c:pt idx="1">
                  <c:v>8.7200000000000006</c:v>
                </c:pt>
                <c:pt idx="2">
                  <c:v>8.59</c:v>
                </c:pt>
                <c:pt idx="3">
                  <c:v>9.6300000000000008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77-452C-A175-7F23A831F9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CGMH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7.04</c:v>
                </c:pt>
                <c:pt idx="1">
                  <c:v>7.57</c:v>
                </c:pt>
                <c:pt idx="2">
                  <c:v>8.56</c:v>
                </c:pt>
                <c:pt idx="3">
                  <c:v>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77-452C-A175-7F23A831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667568"/>
        <c:axId val="226840672"/>
      </c:barChart>
      <c:catAx>
        <c:axId val="32866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#keywords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840672"/>
        <c:crosses val="autoZero"/>
        <c:auto val="1"/>
        <c:lblAlgn val="ctr"/>
        <c:lblOffset val="100"/>
        <c:noMultiLvlLbl val="0"/>
      </c:catAx>
      <c:valAx>
        <c:axId val="2268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6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BLEU-ref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 Sentence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F-45D8-9BFB-EF2BB818A6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VAE-SVG(100k)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EF-45D8-9BFB-EF2BB818A6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VAE-SVG-eq(100k)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EF-45D8-9BFB-EF2BB818A6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VAE-SVG(50k)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17.100000000000001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EF-45D8-9BFB-EF2BB818A6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VAE-SVG-eq(50k)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EF-45D8-9BFB-EF2BB818A6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Seq2seq(100k)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EF-45D8-9BFB-EF2BB818A6D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Seq2seq(50k)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EF-45D8-9BFB-EF2BB818A6D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Seq2seq(20k)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EF-45D8-9BFB-EF2BB818A6D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sup/unsup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8-A2EF-45D8-9BFB-EF2BB818A6D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VAE(unsupervised)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EF-45D8-9BFB-EF2BB818A6D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CGMH w/o matching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18.850000000000001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EF-45D8-9BFB-EF2BB818A6D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CGMH w/ KW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20.170000000000002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2EF-45D8-9BFB-EF2BB818A6D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CGMH w/ KW+WVA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20.41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EF-45D8-9BFB-EF2BB818A6D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CGMH w/ KW+WVM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20.89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2EF-45D8-9BFB-EF2BB818A6D3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CGMH w/ KW+ST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supervised                                            unsupervised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2EF-45D8-9BFB-EF2BB818A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8667568"/>
        <c:axId val="226840672"/>
      </c:barChart>
      <c:catAx>
        <c:axId val="32866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840672"/>
        <c:crosses val="autoZero"/>
        <c:auto val="1"/>
        <c:lblAlgn val="ctr"/>
        <c:lblOffset val="100"/>
        <c:noMultiLvlLbl val="0"/>
      </c:catAx>
      <c:valAx>
        <c:axId val="2268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6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Results of Sentence Correction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#parallel data (*100k)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AMU</c:v>
                </c:pt>
                <c:pt idx="1">
                  <c:v>CAMB-14</c:v>
                </c:pt>
                <c:pt idx="2">
                  <c:v>MLE</c:v>
                </c:pt>
                <c:pt idx="3">
                  <c:v>NRL</c:v>
                </c:pt>
                <c:pt idx="4">
                  <c:v>CGMH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1.55</c:v>
                </c:pt>
                <c:pt idx="2">
                  <c:v>7.2</c:v>
                </c:pt>
                <c:pt idx="3">
                  <c:v>7.2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6-47B5-AF88-624209CD4E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GLEU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AMU</c:v>
                </c:pt>
                <c:pt idx="1">
                  <c:v>CAMB-14</c:v>
                </c:pt>
                <c:pt idx="2">
                  <c:v>MLE</c:v>
                </c:pt>
                <c:pt idx="3">
                  <c:v>NRL</c:v>
                </c:pt>
                <c:pt idx="4">
                  <c:v>CGMH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44.85</c:v>
                </c:pt>
                <c:pt idx="1">
                  <c:v>46.04</c:v>
                </c:pt>
                <c:pt idx="2">
                  <c:v>52.75</c:v>
                </c:pt>
                <c:pt idx="3">
                  <c:v>53.98</c:v>
                </c:pt>
                <c:pt idx="4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6-47B5-AF88-624209CD4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489312"/>
        <c:axId val="533703888"/>
      </c:barChart>
      <c:catAx>
        <c:axId val="55048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703888"/>
        <c:crosses val="autoZero"/>
        <c:auto val="1"/>
        <c:lblAlgn val="ctr"/>
        <c:lblOffset val="100"/>
        <c:noMultiLvlLbl val="0"/>
      </c:catAx>
      <c:valAx>
        <c:axId val="53370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48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0F4D-BC2B-404C-9007-D4E8145F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05548-DB0A-954C-8C14-533F6485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D5E81-8116-AC43-98D8-6839A29F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05B7-F55C-FE40-81A4-7AEAC64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F35-AFAF-8544-8966-F6129ED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7072-DFC1-0D4E-9C43-F215C84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06D00-922E-C947-B5C9-5E04C076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9895-E29E-F24D-B050-B6F37EFE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147CD-36A3-094B-AD2E-87BB9BC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D436-7F74-A24A-8E80-B2B441C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7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A3401-3A03-8B44-AB0B-C3864EA3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07433-D621-A144-8006-6D690EA1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F8DA7-2F7F-5245-857C-9F3852D8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4AF74-32B4-EE45-A8C7-DA6A6589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9BC1-4B18-7341-8EEA-C14182B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5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499-2DC2-9847-AFD4-7DEA26F6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6C936-72AB-6C44-8C34-D8CB8678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9D99-9F11-414A-B5F7-621930CB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2DDB-2384-3446-A1C0-56D15A1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F64CF-C065-D142-BE39-E55B23D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7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59F6-32C8-404E-BFE1-E3C65745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73F45-CB00-C149-9A7D-60B04803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2B16-152F-8444-A965-51046F68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2CDB-7B04-BE46-A48D-0AB36574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8621-B478-634B-BD3B-EFB7BD6E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8A335-4676-9544-87E7-4F24E65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2C1F4-DCC1-5441-99B1-8977E61E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82567-DFA3-F743-BE72-3E9C2545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C6BA6-1E43-C849-BA20-C27A716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9B137-ACF9-9C46-8E32-6A1D91DB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5156A-ABF9-F742-9E69-77A787AE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1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5886-A154-A141-8112-6ED5B62D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43FC0-9946-4747-9B10-9978B29F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B06FA-AF22-FD46-B833-3CF6FD78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6A0FC-5BD8-E241-B960-F317D302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54705-D3D1-D040-89FF-A9ECB949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7742D-8A66-664A-860A-623F496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55E30-2C65-7844-BDB9-3AE12DC1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D8C3D-22FE-B24B-9B2A-1FFE3E4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60539-C154-044B-927E-14DC2CA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64CA3-E873-8749-9D8B-8B4AA0C2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F45DE-4C58-9D41-92B5-F44045AF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2A6E2-11DC-7D46-B4F0-C7750250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74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9256A-5164-0244-AA77-9057824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5C029-0DD5-4A49-A301-4C3771C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B1171-8C69-5F48-A87F-EA16F10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3F9D-611E-3C4E-829C-5D373B7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94AEC-A5AC-C342-8F4D-33FFF93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A921B-7015-264B-8337-712EB1F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AA711-833E-CC49-879A-6B10819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FE37E-DED2-ED43-9645-0F8D6FD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48F20-11CB-B94F-9236-A74D7635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B4310-E84E-2947-A0D0-E4BAE46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FDB59-95B2-F243-8968-F2A21E549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8130D-D833-3048-99F5-2FE31DBB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84973-7733-A344-ABDA-0D40BD9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9BF78-629A-CA4B-B089-017E821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5FB7F-2CE5-7345-94A8-C41FD87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00D72-1058-2D44-8B55-D6C73829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4BE82-496E-0F48-B5EB-C7A11AF9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25434-A7AF-B64C-AF0E-8F85BD19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9C1B-6264-0247-8196-0CD40AF5D585}" type="datetimeFigureOut">
              <a:rPr kumimoji="1" lang="zh-CN" altLang="en-US" smtClean="0"/>
              <a:t>2018/11/12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B4D-9EF8-9143-95E3-633A5E29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8068-C3AF-4846-94F0-657BB484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530" y="2301411"/>
            <a:ext cx="1064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3B5AB0"/>
                </a:solidFill>
                <a:latin typeface="PingFang SC" charset="-122"/>
                <a:ea typeface="PingFang SC" charset="-122"/>
                <a:cs typeface="PingFang SC" charset="-122"/>
              </a:rPr>
              <a:t>Constrained Sentence Generation by Metropolis-Hastings Sampling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530" y="3643054"/>
            <a:ext cx="78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Ning Miao, Hao Zhou, Lili </a:t>
            </a:r>
            <a:r>
              <a:rPr lang="en-US" altLang="zh-CN" dirty="0" err="1"/>
              <a:t>Mou</a:t>
            </a:r>
            <a:r>
              <a:rPr lang="en-US" altLang="zh-CN" dirty="0"/>
              <a:t>, Rui Yan, Lei Li</a:t>
            </a:r>
          </a:p>
        </p:txBody>
      </p:sp>
    </p:spTree>
    <p:extLst>
      <p:ext uri="{BB962C8B-B14F-4D97-AF65-F5344CB8AC3E}">
        <p14:creationId xmlns:p14="http://schemas.microsoft.com/office/powerpoint/2010/main" val="18812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Error Correction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90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CGMH outperforms some of the supervised models trained on large parallel corpus.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1851FD4-63DE-4D4A-966A-C31CF87E0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998686"/>
              </p:ext>
            </p:extLst>
          </p:nvPr>
        </p:nvGraphicFramePr>
        <p:xfrm>
          <a:off x="2843162" y="1513089"/>
          <a:ext cx="5519174" cy="302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1B5C65C-6B07-4B4A-934E-F526EC1A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60833"/>
              </p:ext>
            </p:extLst>
          </p:nvPr>
        </p:nvGraphicFramePr>
        <p:xfrm>
          <a:off x="1733514" y="4518766"/>
          <a:ext cx="9016628" cy="22065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50345">
                  <a:extLst>
                    <a:ext uri="{9D8B030D-6E8A-4147-A177-3AD203B41FA5}">
                      <a16:colId xmlns:a16="http://schemas.microsoft.com/office/drawing/2014/main" val="3845151063"/>
                    </a:ext>
                  </a:extLst>
                </a:gridCol>
                <a:gridCol w="7166283">
                  <a:extLst>
                    <a:ext uri="{9D8B030D-6E8A-4147-A177-3AD203B41FA5}">
                      <a16:colId xmlns:a16="http://schemas.microsoft.com/office/drawing/2014/main" val="3398982349"/>
                    </a:ext>
                  </a:extLst>
                </a:gridCol>
              </a:tblGrid>
              <a:tr h="3549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Erroneous sen1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Even if we </a:t>
                      </a:r>
                      <a:r>
                        <a:rPr lang="en-US" altLang="zh-CN" b="1" dirty="0"/>
                        <a:t>are failed </a:t>
                      </a:r>
                      <a:r>
                        <a:rPr lang="en-US" altLang="zh-CN" b="0" dirty="0"/>
                        <a:t>, we have to try to get </a:t>
                      </a:r>
                      <a:r>
                        <a:rPr lang="en-US" altLang="zh-CN" b="1" dirty="0"/>
                        <a:t>a new things </a:t>
                      </a:r>
                      <a:r>
                        <a:rPr lang="en-US" altLang="zh-CN" b="0" dirty="0"/>
                        <a:t>.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65036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US" altLang="zh-CN" dirty="0"/>
                        <a:t>Reference sen1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Even if we all failed , we have to try to get new things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08574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sen1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Even if we are failing , we have to try to get some new things 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19085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Erroneous sen2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 the world </a:t>
                      </a:r>
                      <a:r>
                        <a:rPr lang="en-US" altLang="zh-CN" b="1" dirty="0"/>
                        <a:t>oil price very high </a:t>
                      </a:r>
                      <a:r>
                        <a:rPr lang="en-US" altLang="zh-CN" dirty="0"/>
                        <a:t>right now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24639"/>
                  </a:ext>
                </a:extLst>
              </a:tr>
              <a:tr h="376032">
                <a:tc>
                  <a:txBody>
                    <a:bodyPr/>
                    <a:lstStyle/>
                    <a:p>
                      <a:r>
                        <a:rPr lang="en-US" altLang="zh-CN" dirty="0"/>
                        <a:t>Reference sen2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 today ‘s world , oil prices are very high right now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25276"/>
                  </a:ext>
                </a:extLst>
              </a:tr>
              <a:tr h="367526"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sen2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 the world , oil prices are very high right now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0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C9057C-F08F-49B1-8F95-408B22765D86}"/>
              </a:ext>
            </a:extLst>
          </p:cNvPr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Analysis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1B206F-CB64-4702-8404-68B50B40451F}"/>
              </a:ext>
            </a:extLst>
          </p:cNvPr>
          <p:cNvSpPr txBox="1"/>
          <p:nvPr/>
        </p:nvSpPr>
        <p:spPr>
          <a:xfrm>
            <a:off x="540327" y="1137459"/>
            <a:ext cx="628719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Why CGMH performs better than sequential models?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RNN can be thought of as an autoregressive Bayesian network generating words conditioned on previous ones. Hence error will accumulate during generation.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CGMH doesn’t generate sequentially, so error won’t accumulate.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At the same time, CGMH has the ability of self-correction. </a:t>
            </a:r>
            <a:r>
              <a:rPr lang="en-US" altLang="zh-CN" sz="2000"/>
              <a:t>Please </a:t>
            </a:r>
            <a:r>
              <a:rPr lang="en-US" altLang="zh-CN" sz="2000" dirty="0"/>
              <a:t>refer to the part of sentence correction.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A68C1E-52CF-49E6-B133-DE8F1AAB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62" y="1424939"/>
            <a:ext cx="5008938" cy="31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Reference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297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Hokamp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Liu, Q. 2017. Lexically constrained decoding for sequence generation using grid beam search.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Anderson, P.; Fernando, B.; Johnson, M.; and Gould, S. 2017. Guided open vocabulary image captioning with constrained beam search. In EMNLP.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Gupta, A.; Agarwal, A.; Singh, P.; and Rai, P. 2017. A deep generative framework for paraphrase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arXiv:1709.05074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Yan, R.; Li, G.; Zhang, L.;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2015. Backward and forward language modeling for constrained sentence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arXiv:1512.06612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Kingma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and Welling, Max. Auto-encoding variational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arXiv:1312.6114, 2013.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Li, Z.; Jiang, X.; Shang, L.; and Li, H. 2017. Paraphrase generation with deep reinforcement learning.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arXiv:1711.00279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Junczys-Dowmunt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Grundkiewicz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2016.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Phrasebased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 is state-of-the-art for automatic grammatical error correction.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arXiv:1605.06353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Felice, M.; Yuan, Z.; Andersen, Ø. E.;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Yannakoudakis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Kochmar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2014. Grammatical error correction using hybrid systems and type filtering. In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Napoles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Sakaguchi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K.; Post, M.; and Tetreault, J. 2015. Ground truth for grammatical error correction metrics.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703" y="2812819"/>
            <a:ext cx="4056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9248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Motivation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06978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often need to add constrains to sentence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Hard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keyword2sentence)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Juice -&gt; Brand natural juice, specially made for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Soft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paraphrase)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movie is a great success -&gt; It is one of my favorite movies 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Current methods are not suited for the problem of general constrained sentence generation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It’s difficult to add constraints to widely-used sequential sentence generation models, such as seq2seq.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Methods dedicated for constrained sentence generation can only handle a specific problem.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Grid Beam Search(GBS)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and Constrained Beam Search(CBS)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can only generate sentence from certain keywords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VAE-SVG</a:t>
            </a:r>
            <a:r>
              <a:rPr lang="en-US" altLang="zh-CN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can only do paraphrase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Motivation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06978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Current methods don’t work well in constrained sentence generation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LSTM w/ </a:t>
            </a:r>
            <a:r>
              <a:rPr lang="en-US" altLang="zh-CN" sz="2000" dirty="0" err="1"/>
              <a:t>sep</a:t>
            </a:r>
            <a:r>
              <a:rPr lang="en-US" altLang="zh-CN" sz="2000" dirty="0"/>
              <a:t>-B/F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 is a classical hard constrained generation method, which generates independent backward and forward sequences from the given word and combines the two sequences. So the generated sentences may have a problem with consistency.</a:t>
            </a:r>
          </a:p>
          <a:p>
            <a:pPr lvl="2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demand -&gt; this is what it does in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</a:rPr>
              <a:t>demand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is very necessary .</a:t>
            </a:r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LSTM w/ </a:t>
            </a:r>
            <a:r>
              <a:rPr lang="en-US" altLang="zh-CN" sz="2000" dirty="0" err="1"/>
              <a:t>asyn</a:t>
            </a:r>
            <a:r>
              <a:rPr lang="en-US" altLang="zh-CN" sz="2000" dirty="0"/>
              <a:t>-B/F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 is similar as LSTM w/ </a:t>
            </a:r>
            <a:r>
              <a:rPr lang="en-US" altLang="zh-CN" sz="2000" dirty="0" err="1"/>
              <a:t>sep</a:t>
            </a:r>
            <a:r>
              <a:rPr lang="en-US" altLang="zh-CN" sz="2000" dirty="0"/>
              <a:t>-B/F, but it first generates the first half of a sentence and then generates another half conditioned on it. But the generation quality is still not satisfactory.</a:t>
            </a:r>
          </a:p>
          <a:p>
            <a:pPr lvl="2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player -&gt; The best name of the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</a:rPr>
              <a:t>player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is not making a year .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VAE</a:t>
            </a:r>
            <a:r>
              <a:rPr lang="en-US" altLang="zh-CN" sz="2000" baseline="30000" dirty="0"/>
              <a:t>5</a:t>
            </a:r>
            <a:r>
              <a:rPr lang="en-US" altLang="zh-CN" sz="2000" dirty="0"/>
              <a:t> can be used to derive distributed representations of sentences. And it is believed that the representations reflect semantic similarities of sentences in a degree. So it is a straight forward idea to perform paraphrasing by first encoding a sentence into a representation in Euclidean space, and then decoding the representation after adding some amount of noise to it. Unfortunately, the generated sentences of this method is of low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7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Introduction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5555673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need a practical method for sentence generation under </a:t>
            </a:r>
            <a:r>
              <a:rPr lang="en-US" altLang="zh-CN" sz="2400" b="1" dirty="0"/>
              <a:t>both</a:t>
            </a:r>
            <a:r>
              <a:rPr lang="en-US" altLang="zh-CN" sz="2400" dirty="0"/>
              <a:t> hard and soft constraint! So we propose </a:t>
            </a:r>
            <a:r>
              <a:rPr lang="en-US" altLang="zh-CN" sz="2400" b="1" dirty="0"/>
              <a:t>Constrained Generation by Metropolis-Hastings sampling (CGMH).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9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The main idea of CGMH is performing Metropolis-Hastings sampling directly in the space of sentences. The figure on right illustrates CGMH by an example of generating advertisement from keywords.</a:t>
            </a:r>
            <a:endParaRPr lang="en-US" altLang="zh-CN" sz="2400" b="1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8C9F83C-8A7D-42F8-9A72-8835068C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1371" y="884704"/>
            <a:ext cx="6315844" cy="48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85719B-DFE4-449A-8BE5-BF44EE3C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77" y="3077497"/>
            <a:ext cx="6962682" cy="301249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Metropolis-Hastings Sampling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095358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PingFang SC" charset="-122"/>
                <a:cs typeface="PingFang SC" charset="-122"/>
              </a:rPr>
              <a:t>Metropolis-Hastings(MH) sampling is a 2-step Markov Chain Monte-Carlo (MCMC)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MH first proposes a transition and then accepts or rejects the transition. (Gibbs sampling is a special case of MH sampling, which always accepts transitions.)</a:t>
            </a:r>
          </a:p>
        </p:txBody>
      </p:sp>
    </p:spTree>
    <p:extLst>
      <p:ext uri="{BB962C8B-B14F-4D97-AF65-F5344CB8AC3E}">
        <p14:creationId xmlns:p14="http://schemas.microsoft.com/office/powerpoint/2010/main" val="9677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Method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/>
              <p:nvPr/>
            </p:nvSpPr>
            <p:spPr>
              <a:xfrm>
                <a:off x="540327" y="1137459"/>
                <a:ext cx="5722821" cy="411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set the stationary distribution as: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prstClr val="black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is the probability of sentence in a general- purpose language model.</a:t>
                </a: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=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the indicator function showing whether constraints are satisfied.</a:t>
                </a: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endParaRPr lang="en-US" altLang="zh-CN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use MH algorithm to sample from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From a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, we propose a new sentence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by replacement/insertion/deletion of a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Calculate the acceptance rate: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 defTabSz="457200"/>
                <a:r>
                  <a:rPr lang="en-US" altLang="zh-CN" sz="16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⁡(1,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" y="1137459"/>
                <a:ext cx="5722821" cy="4112601"/>
              </a:xfrm>
              <a:prstGeom prst="rect">
                <a:avLst/>
              </a:prstGeom>
              <a:blipFill>
                <a:blip r:embed="rId4"/>
                <a:stretch>
                  <a:fillRect l="-746" t="-890" r="-533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06AFCA6-2B9B-4915-9661-0C4B92EC2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83047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DF" r:id="rId5" imgW="0" imgH="0" progId="FoxitReader.Document">
                  <p:embed/>
                </p:oleObj>
              </mc:Choice>
              <mc:Fallback>
                <p:oleObj name="PDF" r:id="rId5" imgW="0" imgH="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图形 63">
            <a:extLst>
              <a:ext uri="{FF2B5EF4-FFF2-40B4-BE49-F238E27FC236}">
                <a16:creationId xmlns:a16="http://schemas.microsoft.com/office/drawing/2014/main" id="{5BC94850-13E1-4935-A97B-707786A88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0950" y="1286643"/>
            <a:ext cx="4999538" cy="36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Keywords2Sentence Generation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6" y="1137459"/>
            <a:ext cx="1081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altLang="zh-CN" dirty="0"/>
              <a:t>To generate sentence from a variable number of keywords, we simply start sampling from the given keywords. Experimental results show that CGMH outperforms previous work in both NLL and human evaluations.</a:t>
            </a:r>
            <a:endParaRPr lang="en-US" altLang="zh-CN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E58E6FB-974F-4457-A0C7-B5F6AD737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893236"/>
              </p:ext>
            </p:extLst>
          </p:nvPr>
        </p:nvGraphicFramePr>
        <p:xfrm>
          <a:off x="540327" y="4255771"/>
          <a:ext cx="4954161" cy="236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7A31959-0BA9-4741-9B9F-819F69EA0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79356"/>
              </p:ext>
            </p:extLst>
          </p:nvPr>
        </p:nvGraphicFramePr>
        <p:xfrm>
          <a:off x="5701075" y="2405710"/>
          <a:ext cx="5950598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0535">
                  <a:extLst>
                    <a:ext uri="{9D8B030D-6E8A-4147-A177-3AD203B41FA5}">
                      <a16:colId xmlns:a16="http://schemas.microsoft.com/office/drawing/2014/main" val="3845151063"/>
                    </a:ext>
                  </a:extLst>
                </a:gridCol>
                <a:gridCol w="3690063">
                  <a:extLst>
                    <a:ext uri="{9D8B030D-6E8A-4147-A177-3AD203B41FA5}">
                      <a16:colId xmlns:a16="http://schemas.microsoft.com/office/drawing/2014/main" val="3398982349"/>
                    </a:ext>
                  </a:extLst>
                </a:gridCol>
              </a:tblGrid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Keyword(s)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Generated Sentences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33907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friends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My good </a:t>
                      </a:r>
                      <a:r>
                        <a:rPr lang="en-US" altLang="zh-CN" b="1" dirty="0"/>
                        <a:t>friends</a:t>
                      </a:r>
                      <a:r>
                        <a:rPr lang="en-US" altLang="zh-CN" dirty="0"/>
                        <a:t> were in danger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65036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first </a:t>
                      </a:r>
                      <a:r>
                        <a:rPr lang="en-US" altLang="zh-CN" b="1" dirty="0"/>
                        <a:t>project</a:t>
                      </a:r>
                      <a:r>
                        <a:rPr lang="en-US" altLang="zh-CN" dirty="0"/>
                        <a:t> of the scheme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08574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have, trip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But many people </a:t>
                      </a:r>
                      <a:r>
                        <a:rPr lang="en-US" altLang="zh-CN" b="1" dirty="0"/>
                        <a:t>have</a:t>
                      </a:r>
                      <a:r>
                        <a:rPr lang="en-US" altLang="zh-CN" dirty="0"/>
                        <a:t> never made the </a:t>
                      </a:r>
                      <a:r>
                        <a:rPr lang="en-US" altLang="zh-CN" b="1" dirty="0"/>
                        <a:t>trip</a:t>
                      </a:r>
                      <a:r>
                        <a:rPr lang="en-US" altLang="zh-CN" dirty="0"/>
                        <a:t>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19085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lottery, scholarships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But the </a:t>
                      </a:r>
                      <a:r>
                        <a:rPr lang="en-US" altLang="zh-CN" b="1" dirty="0"/>
                        <a:t>lottery </a:t>
                      </a:r>
                      <a:r>
                        <a:rPr lang="en-US" altLang="zh-CN" dirty="0"/>
                        <a:t>has provided </a:t>
                      </a:r>
                      <a:r>
                        <a:rPr lang="en-US" altLang="zh-CN" b="1" dirty="0"/>
                        <a:t>scholarships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24639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decision, build, 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</a:t>
                      </a:r>
                      <a:r>
                        <a:rPr lang="en-US" altLang="zh-CN" b="1" dirty="0"/>
                        <a:t>decision</a:t>
                      </a:r>
                      <a:r>
                        <a:rPr lang="en-US" altLang="zh-CN" dirty="0"/>
                        <a:t> is to </a:t>
                      </a:r>
                      <a:r>
                        <a:rPr lang="en-US" altLang="zh-CN" b="1" dirty="0"/>
                        <a:t>build</a:t>
                      </a:r>
                      <a:r>
                        <a:rPr lang="en-US" altLang="zh-CN" dirty="0"/>
                        <a:t> a new </a:t>
                      </a:r>
                      <a:r>
                        <a:rPr lang="en-US" altLang="zh-CN" b="1" dirty="0"/>
                        <a:t>home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25276"/>
                  </a:ext>
                </a:extLst>
              </a:tr>
              <a:tr h="361437">
                <a:tc>
                  <a:txBody>
                    <a:bodyPr/>
                    <a:lstStyle/>
                    <a:p>
                      <a:r>
                        <a:rPr lang="en-US" altLang="zh-CN" dirty="0"/>
                        <a:t>attempt, copy, painting, denounced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first </a:t>
                      </a:r>
                      <a:r>
                        <a:rPr lang="en-US" altLang="zh-CN" b="1" dirty="0"/>
                        <a:t>attempt</a:t>
                      </a:r>
                      <a:r>
                        <a:rPr lang="en-US" altLang="zh-CN" dirty="0"/>
                        <a:t> to </a:t>
                      </a:r>
                      <a:r>
                        <a:rPr lang="en-US" altLang="zh-CN" b="1" dirty="0"/>
                        <a:t>copy</a:t>
                      </a:r>
                      <a:r>
                        <a:rPr lang="en-US" altLang="zh-CN" dirty="0"/>
                        <a:t> the </a:t>
                      </a:r>
                      <a:r>
                        <a:rPr lang="en-US" altLang="zh-CN" b="1" dirty="0"/>
                        <a:t>painting</a:t>
                      </a:r>
                      <a:r>
                        <a:rPr lang="en-US" altLang="zh-CN" dirty="0"/>
                        <a:t> was </a:t>
                      </a:r>
                      <a:r>
                        <a:rPr lang="en-US" altLang="zh-CN" b="1" dirty="0"/>
                        <a:t>denounced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06156"/>
                  </a:ext>
                </a:extLst>
              </a:tr>
            </a:tbl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E5006AC3-B2A6-4215-9125-D2E43887C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691490"/>
              </p:ext>
            </p:extLst>
          </p:nvPr>
        </p:nvGraphicFramePr>
        <p:xfrm>
          <a:off x="540327" y="1887621"/>
          <a:ext cx="4954161" cy="236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9417A0F-85B9-4132-ACB6-BC18B957B376}"/>
              </a:ext>
            </a:extLst>
          </p:cNvPr>
          <p:cNvSpPr txBox="1"/>
          <p:nvPr/>
        </p:nvSpPr>
        <p:spPr>
          <a:xfrm>
            <a:off x="5869858" y="3972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0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1" y="675794"/>
            <a:ext cx="770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Paraphrase Generation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/>
              <p:nvPr/>
            </p:nvSpPr>
            <p:spPr>
              <a:xfrm>
                <a:off x="540327" y="1137459"/>
                <a:ext cx="9852370" cy="3830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In order to generate paraphrases,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to be a measure of semantical similarity between generated sentences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and the given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 We tried several kinds of similarity measures.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CGMH w/o matching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always equals 1. We use it for comparison.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CGMH w/ KW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𝐾𝑊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𝐾𝑊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=1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still contains the keywords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which ensures that important information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won’t be forgotten.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CGMH w/ KW+</a:t>
                </a:r>
                <a:r>
                  <a:rPr lang="en-US" altLang="zh-CN" dirty="0"/>
                  <a:t>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𝐾𝑊</m:t>
                        </m:r>
                      </m:sup>
                    </m:sSubSup>
                    <m:d>
                      <m:d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𝑆𝐼𝑀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𝑆𝐼𝑀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the cosine similarity of sentences embeddings. If SIM=</a:t>
                </a:r>
                <a:r>
                  <a:rPr lang="en-US" altLang="zh-CN" b="1" dirty="0"/>
                  <a:t>WVA</a:t>
                </a:r>
                <a:r>
                  <a:rPr lang="en-US" altLang="zh-CN" dirty="0"/>
                  <a:t>, sentence embeddings are calculated as the mean vectors of word embeddings. If SIM=</a:t>
                </a:r>
                <a:r>
                  <a:rPr lang="en-US" altLang="zh-CN" b="1" dirty="0"/>
                  <a:t>ST</a:t>
                </a:r>
                <a:r>
                  <a:rPr lang="en-US" altLang="zh-CN" dirty="0"/>
                  <a:t>, we get sentence embeddings by </a:t>
                </a:r>
                <a:r>
                  <a:rPr lang="en-US" altLang="zh-CN" dirty="0" err="1"/>
                  <a:t>SkipThoughts</a:t>
                </a:r>
                <a:r>
                  <a:rPr lang="en-US" altLang="zh-CN" dirty="0"/>
                  <a:t>. And if SIM=</a:t>
                </a:r>
                <a:r>
                  <a:rPr lang="en-US" altLang="zh-CN" b="1" dirty="0"/>
                  <a:t>WVM</a:t>
                </a:r>
                <a:r>
                  <a:rPr lang="en-US" altLang="zh-CN" dirty="0"/>
                  <a:t>, we calculate maximal word similarities between each word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with words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and use their average value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𝑊𝑉𝑀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" y="1137459"/>
                <a:ext cx="9852370" cy="3830536"/>
              </a:xfrm>
              <a:prstGeom prst="rect">
                <a:avLst/>
              </a:prstGeom>
              <a:blipFill>
                <a:blip r:embed="rId3"/>
                <a:stretch>
                  <a:fillRect l="-433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1" y="675794"/>
            <a:ext cx="770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Paraphrase Generation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98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CGMH is the first unsupervised model to achieve comparable results with supervised models.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83C856BE-FC44-49C3-B063-915FE2B4B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381268"/>
              </p:ext>
            </p:extLst>
          </p:nvPr>
        </p:nvGraphicFramePr>
        <p:xfrm>
          <a:off x="540326" y="1599124"/>
          <a:ext cx="5669857" cy="509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C582B81-72E5-4E45-B6B0-54EF894B83CE}"/>
              </a:ext>
            </a:extLst>
          </p:cNvPr>
          <p:cNvSpPr txBox="1"/>
          <p:nvPr/>
        </p:nvSpPr>
        <p:spPr>
          <a:xfrm>
            <a:off x="6210183" y="1774575"/>
            <a:ext cx="52750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Examples</a:t>
            </a:r>
          </a:p>
          <a:p>
            <a:endParaRPr lang="en-US" altLang="zh-CN" dirty="0"/>
          </a:p>
          <a:p>
            <a:r>
              <a:rPr lang="en-US" altLang="zh-CN" dirty="0"/>
              <a:t>1,what ‘s the best plan to lose weight -&gt;</a:t>
            </a:r>
          </a:p>
          <a:p>
            <a:r>
              <a:rPr lang="en-US" altLang="zh-CN" dirty="0"/>
              <a:t>   what ‘s the best way to slim down quickly</a:t>
            </a:r>
          </a:p>
          <a:p>
            <a:endParaRPr lang="en-US" altLang="zh-CN" dirty="0"/>
          </a:p>
          <a:p>
            <a:r>
              <a:rPr lang="en-US" altLang="zh-CN" dirty="0"/>
              <a:t>2. how should </a:t>
            </a:r>
            <a:r>
              <a:rPr lang="en-US" altLang="zh-CN" dirty="0" err="1"/>
              <a:t>i</a:t>
            </a:r>
            <a:r>
              <a:rPr lang="en-US" altLang="zh-CN" dirty="0"/>
              <a:t> control my emotion -&gt;</a:t>
            </a:r>
          </a:p>
          <a:p>
            <a:r>
              <a:rPr lang="en-US" altLang="zh-CN" dirty="0"/>
              <a:t>    how do </a:t>
            </a:r>
            <a:r>
              <a:rPr lang="en-US" altLang="zh-CN" dirty="0" err="1"/>
              <a:t>i</a:t>
            </a:r>
            <a:r>
              <a:rPr lang="en-US" altLang="zh-CN" dirty="0"/>
              <a:t> control my anger</a:t>
            </a:r>
          </a:p>
          <a:p>
            <a:endParaRPr lang="en-US" altLang="zh-CN" dirty="0"/>
          </a:p>
          <a:p>
            <a:r>
              <a:rPr lang="en-US" altLang="zh-CN" dirty="0"/>
              <a:t>3. why do my dogs love to eat tuna fish -&gt;</a:t>
            </a:r>
          </a:p>
          <a:p>
            <a:r>
              <a:rPr lang="en-US" altLang="zh-CN" dirty="0"/>
              <a:t>    why do my dogs like to eat raw tuna and raw fish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1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1406</Words>
  <Application>Microsoft Office PowerPoint</Application>
  <PresentationFormat>宽屏</PresentationFormat>
  <Paragraphs>123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PingFang SC</vt:lpstr>
      <vt:lpstr>PingFang SC Medium</vt:lpstr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澄然</dc:creator>
  <cp:lastModifiedBy>admin</cp:lastModifiedBy>
  <cp:revision>48</cp:revision>
  <dcterms:created xsi:type="dcterms:W3CDTF">2018-08-21T09:21:47Z</dcterms:created>
  <dcterms:modified xsi:type="dcterms:W3CDTF">2018-11-12T03:03:35Z</dcterms:modified>
</cp:coreProperties>
</file>