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</p:sldMasterIdLst>
  <p:notesMasterIdLst>
    <p:notesMasterId r:id="rId22"/>
  </p:notesMasterIdLst>
  <p:sldIdLst>
    <p:sldId id="256" r:id="rId13"/>
    <p:sldId id="373" r:id="rId14"/>
    <p:sldId id="378" r:id="rId15"/>
    <p:sldId id="385" r:id="rId16"/>
    <p:sldId id="386" r:id="rId17"/>
    <p:sldId id="387" r:id="rId18"/>
    <p:sldId id="391" r:id="rId19"/>
    <p:sldId id="388" r:id="rId20"/>
    <p:sldId id="3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8" autoAdjust="0"/>
    <p:restoredTop sz="93312" autoAdjust="0"/>
  </p:normalViewPr>
  <p:slideViewPr>
    <p:cSldViewPr snapToGrid="0">
      <p:cViewPr varScale="1">
        <p:scale>
          <a:sx n="80" d="100"/>
          <a:sy n="80" d="100"/>
        </p:scale>
        <p:origin x="10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7BCA1-EAED-4AD6-86AA-6F1B13C49AAE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8E8B7-1CD8-4AC8-9E6F-22D9CF9DC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1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00F9-8B5A-4F03-A47A-A7245CCAFAA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592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0100F9-8B5A-4F03-A47A-A7245CCAFAA9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4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924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98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89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94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98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066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2814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759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8557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047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568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3566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809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1914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533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302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518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5329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514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154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705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67014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4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338209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7097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5648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725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55281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8198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9102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672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411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4608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67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876720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9363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173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2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4715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444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6550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0154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5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8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99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4055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84804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2366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4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95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67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30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86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12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5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45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63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23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085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62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28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031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7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84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4162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7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624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86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51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79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361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880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7941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989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629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28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146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86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203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429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20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610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730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922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100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703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20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78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6946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46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42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860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545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3497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029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64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908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9444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294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8735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528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452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20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536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2732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466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054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823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417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331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016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75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963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594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753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976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439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97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8" y="1196975"/>
            <a:ext cx="5226049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53667" y="1196975"/>
            <a:ext cx="5226051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774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556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317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996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431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560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30286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7" y="115889"/>
            <a:ext cx="2834216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17" y="115889"/>
            <a:ext cx="8305800" cy="59769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 sz="1800"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4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18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9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85752" y="381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 sz="1800"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5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90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68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5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12812201-94A1-434C-8382-8F357439E9F7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3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9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115889"/>
            <a:ext cx="10191749" cy="720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196975"/>
            <a:ext cx="106553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57340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</a:defRPr>
            </a:lvl1pPr>
          </a:lstStyle>
          <a:p>
            <a:fld id="{B3091618-C80C-44FA-9EC9-1092AC1B2A8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285752" y="6324600"/>
            <a:ext cx="5378449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中国中央电视台</a:t>
            </a:r>
          </a:p>
          <a:p>
            <a:pPr algn="just">
              <a:lnSpc>
                <a:spcPts val="2000"/>
              </a:lnSpc>
              <a:buClr>
                <a:srgbClr val="51D7E1"/>
              </a:buClr>
              <a:buFont typeface="Wingdings" pitchFamily="2" charset="2"/>
              <a:buNone/>
              <a:defRPr/>
            </a:pP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China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Central</a:t>
            </a:r>
            <a:r>
              <a: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 </a:t>
            </a:r>
            <a:r>
              <a:rPr lang="en-US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ndara" pitchFamily="34" charset="0"/>
                <a:ea typeface="黑体" pitchFamily="2" charset="-122"/>
              </a:rPr>
              <a:t>Television</a:t>
            </a: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ndar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2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p"/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u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n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l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20000"/>
        </a:spcAft>
        <a:buClr>
          <a:srgbClr val="5F5F5F"/>
        </a:buClr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海外分</a:t>
            </a:r>
            <a:r>
              <a:rPr lang="zh-CN" altLang="en-US" sz="5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台专题存储解决</a:t>
            </a:r>
            <a:r>
              <a:rPr lang="zh-CN" altLang="en-US" sz="5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zh-CN" altLang="en-US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6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专题存储方案概述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162" y="1245101"/>
            <a:ext cx="11567582" cy="4895850"/>
          </a:xfrm>
        </p:spPr>
        <p:txBody>
          <a:bodyPr/>
          <a:lstStyle/>
          <a:p>
            <a:pPr lvl="1"/>
            <a:r>
              <a:rPr lang="zh-CN" altLang="en-US" sz="2200" dirty="0" smtClean="0"/>
              <a:t>专题所使用存储部署到</a:t>
            </a:r>
            <a:r>
              <a:rPr lang="en-US" altLang="zh-CN" sz="2200" dirty="0"/>
              <a:t>DMZ</a:t>
            </a:r>
            <a:r>
              <a:rPr lang="zh-CN" altLang="en-US" sz="2200" dirty="0" smtClean="0"/>
              <a:t>区域，供专题自身使用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专题通过</a:t>
            </a:r>
            <a:r>
              <a:rPr lang="en-US" altLang="zh-CN" sz="2200" dirty="0" smtClean="0"/>
              <a:t>Premiere</a:t>
            </a:r>
            <a:r>
              <a:rPr lang="zh-CN" altLang="en-US" sz="2200" dirty="0" smtClean="0"/>
              <a:t>插件，访问融合媒体内容库素材，发起素材下载到专题存储，供专题本地编辑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私有云生产存储上创建</a:t>
            </a:r>
            <a:r>
              <a:rPr lang="en-US" altLang="zh-CN" sz="2200" dirty="0" smtClean="0"/>
              <a:t>【</a:t>
            </a:r>
            <a:r>
              <a:rPr lang="zh-CN" altLang="en-US" sz="2200" dirty="0" smtClean="0"/>
              <a:t>专题</a:t>
            </a:r>
            <a:r>
              <a:rPr lang="en-US" altLang="zh-CN" sz="2200" dirty="0" smtClean="0"/>
              <a:t>】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【</a:t>
            </a:r>
            <a:r>
              <a:rPr lang="zh-CN" altLang="en-US" sz="2200" dirty="0" smtClean="0"/>
              <a:t>包装</a:t>
            </a:r>
            <a:r>
              <a:rPr lang="en-US" altLang="zh-CN" sz="2200" dirty="0" smtClean="0"/>
              <a:t>】2</a:t>
            </a:r>
            <a:r>
              <a:rPr lang="zh-CN" altLang="en-US" sz="2200" dirty="0" smtClean="0"/>
              <a:t>个成片区域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可考虑各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TB)</a:t>
            </a:r>
            <a:r>
              <a:rPr lang="zh-CN" altLang="en-US" sz="2200" dirty="0" smtClean="0"/>
              <a:t>，进行专题上载素材管理</a:t>
            </a:r>
            <a:endParaRPr lang="en-US" altLang="zh-CN" sz="2200" dirty="0"/>
          </a:p>
          <a:p>
            <a:pPr lvl="1"/>
            <a:r>
              <a:rPr lang="zh-CN" altLang="en-US" sz="2200" dirty="0" smtClean="0"/>
              <a:t>专题上传成片到私有云，先通过</a:t>
            </a:r>
            <a:r>
              <a:rPr lang="en-US" altLang="zh-CN" sz="2200" dirty="0" smtClean="0"/>
              <a:t>DMZ</a:t>
            </a:r>
            <a:r>
              <a:rPr lang="zh-CN" altLang="en-US" sz="2200" dirty="0" smtClean="0"/>
              <a:t>区域，安全检验后传输到私有云存储专题区域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专题本身使用的存储可考虑大小为</a:t>
            </a:r>
            <a:r>
              <a:rPr lang="en-US" altLang="zh-CN" sz="2200" dirty="0" smtClean="0"/>
              <a:t>40TB</a:t>
            </a:r>
            <a:r>
              <a:rPr lang="zh-CN" altLang="en-US" sz="2200" dirty="0" smtClean="0"/>
              <a:t>，为轻量级</a:t>
            </a:r>
            <a:r>
              <a:rPr lang="en-US" altLang="zh-CN" sz="2200" dirty="0" smtClean="0"/>
              <a:t>NAS</a:t>
            </a:r>
            <a:r>
              <a:rPr lang="zh-CN" altLang="en-US" sz="2200" dirty="0" smtClean="0"/>
              <a:t>存储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Premiere</a:t>
            </a:r>
            <a:r>
              <a:rPr lang="zh-CN" altLang="en-US" sz="2200" dirty="0" smtClean="0"/>
              <a:t>在成片生成时，可选择新媒体格式或播出格式的成片素材，供后续使用</a:t>
            </a:r>
            <a:endParaRPr lang="en-US" altLang="zh-CN" sz="2200" dirty="0" smtClean="0"/>
          </a:p>
          <a:p>
            <a:pPr lvl="2"/>
            <a:r>
              <a:rPr lang="zh-CN" altLang="en-US" sz="1800" dirty="0"/>
              <a:t>新</a:t>
            </a:r>
            <a:r>
              <a:rPr lang="zh-CN" altLang="en-US" sz="1800" dirty="0" smtClean="0"/>
              <a:t>媒体格式</a:t>
            </a:r>
            <a:r>
              <a:rPr lang="en-US" altLang="zh-CN" sz="1800" dirty="0" smtClean="0"/>
              <a:t>: H264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6 Mbps</a:t>
            </a:r>
          </a:p>
          <a:p>
            <a:pPr lvl="2"/>
            <a:r>
              <a:rPr lang="zh-CN" altLang="en-US" sz="1800" dirty="0" smtClean="0"/>
              <a:t>播出格式</a:t>
            </a:r>
            <a:r>
              <a:rPr lang="en-US" altLang="zh-CN" sz="1800" dirty="0" smtClean="0"/>
              <a:t>: XDCAM50</a:t>
            </a:r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marL="1371600" lvl="3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1952510" y="1979277"/>
            <a:ext cx="9174888" cy="1127816"/>
          </a:xfrm>
          <a:prstGeom prst="rect">
            <a:avLst/>
          </a:prstGeom>
          <a:solidFill>
            <a:srgbClr val="FFC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956" y="1303572"/>
            <a:ext cx="4070972" cy="548928"/>
          </a:xfrm>
          <a:prstGeom prst="rect">
            <a:avLst/>
          </a:prstGeom>
          <a:solidFill>
            <a:srgbClr val="00B05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919903" y="3331323"/>
            <a:ext cx="9174888" cy="1511076"/>
          </a:xfrm>
          <a:prstGeom prst="rect">
            <a:avLst/>
          </a:prstGeom>
          <a:solidFill>
            <a:srgbClr val="00B0F0">
              <a:alpha val="17000"/>
            </a:srgb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65764" y="3135508"/>
            <a:ext cx="8954026" cy="218300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7"/>
          <p:cNvSpPr txBox="1"/>
          <p:nvPr/>
        </p:nvSpPr>
        <p:spPr>
          <a:xfrm>
            <a:off x="285203" y="3466135"/>
            <a:ext cx="5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2D2D8A">
                    <a:lumMod val="75000"/>
                  </a:srgbClr>
                </a:solidFill>
              </a:rPr>
              <a:t>接口</a:t>
            </a:r>
            <a:endParaRPr lang="en-US" altLang="zh-CN" dirty="0" smtClean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域</a:t>
            </a:r>
          </a:p>
        </p:txBody>
      </p:sp>
      <p:sp>
        <p:nvSpPr>
          <p:cNvPr id="68" name="矩形 67"/>
          <p:cNvSpPr/>
          <p:nvPr/>
        </p:nvSpPr>
        <p:spPr>
          <a:xfrm>
            <a:off x="10025044" y="1371312"/>
            <a:ext cx="1737669" cy="45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7"/>
          <p:cNvSpPr txBox="1"/>
          <p:nvPr/>
        </p:nvSpPr>
        <p:spPr>
          <a:xfrm>
            <a:off x="8496898" y="1341880"/>
            <a:ext cx="144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台内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办公电脑</a:t>
            </a:r>
          </a:p>
        </p:txBody>
      </p:sp>
      <p:sp>
        <p:nvSpPr>
          <p:cNvPr id="11" name="矩形 10"/>
          <p:cNvSpPr/>
          <p:nvPr/>
        </p:nvSpPr>
        <p:spPr>
          <a:xfrm>
            <a:off x="1013079" y="3425032"/>
            <a:ext cx="873186" cy="8488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ENPS</a:t>
            </a: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V="1">
            <a:off x="1952510" y="2121459"/>
            <a:ext cx="0" cy="296033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7"/>
          <p:cNvSpPr txBox="1"/>
          <p:nvPr/>
        </p:nvSpPr>
        <p:spPr>
          <a:xfrm>
            <a:off x="281997" y="2079285"/>
            <a:ext cx="5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代</a:t>
            </a:r>
            <a:endParaRPr lang="en-US" altLang="zh-CN" dirty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理</a:t>
            </a:r>
            <a:endParaRPr lang="en-US" altLang="zh-CN" dirty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域</a:t>
            </a:r>
          </a:p>
        </p:txBody>
      </p:sp>
      <p:sp>
        <p:nvSpPr>
          <p:cNvPr id="142" name="文本框 7"/>
          <p:cNvSpPr txBox="1"/>
          <p:nvPr/>
        </p:nvSpPr>
        <p:spPr>
          <a:xfrm>
            <a:off x="182310" y="679627"/>
            <a:ext cx="132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2D2D8A">
                    <a:lumMod val="75000"/>
                  </a:srgbClr>
                </a:solidFill>
              </a:rPr>
              <a:t>互联网区域</a:t>
            </a:r>
          </a:p>
        </p:txBody>
      </p:sp>
      <p:sp>
        <p:nvSpPr>
          <p:cNvPr id="115" name="文本框 7"/>
          <p:cNvSpPr txBox="1"/>
          <p:nvPr/>
        </p:nvSpPr>
        <p:spPr>
          <a:xfrm>
            <a:off x="10633179" y="1345471"/>
            <a:ext cx="124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台内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区电脑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8" y="1068232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3" y="3061383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直接连接符 152"/>
          <p:cNvCxnSpPr/>
          <p:nvPr/>
        </p:nvCxnSpPr>
        <p:spPr>
          <a:xfrm>
            <a:off x="913540" y="3257121"/>
            <a:ext cx="1038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1"/>
          <p:cNvSpPr>
            <a:spLocks noGrp="1"/>
          </p:cNvSpPr>
          <p:nvPr>
            <p:ph type="title"/>
          </p:nvPr>
        </p:nvSpPr>
        <p:spPr>
          <a:xfrm>
            <a:off x="1676180" y="89481"/>
            <a:ext cx="10191749" cy="72072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专题下载素材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21"/>
          <p:cNvSpPr txBox="1"/>
          <p:nvPr/>
        </p:nvSpPr>
        <p:spPr>
          <a:xfrm>
            <a:off x="11678048" y="3549908"/>
            <a:ext cx="32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私有云</a:t>
            </a:r>
          </a:p>
        </p:txBody>
      </p:sp>
      <p:sp>
        <p:nvSpPr>
          <p:cNvPr id="110" name="矩形 109"/>
          <p:cNvSpPr/>
          <p:nvPr/>
        </p:nvSpPr>
        <p:spPr>
          <a:xfrm>
            <a:off x="7772957" y="1151027"/>
            <a:ext cx="3982816" cy="82825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21"/>
          <p:cNvSpPr txBox="1"/>
          <p:nvPr/>
        </p:nvSpPr>
        <p:spPr>
          <a:xfrm>
            <a:off x="8916877" y="1089194"/>
            <a:ext cx="19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制作及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956255" y="1089194"/>
            <a:ext cx="107995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9274" y="2076136"/>
            <a:ext cx="11723461" cy="3226252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Picture 15" descr="tk04080401_01_dmws05nl--_nm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132006" y="1417187"/>
            <a:ext cx="531673" cy="32169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3" name="Picture 15" descr="tk04080401_01_dmws05nl--_nm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923667" y="1417187"/>
            <a:ext cx="531673" cy="3216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86" name="矩形 85"/>
          <p:cNvSpPr/>
          <p:nvPr/>
        </p:nvSpPr>
        <p:spPr>
          <a:xfrm>
            <a:off x="1711634" y="5532701"/>
            <a:ext cx="9427835" cy="644976"/>
          </a:xfrm>
          <a:prstGeom prst="rect">
            <a:avLst/>
          </a:prstGeom>
          <a:solidFill>
            <a:srgbClr val="C00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9"/>
          <p:cNvSpPr txBox="1"/>
          <p:nvPr/>
        </p:nvSpPr>
        <p:spPr>
          <a:xfrm>
            <a:off x="259274" y="5483836"/>
            <a:ext cx="66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</a:t>
            </a:r>
            <a:endParaRPr lang="en-US" altLang="zh-CN" b="1" dirty="0">
              <a:solidFill>
                <a:srgbClr val="2D2D8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b="1" dirty="0">
              <a:solidFill>
                <a:srgbClr val="2D2D8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</a:p>
        </p:txBody>
      </p:sp>
      <p:sp>
        <p:nvSpPr>
          <p:cNvPr id="92" name="矩形 91"/>
          <p:cNvSpPr/>
          <p:nvPr/>
        </p:nvSpPr>
        <p:spPr>
          <a:xfrm>
            <a:off x="2705019" y="4742310"/>
            <a:ext cx="7966120" cy="4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7" y="5048375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直接连接符 120"/>
          <p:cNvCxnSpPr/>
          <p:nvPr/>
        </p:nvCxnSpPr>
        <p:spPr>
          <a:xfrm flipV="1">
            <a:off x="964062" y="5361317"/>
            <a:ext cx="10293695" cy="42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59274" y="5483835"/>
            <a:ext cx="11723460" cy="81817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21"/>
          <p:cNvSpPr txBox="1"/>
          <p:nvPr/>
        </p:nvSpPr>
        <p:spPr>
          <a:xfrm>
            <a:off x="11536477" y="5407544"/>
            <a:ext cx="52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952510" y="4565539"/>
            <a:ext cx="9174888" cy="500447"/>
          </a:xfrm>
          <a:prstGeom prst="rect">
            <a:avLst/>
          </a:prstGeom>
          <a:solidFill>
            <a:srgbClr val="FFFF00">
              <a:alpha val="17000"/>
            </a:srgb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"/>
          <p:cNvSpPr txBox="1"/>
          <p:nvPr/>
        </p:nvSpPr>
        <p:spPr>
          <a:xfrm>
            <a:off x="281996" y="4622647"/>
            <a:ext cx="14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2D2D8A">
                    <a:lumMod val="75000"/>
                  </a:srgbClr>
                </a:solidFill>
              </a:rPr>
              <a:t>核心存储域</a:t>
            </a:r>
            <a:endParaRPr lang="en-US" altLang="zh-CN" dirty="0" smtClean="0">
              <a:solidFill>
                <a:srgbClr val="2D2D8A">
                  <a:lumMod val="75000"/>
                </a:srgbClr>
              </a:solidFill>
            </a:endParaRPr>
          </a:p>
        </p:txBody>
      </p:sp>
      <p:sp>
        <p:nvSpPr>
          <p:cNvPr id="99" name="矩形标注 98"/>
          <p:cNvSpPr/>
          <p:nvPr/>
        </p:nvSpPr>
        <p:spPr>
          <a:xfrm>
            <a:off x="1074684" y="1148124"/>
            <a:ext cx="2478286" cy="442750"/>
          </a:xfrm>
          <a:prstGeom prst="wedgeRectCallout">
            <a:avLst>
              <a:gd name="adj1" fmla="val -6150"/>
              <a:gd name="adj2" fmla="val 110088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专题存储直接供专题使用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13079" y="2180878"/>
            <a:ext cx="873186" cy="8700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存储及服务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723656" y="5532701"/>
            <a:ext cx="9427835" cy="644976"/>
          </a:xfrm>
          <a:prstGeom prst="rect">
            <a:avLst/>
          </a:prstGeom>
          <a:solidFill>
            <a:srgbClr val="C00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806896" y="5687155"/>
            <a:ext cx="1359562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播出终端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650459" y="5687155"/>
            <a:ext cx="1345378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479837" y="5687155"/>
            <a:ext cx="1340273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播出管理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608814" y="1150865"/>
            <a:ext cx="2763758" cy="82825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7"/>
          <p:cNvSpPr txBox="1"/>
          <p:nvPr/>
        </p:nvSpPr>
        <p:spPr>
          <a:xfrm>
            <a:off x="5921408" y="1396608"/>
            <a:ext cx="14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内专题电脑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972" y="1297662"/>
            <a:ext cx="1268859" cy="55752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180713" y="3471088"/>
            <a:ext cx="1815323" cy="1052470"/>
            <a:chOff x="5054210" y="3506899"/>
            <a:chExt cx="1815323" cy="1052470"/>
          </a:xfrm>
        </p:grpSpPr>
        <p:sp>
          <p:nvSpPr>
            <p:cNvPr id="93" name="矩形 92"/>
            <p:cNvSpPr/>
            <p:nvPr/>
          </p:nvSpPr>
          <p:spPr>
            <a:xfrm>
              <a:off x="5054210" y="3506899"/>
              <a:ext cx="1728238" cy="9573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5242299" y="3604881"/>
              <a:ext cx="1417957" cy="263946"/>
            </a:xfrm>
            <a:prstGeom prst="rect">
              <a:avLst/>
            </a:prstGeom>
            <a:solidFill>
              <a:srgbClr val="92D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集群服务</a:t>
              </a:r>
              <a:endParaRPr lang="en-US" altLang="zh-CN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5227765" y="3955430"/>
              <a:ext cx="1417787" cy="279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媒体处理服务</a:t>
              </a:r>
              <a:endParaRPr lang="zh-CN" altLang="en-US" sz="1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Box 106"/>
            <p:cNvSpPr txBox="1"/>
            <p:nvPr/>
          </p:nvSpPr>
          <p:spPr>
            <a:xfrm>
              <a:off x="5148109" y="4220815"/>
              <a:ext cx="1721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媒体处理服务区</a:t>
              </a:r>
            </a:p>
          </p:txBody>
        </p:sp>
      </p:grpSp>
      <p:sp>
        <p:nvSpPr>
          <p:cNvPr id="122" name="矩形标注 121"/>
          <p:cNvSpPr/>
          <p:nvPr/>
        </p:nvSpPr>
        <p:spPr>
          <a:xfrm rot="10800000" flipV="1">
            <a:off x="5959332" y="1856439"/>
            <a:ext cx="1857262" cy="848827"/>
          </a:xfrm>
          <a:prstGeom prst="wedgeRectCallout">
            <a:avLst>
              <a:gd name="adj1" fmla="val -35765"/>
              <a:gd name="adj2" fmla="val -71905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专题通过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插件访问融合媒体内容库，并发起素材下载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724652" y="3474184"/>
            <a:ext cx="1786881" cy="1002433"/>
            <a:chOff x="9396513" y="3459325"/>
            <a:chExt cx="1786881" cy="1002433"/>
          </a:xfrm>
        </p:grpSpPr>
        <p:sp>
          <p:nvSpPr>
            <p:cNvPr id="79" name="矩形 78"/>
            <p:cNvSpPr/>
            <p:nvPr/>
          </p:nvSpPr>
          <p:spPr>
            <a:xfrm>
              <a:off x="9396513" y="3459325"/>
              <a:ext cx="1728238" cy="9573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461970" y="3511923"/>
              <a:ext cx="1721424" cy="949835"/>
              <a:chOff x="9416026" y="3502088"/>
              <a:chExt cx="1721424" cy="949835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9548296" y="3502088"/>
                <a:ext cx="1417957" cy="263946"/>
              </a:xfrm>
              <a:prstGeom prst="rect">
                <a:avLst/>
              </a:prstGeom>
              <a:solidFill>
                <a:srgbClr val="92D05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负载均衡</a:t>
                </a:r>
                <a:endParaRPr lang="en-US" altLang="zh-CN" sz="1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9548296" y="3857056"/>
                <a:ext cx="1417787" cy="279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微服务组</a:t>
                </a:r>
                <a:endParaRPr lang="zh-CN" altLang="en-US" sz="13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TextBox 106"/>
              <p:cNvSpPr txBox="1"/>
              <p:nvPr/>
            </p:nvSpPr>
            <p:spPr>
              <a:xfrm>
                <a:off x="9416026" y="4113369"/>
                <a:ext cx="17214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内部应用微服务</a:t>
                </a:r>
                <a:endPara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8096151" y="2127606"/>
            <a:ext cx="1950304" cy="901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332511" y="2519098"/>
            <a:ext cx="1434386" cy="2438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319755" y="2229939"/>
            <a:ext cx="1447143" cy="2324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7"/>
          <p:cNvSpPr txBox="1"/>
          <p:nvPr/>
        </p:nvSpPr>
        <p:spPr>
          <a:xfrm>
            <a:off x="8096151" y="2726084"/>
            <a:ext cx="190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分台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内客户端代理区</a:t>
            </a:r>
          </a:p>
        </p:txBody>
      </p:sp>
      <p:cxnSp>
        <p:nvCxnSpPr>
          <p:cNvPr id="4" name="曲线连接符 3"/>
          <p:cNvCxnSpPr>
            <a:endCxn id="89" idx="0"/>
          </p:cNvCxnSpPr>
          <p:nvPr/>
        </p:nvCxnSpPr>
        <p:spPr>
          <a:xfrm>
            <a:off x="6028786" y="1549214"/>
            <a:ext cx="3042517" cy="578392"/>
          </a:xfrm>
          <a:prstGeom prst="curvedConnector2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105" idx="2"/>
          </p:cNvCxnSpPr>
          <p:nvPr/>
        </p:nvCxnSpPr>
        <p:spPr>
          <a:xfrm rot="16200000" flipH="1">
            <a:off x="9277599" y="2803632"/>
            <a:ext cx="85841" cy="546298"/>
          </a:xfrm>
          <a:prstGeom prst="curvedConnector2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170" idx="3"/>
            <a:endCxn id="93" idx="1"/>
          </p:cNvCxnSpPr>
          <p:nvPr/>
        </p:nvCxnSpPr>
        <p:spPr>
          <a:xfrm rot="16200000" flipH="1">
            <a:off x="2763849" y="1532901"/>
            <a:ext cx="767659" cy="4066069"/>
          </a:xfrm>
          <a:prstGeom prst="curvedConnector2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/>
          <p:nvPr/>
        </p:nvCxnSpPr>
        <p:spPr>
          <a:xfrm rot="16200000" flipH="1">
            <a:off x="9765522" y="3108014"/>
            <a:ext cx="85841" cy="546298"/>
          </a:xfrm>
          <a:prstGeom prst="curvedConnector2">
            <a:avLst/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7"/>
          <p:cNvSpPr txBox="1"/>
          <p:nvPr/>
        </p:nvSpPr>
        <p:spPr>
          <a:xfrm>
            <a:off x="6073808" y="1163990"/>
            <a:ext cx="14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OS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7395885" y="1225962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126246" y="2643836"/>
            <a:ext cx="2250638" cy="643955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媒体处理服务把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待素材下载到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共享存储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167015" y="3288563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2" name="直接箭头连接符 131"/>
          <p:cNvCxnSpPr/>
          <p:nvPr/>
        </p:nvCxnSpPr>
        <p:spPr>
          <a:xfrm flipV="1">
            <a:off x="3145264" y="3461599"/>
            <a:ext cx="989144" cy="288699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4495975" y="3477032"/>
            <a:ext cx="2941171" cy="50535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柱形 90"/>
          <p:cNvSpPr/>
          <p:nvPr/>
        </p:nvSpPr>
        <p:spPr>
          <a:xfrm>
            <a:off x="7105649" y="4529577"/>
            <a:ext cx="3814141" cy="708316"/>
          </a:xfrm>
          <a:prstGeom prst="can">
            <a:avLst>
              <a:gd name="adj" fmla="val 176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altLang="zh-CN" sz="15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 </a:t>
            </a:r>
            <a:r>
              <a:rPr lang="zh-CN" altLang="en-US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生成系统存储</a:t>
            </a:r>
            <a:endParaRPr lang="zh-CN" altLang="en-US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66" y="4548539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618" y="4557817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74" y="4557087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109" y="4557086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45" y="4568502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8" name="TextBox 158"/>
          <p:cNvSpPr txBox="1"/>
          <p:nvPr/>
        </p:nvSpPr>
        <p:spPr>
          <a:xfrm>
            <a:off x="7131817" y="4542947"/>
            <a:ext cx="66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</a:rPr>
              <a:t>Temp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61" name="TextBox 153"/>
          <p:cNvSpPr txBox="1"/>
          <p:nvPr/>
        </p:nvSpPr>
        <p:spPr>
          <a:xfrm>
            <a:off x="7836645" y="4543068"/>
            <a:ext cx="46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U1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3" name="TextBox 154"/>
          <p:cNvSpPr txBox="1"/>
          <p:nvPr/>
        </p:nvSpPr>
        <p:spPr>
          <a:xfrm>
            <a:off x="8485551" y="4548151"/>
            <a:ext cx="590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U2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304" y="4575641"/>
            <a:ext cx="413297" cy="310519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5" name="TextBox 151"/>
          <p:cNvSpPr txBox="1"/>
          <p:nvPr/>
        </p:nvSpPr>
        <p:spPr>
          <a:xfrm>
            <a:off x="9012148" y="4552634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共享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7" name="TextBox 151"/>
          <p:cNvSpPr txBox="1"/>
          <p:nvPr/>
        </p:nvSpPr>
        <p:spPr>
          <a:xfrm>
            <a:off x="9685821" y="4541502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专题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8" name="TextBox 151"/>
          <p:cNvSpPr txBox="1"/>
          <p:nvPr/>
        </p:nvSpPr>
        <p:spPr>
          <a:xfrm>
            <a:off x="10315267" y="4545043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包装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21" name="曲线连接符 20"/>
          <p:cNvCxnSpPr>
            <a:stCxn id="165" idx="0"/>
          </p:cNvCxnSpPr>
          <p:nvPr/>
        </p:nvCxnSpPr>
        <p:spPr>
          <a:xfrm rot="16200000" flipV="1">
            <a:off x="7800149" y="3045131"/>
            <a:ext cx="500789" cy="2514217"/>
          </a:xfrm>
          <a:prstGeom prst="curvedConnector2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曲线连接符 168"/>
          <p:cNvCxnSpPr>
            <a:stCxn id="163" idx="0"/>
          </p:cNvCxnSpPr>
          <p:nvPr/>
        </p:nvCxnSpPr>
        <p:spPr>
          <a:xfrm rot="16200000" flipV="1">
            <a:off x="7589005" y="3356436"/>
            <a:ext cx="355114" cy="2028315"/>
          </a:xfrm>
          <a:prstGeom prst="curvedConnector2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圆柱形 169"/>
          <p:cNvSpPr/>
          <p:nvPr/>
        </p:nvSpPr>
        <p:spPr>
          <a:xfrm>
            <a:off x="547574" y="2526841"/>
            <a:ext cx="1134139" cy="655266"/>
          </a:xfrm>
          <a:prstGeom prst="can">
            <a:avLst>
              <a:gd name="adj" fmla="val 176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专题存储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曲线连接符 27"/>
          <p:cNvCxnSpPr>
            <a:stCxn id="97" idx="1"/>
            <a:endCxn id="170" idx="0"/>
          </p:cNvCxnSpPr>
          <p:nvPr/>
        </p:nvCxnSpPr>
        <p:spPr>
          <a:xfrm rot="10800000" flipV="1">
            <a:off x="1114644" y="1564989"/>
            <a:ext cx="3494170" cy="1077197"/>
          </a:xfrm>
          <a:prstGeom prst="curvedConnector2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椭圆 170"/>
          <p:cNvSpPr/>
          <p:nvPr/>
        </p:nvSpPr>
        <p:spPr>
          <a:xfrm>
            <a:off x="7362933" y="3932016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1952510" y="1979277"/>
            <a:ext cx="9174888" cy="1127816"/>
          </a:xfrm>
          <a:prstGeom prst="rect">
            <a:avLst/>
          </a:prstGeom>
          <a:solidFill>
            <a:srgbClr val="FFC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956" y="1303572"/>
            <a:ext cx="4070972" cy="548928"/>
          </a:xfrm>
          <a:prstGeom prst="rect">
            <a:avLst/>
          </a:prstGeom>
          <a:solidFill>
            <a:srgbClr val="00B05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970275" y="3331246"/>
            <a:ext cx="9174888" cy="1368325"/>
          </a:xfrm>
          <a:prstGeom prst="rect">
            <a:avLst/>
          </a:prstGeom>
          <a:solidFill>
            <a:srgbClr val="00B0F0">
              <a:alpha val="17000"/>
            </a:srgb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323654" y="3496133"/>
            <a:ext cx="1728238" cy="957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53919" y="3183141"/>
            <a:ext cx="8771413" cy="235536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高可用（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7"/>
          <p:cNvSpPr txBox="1"/>
          <p:nvPr/>
        </p:nvSpPr>
        <p:spPr>
          <a:xfrm>
            <a:off x="285203" y="3466135"/>
            <a:ext cx="5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2D2D8A">
                    <a:lumMod val="75000"/>
                  </a:srgbClr>
                </a:solidFill>
              </a:rPr>
              <a:t>接口</a:t>
            </a:r>
            <a:endParaRPr lang="en-US" altLang="zh-CN" dirty="0" smtClean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域</a:t>
            </a:r>
          </a:p>
        </p:txBody>
      </p:sp>
      <p:sp>
        <p:nvSpPr>
          <p:cNvPr id="68" name="矩形 67"/>
          <p:cNvSpPr/>
          <p:nvPr/>
        </p:nvSpPr>
        <p:spPr>
          <a:xfrm>
            <a:off x="10025044" y="1371312"/>
            <a:ext cx="1737669" cy="45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7"/>
          <p:cNvSpPr txBox="1"/>
          <p:nvPr/>
        </p:nvSpPr>
        <p:spPr>
          <a:xfrm>
            <a:off x="8496898" y="1341880"/>
            <a:ext cx="1446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台内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办公电脑</a:t>
            </a:r>
          </a:p>
        </p:txBody>
      </p:sp>
      <p:sp>
        <p:nvSpPr>
          <p:cNvPr id="109" name="矩形 108"/>
          <p:cNvSpPr/>
          <p:nvPr/>
        </p:nvSpPr>
        <p:spPr>
          <a:xfrm>
            <a:off x="9487269" y="3550393"/>
            <a:ext cx="1417957" cy="263946"/>
          </a:xfrm>
          <a:prstGeom prst="rect">
            <a:avLst/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集群服务</a:t>
            </a:r>
            <a:endParaRPr lang="en-US" altLang="zh-CN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9387657" y="4152287"/>
            <a:ext cx="1721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媒体处理服务区</a:t>
            </a:r>
          </a:p>
        </p:txBody>
      </p:sp>
      <p:sp>
        <p:nvSpPr>
          <p:cNvPr id="188" name="矩形 187"/>
          <p:cNvSpPr/>
          <p:nvPr/>
        </p:nvSpPr>
        <p:spPr>
          <a:xfrm>
            <a:off x="9485894" y="3873528"/>
            <a:ext cx="1417787" cy="27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媒体处理服务</a:t>
            </a:r>
            <a:endParaRPr lang="zh-CN" altLang="en-US" sz="1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13079" y="3425032"/>
            <a:ext cx="873186" cy="8488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ENPS</a:t>
            </a:r>
          </a:p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>
            <a:cxnSpLocks/>
          </p:cNvCxnSpPr>
          <p:nvPr/>
        </p:nvCxnSpPr>
        <p:spPr>
          <a:xfrm flipV="1">
            <a:off x="1952510" y="2121459"/>
            <a:ext cx="0" cy="296033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7"/>
          <p:cNvSpPr txBox="1"/>
          <p:nvPr/>
        </p:nvSpPr>
        <p:spPr>
          <a:xfrm>
            <a:off x="281997" y="2079285"/>
            <a:ext cx="5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代</a:t>
            </a:r>
            <a:endParaRPr lang="en-US" altLang="zh-CN" dirty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理</a:t>
            </a:r>
            <a:endParaRPr lang="en-US" altLang="zh-CN" dirty="0">
              <a:solidFill>
                <a:srgbClr val="2D2D8A">
                  <a:lumMod val="75000"/>
                </a:srgbClr>
              </a:solidFill>
            </a:endParaRPr>
          </a:p>
          <a:p>
            <a:r>
              <a:rPr lang="zh-CN" altLang="en-US" dirty="0">
                <a:solidFill>
                  <a:srgbClr val="2D2D8A">
                    <a:lumMod val="75000"/>
                  </a:srgbClr>
                </a:solidFill>
              </a:rPr>
              <a:t>域</a:t>
            </a:r>
          </a:p>
        </p:txBody>
      </p:sp>
      <p:sp>
        <p:nvSpPr>
          <p:cNvPr id="142" name="文本框 7"/>
          <p:cNvSpPr txBox="1"/>
          <p:nvPr/>
        </p:nvSpPr>
        <p:spPr>
          <a:xfrm>
            <a:off x="182310" y="679627"/>
            <a:ext cx="132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>
                <a:solidFill>
                  <a:srgbClr val="2D2D8A">
                    <a:lumMod val="75000"/>
                  </a:srgbClr>
                </a:solidFill>
              </a:rPr>
              <a:t>互联网区域</a:t>
            </a:r>
          </a:p>
        </p:txBody>
      </p:sp>
      <p:sp>
        <p:nvSpPr>
          <p:cNvPr id="112" name="矩形 111"/>
          <p:cNvSpPr/>
          <p:nvPr/>
        </p:nvSpPr>
        <p:spPr>
          <a:xfrm>
            <a:off x="7904365" y="1369978"/>
            <a:ext cx="1859323" cy="457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7"/>
          <p:cNvSpPr txBox="1"/>
          <p:nvPr/>
        </p:nvSpPr>
        <p:spPr>
          <a:xfrm>
            <a:off x="10633179" y="1345471"/>
            <a:ext cx="124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台内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区电脑</a:t>
            </a:r>
          </a:p>
        </p:txBody>
      </p:sp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8" y="1068232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3" y="3061383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直接连接符 152"/>
          <p:cNvCxnSpPr/>
          <p:nvPr/>
        </p:nvCxnSpPr>
        <p:spPr>
          <a:xfrm>
            <a:off x="913540" y="3257121"/>
            <a:ext cx="1038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1"/>
          <p:cNvSpPr>
            <a:spLocks noGrp="1"/>
          </p:cNvSpPr>
          <p:nvPr>
            <p:ph type="title"/>
          </p:nvPr>
        </p:nvSpPr>
        <p:spPr>
          <a:xfrm>
            <a:off x="1775884" y="115889"/>
            <a:ext cx="10191749" cy="720725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专题成片素材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02954" y="3714746"/>
            <a:ext cx="887176" cy="5052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传输服务</a:t>
            </a:r>
            <a:endParaRPr lang="en-US" altLang="zh-CN" sz="11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21"/>
          <p:cNvSpPr txBox="1"/>
          <p:nvPr/>
        </p:nvSpPr>
        <p:spPr>
          <a:xfrm>
            <a:off x="11583399" y="3177167"/>
            <a:ext cx="321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私有云</a:t>
            </a:r>
          </a:p>
        </p:txBody>
      </p:sp>
      <p:sp>
        <p:nvSpPr>
          <p:cNvPr id="110" name="矩形 109"/>
          <p:cNvSpPr/>
          <p:nvPr/>
        </p:nvSpPr>
        <p:spPr>
          <a:xfrm>
            <a:off x="7772957" y="1151027"/>
            <a:ext cx="3982816" cy="82825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21"/>
          <p:cNvSpPr txBox="1"/>
          <p:nvPr/>
        </p:nvSpPr>
        <p:spPr>
          <a:xfrm>
            <a:off x="8916877" y="1089194"/>
            <a:ext cx="198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制作及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6" name="直接连接符 165"/>
          <p:cNvCxnSpPr/>
          <p:nvPr/>
        </p:nvCxnSpPr>
        <p:spPr>
          <a:xfrm>
            <a:off x="956255" y="1089194"/>
            <a:ext cx="107995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9274" y="2076136"/>
            <a:ext cx="11723461" cy="306299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Picture 15" descr="tk04080401_01_dmws05nl--_nm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132006" y="1417187"/>
            <a:ext cx="531673" cy="321699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3" name="Picture 15" descr="tk04080401_01_dmws05nl--_nm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923667" y="1417187"/>
            <a:ext cx="531673" cy="321699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86" name="矩形 85"/>
          <p:cNvSpPr/>
          <p:nvPr/>
        </p:nvSpPr>
        <p:spPr>
          <a:xfrm>
            <a:off x="2019210" y="5441294"/>
            <a:ext cx="9125954" cy="644976"/>
          </a:xfrm>
          <a:prstGeom prst="rect">
            <a:avLst/>
          </a:prstGeom>
          <a:solidFill>
            <a:srgbClr val="C00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9"/>
          <p:cNvSpPr txBox="1"/>
          <p:nvPr/>
        </p:nvSpPr>
        <p:spPr>
          <a:xfrm>
            <a:off x="259274" y="5363516"/>
            <a:ext cx="665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</a:t>
            </a:r>
            <a:endParaRPr lang="en-US" altLang="zh-CN" b="1" dirty="0">
              <a:solidFill>
                <a:srgbClr val="2D2D8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b="1" dirty="0">
              <a:solidFill>
                <a:srgbClr val="2D2D8A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2D2D8A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</a:p>
        </p:txBody>
      </p:sp>
      <p:sp>
        <p:nvSpPr>
          <p:cNvPr id="92" name="矩形 91"/>
          <p:cNvSpPr/>
          <p:nvPr/>
        </p:nvSpPr>
        <p:spPr>
          <a:xfrm>
            <a:off x="2705019" y="4634022"/>
            <a:ext cx="7966120" cy="4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7" y="5048375"/>
            <a:ext cx="645905" cy="31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直接连接符 120"/>
          <p:cNvCxnSpPr/>
          <p:nvPr/>
        </p:nvCxnSpPr>
        <p:spPr>
          <a:xfrm flipV="1">
            <a:off x="964062" y="5240997"/>
            <a:ext cx="10293695" cy="42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59274" y="5363515"/>
            <a:ext cx="11723460" cy="818175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21"/>
          <p:cNvSpPr txBox="1"/>
          <p:nvPr/>
        </p:nvSpPr>
        <p:spPr>
          <a:xfrm>
            <a:off x="11483858" y="5287224"/>
            <a:ext cx="520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5636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播出区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522230" y="4565539"/>
            <a:ext cx="9174888" cy="500447"/>
          </a:xfrm>
          <a:prstGeom prst="rect">
            <a:avLst/>
          </a:prstGeom>
          <a:solidFill>
            <a:srgbClr val="FFFF00">
              <a:alpha val="17000"/>
            </a:srgbClr>
          </a:solidFill>
          <a:ln w="31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7"/>
          <p:cNvSpPr txBox="1"/>
          <p:nvPr/>
        </p:nvSpPr>
        <p:spPr>
          <a:xfrm>
            <a:off x="281996" y="4622647"/>
            <a:ext cx="14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srgbClr val="2D2D8A">
                    <a:lumMod val="75000"/>
                  </a:srgbClr>
                </a:solidFill>
              </a:rPr>
              <a:t>核心存储域</a:t>
            </a:r>
            <a:endParaRPr lang="en-US" altLang="zh-CN" dirty="0" smtClean="0">
              <a:solidFill>
                <a:srgbClr val="2D2D8A">
                  <a:lumMod val="75000"/>
                </a:srgbClr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13079" y="2180878"/>
            <a:ext cx="873186" cy="8700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存储及服务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019210" y="5433181"/>
            <a:ext cx="9104928" cy="644976"/>
          </a:xfrm>
          <a:prstGeom prst="rect">
            <a:avLst/>
          </a:prstGeom>
          <a:solidFill>
            <a:srgbClr val="C00000">
              <a:alpha val="17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2369968" y="4115456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806896" y="5566835"/>
            <a:ext cx="1359562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播出终端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650459" y="5566835"/>
            <a:ext cx="1345378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7479837" y="5566835"/>
            <a:ext cx="1340273" cy="44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播出管理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1433634" y="3253285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608814" y="1150865"/>
            <a:ext cx="2763758" cy="82825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7"/>
          <p:cNvSpPr txBox="1"/>
          <p:nvPr/>
        </p:nvSpPr>
        <p:spPr>
          <a:xfrm>
            <a:off x="5921408" y="1360512"/>
            <a:ext cx="14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台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内专题电脑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972" y="1297662"/>
            <a:ext cx="1268859" cy="557529"/>
          </a:xfrm>
          <a:prstGeom prst="rect">
            <a:avLst/>
          </a:prstGeom>
        </p:spPr>
      </p:pic>
      <p:sp>
        <p:nvSpPr>
          <p:cNvPr id="105" name="椭圆 104"/>
          <p:cNvSpPr/>
          <p:nvPr/>
        </p:nvSpPr>
        <p:spPr>
          <a:xfrm>
            <a:off x="3159747" y="2471011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1713598" y="1786212"/>
            <a:ext cx="2895216" cy="895282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标注 106"/>
          <p:cNvSpPr/>
          <p:nvPr/>
        </p:nvSpPr>
        <p:spPr>
          <a:xfrm>
            <a:off x="7344371" y="2957716"/>
            <a:ext cx="2148227" cy="665594"/>
          </a:xfrm>
          <a:prstGeom prst="wedgeRectCallout">
            <a:avLst>
              <a:gd name="adj1" fmla="val -54625"/>
              <a:gd name="adj2" fmla="val 87115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发起核心服务进行文件合法校验并把高码率文件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link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至共享工作区</a:t>
            </a:r>
          </a:p>
        </p:txBody>
      </p:sp>
      <p:sp>
        <p:nvSpPr>
          <p:cNvPr id="85" name="矩形 84"/>
          <p:cNvSpPr/>
          <p:nvPr/>
        </p:nvSpPr>
        <p:spPr>
          <a:xfrm>
            <a:off x="2563912" y="3086254"/>
            <a:ext cx="3327400" cy="750062"/>
          </a:xfrm>
          <a:prstGeom prst="rect">
            <a:avLst/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、传输服务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，获取成片素材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文件通过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白名单控制和合法性校验后写入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工作区</a:t>
            </a:r>
          </a:p>
        </p:txBody>
      </p:sp>
      <p:cxnSp>
        <p:nvCxnSpPr>
          <p:cNvPr id="89" name="直接箭头连接符 88"/>
          <p:cNvCxnSpPr>
            <a:stCxn id="85" idx="1"/>
            <a:endCxn id="175" idx="0"/>
          </p:cNvCxnSpPr>
          <p:nvPr/>
        </p:nvCxnSpPr>
        <p:spPr>
          <a:xfrm flipH="1">
            <a:off x="2555966" y="3461285"/>
            <a:ext cx="7946" cy="6541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5" idx="1"/>
            <a:endCxn id="194" idx="6"/>
          </p:cNvCxnSpPr>
          <p:nvPr/>
        </p:nvCxnSpPr>
        <p:spPr>
          <a:xfrm flipH="1" flipV="1">
            <a:off x="1805629" y="3438607"/>
            <a:ext cx="758283" cy="2267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815715" y="3684595"/>
            <a:ext cx="371995" cy="3706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文本框 7"/>
          <p:cNvSpPr txBox="1"/>
          <p:nvPr/>
        </p:nvSpPr>
        <p:spPr>
          <a:xfrm>
            <a:off x="6073808" y="1163990"/>
            <a:ext cx="1446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 OS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柱形 75"/>
          <p:cNvSpPr/>
          <p:nvPr/>
        </p:nvSpPr>
        <p:spPr>
          <a:xfrm>
            <a:off x="574069" y="1938046"/>
            <a:ext cx="1118227" cy="626642"/>
          </a:xfrm>
          <a:prstGeom prst="can">
            <a:avLst>
              <a:gd name="adj" fmla="val 176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专题存储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曲线连接符 105"/>
          <p:cNvCxnSpPr>
            <a:stCxn id="113" idx="2"/>
            <a:endCxn id="81" idx="0"/>
          </p:cNvCxnSpPr>
          <p:nvPr/>
        </p:nvCxnSpPr>
        <p:spPr>
          <a:xfrm rot="5400000">
            <a:off x="1016174" y="3281247"/>
            <a:ext cx="663867" cy="20313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标注 110"/>
          <p:cNvSpPr/>
          <p:nvPr/>
        </p:nvSpPr>
        <p:spPr>
          <a:xfrm rot="10800000" flipV="1">
            <a:off x="3613237" y="2193466"/>
            <a:ext cx="1746879" cy="538825"/>
          </a:xfrm>
          <a:prstGeom prst="wedgeRectCallout">
            <a:avLst>
              <a:gd name="adj1" fmla="val 60824"/>
              <a:gd name="adj2" fmla="val -44050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传输客户端把成片档案放入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曲线连接符 116"/>
          <p:cNvCxnSpPr>
            <a:endCxn id="76" idx="1"/>
          </p:cNvCxnSpPr>
          <p:nvPr/>
        </p:nvCxnSpPr>
        <p:spPr>
          <a:xfrm rot="10800000" flipV="1">
            <a:off x="1133184" y="1493640"/>
            <a:ext cx="3576697" cy="444406"/>
          </a:xfrm>
          <a:prstGeom prst="curvedConnector2">
            <a:avLst/>
          </a:prstGeom>
          <a:ln w="571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标注 117"/>
          <p:cNvSpPr/>
          <p:nvPr/>
        </p:nvSpPr>
        <p:spPr>
          <a:xfrm>
            <a:off x="1357517" y="1111910"/>
            <a:ext cx="2396895" cy="379885"/>
          </a:xfrm>
          <a:prstGeom prst="wedgeRectCallout">
            <a:avLst>
              <a:gd name="adj1" fmla="val -36027"/>
              <a:gd name="adj2" fmla="val 87680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专题电脑直接访问专题存储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5398590" y="4339085"/>
            <a:ext cx="3814141" cy="708316"/>
            <a:chOff x="7107570" y="2706444"/>
            <a:chExt cx="3814141" cy="708316"/>
          </a:xfrm>
        </p:grpSpPr>
        <p:sp>
          <p:nvSpPr>
            <p:cNvPr id="126" name="圆柱形 125"/>
            <p:cNvSpPr/>
            <p:nvPr/>
          </p:nvSpPr>
          <p:spPr>
            <a:xfrm>
              <a:off x="7107570" y="2706444"/>
              <a:ext cx="3814141" cy="708316"/>
            </a:xfrm>
            <a:prstGeom prst="can">
              <a:avLst>
                <a:gd name="adj" fmla="val 17603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zh-CN" sz="15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5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HIVE </a:t>
              </a:r>
              <a:r>
                <a:rPr lang="zh-CN" altLang="en-US" sz="15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生产系统存储</a:t>
              </a:r>
              <a:endParaRPr lang="zh-CN" altLang="en-US" sz="15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TextBox 151"/>
            <p:cNvSpPr txBox="1"/>
            <p:nvPr/>
          </p:nvSpPr>
          <p:spPr>
            <a:xfrm>
              <a:off x="9676235" y="2918345"/>
              <a:ext cx="59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5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49" y="4423168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99" y="4415651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36" y="4407440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134" y="4407727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4" y="4422723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8" name="TextBox 158"/>
          <p:cNvSpPr txBox="1"/>
          <p:nvPr/>
        </p:nvSpPr>
        <p:spPr>
          <a:xfrm>
            <a:off x="5469770" y="4424952"/>
            <a:ext cx="666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</a:rPr>
              <a:t>Temp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159" name="TextBox 153"/>
          <p:cNvSpPr txBox="1"/>
          <p:nvPr/>
        </p:nvSpPr>
        <p:spPr>
          <a:xfrm>
            <a:off x="6162538" y="4377183"/>
            <a:ext cx="46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U1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0" name="TextBox 153"/>
          <p:cNvSpPr txBox="1"/>
          <p:nvPr/>
        </p:nvSpPr>
        <p:spPr>
          <a:xfrm>
            <a:off x="6805415" y="4378435"/>
            <a:ext cx="460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</a:rPr>
              <a:t>U2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1" name="TextBox 151"/>
          <p:cNvSpPr txBox="1"/>
          <p:nvPr/>
        </p:nvSpPr>
        <p:spPr>
          <a:xfrm>
            <a:off x="7366744" y="4371446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共享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3" name="TextBox 151"/>
          <p:cNvSpPr txBox="1"/>
          <p:nvPr/>
        </p:nvSpPr>
        <p:spPr>
          <a:xfrm>
            <a:off x="8018265" y="4381709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专题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16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54" y="4445530"/>
            <a:ext cx="369374" cy="27751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7" name="TextBox 151"/>
          <p:cNvSpPr txBox="1"/>
          <p:nvPr/>
        </p:nvSpPr>
        <p:spPr>
          <a:xfrm>
            <a:off x="8655470" y="4415052"/>
            <a:ext cx="5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0000"/>
                </a:solidFill>
              </a:rPr>
              <a:t>包装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168" name="曲线连接符 167"/>
          <p:cNvCxnSpPr/>
          <p:nvPr/>
        </p:nvCxnSpPr>
        <p:spPr>
          <a:xfrm>
            <a:off x="1156528" y="4253955"/>
            <a:ext cx="4506106" cy="348560"/>
          </a:xfrm>
          <a:prstGeom prst="curvedConnector3">
            <a:avLst>
              <a:gd name="adj1" fmla="val 1363"/>
            </a:avLst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任意多边形 168"/>
          <p:cNvSpPr/>
          <p:nvPr/>
        </p:nvSpPr>
        <p:spPr>
          <a:xfrm>
            <a:off x="5760871" y="4102437"/>
            <a:ext cx="2558390" cy="312962"/>
          </a:xfrm>
          <a:custGeom>
            <a:avLst/>
            <a:gdLst>
              <a:gd name="connsiteX0" fmla="*/ 4272456 w 4272456"/>
              <a:gd name="connsiteY0" fmla="*/ 0 h 2648607"/>
              <a:gd name="connsiteX1" fmla="*/ 3657600 w 4272456"/>
              <a:gd name="connsiteY1" fmla="*/ 740979 h 2648607"/>
              <a:gd name="connsiteX2" fmla="*/ 961697 w 4272456"/>
              <a:gd name="connsiteY2" fmla="*/ 1497724 h 2648607"/>
              <a:gd name="connsiteX3" fmla="*/ 0 w 4272456"/>
              <a:gd name="connsiteY3" fmla="*/ 2648607 h 2648607"/>
              <a:gd name="connsiteX0" fmla="*/ 945931 w 3657602"/>
              <a:gd name="connsiteY0" fmla="*/ 1712258 h 1932976"/>
              <a:gd name="connsiteX1" fmla="*/ 3657600 w 3657602"/>
              <a:gd name="connsiteY1" fmla="*/ 25348 h 1932976"/>
              <a:gd name="connsiteX2" fmla="*/ 961697 w 3657602"/>
              <a:gd name="connsiteY2" fmla="*/ 782093 h 1932976"/>
              <a:gd name="connsiteX3" fmla="*/ 0 w 3657602"/>
              <a:gd name="connsiteY3" fmla="*/ 1932976 h 1932976"/>
              <a:gd name="connsiteX0" fmla="*/ 947400 w 3660203"/>
              <a:gd name="connsiteY0" fmla="*/ 1690454 h 1911172"/>
              <a:gd name="connsiteX1" fmla="*/ 3659069 w 3660203"/>
              <a:gd name="connsiteY1" fmla="*/ 3544 h 1911172"/>
              <a:gd name="connsiteX2" fmla="*/ 553263 w 3660203"/>
              <a:gd name="connsiteY2" fmla="*/ 1264786 h 1911172"/>
              <a:gd name="connsiteX3" fmla="*/ 1469 w 3660203"/>
              <a:gd name="connsiteY3" fmla="*/ 1911172 h 1911172"/>
              <a:gd name="connsiteX0" fmla="*/ 945931 w 945931"/>
              <a:gd name="connsiteY0" fmla="*/ 450019 h 670737"/>
              <a:gd name="connsiteX1" fmla="*/ 819807 w 945931"/>
              <a:gd name="connsiteY1" fmla="*/ 166240 h 670737"/>
              <a:gd name="connsiteX2" fmla="*/ 551794 w 945931"/>
              <a:gd name="connsiteY2" fmla="*/ 24351 h 670737"/>
              <a:gd name="connsiteX3" fmla="*/ 0 w 945931"/>
              <a:gd name="connsiteY3" fmla="*/ 670737 h 670737"/>
              <a:gd name="connsiteX0" fmla="*/ 945931 w 945931"/>
              <a:gd name="connsiteY0" fmla="*/ 315643 h 536361"/>
              <a:gd name="connsiteX1" fmla="*/ 819807 w 945931"/>
              <a:gd name="connsiteY1" fmla="*/ 31864 h 536361"/>
              <a:gd name="connsiteX2" fmla="*/ 394139 w 945931"/>
              <a:gd name="connsiteY2" fmla="*/ 63396 h 536361"/>
              <a:gd name="connsiteX3" fmla="*/ 0 w 945931"/>
              <a:gd name="connsiteY3" fmla="*/ 536361 h 536361"/>
              <a:gd name="connsiteX0" fmla="*/ 930165 w 930165"/>
              <a:gd name="connsiteY0" fmla="*/ 366152 h 539574"/>
              <a:gd name="connsiteX1" fmla="*/ 819807 w 930165"/>
              <a:gd name="connsiteY1" fmla="*/ 35077 h 539574"/>
              <a:gd name="connsiteX2" fmla="*/ 394139 w 930165"/>
              <a:gd name="connsiteY2" fmla="*/ 66609 h 539574"/>
              <a:gd name="connsiteX3" fmla="*/ 0 w 930165"/>
              <a:gd name="connsiteY3" fmla="*/ 539574 h 539574"/>
              <a:gd name="connsiteX0" fmla="*/ 1025415 w 1025415"/>
              <a:gd name="connsiteY0" fmla="*/ 478209 h 546856"/>
              <a:gd name="connsiteX1" fmla="*/ 819807 w 1025415"/>
              <a:gd name="connsiteY1" fmla="*/ 42359 h 546856"/>
              <a:gd name="connsiteX2" fmla="*/ 394139 w 1025415"/>
              <a:gd name="connsiteY2" fmla="*/ 73891 h 546856"/>
              <a:gd name="connsiteX3" fmla="*/ 0 w 1025415"/>
              <a:gd name="connsiteY3" fmla="*/ 546856 h 546856"/>
              <a:gd name="connsiteX0" fmla="*/ 1025415 w 1025415"/>
              <a:gd name="connsiteY0" fmla="*/ 478209 h 546856"/>
              <a:gd name="connsiteX1" fmla="*/ 819807 w 1025415"/>
              <a:gd name="connsiteY1" fmla="*/ 42359 h 546856"/>
              <a:gd name="connsiteX2" fmla="*/ 394139 w 1025415"/>
              <a:gd name="connsiteY2" fmla="*/ 73891 h 546856"/>
              <a:gd name="connsiteX3" fmla="*/ 0 w 1025415"/>
              <a:gd name="connsiteY3" fmla="*/ 546856 h 546856"/>
              <a:gd name="connsiteX0" fmla="*/ 939690 w 939690"/>
              <a:gd name="connsiteY0" fmla="*/ 518998 h 549545"/>
              <a:gd name="connsiteX1" fmla="*/ 819807 w 939690"/>
              <a:gd name="connsiteY1" fmla="*/ 45048 h 549545"/>
              <a:gd name="connsiteX2" fmla="*/ 394139 w 939690"/>
              <a:gd name="connsiteY2" fmla="*/ 76580 h 549545"/>
              <a:gd name="connsiteX3" fmla="*/ 0 w 939690"/>
              <a:gd name="connsiteY3" fmla="*/ 549545 h 549545"/>
              <a:gd name="connsiteX0" fmla="*/ 939690 w 939690"/>
              <a:gd name="connsiteY0" fmla="*/ 506843 h 537390"/>
              <a:gd name="connsiteX1" fmla="*/ 648357 w 939690"/>
              <a:gd name="connsiteY1" fmla="*/ 51943 h 537390"/>
              <a:gd name="connsiteX2" fmla="*/ 394139 w 939690"/>
              <a:gd name="connsiteY2" fmla="*/ 64425 h 537390"/>
              <a:gd name="connsiteX3" fmla="*/ 0 w 939690"/>
              <a:gd name="connsiteY3" fmla="*/ 537390 h 537390"/>
              <a:gd name="connsiteX0" fmla="*/ 939690 w 939690"/>
              <a:gd name="connsiteY0" fmla="*/ 506843 h 537390"/>
              <a:gd name="connsiteX1" fmla="*/ 648357 w 939690"/>
              <a:gd name="connsiteY1" fmla="*/ 51943 h 537390"/>
              <a:gd name="connsiteX2" fmla="*/ 336989 w 939690"/>
              <a:gd name="connsiteY2" fmla="*/ 64425 h 537390"/>
              <a:gd name="connsiteX3" fmla="*/ 0 w 939690"/>
              <a:gd name="connsiteY3" fmla="*/ 537390 h 53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690" h="537390">
                <a:moveTo>
                  <a:pt x="939690" y="506843"/>
                </a:moveTo>
                <a:cubicBezTo>
                  <a:pt x="870058" y="247697"/>
                  <a:pt x="748807" y="125679"/>
                  <a:pt x="648357" y="51943"/>
                </a:cubicBezTo>
                <a:cubicBezTo>
                  <a:pt x="547907" y="-21793"/>
                  <a:pt x="445048" y="-16483"/>
                  <a:pt x="336989" y="64425"/>
                </a:cubicBezTo>
                <a:cubicBezTo>
                  <a:pt x="228930" y="145333"/>
                  <a:pt x="0" y="537390"/>
                  <a:pt x="0" y="537390"/>
                </a:cubicBezTo>
              </a:path>
            </a:pathLst>
          </a:custGeom>
          <a:ln w="57150">
            <a:solidFill>
              <a:srgbClr val="00B0F0"/>
            </a:solidFill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7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操作业务流程说明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8162" y="1294529"/>
            <a:ext cx="11567582" cy="4895850"/>
          </a:xfrm>
        </p:spPr>
        <p:txBody>
          <a:bodyPr/>
          <a:lstStyle/>
          <a:p>
            <a:pPr lvl="1"/>
            <a:r>
              <a:rPr lang="zh-CN" altLang="en-US" sz="2200" dirty="0" smtClean="0"/>
              <a:t>素材下载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专题打开</a:t>
            </a:r>
            <a:r>
              <a:rPr lang="en-US" altLang="zh-CN" sz="1800" dirty="0" smtClean="0"/>
              <a:t>Premiere </a:t>
            </a:r>
            <a:r>
              <a:rPr lang="zh-CN" altLang="en-US" sz="1800" dirty="0" smtClean="0"/>
              <a:t>非编，同时打开索贝融合媒体内容库插件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用户预览素材，然后对需要的素材发起下载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用户拖拽内容素材库中下载完成的素材上时间线进行编辑</a:t>
            </a:r>
            <a:endParaRPr lang="en-US" altLang="zh-CN" sz="1800" dirty="0" smtClean="0"/>
          </a:p>
          <a:p>
            <a:pPr lvl="1"/>
            <a:r>
              <a:rPr lang="zh-CN" altLang="en-US" sz="2200" dirty="0" smtClean="0"/>
              <a:t>素材上传</a:t>
            </a:r>
            <a:endParaRPr lang="en-US" altLang="zh-CN" sz="2200" dirty="0" smtClean="0"/>
          </a:p>
          <a:p>
            <a:pPr lvl="2"/>
            <a:r>
              <a:rPr lang="zh-CN" altLang="en-US" sz="1800" dirty="0"/>
              <a:t>专题打开</a:t>
            </a:r>
            <a:r>
              <a:rPr lang="en-US" altLang="zh-CN" sz="1800" dirty="0"/>
              <a:t>Premiere </a:t>
            </a:r>
            <a:r>
              <a:rPr lang="zh-CN" altLang="en-US" sz="1800" dirty="0"/>
              <a:t>非编，同时打开索贝融合媒体内容库插件</a:t>
            </a:r>
            <a:endParaRPr lang="en-US" altLang="zh-CN" sz="1800" dirty="0"/>
          </a:p>
          <a:p>
            <a:pPr lvl="2"/>
            <a:r>
              <a:rPr lang="zh-CN" altLang="en-US" sz="1800" dirty="0" smtClean="0"/>
              <a:t>对成片选择上传到索贝内容库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marL="1371600" lvl="3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素材下载操作流程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" y="1039793"/>
            <a:ext cx="8983988" cy="5193367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10800000">
            <a:off x="2202271" y="2567139"/>
            <a:ext cx="481263" cy="2767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19400" y="2567139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66" y="4284495"/>
            <a:ext cx="2466667" cy="9047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276" y="2034849"/>
            <a:ext cx="7390476" cy="2628571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 rot="16200000">
            <a:off x="4732113" y="3210770"/>
            <a:ext cx="481263" cy="2767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111108" y="3498112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标注 12"/>
          <p:cNvSpPr/>
          <p:nvPr/>
        </p:nvSpPr>
        <p:spPr>
          <a:xfrm rot="10800000" flipV="1">
            <a:off x="2683534" y="1139733"/>
            <a:ext cx="3260065" cy="770533"/>
          </a:xfrm>
          <a:prstGeom prst="wedgeRectCallout">
            <a:avLst>
              <a:gd name="adj1" fmla="val 44225"/>
              <a:gd name="adj2" fmla="val 118098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后打开索贝的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内容库平台，然后找到需要下载的素材，进行低质量预览，确认后的点击下载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标注 13"/>
          <p:cNvSpPr/>
          <p:nvPr/>
        </p:nvSpPr>
        <p:spPr>
          <a:xfrm rot="10800000" flipV="1">
            <a:off x="5418652" y="2156428"/>
            <a:ext cx="3252907" cy="770533"/>
          </a:xfrm>
          <a:prstGeom prst="wedgeRectCallout">
            <a:avLst>
              <a:gd name="adj1" fmla="val 44225"/>
              <a:gd name="adj2" fmla="val 118098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在我的任务中，能够看到下载任务，并实时显示下载进度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曲线连接符 15"/>
          <p:cNvCxnSpPr/>
          <p:nvPr/>
        </p:nvCxnSpPr>
        <p:spPr>
          <a:xfrm rot="5400000">
            <a:off x="558931" y="3688200"/>
            <a:ext cx="2379588" cy="1097280"/>
          </a:xfrm>
          <a:prstGeom prst="curved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034631" y="4098476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8" name="矩形标注 17"/>
          <p:cNvSpPr/>
          <p:nvPr/>
        </p:nvSpPr>
        <p:spPr>
          <a:xfrm rot="10800000" flipV="1">
            <a:off x="3744852" y="4037759"/>
            <a:ext cx="4729166" cy="1196812"/>
          </a:xfrm>
          <a:prstGeom prst="wedgeRectCallout">
            <a:avLst>
              <a:gd name="adj1" fmla="val 76920"/>
              <a:gd name="adj2" fmla="val -24872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在我的任务中查看待下载素材完成后，回到内容库平台，然后有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个可选操作（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选一）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把素材直接拖拽到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素材，然后选择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to 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素材会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 folder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曲线连接符 19"/>
          <p:cNvCxnSpPr/>
          <p:nvPr/>
        </p:nvCxnSpPr>
        <p:spPr>
          <a:xfrm>
            <a:off x="471333" y="5112963"/>
            <a:ext cx="5366694" cy="834595"/>
          </a:xfrm>
          <a:prstGeom prst="curvedConnector3">
            <a:avLst>
              <a:gd name="adj1" fmla="val -83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357659" y="5582569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矩形标注 24"/>
          <p:cNvSpPr/>
          <p:nvPr/>
        </p:nvSpPr>
        <p:spPr>
          <a:xfrm rot="10800000" flipV="1">
            <a:off x="6645060" y="5317226"/>
            <a:ext cx="3252907" cy="770533"/>
          </a:xfrm>
          <a:prstGeom prst="wedgeRectCallout">
            <a:avLst>
              <a:gd name="adj1" fmla="val 138394"/>
              <a:gd name="adj2" fmla="val -2551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中的素材拖拽到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的时间线，进行本地素材编辑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4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素材下载规则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8162" y="1294529"/>
            <a:ext cx="11567582" cy="4895850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marL="457200" lvl="1" indent="0">
              <a:buNone/>
            </a:pPr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marL="1371600" lvl="3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28600" y="1098013"/>
            <a:ext cx="995738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5F5F5F"/>
              </a:buClr>
              <a:buFont typeface="Wingdings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sz="2200" kern="0" dirty="0" smtClean="0"/>
              <a:t>Premiere</a:t>
            </a:r>
            <a:r>
              <a:rPr lang="zh-CN" altLang="en-US" sz="2200" kern="0" dirty="0" smtClean="0"/>
              <a:t>插件中的内容库平台需要按照右图的目录结构进行显示</a:t>
            </a:r>
            <a:endParaRPr lang="en-US" altLang="zh-CN" sz="2200" kern="0" dirty="0" smtClean="0"/>
          </a:p>
          <a:p>
            <a:pPr lvl="1"/>
            <a:r>
              <a:rPr lang="zh-CN" altLang="en-US" sz="2200" kern="0" dirty="0" smtClean="0"/>
              <a:t>在内容库中，选择单个或多个高质量存在的素材，点击</a:t>
            </a:r>
            <a:r>
              <a:rPr lang="en-US" altLang="zh-CN" sz="2200" kern="0" dirty="0" smtClean="0"/>
              <a:t>”Download”</a:t>
            </a:r>
            <a:r>
              <a:rPr lang="zh-CN" altLang="en-US" sz="2200" kern="0" dirty="0" smtClean="0"/>
              <a:t>按钮将素材高质量物理文件从私有云下载到专题存储</a:t>
            </a:r>
            <a:endParaRPr lang="en-US" altLang="zh-CN" sz="2200" kern="0" dirty="0"/>
          </a:p>
          <a:p>
            <a:pPr lvl="1"/>
            <a:r>
              <a:rPr lang="zh-CN" altLang="en-US" sz="2200" kern="0" dirty="0" smtClean="0"/>
              <a:t>点击</a:t>
            </a:r>
            <a:r>
              <a:rPr lang="en-US" altLang="zh-CN" sz="2200" kern="0" dirty="0" smtClean="0"/>
              <a:t>”Download”</a:t>
            </a:r>
            <a:r>
              <a:rPr lang="zh-CN" altLang="en-US" sz="2200" kern="0" dirty="0" smtClean="0"/>
              <a:t>按钮，自动弹出“</a:t>
            </a:r>
            <a:r>
              <a:rPr lang="en-US" altLang="zh-CN" sz="2200" kern="0" dirty="0" smtClean="0"/>
              <a:t>Task Monitor</a:t>
            </a:r>
            <a:r>
              <a:rPr lang="zh-CN" altLang="en-US" sz="2200" kern="0" dirty="0" smtClean="0"/>
              <a:t>”任务查看窗口</a:t>
            </a:r>
            <a:endParaRPr lang="en-US" altLang="zh-CN" sz="2200" kern="0" dirty="0" smtClean="0"/>
          </a:p>
          <a:p>
            <a:pPr lvl="1"/>
            <a:r>
              <a:rPr lang="en-US" altLang="zh-CN" sz="2200" kern="0" dirty="0" smtClean="0"/>
              <a:t>Task monitor</a:t>
            </a:r>
            <a:r>
              <a:rPr lang="zh-CN" altLang="en-US" sz="2200" kern="0" dirty="0" smtClean="0"/>
              <a:t>中只显示登录者发起的所有任务，默认任务类型为</a:t>
            </a:r>
            <a:r>
              <a:rPr lang="en-US" altLang="zh-CN" sz="2200" kern="0" dirty="0" smtClean="0"/>
              <a:t>Download</a:t>
            </a:r>
            <a:r>
              <a:rPr lang="zh-CN" altLang="en-US" sz="2200" kern="0" dirty="0" smtClean="0"/>
              <a:t>类型</a:t>
            </a:r>
            <a:endParaRPr lang="en-US" altLang="zh-CN" sz="2200" kern="0" dirty="0" smtClean="0"/>
          </a:p>
          <a:p>
            <a:pPr lvl="1"/>
            <a:r>
              <a:rPr lang="zh-CN" altLang="en-US" sz="2200" kern="0" dirty="0" smtClean="0"/>
              <a:t>纯低质量素材不</a:t>
            </a:r>
            <a:r>
              <a:rPr lang="zh-CN" altLang="en-US" sz="2200" kern="0" smtClean="0"/>
              <a:t>支持下载</a:t>
            </a:r>
            <a:endParaRPr lang="en-US" altLang="zh-CN" sz="2200" kern="0" dirty="0" smtClean="0"/>
          </a:p>
          <a:p>
            <a:pPr lvl="1"/>
            <a:r>
              <a:rPr lang="zh-CN" altLang="en-US" sz="2200" kern="0" dirty="0" smtClean="0"/>
              <a:t>纯低质量素材不支持</a:t>
            </a:r>
            <a:r>
              <a:rPr lang="en-US" altLang="zh-CN" sz="2200" kern="0" dirty="0" smtClean="0"/>
              <a:t>Import</a:t>
            </a:r>
            <a:r>
              <a:rPr lang="zh-CN" altLang="en-US" sz="2200" kern="0" dirty="0" smtClean="0"/>
              <a:t>或拖拽到</a:t>
            </a:r>
            <a:r>
              <a:rPr lang="en-US" altLang="zh-CN" sz="2200" kern="0" dirty="0" smtClean="0"/>
              <a:t>premiere</a:t>
            </a:r>
            <a:r>
              <a:rPr lang="zh-CN" altLang="en-US" sz="2200" kern="0" dirty="0" smtClean="0"/>
              <a:t>的</a:t>
            </a:r>
            <a:r>
              <a:rPr lang="en-US" altLang="zh-CN" sz="2200" kern="0" dirty="0" smtClean="0"/>
              <a:t>Bin</a:t>
            </a:r>
            <a:r>
              <a:rPr lang="zh-CN" altLang="en-US" sz="2200" kern="0" dirty="0" smtClean="0"/>
              <a:t>中</a:t>
            </a:r>
            <a:endParaRPr lang="en-US" altLang="zh-CN" sz="2200" kern="0" dirty="0" smtClean="0"/>
          </a:p>
          <a:p>
            <a:pPr lvl="1"/>
            <a:endParaRPr lang="en-US" altLang="zh-CN" sz="2200" kern="0" dirty="0" smtClean="0"/>
          </a:p>
          <a:p>
            <a:pPr lvl="1"/>
            <a:endParaRPr lang="en-US" altLang="zh-CN" sz="2200" kern="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2200" kern="0" dirty="0" smtClean="0"/>
          </a:p>
          <a:p>
            <a:pPr lvl="1"/>
            <a:endParaRPr lang="en-US" altLang="zh-CN" sz="2200" kern="0" dirty="0" smtClean="0"/>
          </a:p>
          <a:p>
            <a:pPr marL="457200" lvl="1" indent="0">
              <a:buFont typeface="Wingdings" pitchFamily="2" charset="2"/>
              <a:buNone/>
            </a:pPr>
            <a:endParaRPr lang="en-US" altLang="zh-CN" sz="2200" kern="0" dirty="0" smtClean="0"/>
          </a:p>
          <a:p>
            <a:pPr lvl="1"/>
            <a:endParaRPr lang="en-US" altLang="zh-CN" sz="2200" kern="0" dirty="0" smtClean="0"/>
          </a:p>
          <a:p>
            <a:pPr marL="1371600" lvl="3" indent="0">
              <a:buFont typeface="Wingdings" pitchFamily="2" charset="2"/>
              <a:buNone/>
            </a:pPr>
            <a:endParaRPr lang="en-US" altLang="zh-CN" kern="0" dirty="0" smtClean="0"/>
          </a:p>
          <a:p>
            <a:pPr lvl="1"/>
            <a:endParaRPr lang="zh-CN" altLang="en-US" kern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619" y="1594566"/>
            <a:ext cx="1762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素材上传操作流程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8" y="1039793"/>
            <a:ext cx="8983988" cy="51933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45" y="2671732"/>
            <a:ext cx="4923809" cy="2695238"/>
          </a:xfrm>
          <a:prstGeom prst="rect">
            <a:avLst/>
          </a:prstGeom>
        </p:spPr>
      </p:pic>
      <p:sp>
        <p:nvSpPr>
          <p:cNvPr id="21" name="矩形标注 20"/>
          <p:cNvSpPr/>
          <p:nvPr/>
        </p:nvSpPr>
        <p:spPr>
          <a:xfrm rot="10800000" flipV="1">
            <a:off x="5713938" y="4873164"/>
            <a:ext cx="3252907" cy="770533"/>
          </a:xfrm>
          <a:prstGeom prst="wedgeRectCallout">
            <a:avLst>
              <a:gd name="adj1" fmla="val 131366"/>
              <a:gd name="adj2" fmla="val 29095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Premiere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的时间线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到指定的路径，包含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25224" y="5365824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9297686" y="2117297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圆柱形 26"/>
          <p:cNvSpPr/>
          <p:nvPr/>
        </p:nvSpPr>
        <p:spPr>
          <a:xfrm>
            <a:off x="9673822" y="1526268"/>
            <a:ext cx="2306561" cy="867756"/>
          </a:xfrm>
          <a:prstGeom prst="can">
            <a:avLst>
              <a:gd name="adj" fmla="val 176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专题存储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49248" y="2040535"/>
            <a:ext cx="335280" cy="276727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9" name="矩形标注 28"/>
          <p:cNvSpPr/>
          <p:nvPr/>
        </p:nvSpPr>
        <p:spPr>
          <a:xfrm rot="10800000" flipV="1">
            <a:off x="4684528" y="1316713"/>
            <a:ext cx="2384759" cy="487849"/>
          </a:xfrm>
          <a:prstGeom prst="wedgeRectCallout">
            <a:avLst>
              <a:gd name="adj1" fmla="val 58279"/>
              <a:gd name="adj2" fmla="val 50851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最后素材会在内容库显示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曲线连接符 11"/>
          <p:cNvCxnSpPr>
            <a:endCxn id="27" idx="3"/>
          </p:cNvCxnSpPr>
          <p:nvPr/>
        </p:nvCxnSpPr>
        <p:spPr>
          <a:xfrm flipV="1">
            <a:off x="2606723" y="2394024"/>
            <a:ext cx="8220380" cy="2725608"/>
          </a:xfrm>
          <a:prstGeom prst="curved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 rot="10800000" flipV="1">
            <a:off x="8727476" y="2931635"/>
            <a:ext cx="3252907" cy="770533"/>
          </a:xfrm>
          <a:prstGeom prst="wedgeRectCallout">
            <a:avLst>
              <a:gd name="adj1" fmla="val 18925"/>
              <a:gd name="adj2" fmla="val -125178"/>
            </a:avLst>
          </a:pr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后台服务会定期去扫描路径，然后把素材迁移到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DMZ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，同时触发后面的迁移到生产存储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 rot="9009606">
            <a:off x="3957825" y="1768571"/>
            <a:ext cx="481263" cy="27672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0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其它设备说明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196975"/>
            <a:ext cx="11343215" cy="4895850"/>
          </a:xfrm>
        </p:spPr>
        <p:txBody>
          <a:bodyPr/>
          <a:lstStyle/>
          <a:p>
            <a:r>
              <a:rPr lang="zh-CN" altLang="en-US" dirty="0" smtClean="0"/>
              <a:t>私有云设备节点，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作为私有云系统的生产存储扩容，用来放置专题和包装的成片上载素材</a:t>
            </a:r>
            <a:endParaRPr lang="en-US" altLang="zh-CN" dirty="0" smtClean="0"/>
          </a:p>
          <a:p>
            <a:r>
              <a:rPr lang="en-US" altLang="zh-CN" dirty="0" smtClean="0"/>
              <a:t>MSV555</a:t>
            </a:r>
            <a:r>
              <a:rPr lang="zh-CN" altLang="en-US" dirty="0"/>
              <a:t>服务器</a:t>
            </a:r>
            <a:r>
              <a:rPr lang="zh-CN" altLang="en-US" dirty="0" smtClean="0"/>
              <a:t>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台给播出系统的备播使用，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台给新媒体使用，另外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台作为硬件冷备</a:t>
            </a:r>
            <a:endParaRPr lang="en-US" altLang="zh-CN" dirty="0" smtClean="0"/>
          </a:p>
          <a:p>
            <a:r>
              <a:rPr lang="zh-CN" altLang="en-US" dirty="0" smtClean="0"/>
              <a:t>收录服务器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作为收录服务器的硬件冷备</a:t>
            </a:r>
            <a:endParaRPr lang="en-US" altLang="zh-CN" dirty="0" smtClean="0"/>
          </a:p>
          <a:p>
            <a:r>
              <a:rPr lang="en-US" altLang="zh-CN" dirty="0" smtClean="0"/>
              <a:t>KVM     3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lvl="1"/>
            <a:r>
              <a:rPr lang="zh-CN" altLang="en-US" dirty="0"/>
              <a:t>私有</a:t>
            </a:r>
            <a:r>
              <a:rPr lang="zh-CN" altLang="en-US" dirty="0" smtClean="0"/>
              <a:t>云系统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个机柜使用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381625"/>
      </p:ext>
    </p:extLst>
  </p:cSld>
  <p:clrMapOvr>
    <a:masterClrMapping/>
  </p:clrMapOvr>
</p:sld>
</file>

<file path=ppt/theme/theme1.xml><?xml version="1.0" encoding="utf-8"?>
<a:theme xmlns:a="http://schemas.openxmlformats.org/drawingml/2006/main" name="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10.xml><?xml version="1.0" encoding="utf-8"?>
<a:theme xmlns:a="http://schemas.openxmlformats.org/drawingml/2006/main" name="8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11.xml><?xml version="1.0" encoding="utf-8"?>
<a:theme xmlns:a="http://schemas.openxmlformats.org/drawingml/2006/main" name="9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12.xml><?xml version="1.0" encoding="utf-8"?>
<a:theme xmlns:a="http://schemas.openxmlformats.org/drawingml/2006/main" name="10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新台项目部PPT模板_项目部">
  <a:themeElements>
    <a:clrScheme name="2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475AA020-FC34-4B30-AF6D-3777A10E7999}"/>
    </a:ext>
  </a:extLst>
</a:theme>
</file>

<file path=ppt/theme/theme3.xml><?xml version="1.0" encoding="utf-8"?>
<a:theme xmlns:a="http://schemas.openxmlformats.org/drawingml/2006/main" name="1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4.xml><?xml version="1.0" encoding="utf-8"?>
<a:theme xmlns:a="http://schemas.openxmlformats.org/drawingml/2006/main" name="2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5.xml><?xml version="1.0" encoding="utf-8"?>
<a:theme xmlns:a="http://schemas.openxmlformats.org/drawingml/2006/main" name="3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6.xml><?xml version="1.0" encoding="utf-8"?>
<a:theme xmlns:a="http://schemas.openxmlformats.org/drawingml/2006/main" name="4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7.xml><?xml version="1.0" encoding="utf-8"?>
<a:theme xmlns:a="http://schemas.openxmlformats.org/drawingml/2006/main" name="5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8.xml><?xml version="1.0" encoding="utf-8"?>
<a:theme xmlns:a="http://schemas.openxmlformats.org/drawingml/2006/main" name="6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ppt/theme/theme9.xml><?xml version="1.0" encoding="utf-8"?>
<a:theme xmlns:a="http://schemas.openxmlformats.org/drawingml/2006/main" name="7_CCTV">
  <a:themeElements>
    <a:clrScheme name="1_新台项目部PPT模板_项目部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新台项目部PPT模板_项目部">
      <a:majorFont>
        <a:latin typeface="Arial"/>
        <a:ea typeface="黑体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新台项目部PPT模板_项目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新台项目部PPT模板_项目部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新台项目部PPT模板_项目部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新闻网络制播系统安全评估 - v2.pptx" id="{FFF61924-D8AF-4844-AE16-D6DAF9FD659F}" vid="{D3949F9D-F796-4E19-A8F6-DF17EC367E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CCTV</Template>
  <TotalTime>20876</TotalTime>
  <Words>857</Words>
  <Application>Microsoft Office PowerPoint</Application>
  <PresentationFormat>宽屏</PresentationFormat>
  <Paragraphs>176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9</vt:i4>
      </vt:variant>
    </vt:vector>
  </HeadingPairs>
  <TitlesOfParts>
    <vt:vector size="31" baseType="lpstr">
      <vt:lpstr>等线</vt:lpstr>
      <vt:lpstr>黑体</vt:lpstr>
      <vt:lpstr>华文中宋</vt:lpstr>
      <vt:lpstr>宋体</vt:lpstr>
      <vt:lpstr>微软雅黑</vt:lpstr>
      <vt:lpstr>Arial</vt:lpstr>
      <vt:lpstr>Calibri</vt:lpstr>
      <vt:lpstr>Candara</vt:lpstr>
      <vt:lpstr>Times New Roman</vt:lpstr>
      <vt:lpstr>Wingdings</vt:lpstr>
      <vt:lpstr>CCTV</vt:lpstr>
      <vt:lpstr>2_新台项目部PPT模板_项目部</vt:lpstr>
      <vt:lpstr>1_CCTV</vt:lpstr>
      <vt:lpstr>2_CCTV</vt:lpstr>
      <vt:lpstr>3_CCTV</vt:lpstr>
      <vt:lpstr>4_CCTV</vt:lpstr>
      <vt:lpstr>5_CCTV</vt:lpstr>
      <vt:lpstr>6_CCTV</vt:lpstr>
      <vt:lpstr>7_CCTV</vt:lpstr>
      <vt:lpstr>8_CCTV</vt:lpstr>
      <vt:lpstr>9_CCTV</vt:lpstr>
      <vt:lpstr>10_CCTV</vt:lpstr>
      <vt:lpstr>海外分台专题存储解决方案</vt:lpstr>
      <vt:lpstr>专题存储方案概述</vt:lpstr>
      <vt:lpstr>专题下载素材</vt:lpstr>
      <vt:lpstr>专题成片素材上载</vt:lpstr>
      <vt:lpstr>操作业务流程说明</vt:lpstr>
      <vt:lpstr>素材下载操作流程</vt:lpstr>
      <vt:lpstr>素材下载规则</vt:lpstr>
      <vt:lpstr>素材上传操作流程</vt:lpstr>
      <vt:lpstr>其它设备说明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海外分台设备汇总</dc:title>
  <dc:creator>张志云</dc:creator>
  <cp:lastModifiedBy>Xiangping.Zeng</cp:lastModifiedBy>
  <cp:revision>841</cp:revision>
  <dcterms:created xsi:type="dcterms:W3CDTF">2016-12-21T08:26:27Z</dcterms:created>
  <dcterms:modified xsi:type="dcterms:W3CDTF">2017-03-29T09:55:27Z</dcterms:modified>
</cp:coreProperties>
</file>