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3"/>
  </p:notesMasterIdLst>
  <p:sldIdLst>
    <p:sldId id="260" r:id="rId5"/>
    <p:sldId id="276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" initials="W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98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>
        <p:guide pos="405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48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2B624-317E-4570-8956-66F45FB0DE8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B95A-9451-47CC-ACE6-B60F7BB4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EB95A-9451-47CC-ACE6-B60F7BB4734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23523" r="124" b="3221"/>
          <a:stretch>
            <a:fillRect/>
          </a:stretch>
        </p:blipFill>
        <p:spPr bwMode="auto">
          <a:xfrm>
            <a:off x="0" y="0"/>
            <a:ext cx="12207240" cy="68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矩形 2"/>
          <p:cNvSpPr>
            <a:spLocks noChangeArrowheads="1"/>
          </p:cNvSpPr>
          <p:nvPr userDrawn="1"/>
        </p:nvSpPr>
        <p:spPr bwMode="auto">
          <a:xfrm>
            <a:off x="2540" y="0"/>
            <a:ext cx="12192000" cy="6876372"/>
          </a:xfrm>
          <a:prstGeom prst="rect">
            <a:avLst/>
          </a:prstGeom>
          <a:solidFill>
            <a:srgbClr val="1F1F1F">
              <a:alpha val="84999"/>
            </a:srgbClr>
          </a:solidFill>
          <a:ln w="12700" cap="flat" cmpd="sng">
            <a:solidFill>
              <a:srgbClr val="42719B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59474" y="2520497"/>
            <a:ext cx="5692318" cy="908503"/>
          </a:xfrm>
        </p:spPr>
        <p:txBody>
          <a:bodyPr anchor="b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lang="en-US" sz="6000" b="1" u="sng" kern="1200" dirty="0">
                <a:solidFill>
                  <a:srgbClr val="FFCD00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Requirement</a:t>
            </a:r>
            <a:endParaRPr lang="en-US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46774" y="3713036"/>
            <a:ext cx="5697913" cy="1036764"/>
          </a:xfrm>
        </p:spPr>
        <p:txBody>
          <a:bodyPr>
            <a:normAutofit/>
          </a:bodyPr>
          <a:lstStyle>
            <a:lvl1pPr marL="0" indent="0" algn="ctr">
              <a:buNone/>
              <a:defRPr lang="en-US" altLang="zh-CN" sz="2400" b="1" kern="1200" dirty="0" smtClean="0">
                <a:solidFill>
                  <a:srgbClr val="FFCD00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Text Here to add Department &amp; </a:t>
            </a:r>
          </a:p>
          <a:p>
            <a:r>
              <a:rPr lang="en-US" altLang="zh-CN" dirty="0"/>
              <a:t>Date</a:t>
            </a:r>
            <a:endParaRPr 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10679427" y="6386103"/>
            <a:ext cx="1290546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CN" sz="1600" b="1" i="0" dirty="0">
                <a:solidFill>
                  <a:schemeClr val="bg1"/>
                </a:solidFill>
                <a:effectLst/>
                <a:latin typeface="+mj-lt"/>
              </a:rPr>
              <a:t>CONFIDETIAL</a:t>
            </a:r>
            <a:endParaRPr lang="en-US" sz="1600" b="1" i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172" name="图片 1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2200" y="144353"/>
            <a:ext cx="1125000" cy="4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49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23686" y="1368340"/>
            <a:ext cx="10515600" cy="518486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>
                <a:latin typeface="+mn-lt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latin typeface="+mn-lt"/>
              </a:rPr>
              <a:t>You Can Text Here</a:t>
            </a:r>
            <a:endParaRPr lang="en-US" sz="2800" dirty="0">
              <a:latin typeface="Myriad Pro" panose="020B0503030403020204" pitchFamily="34" charset="0"/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5527365" y="868975"/>
            <a:ext cx="6675120" cy="137160"/>
            <a:chOff x="0" y="3746886"/>
            <a:chExt cx="12192000" cy="182034"/>
          </a:xfrm>
        </p:grpSpPr>
        <p:sp>
          <p:nvSpPr>
            <p:cNvPr id="43" name="Rectangle 3"/>
            <p:cNvSpPr/>
            <p:nvPr/>
          </p:nvSpPr>
          <p:spPr>
            <a:xfrm>
              <a:off x="0" y="3746886"/>
              <a:ext cx="1490133" cy="18203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Rectangle 8"/>
            <p:cNvSpPr/>
            <p:nvPr/>
          </p:nvSpPr>
          <p:spPr>
            <a:xfrm>
              <a:off x="1490133" y="3746886"/>
              <a:ext cx="2657032" cy="1820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 12"/>
            <p:cNvSpPr/>
            <p:nvPr/>
          </p:nvSpPr>
          <p:spPr>
            <a:xfrm>
              <a:off x="4139707" y="3746886"/>
              <a:ext cx="2743692" cy="1820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ectangle 16"/>
            <p:cNvSpPr/>
            <p:nvPr/>
          </p:nvSpPr>
          <p:spPr>
            <a:xfrm>
              <a:off x="6883399" y="3746886"/>
              <a:ext cx="3465378" cy="182034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20"/>
            <p:cNvSpPr/>
            <p:nvPr/>
          </p:nvSpPr>
          <p:spPr>
            <a:xfrm>
              <a:off x="10342631" y="3746886"/>
              <a:ext cx="1849369" cy="1820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0" name="Group 35"/>
          <p:cNvGrpSpPr/>
          <p:nvPr userDrawn="1"/>
        </p:nvGrpSpPr>
        <p:grpSpPr>
          <a:xfrm rot="16200000">
            <a:off x="358323" y="722813"/>
            <a:ext cx="640080" cy="109728"/>
            <a:chOff x="2013527" y="1616364"/>
            <a:chExt cx="576928" cy="101600"/>
          </a:xfrm>
        </p:grpSpPr>
        <p:sp>
          <p:nvSpPr>
            <p:cNvPr id="51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F6AC1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2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F6AC19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3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F6AC1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4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F6AC19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5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F6A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5160" y="146522"/>
            <a:ext cx="1125000" cy="438750"/>
          </a:xfrm>
          <a:prstGeom prst="rect">
            <a:avLst/>
          </a:prstGeom>
        </p:spPr>
      </p:pic>
      <p:sp>
        <p:nvSpPr>
          <p:cNvPr id="8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394" y="6454775"/>
            <a:ext cx="2020303" cy="365125"/>
          </a:xfrm>
        </p:spPr>
        <p:txBody>
          <a:bodyPr/>
          <a:lstStyle>
            <a:lvl1pPr algn="ctr">
              <a:defRPr sz="1600"/>
            </a:lvl1pPr>
          </a:lstStyle>
          <a:p>
            <a:fld id="{9AB688EE-410E-4009-8BE3-1F92BE6F5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27928"/>
            <a:ext cx="10515600" cy="749582"/>
          </a:xfrm>
        </p:spPr>
        <p:txBody>
          <a:bodyPr/>
          <a:lstStyle>
            <a:lvl1pPr>
              <a:defRPr sz="4000" b="0" spc="-300"/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48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8" userDrawn="1">
          <p15:clr>
            <a:srgbClr val="FBAE40"/>
          </p15:clr>
        </p15:guide>
        <p15:guide id="2" orient="horz" pos="4128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88EE-410E-4009-8BE3-1F92BE6F5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8224" y="2520497"/>
            <a:ext cx="10681179" cy="908503"/>
          </a:xfrm>
        </p:spPr>
        <p:txBody>
          <a:bodyPr/>
          <a:lstStyle/>
          <a:p>
            <a:r>
              <a:rPr lang="en-US" dirty="0"/>
              <a:t>2017NAB </a:t>
            </a:r>
            <a:r>
              <a:rPr lang="en-US" dirty="0" err="1"/>
              <a:t>DashBoard</a:t>
            </a:r>
            <a:r>
              <a:rPr lang="en-US" dirty="0"/>
              <a:t> RED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19478" y="3576558"/>
            <a:ext cx="5697913" cy="103676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2017-02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468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6450" y="1354893"/>
            <a:ext cx="11341420" cy="5184860"/>
          </a:xfrm>
        </p:spPr>
        <p:txBody>
          <a:bodyPr>
            <a:normAutofit/>
          </a:bodyPr>
          <a:lstStyle/>
          <a:p>
            <a:r>
              <a:rPr lang="zh-CN" altLang="en-US" b="1" dirty="0"/>
              <a:t>首页展示为圆环形，自动转动，修改</a:t>
            </a:r>
            <a:r>
              <a:rPr lang="en-US" altLang="zh-CN" b="1" dirty="0"/>
              <a:t>Statistics</a:t>
            </a:r>
            <a:r>
              <a:rPr lang="zh-CN" altLang="en-US" b="1" dirty="0"/>
              <a:t>为</a:t>
            </a:r>
            <a:r>
              <a:rPr lang="en-US" altLang="zh-CN" b="1" dirty="0"/>
              <a:t>POOL</a:t>
            </a:r>
            <a:r>
              <a:rPr lang="zh-CN" altLang="en-US" b="1" dirty="0"/>
              <a:t>链接修改为点击进入</a:t>
            </a:r>
            <a:r>
              <a:rPr lang="en-US" altLang="zh-CN" b="1" dirty="0"/>
              <a:t>POOL</a:t>
            </a:r>
            <a:r>
              <a:rPr lang="zh-CN" altLang="en-US" b="1" dirty="0"/>
              <a:t>页面。现场使用普通屏幕，不会有触摸屏操作。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0011"/>
            <a:ext cx="10515600" cy="749582"/>
          </a:xfrm>
        </p:spPr>
        <p:txBody>
          <a:bodyPr/>
          <a:lstStyle/>
          <a:p>
            <a:r>
              <a:rPr lang="en-US" altLang="zh-CN" dirty="0"/>
              <a:t>Page1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36" y="2391080"/>
            <a:ext cx="7224346" cy="40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0011"/>
            <a:ext cx="10515600" cy="749582"/>
          </a:xfrm>
        </p:spPr>
        <p:txBody>
          <a:bodyPr>
            <a:normAutofit/>
          </a:bodyPr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1800" dirty="0"/>
              <a:t>所有节点的</a:t>
            </a:r>
            <a:r>
              <a:rPr lang="en-US" altLang="zh-CN" sz="1800" dirty="0"/>
              <a:t>CPU</a:t>
            </a:r>
            <a:r>
              <a:rPr lang="zh-CN" altLang="en-US" sz="1800" dirty="0"/>
              <a:t>内存使用量平均值</a:t>
            </a:r>
            <a:r>
              <a:rPr lang="en-US" altLang="zh-CN" sz="1800" dirty="0"/>
              <a:t>.【</a:t>
            </a:r>
            <a:r>
              <a:rPr lang="zh-CN" altLang="en-US" sz="1800" dirty="0"/>
              <a:t>与</a:t>
            </a:r>
            <a:r>
              <a:rPr lang="en-US" altLang="zh-CN" sz="1800" dirty="0"/>
              <a:t>BIRTV</a:t>
            </a:r>
            <a:r>
              <a:rPr lang="zh-CN" altLang="en-US" sz="1800" dirty="0"/>
              <a:t>一致</a:t>
            </a:r>
            <a:r>
              <a:rPr lang="en-US" altLang="zh-CN" sz="1800" dirty="0"/>
              <a:t>】</a:t>
            </a:r>
          </a:p>
          <a:p>
            <a:pPr marL="514350" indent="-514350">
              <a:buAutoNum type="arabicPeriod"/>
            </a:pPr>
            <a:r>
              <a:rPr lang="zh-CN" altLang="en-US" sz="1800" dirty="0"/>
              <a:t>各节点的进程数、</a:t>
            </a:r>
            <a:r>
              <a:rPr lang="en-US" altLang="zh-CN" sz="1800" dirty="0"/>
              <a:t>CPU</a:t>
            </a:r>
            <a:r>
              <a:rPr lang="zh-CN" altLang="en-US" sz="1800" dirty="0"/>
              <a:t>和内存的使用率</a:t>
            </a:r>
            <a:r>
              <a:rPr lang="en-US" altLang="zh-CN" sz="1800" dirty="0"/>
              <a:t>.【</a:t>
            </a:r>
            <a:r>
              <a:rPr lang="zh-CN" altLang="en-US" sz="1800" dirty="0"/>
              <a:t>要求真实数据</a:t>
            </a:r>
            <a:r>
              <a:rPr lang="en-US" altLang="zh-CN" sz="1800" dirty="0"/>
              <a:t>】</a:t>
            </a:r>
          </a:p>
          <a:p>
            <a:pPr marL="514350" indent="-514350">
              <a:buAutoNum type="arabicPeriod"/>
            </a:pPr>
            <a:r>
              <a:rPr lang="zh-CN" altLang="en-US" sz="1800" dirty="0"/>
              <a:t>集群性能监控、集群流量实时监控、集群</a:t>
            </a:r>
            <a:r>
              <a:rPr lang="en-US" altLang="zh-CN" sz="1800" dirty="0"/>
              <a:t>IOPS</a:t>
            </a:r>
            <a:r>
              <a:rPr lang="zh-CN" altLang="en-US" sz="1800" dirty="0"/>
              <a:t>监控</a:t>
            </a:r>
            <a:r>
              <a:rPr lang="en-US" altLang="zh-CN" sz="1800" dirty="0"/>
              <a:t>【</a:t>
            </a:r>
            <a:r>
              <a:rPr lang="zh-CN" altLang="en-US" sz="1800" dirty="0"/>
              <a:t>同</a:t>
            </a:r>
            <a:r>
              <a:rPr lang="en-US" altLang="zh-CN" sz="1800" dirty="0"/>
              <a:t>BIRTV】</a:t>
            </a:r>
          </a:p>
          <a:p>
            <a:pPr marL="514350" indent="-514350">
              <a:buAutoNum type="arabicPeriod"/>
            </a:pPr>
            <a:r>
              <a:rPr lang="zh-CN" altLang="en-US" sz="1800" dirty="0"/>
              <a:t>存储使用量同</a:t>
            </a:r>
            <a:r>
              <a:rPr lang="en-US" altLang="zh-CN" sz="1800" dirty="0"/>
              <a:t>BIRTV.  </a:t>
            </a:r>
          </a:p>
          <a:p>
            <a:pPr marL="514350" indent="-514350">
              <a:buAutoNum type="arabicPeriod"/>
            </a:pPr>
            <a:r>
              <a:rPr lang="zh-CN" altLang="en-US" sz="1800" dirty="0"/>
              <a:t>需要支持实时、当日、本周的监控统计。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0" y="3542920"/>
            <a:ext cx="5622701" cy="32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2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0011"/>
            <a:ext cx="10515600" cy="749582"/>
          </a:xfrm>
        </p:spPr>
        <p:txBody>
          <a:bodyPr>
            <a:normAutofit/>
          </a:bodyPr>
          <a:lstStyle/>
          <a:p>
            <a:r>
              <a:rPr lang="en-US" altLang="zh-CN" dirty="0"/>
              <a:t>POOL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000" dirty="0"/>
              <a:t>POOL</a:t>
            </a:r>
            <a:r>
              <a:rPr lang="zh-CN" altLang="en-US" sz="2000" dirty="0"/>
              <a:t>分为 </a:t>
            </a:r>
            <a:r>
              <a:rPr lang="en-US" altLang="zh-CN" sz="2000" dirty="0" err="1"/>
              <a:t>on-premise</a:t>
            </a:r>
            <a:r>
              <a:rPr lang="en-US" altLang="zh-CN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/>
              <a:t>public cloud </a:t>
            </a:r>
            <a:r>
              <a:rPr lang="zh-CN" altLang="en-US" sz="2000" dirty="0"/>
              <a:t>两部份，分别展示这</a:t>
            </a:r>
            <a:r>
              <a:rPr lang="en-US" altLang="zh-CN" sz="2000" dirty="0"/>
              <a:t>2</a:t>
            </a:r>
            <a:r>
              <a:rPr lang="zh-CN" altLang="en-US" sz="2000" dirty="0"/>
              <a:t>块的指定</a:t>
            </a:r>
            <a:r>
              <a:rPr lang="en-US" altLang="zh-CN" sz="2000" dirty="0"/>
              <a:t>POOL</a:t>
            </a:r>
            <a:r>
              <a:rPr lang="zh-CN" altLang="en-US" sz="2000" dirty="0"/>
              <a:t>的使用情况。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/>
              <a:t>分别对</a:t>
            </a:r>
            <a:r>
              <a:rPr lang="en-US" altLang="zh-CN" sz="2000" dirty="0" err="1"/>
              <a:t>on-premise</a:t>
            </a:r>
            <a:r>
              <a:rPr lang="en-US" altLang="zh-CN" sz="2000" dirty="0"/>
              <a:t> </a:t>
            </a:r>
            <a:r>
              <a:rPr lang="zh-CN" altLang="en-US" sz="2000" dirty="0"/>
              <a:t>和</a:t>
            </a:r>
            <a:r>
              <a:rPr lang="en-US" altLang="zh-CN" sz="2000" dirty="0"/>
              <a:t>public cloud </a:t>
            </a:r>
            <a:r>
              <a:rPr lang="zh-CN" altLang="en-US" sz="2000" dirty="0"/>
              <a:t>的容量使用情况进行统计显示。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4" y="2433272"/>
            <a:ext cx="5832231" cy="36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0011"/>
            <a:ext cx="10515600" cy="749582"/>
          </a:xfrm>
        </p:spPr>
        <p:txBody>
          <a:bodyPr>
            <a:normAutofit/>
          </a:bodyPr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000" dirty="0"/>
              <a:t>各类型文件数量显示，点击各个模块显示不同类型的数量。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/>
              <a:t>显示各种工具在每天的入库数量的曲线图，目前为</a:t>
            </a:r>
            <a:r>
              <a:rPr lang="en-US" altLang="zh-CN" sz="2000" dirty="0"/>
              <a:t>8</a:t>
            </a:r>
            <a:r>
              <a:rPr lang="zh-CN" altLang="en-US" sz="2000" dirty="0"/>
              <a:t>个工具。</a:t>
            </a:r>
            <a:endParaRPr lang="en-US" altLang="zh-CN" sz="2000" dirty="0"/>
          </a:p>
          <a:p>
            <a:r>
              <a:rPr lang="en-US" altLang="zh-CN" sz="2000" dirty="0"/>
              <a:t>SDI ingest\ File import \ HIVE Editor \  WEB Editor \  WEB Upload \  Premiere \  </a:t>
            </a:r>
            <a:r>
              <a:rPr lang="en-US" altLang="zh-CN" sz="2000" dirty="0" err="1"/>
              <a:t>ComGateWay</a:t>
            </a:r>
            <a:r>
              <a:rPr lang="en-US" altLang="zh-CN" sz="2000" dirty="0"/>
              <a:t>  \  AE 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/>
              <a:t>显示当前系统中素材总时长，与</a:t>
            </a:r>
            <a:r>
              <a:rPr lang="en-US" altLang="zh-CN" sz="2000" dirty="0"/>
              <a:t>EDL</a:t>
            </a:r>
            <a:r>
              <a:rPr lang="zh-CN" altLang="en-US" sz="2000" dirty="0"/>
              <a:t>素材总时长的对比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/>
              <a:t>显示当前系统中所有文件数量，以及已归档文件数量、</a:t>
            </a:r>
            <a:r>
              <a:rPr lang="en-US" altLang="zh-CN" sz="2000" dirty="0" err="1"/>
              <a:t>on-premise</a:t>
            </a:r>
            <a:r>
              <a:rPr lang="zh-CN" altLang="en-US" sz="2000" dirty="0"/>
              <a:t>、</a:t>
            </a:r>
            <a:r>
              <a:rPr lang="en-US" altLang="zh-CN" sz="2000" dirty="0"/>
              <a:t>Public Cloud</a:t>
            </a:r>
            <a:r>
              <a:rPr lang="zh-CN" altLang="en-US" sz="2000" dirty="0"/>
              <a:t>、 </a:t>
            </a:r>
            <a:r>
              <a:rPr lang="en-US" altLang="zh-CN" sz="2000" dirty="0"/>
              <a:t>XDCAM Air</a:t>
            </a:r>
            <a:r>
              <a:rPr lang="zh-CN" altLang="en-US" sz="2000" dirty="0"/>
              <a:t>中分别的文件数量。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07" y="3707177"/>
            <a:ext cx="4396156" cy="274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1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0011"/>
            <a:ext cx="10515600" cy="749582"/>
          </a:xfrm>
        </p:spPr>
        <p:txBody>
          <a:bodyPr>
            <a:normAutofit/>
          </a:bodyPr>
          <a:lstStyle/>
          <a:p>
            <a:r>
              <a:rPr lang="en-US" altLang="zh-CN" dirty="0"/>
              <a:t>Business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000" dirty="0"/>
              <a:t>Gathering :  </a:t>
            </a:r>
            <a:r>
              <a:rPr lang="en-US" altLang="zh-CN" sz="2000" dirty="0"/>
              <a:t>SDI ingest\ File import \  WEB Upload \  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Omni-Media Production:   Hive Editor \ Web Editor \ Premiere \ After Effects</a:t>
            </a:r>
          </a:p>
          <a:p>
            <a:pPr marL="514350" indent="-514350">
              <a:buAutoNum type="arabicPeriod"/>
            </a:pPr>
            <a:r>
              <a:rPr lang="en-US" altLang="zh-CN" sz="2000" dirty="0"/>
              <a:t>Multi- Platform Delivery:   </a:t>
            </a:r>
            <a:r>
              <a:rPr lang="en-US" altLang="zh-CN" sz="2000" dirty="0" err="1"/>
              <a:t>PlayOut</a:t>
            </a:r>
            <a:r>
              <a:rPr lang="en-US" altLang="zh-CN" sz="2000" dirty="0"/>
              <a:t> /  Facebook / Twitter / Third Party/ H5 </a:t>
            </a:r>
          </a:p>
          <a:p>
            <a:pPr marL="514350" indent="-514350">
              <a:buAutoNum type="arabicPeriod"/>
            </a:pPr>
            <a:r>
              <a:rPr lang="zh-CN" altLang="en-US" sz="2000" dirty="0"/>
              <a:t>下方将当日 入出库的数量进行显示，其它同</a:t>
            </a:r>
            <a:r>
              <a:rPr lang="en-US" altLang="zh-CN" sz="2000" dirty="0"/>
              <a:t>BIRTV</a:t>
            </a:r>
            <a:r>
              <a:rPr lang="zh-CN" altLang="en-US" sz="2000" dirty="0"/>
              <a:t>一致。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72" y="3305908"/>
            <a:ext cx="4777154" cy="29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0011"/>
            <a:ext cx="10515600" cy="749582"/>
          </a:xfrm>
        </p:spPr>
        <p:txBody>
          <a:bodyPr>
            <a:normAutofit/>
          </a:bodyPr>
          <a:lstStyle/>
          <a:p>
            <a:r>
              <a:rPr lang="en-US" altLang="zh-CN" dirty="0"/>
              <a:t>Toolsets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000" dirty="0"/>
              <a:t>统计</a:t>
            </a:r>
            <a:r>
              <a:rPr lang="en-US" altLang="zh-CN" sz="2000" dirty="0"/>
              <a:t>SDI ingest\ File import \ HIVE Editor \  WEB Editor \  WEB Upload \  Premiere \  </a:t>
            </a:r>
            <a:r>
              <a:rPr lang="en-US" altLang="zh-CN" sz="2000" dirty="0" err="1"/>
              <a:t>ComGateWay</a:t>
            </a:r>
            <a:r>
              <a:rPr lang="en-US" altLang="zh-CN" sz="2000" dirty="0"/>
              <a:t>  \  AE  </a:t>
            </a:r>
            <a:r>
              <a:rPr lang="zh-CN" altLang="en-US" sz="2000" dirty="0"/>
              <a:t>对  </a:t>
            </a:r>
            <a:r>
              <a:rPr lang="en-US" altLang="zh-CN" sz="2000" dirty="0"/>
              <a:t>Import \ Export \ Metadata update \ Search \ </a:t>
            </a:r>
            <a:r>
              <a:rPr lang="en-US" altLang="zh-CN" sz="2000" dirty="0" err="1"/>
              <a:t>Acredit</a:t>
            </a:r>
            <a:r>
              <a:rPr lang="en-US" altLang="zh-CN" sz="2000" dirty="0"/>
              <a:t> \ Transform </a:t>
            </a:r>
            <a:r>
              <a:rPr lang="zh-CN" altLang="en-US" sz="2000" dirty="0"/>
              <a:t>接口的调用次数。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3261946"/>
            <a:ext cx="556260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0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8EE-410E-4009-8BE3-1F92BE6F52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0011"/>
            <a:ext cx="10515600" cy="749582"/>
          </a:xfrm>
        </p:spPr>
        <p:txBody>
          <a:bodyPr>
            <a:normAutofit/>
          </a:bodyPr>
          <a:lstStyle/>
          <a:p>
            <a:r>
              <a:rPr lang="en-US" altLang="zh-CN" dirty="0"/>
              <a:t>SNS </a:t>
            </a:r>
            <a:r>
              <a:rPr lang="en-US" altLang="zh-CN" dirty="0" err="1"/>
              <a:t>Feedbank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000" dirty="0"/>
              <a:t>统计系统对</a:t>
            </a:r>
            <a:r>
              <a:rPr lang="en-US" altLang="zh-CN" sz="2000" dirty="0"/>
              <a:t>Facebook</a:t>
            </a:r>
            <a:r>
              <a:rPr lang="zh-CN" altLang="en-US" sz="2000" dirty="0"/>
              <a:t>和</a:t>
            </a:r>
            <a:r>
              <a:rPr lang="en-US" altLang="zh-CN" sz="2000" dirty="0"/>
              <a:t>twitter</a:t>
            </a:r>
            <a:r>
              <a:rPr lang="zh-CN" altLang="en-US" sz="2000" dirty="0"/>
              <a:t>发布的文章数量，以及对这些文章的点赞回复数量。</a:t>
            </a:r>
            <a:endParaRPr lang="en-US" altLang="zh-CN" sz="2000" dirty="0"/>
          </a:p>
          <a:p>
            <a:pPr marL="514350" indent="-514350">
              <a:buAutoNum type="arabicPeriod"/>
            </a:pPr>
            <a:r>
              <a:rPr lang="zh-CN" altLang="en-US" sz="2000" dirty="0"/>
              <a:t>系统会随机取前</a:t>
            </a:r>
            <a:r>
              <a:rPr lang="en-US" altLang="zh-CN" sz="2000" dirty="0"/>
              <a:t>10</a:t>
            </a:r>
            <a:r>
              <a:rPr lang="zh-CN" altLang="en-US" sz="2000" dirty="0"/>
              <a:t>条文章</a:t>
            </a:r>
            <a:r>
              <a:rPr lang="en-US" altLang="zh-CN" sz="2000" dirty="0"/>
              <a:t>, </a:t>
            </a:r>
            <a:r>
              <a:rPr lang="zh-CN" altLang="en-US" sz="2000" dirty="0"/>
              <a:t>显示该文章的来源</a:t>
            </a:r>
            <a:r>
              <a:rPr lang="en-US" altLang="zh-CN" sz="2000" dirty="0"/>
              <a:t>[</a:t>
            </a:r>
            <a:r>
              <a:rPr lang="en-US" altLang="zh-CN" sz="2000" dirty="0" err="1"/>
              <a:t>facebook</a:t>
            </a:r>
            <a:r>
              <a:rPr lang="zh-CN" altLang="en-US" sz="2000" dirty="0"/>
              <a:t>或</a:t>
            </a:r>
            <a:r>
              <a:rPr lang="en-US" altLang="zh-CN" sz="2000" dirty="0"/>
              <a:t>twitter]</a:t>
            </a:r>
            <a:r>
              <a:rPr lang="zh-CN" altLang="en-US" sz="2000" dirty="0"/>
              <a:t>以及该文章的主页名称、以及该文章的内容、发布时间、赞的次数、以及回复次数、 如果该文章有发布视频</a:t>
            </a:r>
            <a:r>
              <a:rPr lang="en-US" altLang="zh-CN" sz="2000" dirty="0"/>
              <a:t>【</a:t>
            </a:r>
            <a:r>
              <a:rPr lang="zh-CN" altLang="en-US" sz="2000" dirty="0"/>
              <a:t>截取关键帧</a:t>
            </a:r>
            <a:r>
              <a:rPr lang="en-US" altLang="zh-CN" sz="2000" dirty="0"/>
              <a:t>】</a:t>
            </a:r>
            <a:r>
              <a:rPr lang="zh-CN" altLang="en-US" sz="2000" dirty="0"/>
              <a:t>发布图片</a:t>
            </a:r>
            <a:r>
              <a:rPr lang="en-US" altLang="zh-CN" sz="2000" dirty="0"/>
              <a:t>【</a:t>
            </a:r>
            <a:r>
              <a:rPr lang="zh-CN" altLang="en-US" sz="2000" dirty="0"/>
              <a:t>显示一张图片</a:t>
            </a:r>
            <a:r>
              <a:rPr lang="en-US" altLang="zh-CN" sz="2000" dirty="0"/>
              <a:t>】</a:t>
            </a:r>
            <a:r>
              <a:rPr lang="zh-CN" altLang="en-US" sz="2000" dirty="0"/>
              <a:t>，以及把该文章的回复列出来，因界面要求可能只显示部份，做动态切换， </a:t>
            </a:r>
            <a:r>
              <a:rPr lang="en-US" altLang="zh-CN" sz="2000" dirty="0"/>
              <a:t>10S</a:t>
            </a:r>
            <a:r>
              <a:rPr lang="zh-CN" altLang="en-US" sz="2000" dirty="0"/>
              <a:t>后 切换至下一条文章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974486"/>
            <a:ext cx="5568462" cy="34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6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.R.S" ma:contentTypeID="0x010100266E2F7E280BFD45826FD6D450D5DCC2008DA12BBADB08BE4CA7CF63A24F63D8BC" ma:contentTypeVersion="4" ma:contentTypeDescription="Software Requirement Specification" ma:contentTypeScope="" ma:versionID="c53952ae2e444a549e9eafca1f947bf6">
  <xsd:schema xmlns:xsd="http://www.w3.org/2001/XMLSchema" xmlns:p="http://schemas.microsoft.com/office/2006/metadata/properties" xmlns:ns2="b0b87a02-adf3-4957-8549-a78e90833bf4" targetNamespace="http://schemas.microsoft.com/office/2006/metadata/properties" ma:root="true" ma:fieldsID="14e6eef75cbd455f0d2147677f6d1d68" ns2:_="">
    <xsd:import namespace="b0b87a02-adf3-4957-8549-a78e90833bf4"/>
    <xsd:element name="properties">
      <xsd:complexType>
        <xsd:sequence>
          <xsd:element name="documentManagement">
            <xsd:complexType>
              <xsd:all>
                <xsd:element ref="ns2:SONAPS版本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0b87a02-adf3-4957-8549-a78e90833bf4" elementFormDefault="qualified">
    <xsd:import namespace="http://schemas.microsoft.com/office/2006/documentManagement/types"/>
    <xsd:element name="SONAPS版本" ma:index="8" ma:displayName="SONAPS版本" ma:list="{036fa890-3daf-4201-a194-59b49142fe66}" ma:internalName="SONAPS_x7248__x672c_0" ma:showField="Title" ma:web="b0b87a02-adf3-4957-8549-a78e90833bf4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 ma:index="9" ma:displayName="注释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ONAPS版本 xmlns="b0b87a02-adf3-4957-8549-a78e90833bf4">9</SONAPS版本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7A36DB-EF22-4093-9604-0190C8AD05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87a02-adf3-4957-8549-a78e90833bf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FB4F31A-D62A-4AA7-A412-E979D7C6D698}">
  <ds:schemaRefs>
    <ds:schemaRef ds:uri="http://schemas.microsoft.com/office/2006/metadata/properties"/>
    <ds:schemaRef ds:uri="b0b87a02-adf3-4957-8549-a78e90833bf4"/>
  </ds:schemaRefs>
</ds:datastoreItem>
</file>

<file path=customXml/itemProps3.xml><?xml version="1.0" encoding="utf-8"?>
<ds:datastoreItem xmlns:ds="http://schemas.openxmlformats.org/officeDocument/2006/customXml" ds:itemID="{14079D0D-E448-4871-8EE0-BCDF5C2239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7539</TotalTime>
  <Words>451</Words>
  <Application>Microsoft Office PowerPoint</Application>
  <PresentationFormat>宽屏</PresentationFormat>
  <Paragraphs>37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Arial</vt:lpstr>
      <vt:lpstr>Calibri</vt:lpstr>
      <vt:lpstr>Calibri Light</vt:lpstr>
      <vt:lpstr>Myriad Pro</vt:lpstr>
      <vt:lpstr>Office 主题</vt:lpstr>
      <vt:lpstr>2017NAB DashBoard RED</vt:lpstr>
      <vt:lpstr>Page1</vt:lpstr>
      <vt:lpstr>Platform</vt:lpstr>
      <vt:lpstr>POOL</vt:lpstr>
      <vt:lpstr>Content</vt:lpstr>
      <vt:lpstr>Business</vt:lpstr>
      <vt:lpstr>Toolsets</vt:lpstr>
      <vt:lpstr>SNS Feedbank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Gen2_RED_Customize metadata field_option2</dc:title>
  <dc:creator>WORK</dc:creator>
  <dc:description/>
  <cp:lastModifiedBy>段鑫</cp:lastModifiedBy>
  <cp:revision>250</cp:revision>
  <dcterms:created xsi:type="dcterms:W3CDTF">2015-09-18T09:45:44Z</dcterms:created>
  <dcterms:modified xsi:type="dcterms:W3CDTF">2017-02-23T10:16:23Z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0x010100266E2F7E280BFD45826FD6D450D5DCC2008DA12BBADB08BE4CA7CF63A24F63D8BC</vt:lpwstr>
  </property>
</Properties>
</file>