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0" r:id="rId4"/>
    <p:sldMasterId id="2147483812" r:id="rId5"/>
  </p:sldMasterIdLst>
  <p:notesMasterIdLst>
    <p:notesMasterId r:id="rId15"/>
  </p:notesMasterIdLst>
  <p:handoutMasterIdLst>
    <p:handoutMasterId r:id="rId16"/>
  </p:handoutMasterIdLst>
  <p:sldIdLst>
    <p:sldId id="580" r:id="rId6"/>
    <p:sldId id="876" r:id="rId7"/>
    <p:sldId id="877" r:id="rId8"/>
    <p:sldId id="878" r:id="rId9"/>
    <p:sldId id="851" r:id="rId10"/>
    <p:sldId id="881" r:id="rId11"/>
    <p:sldId id="879" r:id="rId12"/>
    <p:sldId id="880" r:id="rId13"/>
    <p:sldId id="882" r:id="rId14"/>
  </p:sldIdLst>
  <p:sldSz cx="9145588" cy="504031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u Nan" initials="XN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FAD600"/>
    <a:srgbClr val="7F8C8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038" autoAdjust="0"/>
  </p:normalViewPr>
  <p:slideViewPr>
    <p:cSldViewPr>
      <p:cViewPr varScale="1">
        <p:scale>
          <a:sx n="116" d="100"/>
          <a:sy n="116" d="100"/>
        </p:scale>
        <p:origin x="-162" y="-102"/>
      </p:cViewPr>
      <p:guideLst>
        <p:guide orient="horz" pos="158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notesViewPr>
    <p:cSldViewPr>
      <p:cViewPr varScale="1">
        <p:scale>
          <a:sx n="76" d="100"/>
          <a:sy n="76" d="100"/>
        </p:scale>
        <p:origin x="-1638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F6D5-AB80-464F-A356-A5E72D152C66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DCE5-1CC9-4E79-8414-FE56311138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78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39963" y="514350"/>
            <a:ext cx="466407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ea typeface="ＭＳ Ｐゴシック" pitchFamily="50" charset="-128"/>
              </a:defRPr>
            </a:lvl1pPr>
          </a:lstStyle>
          <a:p>
            <a:pPr>
              <a:defRPr/>
            </a:pPr>
            <a:fld id="{D5F0D901-9C88-454C-8603-DBA082E451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10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!文档资源\!!图片资源\地图\20071123103521653_2 copy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5588" cy="5040312"/>
          </a:xfrm>
          <a:prstGeom prst="rect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 descr="D:\!文档模板\SOBEY 产品\SOBEY_logo_Black_2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91" y="3384252"/>
            <a:ext cx="2088231" cy="72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20" y="1565766"/>
            <a:ext cx="7773750" cy="10804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9" y="2856177"/>
            <a:ext cx="6401911" cy="3840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6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0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72434" y="89896"/>
            <a:ext cx="1260000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408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50" charset="-128"/>
              </a:rPr>
              <a:t>Confidential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2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696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1" y="201848"/>
            <a:ext cx="2057757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1848"/>
            <a:ext cx="6020845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3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8" y="325810"/>
            <a:ext cx="7775575" cy="538162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  <a:effectLst/>
                <a:latin typeface="Arial" pitchFamily="34" charset="0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84771"/>
            <a:ext cx="7773987" cy="2903538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bg2"/>
                </a:solidFill>
                <a:effectLst/>
              </a:defRPr>
            </a:lvl1pPr>
            <a:lvl2pPr>
              <a:defRPr>
                <a:solidFill>
                  <a:schemeClr val="bg2"/>
                </a:solidFill>
                <a:effectLst/>
              </a:defRPr>
            </a:lvl2pPr>
            <a:lvl3pPr>
              <a:defRPr>
                <a:solidFill>
                  <a:schemeClr val="bg2"/>
                </a:solidFill>
                <a:effectLst/>
              </a:defRPr>
            </a:lvl3pPr>
            <a:lvl4pPr>
              <a:defRPr>
                <a:solidFill>
                  <a:schemeClr val="bg2"/>
                </a:solidFill>
                <a:effectLst/>
              </a:defRPr>
            </a:lvl4pPr>
            <a:lvl5pPr>
              <a:defRPr>
                <a:solidFill>
                  <a:schemeClr val="bg2"/>
                </a:solidFill>
                <a:effectLst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!文档资源\!!图片资源\地图\20071123103521653_2 copy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!文档模板\SOBEY 产品\SOBEY_logo_Black_2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91" y="3384252"/>
            <a:ext cx="2088231" cy="72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72434" y="89896"/>
            <a:ext cx="1260000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408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50" charset="-128"/>
              </a:rPr>
              <a:t>Confidential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275"/>
            <a:ext cx="7773988" cy="1081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5913"/>
            <a:ext cx="6402388" cy="1289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!文档资源\!!图片资源\地图\20071123103521653_2 copy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96"/>
            <a:ext cx="9145588" cy="46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59896"/>
            <a:ext cx="9145588" cy="4680104"/>
          </a:xfrm>
          <a:prstGeom prst="rect">
            <a:avLst/>
          </a:prstGeom>
          <a:gradFill>
            <a:gsLst>
              <a:gs pos="95000">
                <a:schemeClr val="bg1">
                  <a:lumMod val="95000"/>
                </a:schemeClr>
              </a:gs>
              <a:gs pos="0">
                <a:schemeClr val="bg1">
                  <a:lumMod val="95000"/>
                  <a:alpha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-104"/>
            <a:ext cx="9145588" cy="36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D:\!文档模板\SOBEY 产品\图片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46" y="35896"/>
            <a:ext cx="9501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 userDrawn="1"/>
        </p:nvSpPr>
        <p:spPr bwMode="auto">
          <a:xfrm>
            <a:off x="72434" y="89896"/>
            <a:ext cx="1260000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408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50" charset="-128"/>
              </a:rPr>
              <a:t>Confidential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57280" y="359896"/>
            <a:ext cx="8231030" cy="682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u="sng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3"/>
          </p:nvPr>
        </p:nvSpPr>
        <p:spPr>
          <a:xfrm>
            <a:off x="457280" y="1079996"/>
            <a:ext cx="8231030" cy="33263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500"/>
            <a:ext cx="7773987" cy="1001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775"/>
            <a:ext cx="7773987" cy="11017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40188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713"/>
            <a:ext cx="4040188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613"/>
            <a:ext cx="4040188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128713"/>
            <a:ext cx="4041775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1598613"/>
            <a:ext cx="4041775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!文档资源\!!图片资源\地图\20071123103521653_2 copy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96"/>
            <a:ext cx="9145588" cy="46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59896"/>
            <a:ext cx="9145588" cy="4680104"/>
          </a:xfrm>
          <a:prstGeom prst="rect">
            <a:avLst/>
          </a:prstGeom>
          <a:gradFill>
            <a:gsLst>
              <a:gs pos="95000">
                <a:schemeClr val="bg1">
                  <a:lumMod val="95000"/>
                </a:schemeClr>
              </a:gs>
              <a:gs pos="0">
                <a:schemeClr val="bg1">
                  <a:lumMod val="95000"/>
                  <a:alpha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-104"/>
            <a:ext cx="9145588" cy="36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D:\!文档模板\SOBEY 产品\图片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46" y="35896"/>
            <a:ext cx="9501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 userDrawn="1"/>
        </p:nvSpPr>
        <p:spPr bwMode="auto">
          <a:xfrm>
            <a:off x="72434" y="89896"/>
            <a:ext cx="1260000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408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50" charset="-128"/>
              </a:rPr>
              <a:t>Confidential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359896"/>
            <a:ext cx="8231030" cy="682002"/>
          </a:xfrm>
        </p:spPr>
        <p:txBody>
          <a:bodyPr>
            <a:noAutofit/>
          </a:bodyPr>
          <a:lstStyle>
            <a:lvl1pPr>
              <a:defRPr sz="2400" u="sng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079996"/>
            <a:ext cx="8231030" cy="33263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152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3008313" cy="854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025"/>
            <a:ext cx="5113338" cy="430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54100"/>
            <a:ext cx="3008313" cy="3448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9013"/>
            <a:ext cx="5487987" cy="41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850"/>
            <a:ext cx="5487987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938"/>
            <a:ext cx="5487987" cy="592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201613"/>
            <a:ext cx="2057400" cy="4300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21388" cy="4300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:\!文档资源\!!图片资源\地图\20071123103521653_2 copy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040312"/>
          </a:xfrm>
          <a:prstGeom prst="rect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3238869"/>
            <a:ext cx="7773750" cy="1001062"/>
          </a:xfrm>
        </p:spPr>
        <p:txBody>
          <a:bodyPr anchor="t">
            <a:noAutofit/>
          </a:bodyPr>
          <a:lstStyle>
            <a:lvl1pPr algn="l">
              <a:defRPr sz="3600" b="1" u="sng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731847"/>
            <a:ext cx="7773750" cy="507022"/>
          </a:xfrm>
        </p:spPr>
        <p:txBody>
          <a:bodyPr anchor="b">
            <a:noAutofit/>
          </a:bodyPr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3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06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7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44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212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8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950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6" name="Picture 2" descr="D:\!文档模板\SOBEY 产品\图片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4" y="35896"/>
            <a:ext cx="9501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圆角矩形 16"/>
          <p:cNvSpPr/>
          <p:nvPr userDrawn="1"/>
        </p:nvSpPr>
        <p:spPr bwMode="auto">
          <a:xfrm>
            <a:off x="72434" y="89896"/>
            <a:ext cx="1260000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408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ＭＳ Ｐゴシック" pitchFamily="50" charset="-128"/>
              </a:rPr>
              <a:t>Confidential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176074"/>
            <a:ext cx="4039301" cy="33263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176074"/>
            <a:ext cx="4039301" cy="33263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8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1" y="1128238"/>
            <a:ext cx="4040889" cy="4701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883" indent="0">
              <a:buNone/>
              <a:defRPr sz="1700" b="1"/>
            </a:lvl2pPr>
            <a:lvl3pPr marL="773765" indent="0">
              <a:buNone/>
              <a:defRPr sz="1500" b="1"/>
            </a:lvl3pPr>
            <a:lvl4pPr marL="1160648" indent="0">
              <a:buNone/>
              <a:defRPr sz="1400" b="1"/>
            </a:lvl4pPr>
            <a:lvl5pPr marL="1547531" indent="0">
              <a:buNone/>
              <a:defRPr sz="1400" b="1"/>
            </a:lvl5pPr>
            <a:lvl6pPr marL="1934413" indent="0">
              <a:buNone/>
              <a:defRPr sz="1400" b="1"/>
            </a:lvl6pPr>
            <a:lvl7pPr marL="2321296" indent="0">
              <a:buNone/>
              <a:defRPr sz="1400" b="1"/>
            </a:lvl7pPr>
            <a:lvl8pPr marL="2708178" indent="0">
              <a:buNone/>
              <a:defRPr sz="1400" b="1"/>
            </a:lvl8pPr>
            <a:lvl9pPr marL="3095061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81" y="1598433"/>
            <a:ext cx="4040889" cy="29040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4" y="1128238"/>
            <a:ext cx="4042478" cy="4701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883" indent="0">
              <a:buNone/>
              <a:defRPr sz="1700" b="1"/>
            </a:lvl2pPr>
            <a:lvl3pPr marL="773765" indent="0">
              <a:buNone/>
              <a:defRPr sz="1500" b="1"/>
            </a:lvl3pPr>
            <a:lvl4pPr marL="1160648" indent="0">
              <a:buNone/>
              <a:defRPr sz="1400" b="1"/>
            </a:lvl4pPr>
            <a:lvl5pPr marL="1547531" indent="0">
              <a:buNone/>
              <a:defRPr sz="1400" b="1"/>
            </a:lvl5pPr>
            <a:lvl6pPr marL="1934413" indent="0">
              <a:buNone/>
              <a:defRPr sz="1400" b="1"/>
            </a:lvl6pPr>
            <a:lvl7pPr marL="2321296" indent="0">
              <a:buNone/>
              <a:defRPr sz="1400" b="1"/>
            </a:lvl7pPr>
            <a:lvl8pPr marL="2708178" indent="0">
              <a:buNone/>
              <a:defRPr sz="1400" b="1"/>
            </a:lvl8pPr>
            <a:lvl9pPr marL="3095061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4" y="1598433"/>
            <a:ext cx="4042478" cy="29040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28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2834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758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00680"/>
            <a:ext cx="3008837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3" y="200681"/>
            <a:ext cx="5112638" cy="4301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054734"/>
            <a:ext cx="3008837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86883" indent="0">
              <a:buNone/>
              <a:defRPr sz="1000"/>
            </a:lvl2pPr>
            <a:lvl3pPr marL="773765" indent="0">
              <a:buNone/>
              <a:defRPr sz="800"/>
            </a:lvl3pPr>
            <a:lvl4pPr marL="1160648" indent="0">
              <a:buNone/>
              <a:defRPr sz="800"/>
            </a:lvl4pPr>
            <a:lvl5pPr marL="1547531" indent="0">
              <a:buNone/>
              <a:defRPr sz="800"/>
            </a:lvl5pPr>
            <a:lvl6pPr marL="1934413" indent="0">
              <a:buNone/>
              <a:defRPr sz="800"/>
            </a:lvl6pPr>
            <a:lvl7pPr marL="2321296" indent="0">
              <a:buNone/>
              <a:defRPr sz="800"/>
            </a:lvl7pPr>
            <a:lvl8pPr marL="2708178" indent="0">
              <a:buNone/>
              <a:defRPr sz="800"/>
            </a:lvl8pPr>
            <a:lvl9pPr marL="309506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957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00" y="3528219"/>
            <a:ext cx="5487353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00" y="450361"/>
            <a:ext cx="5487353" cy="3024188"/>
          </a:xfrm>
        </p:spPr>
        <p:txBody>
          <a:bodyPr/>
          <a:lstStyle>
            <a:lvl1pPr marL="0" indent="0">
              <a:buNone/>
              <a:defRPr sz="2700"/>
            </a:lvl1pPr>
            <a:lvl2pPr marL="386883" indent="0">
              <a:buNone/>
              <a:defRPr sz="2400"/>
            </a:lvl2pPr>
            <a:lvl3pPr marL="773765" indent="0">
              <a:buNone/>
              <a:defRPr sz="2000"/>
            </a:lvl3pPr>
            <a:lvl4pPr marL="1160648" indent="0">
              <a:buNone/>
              <a:defRPr sz="1700"/>
            </a:lvl4pPr>
            <a:lvl5pPr marL="1547531" indent="0">
              <a:buNone/>
              <a:defRPr sz="1700"/>
            </a:lvl5pPr>
            <a:lvl6pPr marL="1934413" indent="0">
              <a:buNone/>
              <a:defRPr sz="1700"/>
            </a:lvl6pPr>
            <a:lvl7pPr marL="2321296" indent="0">
              <a:buNone/>
              <a:defRPr sz="1700"/>
            </a:lvl7pPr>
            <a:lvl8pPr marL="2708178" indent="0">
              <a:buNone/>
              <a:defRPr sz="1700"/>
            </a:lvl8pPr>
            <a:lvl9pPr marL="3095061" indent="0">
              <a:buNone/>
              <a:defRPr sz="17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0" y="3944746"/>
            <a:ext cx="5487353" cy="591536"/>
          </a:xfrm>
        </p:spPr>
        <p:txBody>
          <a:bodyPr/>
          <a:lstStyle>
            <a:lvl1pPr marL="0" indent="0">
              <a:buNone/>
              <a:defRPr sz="1200"/>
            </a:lvl1pPr>
            <a:lvl2pPr marL="386883" indent="0">
              <a:buNone/>
              <a:defRPr sz="1000"/>
            </a:lvl2pPr>
            <a:lvl3pPr marL="773765" indent="0">
              <a:buNone/>
              <a:defRPr sz="800"/>
            </a:lvl3pPr>
            <a:lvl4pPr marL="1160648" indent="0">
              <a:buNone/>
              <a:defRPr sz="800"/>
            </a:lvl4pPr>
            <a:lvl5pPr marL="1547531" indent="0">
              <a:buNone/>
              <a:defRPr sz="800"/>
            </a:lvl5pPr>
            <a:lvl6pPr marL="1934413" indent="0">
              <a:buNone/>
              <a:defRPr sz="800"/>
            </a:lvl6pPr>
            <a:lvl7pPr marL="2321296" indent="0">
              <a:buNone/>
              <a:defRPr sz="800"/>
            </a:lvl7pPr>
            <a:lvl8pPr marL="2708178" indent="0">
              <a:buNone/>
              <a:defRPr sz="800"/>
            </a:lvl8pPr>
            <a:lvl9pPr marL="309506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1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5" y="4671625"/>
            <a:ext cx="2896103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40" y="4671625"/>
            <a:ext cx="2133970" cy="268350"/>
          </a:xfrm>
          <a:prstGeom prst="rect">
            <a:avLst/>
          </a:prstGeom>
        </p:spPr>
        <p:txBody>
          <a:bodyPr lIns="77377" tIns="38688" rIns="77377" bIns="38688"/>
          <a:lstStyle/>
          <a:p>
            <a:pPr defTabSz="773765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1500" b="0" smtClean="0">
                <a:solidFill>
                  <a:prstClr val="black"/>
                </a:solidFill>
                <a:latin typeface="Calibri"/>
                <a:ea typeface="宋体"/>
              </a:rPr>
              <a:pPr defTabSz="77376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1500" b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159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80" y="201846"/>
            <a:ext cx="8231030" cy="840052"/>
          </a:xfrm>
          <a:prstGeom prst="rect">
            <a:avLst/>
          </a:prstGeom>
        </p:spPr>
        <p:txBody>
          <a:bodyPr vert="horz" lIns="77377" tIns="38688" rIns="77377" bIns="38688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176074"/>
            <a:ext cx="8231030" cy="3326374"/>
          </a:xfrm>
          <a:prstGeom prst="rect">
            <a:avLst/>
          </a:prstGeom>
        </p:spPr>
        <p:txBody>
          <a:bodyPr vert="horz" lIns="77377" tIns="38688" rIns="77377" bIns="38688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4788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5C14-0058-4D21-8B98-6B174842F3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7188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770" r:id="rId12"/>
  </p:sldLayoutIdLst>
  <p:hf sldNum="0" hdr="0" dt="0"/>
  <p:txStyles>
    <p:titleStyle>
      <a:lvl1pPr algn="l" defTabSz="773765" rtl="0" eaLnBrk="1" latinLnBrk="0" hangingPunct="1">
        <a:spcBef>
          <a:spcPct val="0"/>
        </a:spcBef>
        <a:buNone/>
        <a:defRPr sz="3000" b="1" kern="1200" baseline="0">
          <a:solidFill>
            <a:schemeClr val="tx1"/>
          </a:solidFill>
          <a:latin typeface="Arial" pitchFamily="34" charset="0"/>
          <a:ea typeface="幼圆" pitchFamily="49" charset="-122"/>
          <a:cs typeface="Arial Unicode MS" pitchFamily="34" charset="-122"/>
        </a:defRPr>
      </a:lvl1pPr>
    </p:titleStyle>
    <p:bodyStyle>
      <a:lvl1pPr marL="290162" indent="-290162" algn="l" defTabSz="773765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幼圆" pitchFamily="49" charset="-122"/>
          <a:cs typeface="+mn-cs"/>
        </a:defRPr>
      </a:lvl1pPr>
      <a:lvl2pPr marL="628684" indent="-241802" algn="l" defTabSz="773765" rtl="0" eaLnBrk="1" latinLnBrk="0" hangingPunct="1">
        <a:spcBef>
          <a:spcPct val="20000"/>
        </a:spcBef>
        <a:buFont typeface="Arial" pitchFamily="34" charset="0"/>
        <a:buChar char="–"/>
        <a:defRPr sz="1700" kern="1200" baseline="0">
          <a:solidFill>
            <a:schemeClr val="tx1"/>
          </a:solidFill>
          <a:latin typeface="Arial" pitchFamily="34" charset="0"/>
          <a:ea typeface="幼圆" pitchFamily="49" charset="-122"/>
          <a:cs typeface="+mn-cs"/>
        </a:defRPr>
      </a:lvl2pPr>
      <a:lvl3pPr marL="967207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Arial" pitchFamily="34" charset="0"/>
          <a:ea typeface="幼圆" pitchFamily="49" charset="-122"/>
          <a:cs typeface="+mn-cs"/>
        </a:defRPr>
      </a:lvl3pPr>
      <a:lvl4pPr marL="1354089" indent="-193441" algn="l" defTabSz="773765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Arial" pitchFamily="34" charset="0"/>
          <a:ea typeface="幼圆" pitchFamily="49" charset="-122"/>
          <a:cs typeface="+mn-cs"/>
        </a:defRPr>
      </a:lvl4pPr>
      <a:lvl5pPr marL="1740972" indent="-193441" algn="l" defTabSz="773765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Arial" pitchFamily="34" charset="0"/>
          <a:ea typeface="幼圆" pitchFamily="49" charset="-122"/>
          <a:cs typeface="+mn-cs"/>
        </a:defRPr>
      </a:lvl5pPr>
      <a:lvl6pPr marL="2127855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737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01620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8502" indent="-193441" algn="l" defTabSz="77376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883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3765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0648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7531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4413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1296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8178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5061" algn="l" defTabSz="7737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31188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31188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7188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788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430C-9F61-44B7-A7CA-4530941E8E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Media Backbone Hive</a:t>
            </a:r>
            <a:br>
              <a:rPr lang="en-US" altLang="zh-CN" sz="3200" dirty="0" smtClean="0"/>
            </a:br>
            <a:r>
              <a:rPr lang="en-US" altLang="zh-CN" sz="3200" dirty="0" smtClean="0"/>
              <a:t>API Party Line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619649" y="2952204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2017-04-07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24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Media Backbone Hive API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Purpose</a:t>
            </a:r>
          </a:p>
          <a:p>
            <a:pPr lvl="1"/>
            <a:r>
              <a:rPr lang="en-US" altLang="zh-CN" dirty="0" smtClean="0"/>
              <a:t>API levels and targets</a:t>
            </a:r>
          </a:p>
          <a:p>
            <a:pPr lvl="2"/>
            <a:r>
              <a:rPr lang="en-US" altLang="zh-CN" dirty="0" smtClean="0"/>
              <a:t>API based on Hive architecture</a:t>
            </a:r>
          </a:p>
          <a:p>
            <a:pPr lvl="2"/>
            <a:r>
              <a:rPr lang="en-US" altLang="zh-CN" dirty="0" smtClean="0"/>
              <a:t>Examples for API selection</a:t>
            </a:r>
          </a:p>
          <a:p>
            <a:pPr lvl="1"/>
            <a:r>
              <a:rPr lang="en-US" altLang="zh-CN" dirty="0" smtClean="0"/>
              <a:t>API maintain and update policy</a:t>
            </a:r>
          </a:p>
          <a:p>
            <a:pPr lvl="1"/>
            <a:r>
              <a:rPr lang="en-US" altLang="zh-CN" dirty="0" smtClean="0"/>
              <a:t>API improvement plan</a:t>
            </a:r>
          </a:p>
          <a:p>
            <a:pPr lvl="1"/>
            <a:r>
              <a:rPr lang="en-US" altLang="zh-CN" dirty="0" smtClean="0"/>
              <a:t>API support to developers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92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 smtClean="0"/>
          </a:p>
          <a:p>
            <a:r>
              <a:rPr lang="en-US" altLang="zh-CN" sz="1800" dirty="0" smtClean="0"/>
              <a:t>Media Backbone Hive API provides standard API to allow 3</a:t>
            </a:r>
            <a:r>
              <a:rPr lang="en-US" altLang="zh-CN" sz="1800" baseline="30000" dirty="0" smtClean="0"/>
              <a:t>rd</a:t>
            </a:r>
            <a:r>
              <a:rPr lang="en-US" altLang="zh-CN" sz="1800" dirty="0" smtClean="0"/>
              <a:t> party developers create their own tool easily by accessing Media Backbone Hive with the supports from Media Backbone Hive services.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Media Backbone Hive </a:t>
            </a:r>
            <a:r>
              <a:rPr lang="en-US" altLang="zh-CN" sz="1800" dirty="0" smtClean="0"/>
              <a:t>API stand for the openness of Media Backbone Hive platform, and enable Media Backbone Hive expand it capability to more extensive area by the cooperation with 3</a:t>
            </a:r>
            <a:r>
              <a:rPr lang="en-US" altLang="zh-CN" sz="1800" baseline="30000" dirty="0" smtClean="0"/>
              <a:t>rd</a:t>
            </a:r>
            <a:r>
              <a:rPr lang="en-US" altLang="zh-CN" sz="1800" dirty="0" smtClean="0"/>
              <a:t> party vendors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22501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Levels and Targets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Media Backbone Hive API is organized based on Hive architecture, and provides interfaces by different levels and services categories.</a:t>
            </a:r>
            <a:endParaRPr lang="zh-CN" altLang="en-US" sz="1800" dirty="0"/>
          </a:p>
          <a:p>
            <a:pPr lvl="1">
              <a:buFontTx/>
              <a:buChar char="-"/>
            </a:pPr>
            <a:r>
              <a:rPr lang="en-US" altLang="zh-CN" sz="1600" dirty="0" smtClean="0"/>
              <a:t>MB Hive Business API</a:t>
            </a:r>
          </a:p>
          <a:p>
            <a:pPr lvl="2">
              <a:buFontTx/>
              <a:buChar char="-"/>
            </a:pPr>
            <a:r>
              <a:rPr lang="en-US" altLang="zh-CN" sz="1400" dirty="0"/>
              <a:t>API set which provide business level interfaces. </a:t>
            </a:r>
            <a:endParaRPr lang="en-US" altLang="zh-CN" sz="1400" dirty="0" smtClean="0"/>
          </a:p>
          <a:p>
            <a:pPr lvl="2">
              <a:buFontTx/>
              <a:buChar char="-"/>
            </a:pPr>
            <a:r>
              <a:rPr lang="en-US" altLang="zh-CN" sz="1400" dirty="0" smtClean="0"/>
              <a:t>When </a:t>
            </a:r>
            <a:r>
              <a:rPr lang="en-US" altLang="zh-CN" sz="1400" dirty="0"/>
              <a:t>3rd party vendor or </a:t>
            </a:r>
            <a:r>
              <a:rPr lang="en-US" altLang="zh-CN" sz="1400" dirty="0" smtClean="0"/>
              <a:t>system needs </a:t>
            </a:r>
            <a:r>
              <a:rPr lang="en-US" altLang="zh-CN" sz="1400" dirty="0"/>
              <a:t>to integrate with Media Backbone Hive by the support of its business services, it may integrate by business API. </a:t>
            </a:r>
            <a:endParaRPr lang="en-US" altLang="zh-CN" sz="1400" dirty="0" smtClean="0"/>
          </a:p>
          <a:p>
            <a:pPr lvl="2">
              <a:buFontTx/>
              <a:buChar char="-"/>
            </a:pPr>
            <a:r>
              <a:rPr lang="en-US" altLang="zh-CN" sz="1400" dirty="0" smtClean="0"/>
              <a:t>It </a:t>
            </a:r>
            <a:r>
              <a:rPr lang="en-US" altLang="zh-CN" sz="1400" dirty="0"/>
              <a:t>is a higher level </a:t>
            </a:r>
            <a:r>
              <a:rPr lang="en-US" altLang="zh-CN" sz="1400" dirty="0" smtClean="0"/>
              <a:t>API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provided by business services.</a:t>
            </a:r>
          </a:p>
          <a:p>
            <a:pPr lvl="2">
              <a:buFontTx/>
              <a:buChar char="-"/>
            </a:pPr>
            <a:endParaRPr lang="en-US" altLang="zh-CN" sz="1400" dirty="0" smtClean="0"/>
          </a:p>
          <a:p>
            <a:pPr lvl="1">
              <a:buFontTx/>
              <a:buChar char="-"/>
            </a:pPr>
            <a:r>
              <a:rPr lang="en-US" altLang="zh-CN" sz="1600" dirty="0" smtClean="0"/>
              <a:t>Hive Core API</a:t>
            </a:r>
          </a:p>
          <a:p>
            <a:pPr lvl="2">
              <a:buFontTx/>
              <a:buChar char="-"/>
            </a:pPr>
            <a:r>
              <a:rPr lang="en-US" altLang="zh-CN" sz="1400" dirty="0"/>
              <a:t>API set which provide interfaces to manipulate content directly without the support from MBH business services. </a:t>
            </a:r>
            <a:endParaRPr lang="en-US" altLang="zh-CN" sz="1400" dirty="0" smtClean="0"/>
          </a:p>
          <a:p>
            <a:pPr lvl="2">
              <a:buFontTx/>
              <a:buChar char="-"/>
            </a:pPr>
            <a:r>
              <a:rPr lang="en-US" altLang="zh-CN" sz="1400" dirty="0" smtClean="0"/>
              <a:t>It </a:t>
            </a:r>
            <a:r>
              <a:rPr lang="en-US" altLang="zh-CN" sz="1400" dirty="0"/>
              <a:t>is a lower level API </a:t>
            </a:r>
            <a:r>
              <a:rPr lang="en-US" altLang="zh-CN" sz="1400" dirty="0" smtClean="0"/>
              <a:t>provided by content services.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086330" y="1732259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86330" y="3259286"/>
            <a:ext cx="226800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Levels and Targets: API based on Hive </a:t>
            </a:r>
            <a:r>
              <a:rPr lang="en-US" dirty="0"/>
              <a:t>Architecture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0547" y="903780"/>
            <a:ext cx="7272607" cy="34165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82"/>
          </a:p>
        </p:txBody>
      </p:sp>
      <p:sp>
        <p:nvSpPr>
          <p:cNvPr id="96" name="Rectangle 95"/>
          <p:cNvSpPr/>
          <p:nvPr/>
        </p:nvSpPr>
        <p:spPr>
          <a:xfrm>
            <a:off x="1891697" y="1376266"/>
            <a:ext cx="5189571" cy="1047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0" name="Rectangle 4"/>
          <p:cNvSpPr/>
          <p:nvPr/>
        </p:nvSpPr>
        <p:spPr>
          <a:xfrm>
            <a:off x="646569" y="1033031"/>
            <a:ext cx="405840" cy="31931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Distributed Framework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1257598" y="1033031"/>
            <a:ext cx="405840" cy="31931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Container Framework</a:t>
            </a:r>
            <a:endParaRPr lang="en-US" dirty="0"/>
          </a:p>
        </p:txBody>
      </p:sp>
      <p:sp>
        <p:nvSpPr>
          <p:cNvPr id="42" name="Rectangle 3"/>
          <p:cNvSpPr/>
          <p:nvPr/>
        </p:nvSpPr>
        <p:spPr>
          <a:xfrm>
            <a:off x="1898246" y="1028448"/>
            <a:ext cx="5175042" cy="287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Load-balance + High Availability</a:t>
            </a:r>
            <a:endParaRPr lang="en-US" dirty="0"/>
          </a:p>
        </p:txBody>
      </p:sp>
      <p:grpSp>
        <p:nvGrpSpPr>
          <p:cNvPr id="63" name="组 50"/>
          <p:cNvGrpSpPr/>
          <p:nvPr/>
        </p:nvGrpSpPr>
        <p:grpSpPr>
          <a:xfrm>
            <a:off x="2023856" y="1991386"/>
            <a:ext cx="4972376" cy="305340"/>
            <a:chOff x="2911642" y="3966613"/>
            <a:chExt cx="7115844" cy="503686"/>
          </a:xfrm>
        </p:grpSpPr>
        <p:sp>
          <p:nvSpPr>
            <p:cNvPr id="64" name="圆角矩形 42"/>
            <p:cNvSpPr/>
            <p:nvPr/>
          </p:nvSpPr>
          <p:spPr>
            <a:xfrm>
              <a:off x="2911642" y="3966613"/>
              <a:ext cx="1586745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Rundown / Playout Service</a:t>
              </a:r>
              <a:endParaRPr kumimoji="1" lang="zh-CN" altLang="en-US" sz="1000" dirty="0"/>
            </a:p>
          </p:txBody>
        </p:sp>
        <p:sp>
          <p:nvSpPr>
            <p:cNvPr id="65" name="圆角矩形 43"/>
            <p:cNvSpPr/>
            <p:nvPr/>
          </p:nvSpPr>
          <p:spPr>
            <a:xfrm>
              <a:off x="4972619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…</a:t>
              </a:r>
              <a:endParaRPr kumimoji="1" lang="zh-CN" altLang="en-US" sz="1000" dirty="0"/>
            </a:p>
          </p:txBody>
        </p:sp>
        <p:sp>
          <p:nvSpPr>
            <p:cNvPr id="66" name="圆角矩形 44"/>
            <p:cNvSpPr/>
            <p:nvPr/>
          </p:nvSpPr>
          <p:spPr>
            <a:xfrm>
              <a:off x="6746451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…</a:t>
              </a:r>
              <a:endParaRPr kumimoji="1" lang="zh-CN" altLang="en-US" sz="1000" dirty="0"/>
            </a:p>
          </p:txBody>
        </p:sp>
        <p:sp>
          <p:nvSpPr>
            <p:cNvPr id="67" name="圆角矩形 45"/>
            <p:cNvSpPr/>
            <p:nvPr/>
          </p:nvSpPr>
          <p:spPr>
            <a:xfrm>
              <a:off x="8646839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…</a:t>
              </a:r>
              <a:endParaRPr kumimoji="1" lang="zh-CN" altLang="en-US" sz="1000" dirty="0"/>
            </a:p>
          </p:txBody>
        </p:sp>
      </p:grpSp>
      <p:grpSp>
        <p:nvGrpSpPr>
          <p:cNvPr id="72" name="组 51"/>
          <p:cNvGrpSpPr/>
          <p:nvPr/>
        </p:nvGrpSpPr>
        <p:grpSpPr>
          <a:xfrm>
            <a:off x="2021048" y="1631346"/>
            <a:ext cx="4981874" cy="305340"/>
            <a:chOff x="2898049" y="3966613"/>
            <a:chExt cx="7129437" cy="503686"/>
          </a:xfrm>
        </p:grpSpPr>
        <p:sp>
          <p:nvSpPr>
            <p:cNvPr id="73" name="圆角矩形 52"/>
            <p:cNvSpPr/>
            <p:nvPr/>
          </p:nvSpPr>
          <p:spPr>
            <a:xfrm>
              <a:off x="2898049" y="3966613"/>
              <a:ext cx="1590762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Login &amp; logout </a:t>
              </a:r>
              <a:r>
                <a:rPr kumimoji="1" lang="en-US" altLang="zh-CN" sz="1000" dirty="0" smtClean="0"/>
                <a:t>Service</a:t>
              </a:r>
              <a:endParaRPr kumimoji="1" lang="zh-CN" altLang="en-US" sz="1000" dirty="0"/>
            </a:p>
          </p:txBody>
        </p:sp>
        <p:sp>
          <p:nvSpPr>
            <p:cNvPr id="74" name="圆角矩形 53"/>
            <p:cNvSpPr/>
            <p:nvPr/>
          </p:nvSpPr>
          <p:spPr>
            <a:xfrm>
              <a:off x="4963045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Ingest Service</a:t>
              </a:r>
              <a:endParaRPr kumimoji="1" lang="zh-CN" altLang="en-US" sz="1000" dirty="0"/>
            </a:p>
          </p:txBody>
        </p:sp>
        <p:sp>
          <p:nvSpPr>
            <p:cNvPr id="75" name="圆角矩形 54"/>
            <p:cNvSpPr/>
            <p:nvPr/>
          </p:nvSpPr>
          <p:spPr>
            <a:xfrm>
              <a:off x="6746451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Material </a:t>
              </a:r>
              <a:r>
                <a:rPr kumimoji="1" lang="en-US" altLang="zh-CN" sz="1000" dirty="0" smtClean="0"/>
                <a:t>Service</a:t>
              </a:r>
              <a:endParaRPr kumimoji="1" lang="zh-CN" altLang="en-US" sz="1000" dirty="0"/>
            </a:p>
          </p:txBody>
        </p:sp>
        <p:sp>
          <p:nvSpPr>
            <p:cNvPr id="76" name="圆角矩形 55"/>
            <p:cNvSpPr/>
            <p:nvPr/>
          </p:nvSpPr>
          <p:spPr>
            <a:xfrm>
              <a:off x="8646839" y="3966613"/>
              <a:ext cx="1380647" cy="5036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SNS publish service</a:t>
              </a:r>
              <a:endParaRPr kumimoji="1" lang="zh-CN" altLang="en-US" sz="1000" dirty="0"/>
            </a:p>
          </p:txBody>
        </p:sp>
      </p:grpSp>
      <p:sp>
        <p:nvSpPr>
          <p:cNvPr id="90" name="Rectangle 5"/>
          <p:cNvSpPr/>
          <p:nvPr/>
        </p:nvSpPr>
        <p:spPr>
          <a:xfrm>
            <a:off x="7309098" y="1033032"/>
            <a:ext cx="405840" cy="9384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Monitor</a:t>
            </a:r>
          </a:p>
        </p:txBody>
      </p:sp>
      <p:sp>
        <p:nvSpPr>
          <p:cNvPr id="91" name="Rectangle 6"/>
          <p:cNvSpPr/>
          <p:nvPr/>
        </p:nvSpPr>
        <p:spPr>
          <a:xfrm>
            <a:off x="7309098" y="2094223"/>
            <a:ext cx="405840" cy="1033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Configuration</a:t>
            </a:r>
          </a:p>
        </p:txBody>
      </p:sp>
      <p:sp>
        <p:nvSpPr>
          <p:cNvPr id="92" name="Rectangle 7"/>
          <p:cNvSpPr/>
          <p:nvPr/>
        </p:nvSpPr>
        <p:spPr>
          <a:xfrm>
            <a:off x="7309098" y="3261452"/>
            <a:ext cx="405840" cy="964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Installer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37189" y="4449606"/>
            <a:ext cx="1295943" cy="37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HCI Cluster</a:t>
            </a:r>
            <a:endParaRPr lang="zh-CN" altLang="en-US" sz="1100" dirty="0"/>
          </a:p>
        </p:txBody>
      </p:sp>
      <p:sp>
        <p:nvSpPr>
          <p:cNvPr id="32" name="矩形: 圆角 31"/>
          <p:cNvSpPr/>
          <p:nvPr/>
        </p:nvSpPr>
        <p:spPr>
          <a:xfrm>
            <a:off x="2526486" y="4449606"/>
            <a:ext cx="1295943" cy="37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HCI Server</a:t>
            </a:r>
            <a:endParaRPr lang="zh-CN" altLang="en-US" sz="1100" dirty="0"/>
          </a:p>
        </p:txBody>
      </p:sp>
      <p:sp>
        <p:nvSpPr>
          <p:cNvPr id="33" name="矩形: 圆角 32"/>
          <p:cNvSpPr/>
          <p:nvPr/>
        </p:nvSpPr>
        <p:spPr>
          <a:xfrm>
            <a:off x="4515783" y="4454405"/>
            <a:ext cx="1295943" cy="37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Cloud</a:t>
            </a:r>
            <a:endParaRPr lang="zh-CN" altLang="en-US" sz="1100" dirty="0"/>
          </a:p>
        </p:txBody>
      </p:sp>
      <p:sp>
        <p:nvSpPr>
          <p:cNvPr id="34" name="矩形: 圆角 33"/>
          <p:cNvSpPr/>
          <p:nvPr/>
        </p:nvSpPr>
        <p:spPr>
          <a:xfrm>
            <a:off x="6505080" y="4454405"/>
            <a:ext cx="1295943" cy="37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 Center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3712228" y="1384504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Business Services</a:t>
            </a:r>
          </a:p>
        </p:txBody>
      </p:sp>
      <p:sp>
        <p:nvSpPr>
          <p:cNvPr id="36" name="Rectangle 95"/>
          <p:cNvSpPr/>
          <p:nvPr/>
        </p:nvSpPr>
        <p:spPr>
          <a:xfrm>
            <a:off x="1891697" y="2472862"/>
            <a:ext cx="5189571" cy="9346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3759516" y="2448148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Content Services</a:t>
            </a:r>
            <a:endParaRPr lang="zh-CN" altLang="en-US" sz="1100" dirty="0"/>
          </a:p>
        </p:txBody>
      </p:sp>
      <p:sp>
        <p:nvSpPr>
          <p:cNvPr id="39" name="椭圆 37"/>
          <p:cNvSpPr/>
          <p:nvPr/>
        </p:nvSpPr>
        <p:spPr>
          <a:xfrm>
            <a:off x="5796930" y="2672514"/>
            <a:ext cx="1177728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WF Engine</a:t>
            </a:r>
            <a:endParaRPr kumimoji="1" lang="zh-CN" altLang="en-US" sz="900" dirty="0"/>
          </a:p>
        </p:txBody>
      </p:sp>
      <p:sp>
        <p:nvSpPr>
          <p:cNvPr id="57" name="椭圆 34"/>
          <p:cNvSpPr/>
          <p:nvPr/>
        </p:nvSpPr>
        <p:spPr>
          <a:xfrm>
            <a:off x="1954906" y="2672410"/>
            <a:ext cx="1177728" cy="32420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Storage </a:t>
            </a:r>
            <a:r>
              <a:rPr kumimoji="1" lang="en-US" altLang="zh-CN" sz="900" dirty="0" err="1"/>
              <a:t>Mgr</a:t>
            </a:r>
            <a:endParaRPr kumimoji="1" lang="zh-CN" altLang="en-US" sz="900" dirty="0"/>
          </a:p>
        </p:txBody>
      </p:sp>
      <p:sp>
        <p:nvSpPr>
          <p:cNvPr id="58" name="椭圆 35"/>
          <p:cNvSpPr/>
          <p:nvPr/>
        </p:nvSpPr>
        <p:spPr>
          <a:xfrm>
            <a:off x="3235581" y="2672514"/>
            <a:ext cx="1177728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Search Engine</a:t>
            </a:r>
            <a:endParaRPr kumimoji="1" lang="zh-CN" altLang="en-US" sz="900" dirty="0"/>
          </a:p>
        </p:txBody>
      </p:sp>
      <p:sp>
        <p:nvSpPr>
          <p:cNvPr id="59" name="椭圆 36"/>
          <p:cNvSpPr/>
          <p:nvPr/>
        </p:nvSpPr>
        <p:spPr>
          <a:xfrm>
            <a:off x="4516256" y="2672514"/>
            <a:ext cx="1177728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Content </a:t>
            </a:r>
            <a:r>
              <a:rPr kumimoji="1" lang="en-US" altLang="zh-CN" sz="900" dirty="0" err="1"/>
              <a:t>Mgr</a:t>
            </a:r>
            <a:endParaRPr kumimoji="1" lang="zh-CN" altLang="en-US" sz="900" dirty="0"/>
          </a:p>
        </p:txBody>
      </p:sp>
      <p:sp>
        <p:nvSpPr>
          <p:cNvPr id="48" name="Rectangle 95"/>
          <p:cNvSpPr/>
          <p:nvPr/>
        </p:nvSpPr>
        <p:spPr>
          <a:xfrm>
            <a:off x="1891268" y="3474011"/>
            <a:ext cx="5209457" cy="752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721026" y="3448880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General Services</a:t>
            </a:r>
            <a:endParaRPr lang="zh-CN" altLang="en-US" dirty="0"/>
          </a:p>
        </p:txBody>
      </p:sp>
      <p:sp>
        <p:nvSpPr>
          <p:cNvPr id="43" name="矩形 12"/>
          <p:cNvSpPr/>
          <p:nvPr/>
        </p:nvSpPr>
        <p:spPr>
          <a:xfrm>
            <a:off x="1997505" y="3735297"/>
            <a:ext cx="881678" cy="38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2" dirty="0"/>
              <a:t>RDBMS</a:t>
            </a:r>
            <a:endParaRPr kumimoji="1" lang="zh-CN" altLang="en-US" sz="882" dirty="0"/>
          </a:p>
        </p:txBody>
      </p:sp>
      <p:sp>
        <p:nvSpPr>
          <p:cNvPr id="44" name="矩形 21"/>
          <p:cNvSpPr/>
          <p:nvPr/>
        </p:nvSpPr>
        <p:spPr>
          <a:xfrm>
            <a:off x="3028075" y="3735297"/>
            <a:ext cx="881678" cy="38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2" dirty="0" err="1"/>
              <a:t>NoSQL</a:t>
            </a:r>
            <a:endParaRPr kumimoji="1" lang="zh-CN" altLang="en-US" sz="882" dirty="0"/>
          </a:p>
        </p:txBody>
      </p:sp>
      <p:sp>
        <p:nvSpPr>
          <p:cNvPr id="45" name="矩形 22"/>
          <p:cNvSpPr/>
          <p:nvPr/>
        </p:nvSpPr>
        <p:spPr>
          <a:xfrm>
            <a:off x="4058645" y="3735297"/>
            <a:ext cx="881678" cy="38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2" dirty="0"/>
              <a:t>Cache</a:t>
            </a:r>
            <a:endParaRPr kumimoji="1" lang="zh-CN" altLang="en-US" sz="882" dirty="0"/>
          </a:p>
        </p:txBody>
      </p:sp>
      <p:sp>
        <p:nvSpPr>
          <p:cNvPr id="46" name="矩形 23"/>
          <p:cNvSpPr/>
          <p:nvPr/>
        </p:nvSpPr>
        <p:spPr>
          <a:xfrm>
            <a:off x="5089215" y="3735297"/>
            <a:ext cx="881678" cy="38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2" dirty="0"/>
              <a:t>Message Queue</a:t>
            </a:r>
            <a:endParaRPr kumimoji="1" lang="zh-CN" altLang="en-US" sz="882" dirty="0"/>
          </a:p>
        </p:txBody>
      </p:sp>
      <p:sp>
        <p:nvSpPr>
          <p:cNvPr id="47" name="矩形 24"/>
          <p:cNvSpPr/>
          <p:nvPr/>
        </p:nvSpPr>
        <p:spPr>
          <a:xfrm>
            <a:off x="6119785" y="3735297"/>
            <a:ext cx="881678" cy="389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2" dirty="0"/>
              <a:t>Log</a:t>
            </a:r>
            <a:endParaRPr kumimoji="1" lang="zh-CN" altLang="en-US" sz="882" dirty="0"/>
          </a:p>
        </p:txBody>
      </p:sp>
      <p:grpSp>
        <p:nvGrpSpPr>
          <p:cNvPr id="7" name="组合 6"/>
          <p:cNvGrpSpPr/>
          <p:nvPr/>
        </p:nvGrpSpPr>
        <p:grpSpPr>
          <a:xfrm>
            <a:off x="180743" y="1431798"/>
            <a:ext cx="8848309" cy="941686"/>
            <a:chOff x="188981" y="1534624"/>
            <a:chExt cx="8848309" cy="941686"/>
          </a:xfrm>
          <a:solidFill>
            <a:schemeClr val="accent3">
              <a:lumMod val="75000"/>
              <a:alpha val="4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1970302" y="1534624"/>
              <a:ext cx="5070841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73049" y="2264023"/>
              <a:ext cx="5068093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16200000">
              <a:off x="1819024" y="1900220"/>
              <a:ext cx="515317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16200000">
              <a:off x="6676551" y="1899428"/>
              <a:ext cx="516902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38825" y="1927264"/>
              <a:ext cx="1998465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8981" y="1927264"/>
              <a:ext cx="1782000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9688" y="2528394"/>
            <a:ext cx="8849364" cy="809943"/>
            <a:chOff x="188981" y="1666367"/>
            <a:chExt cx="8849364" cy="809943"/>
          </a:xfrm>
          <a:solidFill>
            <a:schemeClr val="accent2">
              <a:lumMod val="60000"/>
              <a:lumOff val="40000"/>
              <a:alpha val="45000"/>
            </a:schemeClr>
          </a:solidFill>
        </p:grpSpPr>
        <p:sp>
          <p:nvSpPr>
            <p:cNvPr id="61" name="矩形 60"/>
            <p:cNvSpPr/>
            <p:nvPr/>
          </p:nvSpPr>
          <p:spPr>
            <a:xfrm>
              <a:off x="1970302" y="1666367"/>
              <a:ext cx="5070841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73049" y="2264023"/>
              <a:ext cx="5068093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1883999" y="1965193"/>
              <a:ext cx="385368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6742317" y="1965193"/>
              <a:ext cx="385371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038825" y="1927264"/>
              <a:ext cx="1999520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88981" y="1927264"/>
              <a:ext cx="1782000" cy="21228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68840" y="1800076"/>
            <a:ext cx="1810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MB Hive Business API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80126" y="2772146"/>
            <a:ext cx="1195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Hive Core API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椭圆 37"/>
          <p:cNvSpPr/>
          <p:nvPr/>
        </p:nvSpPr>
        <p:spPr>
          <a:xfrm>
            <a:off x="5970892" y="3043672"/>
            <a:ext cx="1004651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User </a:t>
            </a:r>
            <a:r>
              <a:rPr kumimoji="1" lang="en-US" altLang="zh-CN" sz="900" dirty="0" err="1" smtClean="0"/>
              <a:t>Mgr</a:t>
            </a:r>
            <a:endParaRPr kumimoji="1" lang="zh-CN" altLang="en-US" sz="900" dirty="0"/>
          </a:p>
        </p:txBody>
      </p:sp>
      <p:sp>
        <p:nvSpPr>
          <p:cNvPr id="79" name="椭圆 34"/>
          <p:cNvSpPr/>
          <p:nvPr/>
        </p:nvSpPr>
        <p:spPr>
          <a:xfrm>
            <a:off x="1955791" y="3043568"/>
            <a:ext cx="1218665" cy="32420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Configuration </a:t>
            </a:r>
            <a:r>
              <a:rPr kumimoji="1" lang="en-US" altLang="zh-CN" sz="900" dirty="0" err="1"/>
              <a:t>Mgr</a:t>
            </a:r>
            <a:endParaRPr kumimoji="1" lang="zh-CN" altLang="en-US" sz="900" dirty="0"/>
          </a:p>
        </p:txBody>
      </p:sp>
      <p:sp>
        <p:nvSpPr>
          <p:cNvPr id="80" name="椭圆 35"/>
          <p:cNvSpPr/>
          <p:nvPr/>
        </p:nvSpPr>
        <p:spPr>
          <a:xfrm>
            <a:off x="3236466" y="3043672"/>
            <a:ext cx="1336327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Media Process Center</a:t>
            </a:r>
            <a:endParaRPr kumimoji="1" lang="zh-CN" altLang="en-US" sz="900" dirty="0"/>
          </a:p>
        </p:txBody>
      </p:sp>
      <p:sp>
        <p:nvSpPr>
          <p:cNvPr id="81" name="椭圆 36"/>
          <p:cNvSpPr/>
          <p:nvPr/>
        </p:nvSpPr>
        <p:spPr>
          <a:xfrm>
            <a:off x="4652920" y="3043672"/>
            <a:ext cx="1279788" cy="3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Authentication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794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Levels and Targets: examples for API selection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Suggestions and examples for API selection</a:t>
            </a:r>
            <a:endParaRPr lang="zh-CN" altLang="en-US" sz="1800" dirty="0"/>
          </a:p>
          <a:p>
            <a:pPr lvl="1">
              <a:buFontTx/>
              <a:buChar char="-"/>
            </a:pPr>
            <a:r>
              <a:rPr lang="en-US" altLang="zh-CN" sz="1600" dirty="0" smtClean="0"/>
              <a:t>MB Hive Business API</a:t>
            </a:r>
          </a:p>
          <a:p>
            <a:pPr lvl="2">
              <a:buFontTx/>
              <a:buChar char="-"/>
            </a:pPr>
            <a:r>
              <a:rPr lang="en-US" altLang="zh-CN" sz="1400" dirty="0" smtClean="0"/>
              <a:t>When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party vendor </a:t>
            </a:r>
            <a:r>
              <a:rPr lang="en-US" altLang="zh-CN" sz="1400" dirty="0"/>
              <a:t>or system needs to </a:t>
            </a:r>
            <a:r>
              <a:rPr lang="en-US" altLang="zh-CN" sz="1400" dirty="0" smtClean="0"/>
              <a:t>create their own tool or make feature upon Hive business service, without the need to direct access core service, they can choose Media Backbone Hive Business API.</a:t>
            </a:r>
          </a:p>
          <a:p>
            <a:pPr lvl="2">
              <a:buFontTx/>
              <a:buChar char="-"/>
            </a:pPr>
            <a:r>
              <a:rPr lang="en-US" altLang="zh-CN" sz="1400" dirty="0" smtClean="0"/>
              <a:t>E.g. Create mobile APP to upload, download and browse clip in MB Hive.</a:t>
            </a:r>
          </a:p>
          <a:p>
            <a:pPr lvl="2">
              <a:buFontTx/>
              <a:buChar char="-"/>
            </a:pPr>
            <a:endParaRPr lang="en-US" altLang="zh-CN" sz="1400" dirty="0" smtClean="0"/>
          </a:p>
          <a:p>
            <a:pPr lvl="1">
              <a:buFontTx/>
              <a:buChar char="-"/>
            </a:pPr>
            <a:r>
              <a:rPr lang="en-US" altLang="zh-CN" sz="1600" dirty="0" smtClean="0"/>
              <a:t>Hive Core API</a:t>
            </a:r>
          </a:p>
          <a:p>
            <a:pPr lvl="2">
              <a:buFontTx/>
              <a:buChar char="-"/>
            </a:pPr>
            <a:r>
              <a:rPr lang="en-US" altLang="zh-CN" sz="1400" dirty="0" smtClean="0"/>
              <a:t>When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party vendor or system want to create new type of business upon Hive core content platform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or tools which cannot be supported </a:t>
            </a:r>
            <a:r>
              <a:rPr lang="en-US" altLang="zh-CN" sz="1400" dirty="0" smtClean="0"/>
              <a:t> by existed Hive Business API, they can choose Hive Core API as supplement</a:t>
            </a:r>
          </a:p>
          <a:p>
            <a:pPr lvl="2">
              <a:buFontTx/>
              <a:buChar char="-"/>
            </a:pPr>
            <a:r>
              <a:rPr lang="en-US" altLang="zh-CN" sz="1400" dirty="0" smtClean="0"/>
              <a:t>E.g. Create a VOD system for education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086330" y="1468156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623" y="2952204"/>
            <a:ext cx="226800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773765" rtl="0">
              <a:spcBef>
                <a:spcPct val="0"/>
              </a:spcBef>
            </a:pPr>
            <a:r>
              <a:rPr lang="en-US" altLang="zh-CN" sz="2400" b="1" u="sng" kern="12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API </a:t>
            </a:r>
            <a:r>
              <a:rPr lang="en-US" altLang="zh-CN" sz="2400" b="1" u="sng" kern="12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Maintain </a:t>
            </a:r>
            <a:r>
              <a:rPr lang="en-US" altLang="zh-CN" sz="2400" b="1" u="sng" kern="12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and </a:t>
            </a:r>
            <a:r>
              <a:rPr lang="en-US" altLang="zh-CN" sz="2400" b="1" u="sng" kern="12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Update Policy</a:t>
            </a:r>
            <a:endParaRPr lang="en-US" altLang="zh-CN" sz="2400" b="1" u="sng" kern="1200" dirty="0">
              <a:solidFill>
                <a:schemeClr val="tx1"/>
              </a:solidFill>
              <a:latin typeface="Arial" pitchFamily="34" charset="0"/>
              <a:ea typeface="幼圆" pitchFamily="49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MB Hive business API and Hive Core API will be maintained and updated separately.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MB Hive business API and Hive Core </a:t>
            </a:r>
            <a:r>
              <a:rPr lang="en-US" altLang="zh-CN" sz="1800" dirty="0" smtClean="0"/>
              <a:t>API implementation and document will follow the same style and specification.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Both MB Hive business API and Hive Core API may be expanded according to the business growth in future, and both of them </a:t>
            </a:r>
            <a:r>
              <a:rPr lang="en-US" altLang="zh-CN" sz="1800" dirty="0"/>
              <a:t>will </a:t>
            </a:r>
            <a:r>
              <a:rPr lang="en-US" altLang="zh-CN" sz="1800" dirty="0" smtClean="0"/>
              <a:t>keep </a:t>
            </a:r>
            <a:r>
              <a:rPr lang="en-US" altLang="zh-CN" sz="1800" dirty="0" smtClean="0">
                <a:solidFill>
                  <a:srgbClr val="FF0000"/>
                </a:solidFill>
              </a:rPr>
              <a:t>forward</a:t>
            </a:r>
            <a:r>
              <a:rPr lang="en-US" altLang="zh-CN" sz="1800" dirty="0" smtClean="0"/>
              <a:t> compatibility.</a:t>
            </a: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818853" y="1152004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9445" y="1152003"/>
            <a:ext cx="144016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6724" y="2075920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2434" y="3014687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2619" y="2076766"/>
            <a:ext cx="144016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99218" y="3014686"/>
            <a:ext cx="144016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773765" rtl="0">
              <a:spcBef>
                <a:spcPct val="0"/>
              </a:spcBef>
            </a:pPr>
            <a:r>
              <a:rPr lang="en-US" altLang="zh-CN" sz="2400" b="1" u="sng" kern="12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API </a:t>
            </a:r>
            <a:r>
              <a:rPr lang="en-US" altLang="zh-CN" sz="2400" b="1" u="sng" kern="12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 Unicode MS" pitchFamily="34" charset="-122"/>
              </a:rPr>
              <a:t>Improvement Plan</a:t>
            </a:r>
            <a:endParaRPr lang="en-US" altLang="zh-CN" sz="2400" b="1" u="sng" kern="1200" dirty="0">
              <a:solidFill>
                <a:schemeClr val="tx1"/>
              </a:solidFill>
              <a:latin typeface="Arial" pitchFamily="34" charset="0"/>
              <a:ea typeface="幼圆" pitchFamily="49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MB Hive business API</a:t>
            </a:r>
          </a:p>
          <a:p>
            <a:pPr lvl="1"/>
            <a:r>
              <a:rPr lang="en-US" altLang="zh-CN" sz="1400" dirty="0" smtClean="0"/>
              <a:t>In V1.2 we will provide part of business API including:</a:t>
            </a:r>
          </a:p>
          <a:p>
            <a:pPr lvl="2"/>
            <a:r>
              <a:rPr lang="en-US" altLang="zh-CN" sz="1200" dirty="0" smtClean="0"/>
              <a:t>Login</a:t>
            </a:r>
          </a:p>
          <a:p>
            <a:pPr lvl="2"/>
            <a:r>
              <a:rPr lang="en-US" altLang="zh-CN" sz="1200" dirty="0" smtClean="0"/>
              <a:t>Get folder and clip information</a:t>
            </a:r>
          </a:p>
          <a:p>
            <a:pPr lvl="2"/>
            <a:r>
              <a:rPr lang="en-US" altLang="zh-CN" sz="1200" dirty="0" smtClean="0"/>
              <a:t>Search</a:t>
            </a:r>
          </a:p>
          <a:p>
            <a:pPr lvl="2"/>
            <a:r>
              <a:rPr lang="en-US" altLang="zh-CN" sz="1200" dirty="0" smtClean="0"/>
              <a:t>Rundown operation</a:t>
            </a:r>
          </a:p>
          <a:p>
            <a:pPr lvl="1"/>
            <a:r>
              <a:rPr lang="en-US" altLang="zh-CN" sz="1400" dirty="0" smtClean="0"/>
              <a:t>More business API will coming in later versions</a:t>
            </a:r>
          </a:p>
          <a:p>
            <a:pPr lvl="2"/>
            <a:r>
              <a:rPr lang="en-US" altLang="zh-CN" sz="1200" dirty="0" smtClean="0"/>
              <a:t>Planning API</a:t>
            </a:r>
          </a:p>
          <a:p>
            <a:pPr lvl="2"/>
            <a:r>
              <a:rPr lang="en-US" altLang="zh-CN" sz="1200" dirty="0" smtClean="0"/>
              <a:t>Ingest API</a:t>
            </a:r>
          </a:p>
          <a:p>
            <a:pPr lvl="2"/>
            <a:r>
              <a:rPr lang="en-US" altLang="zh-CN" sz="1200" dirty="0" smtClean="0"/>
              <a:t>Archive/Retrieve API</a:t>
            </a:r>
          </a:p>
          <a:p>
            <a:pPr lvl="2"/>
            <a:r>
              <a:rPr lang="en-US" altLang="zh-CN" sz="1200" dirty="0" smtClean="0"/>
              <a:t>…</a:t>
            </a:r>
          </a:p>
          <a:p>
            <a:r>
              <a:rPr lang="en-US" altLang="zh-CN" sz="1600" dirty="0" smtClean="0"/>
              <a:t>Hive Core API</a:t>
            </a:r>
          </a:p>
          <a:p>
            <a:pPr lvl="1"/>
            <a:r>
              <a:rPr lang="en-US" altLang="zh-CN" sz="1400" dirty="0" smtClean="0"/>
              <a:t>We will improve Hive core API in V1.2 based on the release in V1.1.</a:t>
            </a:r>
          </a:p>
          <a:p>
            <a:pPr lvl="1"/>
            <a:r>
              <a:rPr lang="en-US" altLang="zh-CN" sz="1400" dirty="0" smtClean="0"/>
              <a:t>More interface will be provided in later version.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84362" y="1152004"/>
            <a:ext cx="2268677" cy="212287"/>
          </a:xfrm>
          <a:prstGeom prst="rect">
            <a:avLst/>
          </a:prstGeom>
          <a:solidFill>
            <a:schemeClr val="accent3">
              <a:lumMod val="75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362" y="3700859"/>
            <a:ext cx="2268000" cy="21228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Support to </a:t>
            </a:r>
            <a:r>
              <a:rPr lang="en-US" altLang="zh-CN" dirty="0"/>
              <a:t>D</a:t>
            </a:r>
            <a:r>
              <a:rPr lang="en-US" altLang="zh-CN" dirty="0" smtClean="0"/>
              <a:t>evelopers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The </a:t>
            </a:r>
            <a:r>
              <a:rPr lang="en-US" altLang="zh-CN" sz="1600" dirty="0"/>
              <a:t>3rd </a:t>
            </a:r>
            <a:r>
              <a:rPr lang="en-US" altLang="zh-CN" sz="1600" dirty="0" smtClean="0"/>
              <a:t>party developer </a:t>
            </a:r>
            <a:r>
              <a:rPr lang="en-US" altLang="zh-CN" sz="1600" dirty="0"/>
              <a:t>can get and use the Hive API after sign </a:t>
            </a:r>
            <a:r>
              <a:rPr lang="en-US" altLang="zh-CN" sz="1600" dirty="0" smtClean="0"/>
              <a:t>NDA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sz="1600" dirty="0" smtClean="0"/>
              <a:t>We are considering to deploy a test system on cloud (AWS) for customer and 3</a:t>
            </a:r>
            <a:r>
              <a:rPr lang="en-US" altLang="zh-CN" sz="1600" baseline="30000" dirty="0" smtClean="0"/>
              <a:t>rd</a:t>
            </a:r>
            <a:r>
              <a:rPr lang="en-US" altLang="zh-CN" sz="1600" dirty="0" smtClean="0"/>
              <a:t> party developers who are not purchase a real system yet for debug and test.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Basically we will provide email based support for 3rd party developers who have singed NDA.</a:t>
            </a:r>
          </a:p>
          <a:p>
            <a:pPr lvl="1"/>
            <a:r>
              <a:rPr lang="en-US" altLang="zh-CN" sz="1400" dirty="0" smtClean="0"/>
              <a:t>In </a:t>
            </a:r>
            <a:r>
              <a:rPr lang="en-US" altLang="zh-CN" sz="1400" dirty="0"/>
              <a:t>special case we can support on-line remote support based on test system on cloud, this could be discussed case by case</a:t>
            </a:r>
            <a:r>
              <a:rPr lang="en-US" altLang="zh-CN" sz="1400" dirty="0" smtClean="0"/>
              <a:t>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505080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932DC0F62FC1E4598B49ABB4B4BCC3A" ma:contentTypeVersion="2" ma:contentTypeDescription="新建文档。" ma:contentTypeScope="" ma:versionID="69c27c69886d9fd6e18b9882977048e7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31b98adba071fc744224c7a84f829b03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2" nillable="true" ma:displayName="版本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内容类型" ma:readOnly="true"/>
        <xsd:element ref="dc:title" minOccurs="0" maxOccurs="1" ma:index="1" ma:displayName="标题"/>
        <xsd:element ref="dc:subject" minOccurs="0" maxOccurs="1"/>
        <xsd:element ref="dc:description" minOccurs="0" maxOccurs="1" ma:index="3" ma:displayName="注释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F74564-2360-41BE-8AD0-0051A090EBF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C8879E-9621-43AD-BAD0-05F941489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3C08E56-E167-4800-A4D3-05E7AAEA04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Sobey ISC_通用模板_Mode2_White</Template>
  <TotalTime>76496</TotalTime>
  <Words>641</Words>
  <Application>Microsoft Office PowerPoint</Application>
  <PresentationFormat>自定义</PresentationFormat>
  <Paragraphs>117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模板</vt:lpstr>
      <vt:lpstr>自定义设计方案</vt:lpstr>
      <vt:lpstr>Media Backbone Hive API Party Line</vt:lpstr>
      <vt:lpstr>Content</vt:lpstr>
      <vt:lpstr>Purpose</vt:lpstr>
      <vt:lpstr>API Levels and Targets</vt:lpstr>
      <vt:lpstr>API Levels and Targets: API based on Hive Architecture</vt:lpstr>
      <vt:lpstr>API Levels and Targets: examples for API selection </vt:lpstr>
      <vt:lpstr>API Maintain and Update Policy</vt:lpstr>
      <vt:lpstr>API Improvement Plan</vt:lpstr>
      <vt:lpstr>API Support to Developers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SONY业务部介绍</dc:title>
  <dc:creator>YanLaijian</dc:creator>
  <cp:lastModifiedBy>Joy</cp:lastModifiedBy>
  <cp:revision>6375</cp:revision>
  <dcterms:created xsi:type="dcterms:W3CDTF">2014-09-18T04:02:13Z</dcterms:created>
  <dcterms:modified xsi:type="dcterms:W3CDTF">2017-04-20T10:14:59Z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0x0101001932DC0F62FC1E4598B49ABB4B4BCC3A</vt:lpwstr>
  </property>
</Properties>
</file>