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819" r:id="rId2"/>
    <p:sldId id="892" r:id="rId3"/>
    <p:sldId id="868" r:id="rId4"/>
    <p:sldId id="893" r:id="rId5"/>
    <p:sldId id="891" r:id="rId6"/>
    <p:sldId id="862" r:id="rId7"/>
    <p:sldId id="863" r:id="rId8"/>
    <p:sldId id="864" r:id="rId9"/>
    <p:sldId id="865" r:id="rId10"/>
    <p:sldId id="895" r:id="rId11"/>
    <p:sldId id="897" r:id="rId12"/>
    <p:sldId id="867" r:id="rId13"/>
    <p:sldId id="889" r:id="rId14"/>
    <p:sldId id="896" r:id="rId15"/>
    <p:sldId id="810" r:id="rId16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E8012"/>
    <a:srgbClr val="000000"/>
    <a:srgbClr val="DDFFE1"/>
    <a:srgbClr val="4B5FF7"/>
    <a:srgbClr val="FF6600"/>
    <a:srgbClr val="9E4822"/>
    <a:srgbClr val="C785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3761" autoAdjust="0"/>
  </p:normalViewPr>
  <p:slideViewPr>
    <p:cSldViewPr>
      <p:cViewPr varScale="1">
        <p:scale>
          <a:sx n="80" d="100"/>
          <a:sy n="80" d="100"/>
        </p:scale>
        <p:origin x="-11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CFFFC6-B077-4F7A-A229-75E96D231744}" type="datetimeFigureOut">
              <a:rPr lang="zh-CN" altLang="en-US"/>
              <a:pPr>
                <a:defRPr/>
              </a:pPr>
              <a:t>2014-06-24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C7D4287-CDEC-4FEE-8A97-94267B468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4439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2F22CB8-2F63-4896-8F82-231C071E99F1}" type="datetimeFigureOut">
              <a:rPr lang="de-DE" altLang="zh-CN"/>
              <a:pPr>
                <a:defRPr/>
              </a:pPr>
              <a:t>24.06.2014</a:t>
            </a:fld>
            <a:endParaRPr lang="de-DE" altLang="zh-CN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1A7A1EC-FFE5-4D9E-947B-07A1CB063CAD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2189364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7A1EC-FFE5-4D9E-947B-07A1CB063CAD}" type="slidenum">
              <a:rPr lang="de-DE" altLang="zh-CN" smtClean="0"/>
              <a:pPr>
                <a:defRPr/>
              </a:pPr>
              <a:t>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343797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7A1EC-FFE5-4D9E-947B-07A1CB063CAD}" type="slidenum">
              <a:rPr lang="de-DE" altLang="zh-CN" smtClean="0"/>
              <a:pPr>
                <a:defRPr/>
              </a:pPr>
              <a:t>13</a:t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B8AD4-2043-4B8C-830D-281EF1EABD8B}" type="datetimeFigureOut">
              <a:rPr lang="de-DE"/>
              <a:pPr>
                <a:defRPr/>
              </a:pPr>
              <a:t>24.06.2014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22776-C4E0-4A9F-B1FF-9144A9BED0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4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27FE9-3E8E-4133-A230-871EC2AFCA14}" type="datetimeFigureOut">
              <a:rPr lang="de-DE"/>
              <a:pPr>
                <a:defRPr/>
              </a:pPr>
              <a:t>24.06.2014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ABA8B-696E-4314-BCC5-A575C5DF46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27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1CC8-446E-4B37-AABC-FEFD690F8D40}" type="datetimeFigureOut">
              <a:rPr lang="de-DE"/>
              <a:pPr>
                <a:defRPr/>
              </a:pPr>
              <a:t>24.06.2014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A9F7A-7F0D-43BC-970A-FC0FD67CF86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723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008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448425"/>
            <a:ext cx="9144000" cy="4095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7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492875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-1"/>
            <a:ext cx="8497092" cy="76470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528" y="1052736"/>
            <a:ext cx="8496300" cy="5256584"/>
          </a:xfrm>
        </p:spPr>
        <p:txBody>
          <a:bodyPr>
            <a:noAutofit/>
          </a:bodyPr>
          <a:lstStyle>
            <a:lvl1pPr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57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7CCFF-FE86-4DF3-9A9C-8106499B1E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0099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A4C1-809A-4EEE-85FF-B18AED460E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9020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23850" y="1554163"/>
            <a:ext cx="8496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323850" y="0"/>
            <a:ext cx="84963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171C8789-FEA6-4BB1-AFA8-3A3636C97520}" type="datetimeFigureOut">
              <a:rPr lang="de-DE"/>
              <a:pPr>
                <a:defRPr/>
              </a:pPr>
              <a:t>24.06.2014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50" y="6356350"/>
            <a:ext cx="422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6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9BA3635F-1DF7-4D3C-B469-F55BCAEFE7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6"/>
          <p:cNvGrpSpPr>
            <a:grpSpLocks/>
          </p:cNvGrpSpPr>
          <p:nvPr/>
        </p:nvGrpSpPr>
        <p:grpSpPr bwMode="auto">
          <a:xfrm>
            <a:off x="0" y="4392815"/>
            <a:ext cx="9144000" cy="2465185"/>
            <a:chOff x="-2" y="4392901"/>
            <a:chExt cx="9144001" cy="2465100"/>
          </a:xfrm>
        </p:grpSpPr>
        <p:sp>
          <p:nvSpPr>
            <p:cNvPr id="6153" name="Rechteck 8"/>
            <p:cNvSpPr>
              <a:spLocks noChangeArrowheads="1"/>
            </p:cNvSpPr>
            <p:nvPr/>
          </p:nvSpPr>
          <p:spPr bwMode="auto">
            <a:xfrm flipH="1">
              <a:off x="-2" y="4563175"/>
              <a:ext cx="9144001" cy="2294826"/>
            </a:xfrm>
            <a:prstGeom prst="rect">
              <a:avLst/>
            </a:prstGeom>
            <a:gradFill rotWithShape="1">
              <a:gsLst>
                <a:gs pos="0">
                  <a:srgbClr val="D7D7D7"/>
                </a:gs>
                <a:gs pos="64000">
                  <a:srgbClr val="FFFFFF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de-DE" altLang="zh-CN"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 rot="10800000" flipH="1" flipV="1">
              <a:off x="-2" y="4392901"/>
              <a:ext cx="9144001" cy="179381"/>
            </a:xfrm>
            <a:prstGeom prst="rect">
              <a:avLst/>
            </a:prstGeom>
            <a:solidFill>
              <a:srgbClr val="002060">
                <a:alpha val="61000"/>
              </a:srgbClr>
            </a:solidFill>
            <a:ln w="127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de-DE" altLang="zh-CN">
                <a:latin typeface="Calibri" pitchFamily="34" charset="0"/>
              </a:endParaRPr>
            </a:p>
          </p:txBody>
        </p:sp>
      </p:grpSp>
      <p:sp>
        <p:nvSpPr>
          <p:cNvPr id="12" name="Untertitel 2"/>
          <p:cNvSpPr txBox="1">
            <a:spLocks/>
          </p:cNvSpPr>
          <p:nvPr/>
        </p:nvSpPr>
        <p:spPr>
          <a:xfrm>
            <a:off x="395288" y="5683250"/>
            <a:ext cx="3319462" cy="9382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5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4941168"/>
            <a:ext cx="71609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254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房地产项目工程进度资金计划建设方案</a:t>
            </a:r>
            <a:endParaRPr lang="zh-CN" altLang="en-US" sz="3200" b="1" dirty="0">
              <a:ln w="1270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25400" dir="5400000" algn="tl">
                  <a:srgbClr val="000000"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3m横排-lo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5733256"/>
            <a:ext cx="2457385" cy="30684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397000"/>
            <a:ext cx="9159875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04664"/>
            <a:ext cx="219481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678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251520" y="260648"/>
            <a:ext cx="194631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kumimoji="1" lang="zh-CN" altLang="en-US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付款信息</a:t>
            </a:r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34737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38888" cy="465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79512" y="260648"/>
            <a:ext cx="194631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kumimoji="1" lang="zh-CN" altLang="en-US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资金计划</a:t>
            </a:r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1520" y="548680"/>
            <a:ext cx="8686800" cy="654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操作流程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67544" y="1340768"/>
            <a:ext cx="4320480" cy="1296144"/>
            <a:chOff x="467544" y="1340768"/>
            <a:chExt cx="4320480" cy="1296144"/>
          </a:xfrm>
        </p:grpSpPr>
        <p:sp>
          <p:nvSpPr>
            <p:cNvPr id="21" name="Rectangle 3"/>
            <p:cNvSpPr txBox="1">
              <a:spLocks noChangeArrowheads="1"/>
            </p:cNvSpPr>
            <p:nvPr/>
          </p:nvSpPr>
          <p:spPr>
            <a:xfrm>
              <a:off x="467544" y="2276872"/>
              <a:ext cx="1512168" cy="36004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+mj-cs"/>
                </a:rPr>
                <a:t>工程进度更新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>
            <a:xfrm>
              <a:off x="2051720" y="2276872"/>
              <a:ext cx="1296144" cy="36004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成本项修正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3" name="Rectangle 3"/>
            <p:cNvSpPr txBox="1">
              <a:spLocks noChangeArrowheads="1"/>
            </p:cNvSpPr>
            <p:nvPr/>
          </p:nvSpPr>
          <p:spPr>
            <a:xfrm>
              <a:off x="3563888" y="2276872"/>
              <a:ext cx="1224136" cy="36004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规则修正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grpSp>
          <p:nvGrpSpPr>
            <p:cNvPr id="24" name="Group 10"/>
            <p:cNvGrpSpPr>
              <a:grpSpLocks/>
            </p:cNvGrpSpPr>
            <p:nvPr/>
          </p:nvGrpSpPr>
          <p:grpSpPr bwMode="auto">
            <a:xfrm>
              <a:off x="899592" y="1340768"/>
              <a:ext cx="360040" cy="900100"/>
              <a:chOff x="2880" y="1344"/>
              <a:chExt cx="498" cy="1245"/>
            </a:xfrm>
            <a:solidFill>
              <a:srgbClr val="FFC000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10"/>
            <p:cNvGrpSpPr>
              <a:grpSpLocks/>
            </p:cNvGrpSpPr>
            <p:nvPr/>
          </p:nvGrpSpPr>
          <p:grpSpPr bwMode="auto">
            <a:xfrm>
              <a:off x="2411760" y="1340768"/>
              <a:ext cx="360040" cy="900100"/>
              <a:chOff x="2880" y="1344"/>
              <a:chExt cx="498" cy="1245"/>
            </a:xfrm>
            <a:solidFill>
              <a:srgbClr val="FFC000"/>
            </a:solidFill>
          </p:grpSpPr>
          <p:sp>
            <p:nvSpPr>
              <p:cNvPr id="33" name="Freeform 11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3779912" y="1340768"/>
              <a:ext cx="360040" cy="900100"/>
              <a:chOff x="2880" y="1344"/>
              <a:chExt cx="498" cy="1245"/>
            </a:xfrm>
            <a:solidFill>
              <a:srgbClr val="FFC000"/>
            </a:solidFill>
          </p:grpSpPr>
          <p:sp>
            <p:nvSpPr>
              <p:cNvPr id="36" name="Freeform 11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右箭头 61"/>
          <p:cNvSpPr/>
          <p:nvPr/>
        </p:nvSpPr>
        <p:spPr bwMode="auto">
          <a:xfrm>
            <a:off x="6516216" y="3068960"/>
            <a:ext cx="792088" cy="576064"/>
          </a:xfrm>
          <a:prstGeom prst="rightArrow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7524328" y="2636912"/>
            <a:ext cx="1440160" cy="1728192"/>
            <a:chOff x="7524328" y="2636912"/>
            <a:chExt cx="1440160" cy="1728192"/>
          </a:xfrm>
        </p:grpSpPr>
        <p:grpSp>
          <p:nvGrpSpPr>
            <p:cNvPr id="67" name="组合 66"/>
            <p:cNvGrpSpPr/>
            <p:nvPr/>
          </p:nvGrpSpPr>
          <p:grpSpPr>
            <a:xfrm>
              <a:off x="7596336" y="2636912"/>
              <a:ext cx="1224136" cy="1296144"/>
              <a:chOff x="7596336" y="2636912"/>
              <a:chExt cx="864096" cy="864096"/>
            </a:xfrm>
          </p:grpSpPr>
          <p:pic>
            <p:nvPicPr>
              <p:cNvPr id="64" name="Picture 7" descr="C:\Users\james\AppData\Local\Microsoft\Windows\Temporary Internet Files\Content.IE5\B19MVQXH\MC900440391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9778" y="2836319"/>
                <a:ext cx="555490" cy="598220"/>
              </a:xfrm>
              <a:prstGeom prst="rect">
                <a:avLst/>
              </a:prstGeom>
              <a:noFill/>
            </p:spPr>
          </p:pic>
          <p:sp>
            <p:nvSpPr>
              <p:cNvPr id="65" name="矩形 64"/>
              <p:cNvSpPr/>
              <p:nvPr/>
            </p:nvSpPr>
            <p:spPr bwMode="auto">
              <a:xfrm>
                <a:off x="7596336" y="2636912"/>
                <a:ext cx="864096" cy="864096"/>
              </a:xfrm>
              <a:prstGeom prst="rect">
                <a:avLst/>
              </a:prstGeom>
              <a:noFill/>
              <a:ln w="12700">
                <a:solidFill>
                  <a:srgbClr val="EE8012"/>
                </a:solidFill>
                <a:prstDash val="solid"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6" name="Rectangle 3"/>
            <p:cNvSpPr txBox="1">
              <a:spLocks noChangeArrowheads="1"/>
            </p:cNvSpPr>
            <p:nvPr/>
          </p:nvSpPr>
          <p:spPr>
            <a:xfrm>
              <a:off x="7524328" y="4005064"/>
              <a:ext cx="1440160" cy="36004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noProof="0" dirty="0" smtClean="0">
                  <a:latin typeface="微软雅黑" pitchFamily="34" charset="-122"/>
                  <a:ea typeface="微软雅黑" pitchFamily="34" charset="-122"/>
                  <a:cs typeface="+mj-cs"/>
                </a:rPr>
                <a:t>动态资金计划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5148064" y="4365104"/>
            <a:ext cx="936104" cy="4320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已付款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004048" y="3356992"/>
            <a:ext cx="1080120" cy="900100"/>
            <a:chOff x="4355976" y="3717032"/>
            <a:chExt cx="1080120" cy="900100"/>
          </a:xfrm>
        </p:grpSpPr>
        <p:pic>
          <p:nvPicPr>
            <p:cNvPr id="1031" name="Picture 7" descr="C:\Users\james\AppData\Local\Microsoft\Windows\Temporary Internet Files\Content.IE5\B19MVQXH\MC90044039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3861048"/>
              <a:ext cx="648072" cy="648072"/>
            </a:xfrm>
            <a:prstGeom prst="rect">
              <a:avLst/>
            </a:prstGeom>
            <a:noFill/>
          </p:spPr>
        </p:pic>
        <p:grpSp>
          <p:nvGrpSpPr>
            <p:cNvPr id="41" name="Group 10"/>
            <p:cNvGrpSpPr>
              <a:grpSpLocks/>
            </p:cNvGrpSpPr>
            <p:nvPr/>
          </p:nvGrpSpPr>
          <p:grpSpPr bwMode="auto">
            <a:xfrm>
              <a:off x="4355976" y="3717032"/>
              <a:ext cx="360040" cy="900100"/>
              <a:chOff x="2880" y="1344"/>
              <a:chExt cx="498" cy="1245"/>
            </a:xfrm>
            <a:solidFill>
              <a:srgbClr val="FFC000"/>
            </a:solidFill>
          </p:grpSpPr>
          <p:sp>
            <p:nvSpPr>
              <p:cNvPr id="42" name="Freeform 11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4427984" y="1340768"/>
            <a:ext cx="1800200" cy="1296144"/>
            <a:chOff x="4427984" y="1340768"/>
            <a:chExt cx="1800200" cy="1296144"/>
          </a:xfrm>
        </p:grpSpPr>
        <p:grpSp>
          <p:nvGrpSpPr>
            <p:cNvPr id="58" name="组合 57"/>
            <p:cNvGrpSpPr/>
            <p:nvPr/>
          </p:nvGrpSpPr>
          <p:grpSpPr>
            <a:xfrm>
              <a:off x="5076056" y="1340768"/>
              <a:ext cx="864096" cy="864096"/>
              <a:chOff x="5004048" y="1412776"/>
              <a:chExt cx="1008112" cy="936104"/>
            </a:xfrm>
          </p:grpSpPr>
          <p:pic>
            <p:nvPicPr>
              <p:cNvPr id="56" name="Picture 7" descr="C:\Users\james\AppData\Local\Microsoft\Windows\Temporary Internet Files\Content.IE5\B19MVQXH\MC900440391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48064" y="1628800"/>
                <a:ext cx="648072" cy="648072"/>
              </a:xfrm>
              <a:prstGeom prst="rect">
                <a:avLst/>
              </a:prstGeom>
              <a:noFill/>
            </p:spPr>
          </p:pic>
          <p:sp>
            <p:nvSpPr>
              <p:cNvPr id="57" name="矩形 56"/>
              <p:cNvSpPr/>
              <p:nvPr/>
            </p:nvSpPr>
            <p:spPr bwMode="auto">
              <a:xfrm>
                <a:off x="5004048" y="1412776"/>
                <a:ext cx="1008112" cy="936104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  <a:prstDash val="lgDashDot"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9" name="Rectangle 3"/>
            <p:cNvSpPr txBox="1">
              <a:spLocks noChangeArrowheads="1"/>
            </p:cNvSpPr>
            <p:nvPr/>
          </p:nvSpPr>
          <p:spPr>
            <a:xfrm>
              <a:off x="5004048" y="2276872"/>
              <a:ext cx="1224136" cy="36004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noProof="0" dirty="0" smtClean="0">
                  <a:latin typeface="微软雅黑" pitchFamily="34" charset="-122"/>
                  <a:ea typeface="微软雅黑" pitchFamily="34" charset="-122"/>
                  <a:cs typeface="+mj-cs"/>
                </a:rPr>
                <a:t>资金计划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72" name="右箭头 71"/>
            <p:cNvSpPr/>
            <p:nvPr/>
          </p:nvSpPr>
          <p:spPr bwMode="auto">
            <a:xfrm>
              <a:off x="4427984" y="1700808"/>
              <a:ext cx="504056" cy="432048"/>
            </a:xfrm>
            <a:prstGeom prst="rightArrow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建设进度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图片 4" descr="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3" y="1340768"/>
            <a:ext cx="8364325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平台建设费用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 descr="C:\Users\james\Desktop\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75886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43808" y="4881934"/>
            <a:ext cx="489654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+mn-lt"/>
                <a:ea typeface="+mn-ea"/>
              </a:rPr>
              <a:t>Thank you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+mn-lt"/>
                <a:ea typeface="+mn-ea"/>
              </a:rPr>
              <a:t>！</a:t>
            </a:r>
          </a:p>
        </p:txBody>
      </p:sp>
      <p:pic>
        <p:nvPicPr>
          <p:cNvPr id="12" name="图片 11" descr="3m横排-lo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6286520"/>
            <a:ext cx="2143142" cy="26760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007989" y="2268488"/>
            <a:ext cx="5040313" cy="1905000"/>
            <a:chOff x="2007989" y="2268488"/>
            <a:chExt cx="5040313" cy="1905000"/>
          </a:xfrm>
        </p:grpSpPr>
        <p:pic>
          <p:nvPicPr>
            <p:cNvPr id="5" name="Picture 5" descr="未标题-3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9052" y="2914601"/>
              <a:ext cx="3154362" cy="98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 descr="未标题-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8064" y="2420888"/>
              <a:ext cx="1900238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 descr="01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41789" y="3335288"/>
              <a:ext cx="38576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未标题-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07989" y="2268488"/>
              <a:ext cx="1900238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01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41389" y="3182888"/>
              <a:ext cx="38576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6962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074766" y="592526"/>
            <a:ext cx="4801490" cy="685800"/>
            <a:chOff x="2074766" y="592526"/>
            <a:chExt cx="4801490" cy="685800"/>
          </a:xfrm>
        </p:grpSpPr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2411760" y="692696"/>
              <a:ext cx="446449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eaLnBrk="0" hangingPunct="0"/>
              <a:r>
                <a:rPr lang="zh-CN" altLang="en-US" sz="1600" b="1" dirty="0" smtClean="0">
                  <a:solidFill>
                    <a:schemeClr val="bg1"/>
                  </a:solidFill>
                </a:rPr>
                <a:t>      项目工程进度资金计划建设目标   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latinLnBrk="1"/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2074766" y="592526"/>
              <a:ext cx="685800" cy="685800"/>
            </a:xfrm>
            <a:prstGeom prst="diamond">
              <a:avLst/>
            </a:prstGeom>
            <a:solidFill>
              <a:srgbClr val="FFC0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gray">
            <a:xfrm>
              <a:off x="2228754" y="690951"/>
              <a:ext cx="3540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74766" y="1406920"/>
            <a:ext cx="4801490" cy="685800"/>
            <a:chOff x="2074766" y="1406920"/>
            <a:chExt cx="4801490" cy="685800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2411760" y="1484784"/>
              <a:ext cx="446449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eaLnBrk="0" hangingPunct="0"/>
              <a:r>
                <a:rPr lang="zh-CN" altLang="en-US" sz="1600" b="1" dirty="0" smtClean="0">
                  <a:solidFill>
                    <a:schemeClr val="bg1"/>
                  </a:solidFill>
                </a:rPr>
                <a:t>      项目工程进度资金计划模型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latinLnBrk="1"/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2074766" y="1406920"/>
              <a:ext cx="685800" cy="685800"/>
            </a:xfrm>
            <a:prstGeom prst="diamond">
              <a:avLst/>
            </a:prstGeom>
            <a:solidFill>
              <a:srgbClr val="FFC0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gray">
            <a:xfrm>
              <a:off x="2228754" y="1521215"/>
              <a:ext cx="3540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74766" y="2284796"/>
            <a:ext cx="4801490" cy="685800"/>
            <a:chOff x="2074766" y="2284796"/>
            <a:chExt cx="4801490" cy="685800"/>
          </a:xfrm>
        </p:grpSpPr>
        <p:sp>
          <p:nvSpPr>
            <p:cNvPr id="37" name="AutoShape 15"/>
            <p:cNvSpPr>
              <a:spLocks noChangeArrowheads="1"/>
            </p:cNvSpPr>
            <p:nvPr/>
          </p:nvSpPr>
          <p:spPr bwMode="auto">
            <a:xfrm>
              <a:off x="2411760" y="2420888"/>
              <a:ext cx="446449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eaLnBrk="0" hangingPunct="0"/>
              <a:r>
                <a:rPr lang="zh-CN" altLang="en-US" sz="1600" b="1" dirty="0" smtClean="0">
                  <a:solidFill>
                    <a:schemeClr val="bg1"/>
                  </a:solidFill>
                </a:rPr>
                <a:t>      项目工程进度资金计划软件功能</a:t>
              </a:r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gray">
            <a:xfrm>
              <a:off x="2074766" y="2284796"/>
              <a:ext cx="685800" cy="685800"/>
            </a:xfrm>
            <a:prstGeom prst="diamond">
              <a:avLst/>
            </a:prstGeom>
            <a:solidFill>
              <a:srgbClr val="FFC0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gray">
            <a:xfrm>
              <a:off x="2228754" y="2383221"/>
              <a:ext cx="3540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27148" y="4082449"/>
            <a:ext cx="4749108" cy="685800"/>
            <a:chOff x="2127148" y="4082449"/>
            <a:chExt cx="4749108" cy="685800"/>
          </a:xfrm>
        </p:grpSpPr>
        <p:sp>
          <p:nvSpPr>
            <p:cNvPr id="41" name="AutoShape 15"/>
            <p:cNvSpPr>
              <a:spLocks noChangeArrowheads="1"/>
            </p:cNvSpPr>
            <p:nvPr/>
          </p:nvSpPr>
          <p:spPr bwMode="auto">
            <a:xfrm>
              <a:off x="2411760" y="4221088"/>
              <a:ext cx="446449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eaLnBrk="0" hangingPunct="0"/>
              <a:r>
                <a:rPr lang="zh-CN" altLang="en-US" sz="1600" b="1" dirty="0" smtClean="0">
                  <a:solidFill>
                    <a:schemeClr val="bg1"/>
                  </a:solidFill>
                </a:rPr>
                <a:t>       软件建设进度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latinLnBrk="1"/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2127148" y="408244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2281135" y="4180874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144617" y="4941168"/>
            <a:ext cx="4731639" cy="685800"/>
            <a:chOff x="2144617" y="4941168"/>
            <a:chExt cx="4731639" cy="685800"/>
          </a:xfrm>
        </p:grpSpPr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2411760" y="5013176"/>
              <a:ext cx="446449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eaLnBrk="0" hangingPunct="0"/>
              <a:r>
                <a:rPr lang="zh-CN" altLang="en-US" sz="1600" b="1" dirty="0" smtClean="0">
                  <a:solidFill>
                    <a:schemeClr val="bg1"/>
                  </a:solidFill>
                </a:rPr>
                <a:t>       软件费用预算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latinLnBrk="1"/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17"/>
            <p:cNvSpPr>
              <a:spLocks noChangeArrowheads="1"/>
            </p:cNvSpPr>
            <p:nvPr/>
          </p:nvSpPr>
          <p:spPr bwMode="gray">
            <a:xfrm>
              <a:off x="2144617" y="4941168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gray">
            <a:xfrm>
              <a:off x="2298604" y="5039593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6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9910" y="3212976"/>
            <a:ext cx="4786346" cy="685800"/>
            <a:chOff x="2089910" y="3212976"/>
            <a:chExt cx="4786346" cy="685800"/>
          </a:xfrm>
        </p:grpSpPr>
        <p:sp>
          <p:nvSpPr>
            <p:cNvPr id="39" name="AutoShape 15"/>
            <p:cNvSpPr>
              <a:spLocks noChangeArrowheads="1"/>
            </p:cNvSpPr>
            <p:nvPr/>
          </p:nvSpPr>
          <p:spPr bwMode="auto">
            <a:xfrm>
              <a:off x="2411760" y="3356992"/>
              <a:ext cx="446449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eaLnBrk="0" hangingPunct="0"/>
              <a:r>
                <a:rPr lang="zh-CN" altLang="en-US" sz="1600" b="1" dirty="0" smtClean="0">
                  <a:solidFill>
                    <a:schemeClr val="bg1"/>
                  </a:solidFill>
                </a:rPr>
                <a:t>      项目工程进度资金计划操作流程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eaLnBrk="0" hangingPunct="0"/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latinLnBrk="1"/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gray">
            <a:xfrm>
              <a:off x="2089910" y="3212976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gray">
            <a:xfrm>
              <a:off x="2243897" y="3311401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5"/>
          <p:cNvSpPr txBox="1">
            <a:spLocks/>
          </p:cNvSpPr>
          <p:nvPr/>
        </p:nvSpPr>
        <p:spPr>
          <a:xfrm>
            <a:off x="467544" y="476672"/>
            <a:ext cx="7572428" cy="764705"/>
          </a:xfrm>
          <a:prstGeom prst="rect">
            <a:avLst/>
          </a:prstGeom>
        </p:spPr>
        <p:txBody>
          <a:bodyPr/>
          <a:lstStyle/>
          <a:p>
            <a:pPr lvl="0" eaLnBrk="0" hangingPunct="0"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项目工程进度资金计划建设目标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827584" y="1434232"/>
            <a:ext cx="728667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建立和完善标准化工程进度节点模板</a:t>
            </a:r>
            <a:endParaRPr lang="en-US" altLang="zh-CN" sz="16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ko-KR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827584" y="2154312"/>
            <a:ext cx="728667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建立和完善标准化目标成本体系</a:t>
            </a:r>
            <a:endParaRPr lang="en-US" altLang="zh-CN" sz="16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827584" y="4098528"/>
            <a:ext cx="728667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在建项目的工程进度资金计划</a:t>
            </a:r>
            <a:endParaRPr kumimoji="1" lang="ko-KR" altLang="en-US" sz="17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latinLnBrk="1"/>
            <a:endParaRPr kumimoji="1"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+mn-ea"/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827584" y="3450456"/>
            <a:ext cx="728667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新建、拟建项目的工程进度资金预算及计划</a:t>
            </a:r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827584" y="4746600"/>
            <a:ext cx="728667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根据项目的工程动态自动生成动态的资金计划</a:t>
            </a:r>
            <a:endParaRPr kumimoji="1" lang="ko-KR" alt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827584" y="2802384"/>
            <a:ext cx="728667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建立和完善工程合同的资金计划体系</a:t>
            </a:r>
            <a:endParaRPr lang="en-US" altLang="zh-CN" sz="16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21" grpId="0" animBg="1"/>
      <p:bldP spid="2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>
          <a:xfrm>
            <a:off x="428596" y="500042"/>
            <a:ext cx="7572428" cy="764705"/>
          </a:xfrm>
          <a:prstGeom prst="rect">
            <a:avLst/>
          </a:prstGeom>
        </p:spPr>
        <p:txBody>
          <a:bodyPr/>
          <a:lstStyle/>
          <a:p>
            <a:pPr lvl="0" eaLnBrk="0" hangingPunct="0"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项目工程进度资金计划模型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39552" y="1556792"/>
            <a:ext cx="4896544" cy="2376264"/>
            <a:chOff x="539552" y="1556792"/>
            <a:chExt cx="4896544" cy="2376264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gray">
            <a:xfrm>
              <a:off x="539552" y="1556792"/>
              <a:ext cx="2016224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项目</a:t>
              </a:r>
              <a:endParaRPr lang="zh-CN" altLang="en-US" dirty="0"/>
            </a:p>
          </p:txBody>
        </p:sp>
        <p:sp>
          <p:nvSpPr>
            <p:cNvPr id="4" name="AutoShape 2"/>
            <p:cNvSpPr>
              <a:spLocks noChangeArrowheads="1"/>
            </p:cNvSpPr>
            <p:nvPr/>
          </p:nvSpPr>
          <p:spPr bwMode="gray">
            <a:xfrm>
              <a:off x="539552" y="3140968"/>
              <a:ext cx="2016224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项目进度计划节点</a:t>
              </a:r>
              <a:endParaRPr lang="zh-CN" altLang="en-US" dirty="0"/>
            </a:p>
          </p:txBody>
        </p:sp>
        <p:sp>
          <p:nvSpPr>
            <p:cNvPr id="5" name="AutoShape 2"/>
            <p:cNvSpPr>
              <a:spLocks noChangeArrowheads="1"/>
            </p:cNvSpPr>
            <p:nvPr/>
          </p:nvSpPr>
          <p:spPr bwMode="gray">
            <a:xfrm>
              <a:off x="3203848" y="1556792"/>
              <a:ext cx="2232248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项目成本项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2627784" y="1844824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 bwMode="auto">
            <a:xfrm rot="5400000">
              <a:off x="1367644" y="2672916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80112" y="4077072"/>
            <a:ext cx="2952328" cy="1440160"/>
            <a:chOff x="5580112" y="4077072"/>
            <a:chExt cx="2952328" cy="1440160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gray">
            <a:xfrm>
              <a:off x="6084168" y="4725144"/>
              <a:ext cx="2448272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rgbClr val="FF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000000"/>
                  </a:solidFill>
                </a:rPr>
                <a:t>项目动态资金计划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5580112" y="5013176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右箭头 19"/>
            <p:cNvSpPr/>
            <p:nvPr/>
          </p:nvSpPr>
          <p:spPr bwMode="auto">
            <a:xfrm rot="5400000">
              <a:off x="6984268" y="4185084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9552" y="4077072"/>
            <a:ext cx="4968552" cy="1440160"/>
            <a:chOff x="539552" y="4077072"/>
            <a:chExt cx="4968552" cy="1440160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539552" y="4725144"/>
              <a:ext cx="2016224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项目进度节点更新</a:t>
              </a:r>
              <a:endParaRPr lang="zh-CN" altLang="en-US" dirty="0"/>
            </a:p>
          </p:txBody>
        </p:sp>
        <p:sp>
          <p:nvSpPr>
            <p:cNvPr id="12" name="AutoShape 2"/>
            <p:cNvSpPr>
              <a:spLocks noChangeArrowheads="1"/>
            </p:cNvSpPr>
            <p:nvPr/>
          </p:nvSpPr>
          <p:spPr bwMode="gray">
            <a:xfrm>
              <a:off x="3131840" y="4725144"/>
              <a:ext cx="2376264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资金计划更新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 bwMode="auto">
            <a:xfrm rot="5400000">
              <a:off x="1295636" y="4185084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2627784" y="5013176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 bwMode="auto">
            <a:xfrm rot="5400000">
              <a:off x="3959932" y="4185084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27784" y="2492896"/>
            <a:ext cx="2808312" cy="1440160"/>
            <a:chOff x="2627784" y="2492896"/>
            <a:chExt cx="2808312" cy="1440160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131840" y="3140968"/>
              <a:ext cx="2304256" cy="792088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项目节点资金计划</a:t>
              </a:r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627784" y="3429000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 bwMode="auto">
            <a:xfrm rot="5400000">
              <a:off x="3959932" y="2600908"/>
              <a:ext cx="504056" cy="28803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084168" y="1556792"/>
            <a:ext cx="2448272" cy="792088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dirty="0" smtClean="0"/>
              <a:t>项目合同（含无合同）</a:t>
            </a:r>
            <a:endParaRPr lang="zh-CN" alt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6084168" y="3140968"/>
            <a:ext cx="2448272" cy="792088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accent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dirty="0" smtClean="0"/>
              <a:t>项目付款（含无合同）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 bwMode="auto">
          <a:xfrm rot="5400000">
            <a:off x="6984268" y="2600908"/>
            <a:ext cx="504056" cy="288032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5580112" y="1844824"/>
            <a:ext cx="504056" cy="288032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5580112" y="3429000"/>
            <a:ext cx="504056" cy="288032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zzle3"/>
          <p:cNvSpPr>
            <a:spLocks noEditPoints="1" noChangeArrowheads="1"/>
          </p:cNvSpPr>
          <p:nvPr/>
        </p:nvSpPr>
        <p:spPr bwMode="gray">
          <a:xfrm>
            <a:off x="4139952" y="1052736"/>
            <a:ext cx="1767227" cy="2399257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Puzzle2"/>
          <p:cNvSpPr>
            <a:spLocks noEditPoints="1" noChangeArrowheads="1"/>
          </p:cNvSpPr>
          <p:nvPr/>
        </p:nvSpPr>
        <p:spPr bwMode="gray">
          <a:xfrm>
            <a:off x="3563888" y="2852936"/>
            <a:ext cx="2820583" cy="2185321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" name="Puzzle4"/>
          <p:cNvSpPr>
            <a:spLocks noEditPoints="1" noChangeArrowheads="1"/>
          </p:cNvSpPr>
          <p:nvPr/>
        </p:nvSpPr>
        <p:spPr bwMode="gray">
          <a:xfrm>
            <a:off x="2483768" y="2780928"/>
            <a:ext cx="1700599" cy="2793851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Puzzle1"/>
          <p:cNvSpPr>
            <a:spLocks noEditPoints="1" noChangeArrowheads="1"/>
          </p:cNvSpPr>
          <p:nvPr/>
        </p:nvSpPr>
        <p:spPr bwMode="gray">
          <a:xfrm>
            <a:off x="1907704" y="1772816"/>
            <a:ext cx="2855483" cy="1665534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1" name="Puzzle1"/>
          <p:cNvSpPr>
            <a:spLocks noEditPoints="1" noChangeArrowheads="1"/>
          </p:cNvSpPr>
          <p:nvPr/>
        </p:nvSpPr>
        <p:spPr bwMode="gray">
          <a:xfrm>
            <a:off x="323528" y="3501008"/>
            <a:ext cx="2855483" cy="1665534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Puzzle3"/>
          <p:cNvSpPr>
            <a:spLocks noEditPoints="1" noChangeArrowheads="1"/>
          </p:cNvSpPr>
          <p:nvPr/>
        </p:nvSpPr>
        <p:spPr bwMode="gray">
          <a:xfrm rot="10800000">
            <a:off x="5652121" y="3429000"/>
            <a:ext cx="1767227" cy="2399257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blipFill>
            <a:blip r:embed="rId2" cstate="print"/>
            <a:tile tx="0" ty="0" sx="100000" sy="100000" flip="none" algn="tl"/>
          </a:blip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5"/>
          <p:cNvSpPr txBox="1">
            <a:spLocks/>
          </p:cNvSpPr>
          <p:nvPr/>
        </p:nvSpPr>
        <p:spPr>
          <a:xfrm>
            <a:off x="428596" y="357166"/>
            <a:ext cx="7572428" cy="764705"/>
          </a:xfrm>
          <a:prstGeom prst="rect">
            <a:avLst/>
          </a:prstGeom>
        </p:spPr>
        <p:txBody>
          <a:bodyPr/>
          <a:lstStyle/>
          <a:p>
            <a:pPr lvl="0" eaLnBrk="0" hangingPunct="0">
              <a:defRPr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项目工程进度资金计划平台功能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624" y="1556792"/>
            <a:ext cx="2245546" cy="772707"/>
            <a:chOff x="742278" y="951851"/>
            <a:chExt cx="2245546" cy="772707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742278" y="951851"/>
              <a:ext cx="2245546" cy="7727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862516" y="1052070"/>
              <a:ext cx="2040002" cy="56962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927830" y="1092835"/>
              <a:ext cx="528452" cy="31593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gray">
            <a:xfrm>
              <a:off x="1030310" y="1160608"/>
              <a:ext cx="1800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项目信息管理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2996952"/>
            <a:ext cx="2245546" cy="772707"/>
            <a:chOff x="742278" y="1916832"/>
            <a:chExt cx="2245546" cy="772707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>
              <a:off x="742278" y="1916832"/>
              <a:ext cx="2245546" cy="7727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>
              <a:off x="862516" y="2017051"/>
              <a:ext cx="2040002" cy="56962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927830" y="2057816"/>
              <a:ext cx="528452" cy="31593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30310" y="2125589"/>
              <a:ext cx="1800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项目节点管理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64088" y="1340768"/>
            <a:ext cx="2245546" cy="772707"/>
            <a:chOff x="742278" y="2852936"/>
            <a:chExt cx="2245546" cy="772707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742278" y="2852936"/>
              <a:ext cx="2245546" cy="7727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862516" y="2953155"/>
              <a:ext cx="2040002" cy="56962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927830" y="2993920"/>
              <a:ext cx="528452" cy="31593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gray">
            <a:xfrm>
              <a:off x="1030310" y="3061693"/>
              <a:ext cx="1800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项目成本项管理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84168" y="2924944"/>
            <a:ext cx="2245546" cy="772707"/>
            <a:chOff x="742278" y="4725144"/>
            <a:chExt cx="2245546" cy="772707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gray">
            <a:xfrm>
              <a:off x="742278" y="4725144"/>
              <a:ext cx="2245546" cy="7727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gray">
            <a:xfrm>
              <a:off x="862516" y="4825363"/>
              <a:ext cx="2040002" cy="56962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gray">
            <a:xfrm>
              <a:off x="927830" y="4866128"/>
              <a:ext cx="528452" cy="31593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gray">
            <a:xfrm>
              <a:off x="1030310" y="4933901"/>
              <a:ext cx="1800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付款管理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87824" y="5301208"/>
            <a:ext cx="2245546" cy="772707"/>
            <a:chOff x="742278" y="5680629"/>
            <a:chExt cx="2245546" cy="772707"/>
          </a:xfrm>
        </p:grpSpPr>
        <p:sp>
          <p:nvSpPr>
            <p:cNvPr id="31" name="AutoShape 4"/>
            <p:cNvSpPr>
              <a:spLocks noChangeArrowheads="1"/>
            </p:cNvSpPr>
            <p:nvPr/>
          </p:nvSpPr>
          <p:spPr bwMode="gray">
            <a:xfrm>
              <a:off x="742278" y="5680629"/>
              <a:ext cx="2245546" cy="7727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AutoShape 5"/>
            <p:cNvSpPr>
              <a:spLocks noChangeArrowheads="1"/>
            </p:cNvSpPr>
            <p:nvPr/>
          </p:nvSpPr>
          <p:spPr bwMode="gray">
            <a:xfrm>
              <a:off x="862516" y="5780848"/>
              <a:ext cx="2040002" cy="56962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gray">
            <a:xfrm>
              <a:off x="927830" y="5821613"/>
              <a:ext cx="528452" cy="31593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gray">
            <a:xfrm>
              <a:off x="1030310" y="5889386"/>
              <a:ext cx="1800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资金计划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548680"/>
            <a:ext cx="82296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项目工程进度资金计划管理平台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557213" y="2898798"/>
            <a:ext cx="0" cy="37449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23528" y="1124744"/>
            <a:ext cx="82296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85788" y="1988840"/>
            <a:ext cx="1946316" cy="2210792"/>
            <a:chOff x="1085788" y="1988840"/>
            <a:chExt cx="1946316" cy="2210792"/>
          </a:xfrm>
        </p:grpSpPr>
        <p:sp>
          <p:nvSpPr>
            <p:cNvPr id="41" name="AutoShape 14"/>
            <p:cNvSpPr>
              <a:spLocks noChangeArrowheads="1"/>
            </p:cNvSpPr>
            <p:nvPr/>
          </p:nvSpPr>
          <p:spPr bwMode="auto">
            <a:xfrm>
              <a:off x="1085788" y="2560344"/>
              <a:ext cx="194631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 latinLnBrk="1"/>
              <a:r>
                <a:rPr kumimoji="1" lang="zh-CN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节点信息</a:t>
              </a:r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endParaRPr>
            </a:p>
          </p:txBody>
        </p:sp>
        <p:sp>
          <p:nvSpPr>
            <p:cNvPr id="42" name="AutoShape 15"/>
            <p:cNvSpPr>
              <a:spLocks noChangeArrowheads="1"/>
            </p:cNvSpPr>
            <p:nvPr/>
          </p:nvSpPr>
          <p:spPr bwMode="auto">
            <a:xfrm>
              <a:off x="1085788" y="1988840"/>
              <a:ext cx="194631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 latinLnBrk="1"/>
              <a:r>
                <a:rPr kumimoji="1" lang="zh-CN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项目信息</a:t>
              </a:r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+mn-ea"/>
              </a:endParaRPr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1085788" y="3131848"/>
              <a:ext cx="194631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 latinLnBrk="1"/>
              <a:r>
                <a:rPr kumimoji="1" lang="zh-CN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成本项信息</a:t>
              </a:r>
              <a:endParaRPr kumimoji="1" lang="ko-KR" altLang="en-US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AutoShape 18"/>
            <p:cNvSpPr>
              <a:spLocks noChangeArrowheads="1"/>
            </p:cNvSpPr>
            <p:nvPr/>
          </p:nvSpPr>
          <p:spPr bwMode="auto">
            <a:xfrm>
              <a:off x="1091108" y="3717032"/>
              <a:ext cx="1928826" cy="482600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gamma/>
                    <a:shade val="45882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 latinLnBrk="1"/>
              <a:r>
                <a:rPr kumimoji="1" lang="zh-CN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付款信息</a:t>
              </a:r>
              <a:endParaRPr kumimoji="1" lang="ko-KR" altLang="en-US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HY헤드라인M" pitchFamily="18" charset="-127"/>
              </a:endParaRP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1115616" y="1340768"/>
            <a:ext cx="1872208" cy="50405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   输入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707904" y="1340768"/>
            <a:ext cx="1946317" cy="5184576"/>
            <a:chOff x="3707904" y="1340768"/>
            <a:chExt cx="1946317" cy="5184576"/>
          </a:xfrm>
        </p:grpSpPr>
        <p:grpSp>
          <p:nvGrpSpPr>
            <p:cNvPr id="23" name="组合 22"/>
            <p:cNvGrpSpPr/>
            <p:nvPr/>
          </p:nvGrpSpPr>
          <p:grpSpPr>
            <a:xfrm>
              <a:off x="3707904" y="1988840"/>
              <a:ext cx="1946317" cy="4536504"/>
              <a:chOff x="3707904" y="1988840"/>
              <a:chExt cx="1946317" cy="4536504"/>
            </a:xfrm>
          </p:grpSpPr>
          <p:sp>
            <p:nvSpPr>
              <p:cNvPr id="55" name="AutoShape 14"/>
              <p:cNvSpPr>
                <a:spLocks noChangeArrowheads="1"/>
              </p:cNvSpPr>
              <p:nvPr/>
            </p:nvSpPr>
            <p:spPr bwMode="auto">
              <a:xfrm>
                <a:off x="3707904" y="3137166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结算周期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  <p:sp>
            <p:nvSpPr>
              <p:cNvPr id="56" name="AutoShape 15"/>
              <p:cNvSpPr>
                <a:spLocks noChangeArrowheads="1"/>
              </p:cNvSpPr>
              <p:nvPr/>
            </p:nvSpPr>
            <p:spPr bwMode="auto">
              <a:xfrm>
                <a:off x="3707904" y="2565662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支付周期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+mn-ea"/>
                </a:endParaRPr>
              </a:p>
            </p:txBody>
          </p:sp>
          <p:sp>
            <p:nvSpPr>
              <p:cNvPr id="57" name="AutoShape 16"/>
              <p:cNvSpPr>
                <a:spLocks noChangeArrowheads="1"/>
              </p:cNvSpPr>
              <p:nvPr/>
            </p:nvSpPr>
            <p:spPr bwMode="auto">
              <a:xfrm>
                <a:off x="3707904" y="4305432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进度款比例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  <p:sp>
            <p:nvSpPr>
              <p:cNvPr id="58" name="AutoShape 17"/>
              <p:cNvSpPr>
                <a:spLocks noChangeArrowheads="1"/>
              </p:cNvSpPr>
              <p:nvPr/>
            </p:nvSpPr>
            <p:spPr bwMode="auto">
              <a:xfrm>
                <a:off x="3707905" y="4876936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验收款比例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  <p:sp>
            <p:nvSpPr>
              <p:cNvPr id="59" name="AutoShape 18"/>
              <p:cNvSpPr>
                <a:spLocks noChangeArrowheads="1"/>
              </p:cNvSpPr>
              <p:nvPr/>
            </p:nvSpPr>
            <p:spPr bwMode="auto">
              <a:xfrm>
                <a:off x="3725394" y="5448444"/>
                <a:ext cx="192882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结算比例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  <p:sp>
            <p:nvSpPr>
              <p:cNvPr id="24" name="AutoShape 18"/>
              <p:cNvSpPr>
                <a:spLocks noChangeArrowheads="1"/>
              </p:cNvSpPr>
              <p:nvPr/>
            </p:nvSpPr>
            <p:spPr bwMode="auto">
              <a:xfrm>
                <a:off x="3722627" y="6042744"/>
                <a:ext cx="192882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保证金比例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  <p:sp>
            <p:nvSpPr>
              <p:cNvPr id="27" name="AutoShape 15"/>
              <p:cNvSpPr>
                <a:spLocks noChangeArrowheads="1"/>
              </p:cNvSpPr>
              <p:nvPr/>
            </p:nvSpPr>
            <p:spPr bwMode="auto">
              <a:xfrm>
                <a:off x="3707904" y="1988840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工期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+mn-ea"/>
                </a:endParaRPr>
              </a:p>
            </p:txBody>
          </p:sp>
          <p:sp>
            <p:nvSpPr>
              <p:cNvPr id="28" name="AutoShape 15"/>
              <p:cNvSpPr>
                <a:spLocks noChangeArrowheads="1"/>
              </p:cNvSpPr>
              <p:nvPr/>
            </p:nvSpPr>
            <p:spPr bwMode="auto">
              <a:xfrm>
                <a:off x="3707904" y="3738488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预付款比例</a:t>
                </a:r>
                <a:endParaRPr kumimoji="1" lang="ko-KR" altLang="en-US" sz="17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  <a:p>
                <a:pPr algn="ctr" latinLnBrk="1"/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+mn-ea"/>
                </a:endParaRPr>
              </a:p>
            </p:txBody>
          </p:sp>
        </p:grpSp>
        <p:sp>
          <p:nvSpPr>
            <p:cNvPr id="30" name="Rectangle 2"/>
            <p:cNvSpPr txBox="1">
              <a:spLocks noChangeArrowheads="1"/>
            </p:cNvSpPr>
            <p:nvPr/>
          </p:nvSpPr>
          <p:spPr>
            <a:xfrm>
              <a:off x="3707904" y="1340768"/>
              <a:ext cx="1872208" cy="504056"/>
            </a:xfrm>
            <a:prstGeom prst="rect">
              <a:avLst/>
            </a:prstGeom>
          </p:spPr>
          <p:txBody>
            <a:bodyPr/>
            <a:lstStyle/>
            <a:p>
              <a:pPr lvl="0" algn="ctr" eaLnBrk="0" hangingPunct="0">
                <a:defRPr/>
              </a:pP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规则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00192" y="1340768"/>
            <a:ext cx="2090332" cy="2304256"/>
            <a:chOff x="6300192" y="1340768"/>
            <a:chExt cx="2090332" cy="2304256"/>
          </a:xfrm>
        </p:grpSpPr>
        <p:grpSp>
          <p:nvGrpSpPr>
            <p:cNvPr id="29" name="组合 28"/>
            <p:cNvGrpSpPr/>
            <p:nvPr/>
          </p:nvGrpSpPr>
          <p:grpSpPr>
            <a:xfrm>
              <a:off x="6372200" y="1988840"/>
              <a:ext cx="1946316" cy="1656184"/>
              <a:chOff x="6372200" y="1988840"/>
              <a:chExt cx="1946316" cy="1656184"/>
            </a:xfrm>
          </p:grpSpPr>
          <p:sp>
            <p:nvSpPr>
              <p:cNvPr id="61" name="AutoShape 14"/>
              <p:cNvSpPr>
                <a:spLocks noChangeArrowheads="1"/>
              </p:cNvSpPr>
              <p:nvPr/>
            </p:nvSpPr>
            <p:spPr bwMode="auto">
              <a:xfrm>
                <a:off x="6372200" y="2586360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付款金额</a:t>
                </a:r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  <p:sp>
            <p:nvSpPr>
              <p:cNvPr id="62" name="AutoShape 15"/>
              <p:cNvSpPr>
                <a:spLocks noChangeArrowheads="1"/>
              </p:cNvSpPr>
              <p:nvPr/>
            </p:nvSpPr>
            <p:spPr bwMode="auto">
              <a:xfrm>
                <a:off x="6372200" y="1988840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付款日期</a:t>
                </a:r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+mn-ea"/>
                </a:endParaRPr>
              </a:p>
            </p:txBody>
          </p:sp>
          <p:sp>
            <p:nvSpPr>
              <p:cNvPr id="63" name="AutoShape 16"/>
              <p:cNvSpPr>
                <a:spLocks noChangeArrowheads="1"/>
              </p:cNvSpPr>
              <p:nvPr/>
            </p:nvSpPr>
            <p:spPr bwMode="auto">
              <a:xfrm>
                <a:off x="6372200" y="3162424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资金计划</a:t>
                </a:r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</p:grp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6300192" y="1340768"/>
              <a:ext cx="1872208" cy="504056"/>
            </a:xfrm>
            <a:prstGeom prst="rect">
              <a:avLst/>
            </a:prstGeom>
          </p:spPr>
          <p:txBody>
            <a:bodyPr/>
            <a:lstStyle/>
            <a:p>
              <a:pPr lvl="0" algn="ctr" eaLnBrk="0" hangingPunct="0">
                <a:defRPr/>
              </a:pP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输出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444208" y="1916832"/>
              <a:ext cx="1946316" cy="1656184"/>
              <a:chOff x="6372200" y="1988840"/>
              <a:chExt cx="1946316" cy="1656184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auto">
              <a:xfrm>
                <a:off x="6372200" y="2586360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付款金额</a:t>
                </a:r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  <p:sp>
            <p:nvSpPr>
              <p:cNvPr id="36" name="AutoShape 15"/>
              <p:cNvSpPr>
                <a:spLocks noChangeArrowheads="1"/>
              </p:cNvSpPr>
              <p:nvPr/>
            </p:nvSpPr>
            <p:spPr bwMode="auto">
              <a:xfrm>
                <a:off x="6372200" y="1988840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付款日期</a:t>
                </a:r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+mn-ea"/>
                </a:endParaRPr>
              </a:p>
            </p:txBody>
          </p:sp>
          <p:sp>
            <p:nvSpPr>
              <p:cNvPr id="37" name="AutoShape 16"/>
              <p:cNvSpPr>
                <a:spLocks noChangeArrowheads="1"/>
              </p:cNvSpPr>
              <p:nvPr/>
            </p:nvSpPr>
            <p:spPr bwMode="auto">
              <a:xfrm>
                <a:off x="6372200" y="3162424"/>
                <a:ext cx="1946316" cy="482600"/>
              </a:xfrm>
              <a:prstGeom prst="bevel">
                <a:avLst>
                  <a:gd name="adj" fmla="val 12500"/>
                </a:avLst>
              </a:prstGeom>
              <a:gradFill rotWithShape="1">
                <a:gsLst>
                  <a:gs pos="0">
                    <a:srgbClr val="33CCFF"/>
                  </a:gs>
                  <a:gs pos="100000">
                    <a:srgbClr val="33CCFF">
                      <a:gamma/>
                      <a:shade val="45882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 latinLnBrk="1"/>
                <a:r>
                  <a:rPr kumimoji="1" lang="zh-CN" altLang="en-US" sz="17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资金计划</a:t>
                </a:r>
                <a:endParaRPr kumimoji="1" lang="ko-KR" altLang="en-US" sz="17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HY헤드라인M" pitchFamily="18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79512" y="260648"/>
            <a:ext cx="194631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kumimoji="1" lang="zh-CN" altLang="en-US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项目信息</a:t>
            </a:r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84618" cy="493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79512" y="404664"/>
            <a:ext cx="194631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kumimoji="1" lang="zh-CN" altLang="en-US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项目节点信息</a:t>
            </a:r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38887" cy="465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79512" y="332656"/>
            <a:ext cx="1946316" cy="482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5882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latinLnBrk="1"/>
            <a:r>
              <a:rPr kumimoji="1" lang="zh-CN" altLang="en-US" sz="17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项目成本项信息</a:t>
            </a:r>
            <a:endParaRPr kumimoji="1" lang="ko-KR" altLang="en-US" sz="17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78240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LOAD ORDER ID " val="90e2e58257382aa8fee33a8b5eca326f"/>
</p:tagLst>
</file>

<file path=ppt/theme/theme1.xml><?xml version="1.0" encoding="utf-8"?>
<a:theme xmlns:a="http://schemas.openxmlformats.org/drawingml/2006/main" name="c01x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18619</TotalTime>
  <Words>266</Words>
  <Application>Microsoft Office PowerPoint</Application>
  <PresentationFormat>全屏显示(4:3)</PresentationFormat>
  <Paragraphs>76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c01x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your headline here</dc:title>
  <dc:creator>Windows User</dc:creator>
  <cp:lastModifiedBy>施云烽</cp:lastModifiedBy>
  <cp:revision>909</cp:revision>
  <dcterms:created xsi:type="dcterms:W3CDTF">2011-10-15T02:32:52Z</dcterms:created>
  <dcterms:modified xsi:type="dcterms:W3CDTF">2014-06-24T02:03:34Z</dcterms:modified>
</cp:coreProperties>
</file>