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910" r:id="rId2"/>
    <p:sldId id="1011" r:id="rId3"/>
    <p:sldId id="1001" r:id="rId4"/>
    <p:sldId id="1002" r:id="rId5"/>
    <p:sldId id="1014" r:id="rId6"/>
    <p:sldId id="1013" r:id="rId7"/>
    <p:sldId id="1012" r:id="rId8"/>
    <p:sldId id="1020" r:id="rId9"/>
    <p:sldId id="1019" r:id="rId10"/>
    <p:sldId id="1004" r:id="rId11"/>
    <p:sldId id="913" r:id="rId12"/>
  </p:sldIdLst>
  <p:sldSz cx="9904413" cy="6859588"/>
  <p:notesSz cx="6797675" cy="9928225"/>
  <p:defaultTextStyle>
    <a:defPPr>
      <a:defRPr lang="en-US"/>
    </a:defPPr>
    <a:lvl1pPr algn="l" rtl="0" fontAlgn="base">
      <a:spcBef>
        <a:spcPct val="0"/>
      </a:spcBef>
      <a:spcAft>
        <a:spcPct val="0"/>
      </a:spcAft>
      <a:buFont typeface="Arial" pitchFamily="34" charset="0"/>
      <a:defRPr sz="2000"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buFont typeface="Arial" pitchFamily="34" charset="0"/>
      <a:defRPr sz="2000"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buFont typeface="Arial" pitchFamily="34" charset="0"/>
      <a:defRPr sz="2000"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buFont typeface="Arial" pitchFamily="34" charset="0"/>
      <a:defRPr sz="2000"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buFont typeface="Arial" pitchFamily="34" charset="0"/>
      <a:defRPr sz="2000" kern="1200">
        <a:solidFill>
          <a:schemeClr val="tx1"/>
        </a:solidFill>
        <a:latin typeface="Arial" pitchFamily="34" charset="0"/>
        <a:ea typeface="微软雅黑" pitchFamily="34" charset="-122"/>
        <a:cs typeface="+mn-cs"/>
      </a:defRPr>
    </a:lvl5pPr>
    <a:lvl6pPr marL="2286000" algn="l" defTabSz="914400" rtl="0" eaLnBrk="1" latinLnBrk="0" hangingPunct="1">
      <a:defRPr sz="2000" kern="1200">
        <a:solidFill>
          <a:schemeClr val="tx1"/>
        </a:solidFill>
        <a:latin typeface="Arial" pitchFamily="34" charset="0"/>
        <a:ea typeface="微软雅黑" pitchFamily="34" charset="-122"/>
        <a:cs typeface="+mn-cs"/>
      </a:defRPr>
    </a:lvl6pPr>
    <a:lvl7pPr marL="2743200" algn="l" defTabSz="914400" rtl="0" eaLnBrk="1" latinLnBrk="0" hangingPunct="1">
      <a:defRPr sz="2000" kern="1200">
        <a:solidFill>
          <a:schemeClr val="tx1"/>
        </a:solidFill>
        <a:latin typeface="Arial" pitchFamily="34" charset="0"/>
        <a:ea typeface="微软雅黑" pitchFamily="34" charset="-122"/>
        <a:cs typeface="+mn-cs"/>
      </a:defRPr>
    </a:lvl7pPr>
    <a:lvl8pPr marL="3200400" algn="l" defTabSz="914400" rtl="0" eaLnBrk="1" latinLnBrk="0" hangingPunct="1">
      <a:defRPr sz="2000" kern="1200">
        <a:solidFill>
          <a:schemeClr val="tx1"/>
        </a:solidFill>
        <a:latin typeface="Arial" pitchFamily="34" charset="0"/>
        <a:ea typeface="微软雅黑" pitchFamily="34" charset="-122"/>
        <a:cs typeface="+mn-cs"/>
      </a:defRPr>
    </a:lvl8pPr>
    <a:lvl9pPr marL="3657600" algn="l" defTabSz="914400" rtl="0" eaLnBrk="1" latinLnBrk="0" hangingPunct="1">
      <a:defRPr sz="2000" kern="1200">
        <a:solidFill>
          <a:schemeClr val="tx1"/>
        </a:solidFill>
        <a:latin typeface="Arial" pitchFamily="34" charset="0"/>
        <a:ea typeface="微软雅黑" pitchFamily="34" charset="-122"/>
        <a:cs typeface="+mn-cs"/>
      </a:defRPr>
    </a:lvl9pPr>
  </p:defaultTextStyle>
  <p:extLst>
    <p:ext uri="{EFAFB233-063F-42B5-8137-9DF3F51BA10A}">
      <p15:sldGuideLst xmlns:p15="http://schemas.microsoft.com/office/powerpoint/2012/main">
        <p15:guide id="1" orient="horz" pos="2117">
          <p15:clr>
            <a:srgbClr val="A4A3A4"/>
          </p15:clr>
        </p15:guide>
        <p15:guide id="2" orient="horz" pos="4004">
          <p15:clr>
            <a:srgbClr val="A4A3A4"/>
          </p15:clr>
        </p15:guide>
        <p15:guide id="3" orient="horz" pos="650">
          <p15:clr>
            <a:srgbClr val="A4A3A4"/>
          </p15:clr>
        </p15:guide>
        <p15:guide id="4" orient="horz" pos="2310">
          <p15:clr>
            <a:srgbClr val="A4A3A4"/>
          </p15:clr>
        </p15:guide>
        <p15:guide id="5" orient="horz" pos="3569">
          <p15:clr>
            <a:srgbClr val="A4A3A4"/>
          </p15:clr>
        </p15:guide>
        <p15:guide id="6" pos="3038">
          <p15:clr>
            <a:srgbClr val="A4A3A4"/>
          </p15:clr>
        </p15:guide>
        <p15:guide id="7" pos="264">
          <p15:clr>
            <a:srgbClr val="A4A3A4"/>
          </p15:clr>
        </p15:guide>
        <p15:guide id="8" pos="2280">
          <p15:clr>
            <a:srgbClr val="A4A3A4"/>
          </p15:clr>
        </p15:guide>
        <p15:guide id="9" pos="2119">
          <p15:clr>
            <a:srgbClr val="A4A3A4"/>
          </p15:clr>
        </p15:guide>
        <p15:guide id="10" pos="4068">
          <p15:clr>
            <a:srgbClr val="A4A3A4"/>
          </p15:clr>
        </p15:guide>
        <p15:guide id="11" pos="4242">
          <p15:clr>
            <a:srgbClr val="A4A3A4"/>
          </p15:clr>
        </p15:guide>
        <p15:guide id="12" pos="598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N"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5A5"/>
    <a:srgbClr val="2476C1"/>
    <a:srgbClr val="C2BFBF"/>
    <a:srgbClr val="58585A"/>
    <a:srgbClr val="FFFFFF"/>
    <a:srgbClr val="676A70"/>
    <a:srgbClr val="B2ADAD"/>
    <a:srgbClr val="F08519"/>
    <a:srgbClr val="2F88FF"/>
    <a:srgbClr val="00A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3652" autoAdjust="0"/>
  </p:normalViewPr>
  <p:slideViewPr>
    <p:cSldViewPr>
      <p:cViewPr varScale="1">
        <p:scale>
          <a:sx n="87" d="100"/>
          <a:sy n="87" d="100"/>
        </p:scale>
        <p:origin x="1272" y="96"/>
      </p:cViewPr>
      <p:guideLst>
        <p:guide orient="horz" pos="2117"/>
        <p:guide orient="horz" pos="4004"/>
        <p:guide orient="horz" pos="650"/>
        <p:guide orient="horz" pos="2310"/>
        <p:guide orient="horz" pos="3569"/>
        <p:guide pos="3038"/>
        <p:guide pos="264"/>
        <p:guide pos="2280"/>
        <p:guide pos="2119"/>
        <p:guide pos="4068"/>
        <p:guide pos="4242"/>
        <p:guide pos="59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a:xfrm>
            <a:off x="0" y="0"/>
            <a:ext cx="2944813" cy="495300"/>
          </a:xfrm>
          <a:prstGeom prst="rect">
            <a:avLst/>
          </a:prstGeom>
          <a:noFill/>
          <a:ln w="9525">
            <a:noFill/>
            <a:miter/>
          </a:ln>
        </p:spPr>
        <p:txBody>
          <a:bodyPr/>
          <a:lstStyle>
            <a:lvl1pPr>
              <a:defRPr sz="1200" noProof="1">
                <a:ea typeface="宋体" charset="-122"/>
              </a:defRPr>
            </a:lvl1pPr>
          </a:lstStyle>
          <a:p>
            <a:pPr>
              <a:defRPr/>
            </a:pPr>
            <a:endParaRPr lang="zh-CN" altLang="en-US"/>
          </a:p>
        </p:txBody>
      </p:sp>
      <p:sp>
        <p:nvSpPr>
          <p:cNvPr id="3075" name="Rectangle 3"/>
          <p:cNvSpPr>
            <a:spLocks noGrp="1"/>
          </p:cNvSpPr>
          <p:nvPr>
            <p:ph type="dt" idx="1"/>
          </p:nvPr>
        </p:nvSpPr>
        <p:spPr>
          <a:xfrm>
            <a:off x="3849688" y="0"/>
            <a:ext cx="2946400" cy="495300"/>
          </a:xfrm>
          <a:prstGeom prst="rect">
            <a:avLst/>
          </a:prstGeom>
          <a:noFill/>
          <a:ln w="9525">
            <a:noFill/>
            <a:miter/>
          </a:ln>
        </p:spPr>
        <p:txBody>
          <a:bodyPr/>
          <a:lstStyle>
            <a:lvl1pPr algn="r">
              <a:defRPr sz="1200" noProof="1">
                <a:latin typeface="Arial" charset="0"/>
                <a:ea typeface="宋体" charset="-122"/>
                <a:cs typeface="+mn-ea"/>
              </a:defRPr>
            </a:lvl1pPr>
          </a:lstStyle>
          <a:p>
            <a:pPr>
              <a:defRPr/>
            </a:pPr>
            <a:r>
              <a:rPr lang="zh-CN" altLang="en-US"/>
              <a:t>2013-03-06</a:t>
            </a:r>
            <a:endParaRPr lang="en-US" altLang="x-none">
              <a:latin typeface="Arial" pitchFamily="34" charset="0"/>
              <a:cs typeface="+mn-cs"/>
            </a:endParaRPr>
          </a:p>
        </p:txBody>
      </p:sp>
      <p:sp>
        <p:nvSpPr>
          <p:cNvPr id="47108" name="Rectangle 4"/>
          <p:cNvSpPr>
            <a:spLocks noGrp="1" noRot="1" noChangeAspect="1" noChangeArrowheads="1"/>
          </p:cNvSpPr>
          <p:nvPr>
            <p:ph type="sldImg" idx="4294967295"/>
          </p:nvPr>
        </p:nvSpPr>
        <p:spPr bwMode="auto">
          <a:xfrm>
            <a:off x="717550" y="750888"/>
            <a:ext cx="5376863" cy="3724275"/>
          </a:xfrm>
          <a:prstGeom prst="rect">
            <a:avLst/>
          </a:prstGeom>
          <a:noFill/>
          <a:ln w="9525">
            <a:noFill/>
            <a:miter lim="800000"/>
          </a:ln>
        </p:spPr>
      </p:sp>
      <p:sp>
        <p:nvSpPr>
          <p:cNvPr id="3077" name="Rectangle 5"/>
          <p:cNvSpPr>
            <a:spLocks noGrp="1" noRot="1" noChangeArrowheads="1"/>
          </p:cNvSpPr>
          <p:nvPr>
            <p:ph type="body" sz="quarter" idx="9"/>
          </p:nvPr>
        </p:nvSpPr>
        <p:spPr bwMode="auto">
          <a:xfrm>
            <a:off x="679450" y="4714875"/>
            <a:ext cx="5438775"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noProof="0" smtClean="0"/>
              <a:t>Klicka här för att ändra format på bakgrundstexten</a:t>
            </a:r>
          </a:p>
          <a:p>
            <a:pPr lvl="1"/>
            <a:r>
              <a:rPr lang="en-US" noProof="0" smtClean="0"/>
              <a:t>Nivå två</a:t>
            </a:r>
          </a:p>
          <a:p>
            <a:pPr lvl="2"/>
            <a:r>
              <a:rPr lang="en-US" noProof="0" smtClean="0"/>
              <a:t>Nivå tre</a:t>
            </a:r>
          </a:p>
          <a:p>
            <a:pPr lvl="3"/>
            <a:r>
              <a:rPr lang="en-US" noProof="0" smtClean="0"/>
              <a:t>Nivå fyra</a:t>
            </a:r>
          </a:p>
          <a:p>
            <a:pPr lvl="4"/>
            <a:r>
              <a:rPr lang="en-US" noProof="0" smtClean="0"/>
              <a:t>Nivå fem</a:t>
            </a:r>
          </a:p>
        </p:txBody>
      </p:sp>
      <p:sp>
        <p:nvSpPr>
          <p:cNvPr id="3078" name="Rectangle 6"/>
          <p:cNvSpPr>
            <a:spLocks noGrp="1"/>
          </p:cNvSpPr>
          <p:nvPr>
            <p:ph type="ftr" sz="quarter" idx="4"/>
          </p:nvPr>
        </p:nvSpPr>
        <p:spPr>
          <a:xfrm>
            <a:off x="0" y="9429750"/>
            <a:ext cx="2944813" cy="496888"/>
          </a:xfrm>
          <a:prstGeom prst="rect">
            <a:avLst/>
          </a:prstGeom>
          <a:noFill/>
          <a:ln w="9525">
            <a:noFill/>
            <a:miter/>
          </a:ln>
        </p:spPr>
        <p:txBody>
          <a:bodyPr anchor="b"/>
          <a:lstStyle>
            <a:lvl1pPr>
              <a:defRPr sz="1200" noProof="1">
                <a:ea typeface="宋体" charset="-122"/>
              </a:defRPr>
            </a:lvl1pPr>
          </a:lstStyle>
          <a:p>
            <a:pPr>
              <a:defRPr/>
            </a:pPr>
            <a:endParaRPr lang="en-US" altLang="x-none"/>
          </a:p>
        </p:txBody>
      </p:sp>
      <p:sp>
        <p:nvSpPr>
          <p:cNvPr id="3079" name="Rectangle 7"/>
          <p:cNvSpPr>
            <a:spLocks noGrp="1"/>
          </p:cNvSpPr>
          <p:nvPr>
            <p:ph type="sldNum" sz="quarter" idx="5"/>
          </p:nvPr>
        </p:nvSpPr>
        <p:spPr>
          <a:xfrm>
            <a:off x="3849688" y="9429750"/>
            <a:ext cx="2946400" cy="496888"/>
          </a:xfrm>
          <a:prstGeom prst="rect">
            <a:avLst/>
          </a:prstGeom>
          <a:noFill/>
          <a:ln w="9525">
            <a:noFill/>
            <a:miter/>
          </a:ln>
        </p:spPr>
        <p:txBody>
          <a:bodyPr vert="horz" wrap="square" lIns="91440" tIns="45720" rIns="91440" bIns="45720" numCol="1" anchor="b" anchorCtr="0" compatLnSpc="1"/>
          <a:lstStyle>
            <a:lvl1pPr algn="r">
              <a:defRPr sz="1200">
                <a:ea typeface="宋体" pitchFamily="2" charset="-122"/>
              </a:defRPr>
            </a:lvl1pPr>
          </a:lstStyle>
          <a:p>
            <a:pPr>
              <a:defRPr/>
            </a:pPr>
            <a:fld id="{1E52F344-E45A-4EFB-8756-7FF014397B36}" type="slidenum">
              <a:rPr lang="zh-CN" altLang="en-US"/>
              <a:pPr>
                <a:defRPr/>
              </a:pPr>
              <a:t>‹#›</a:t>
            </a:fld>
            <a:endParaRPr lang="en-US"/>
          </a:p>
        </p:txBody>
      </p:sp>
    </p:spTree>
    <p:extLst>
      <p:ext uri="{BB962C8B-B14F-4D97-AF65-F5344CB8AC3E}">
        <p14:creationId xmlns:p14="http://schemas.microsoft.com/office/powerpoint/2010/main" val="2920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lvl="1"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lvl="2"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272235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172028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172028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190826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46446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394248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107450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3358327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1720283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052" y="1122623"/>
            <a:ext cx="7428310" cy="2388153"/>
          </a:xfrm>
        </p:spPr>
        <p:txBody>
          <a:bodyPr anchor="b"/>
          <a:lstStyle>
            <a:lvl1pPr algn="ctr">
              <a:defRPr sz="4875"/>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238052" y="3602873"/>
            <a:ext cx="7428310" cy="1656145"/>
          </a:xfrm>
        </p:spPr>
        <p:txBody>
          <a:bodyPr/>
          <a:lstStyle>
            <a:lvl1pPr marL="0" indent="0" algn="ctr">
              <a:buNone/>
              <a:defRPr sz="1950">
                <a:solidFill>
                  <a:schemeClr val="tx1"/>
                </a:solidFill>
              </a:defRPr>
            </a:lvl1pPr>
            <a:lvl2pPr marL="371475" indent="0" algn="ctr">
              <a:buNone/>
              <a:defRPr sz="1625"/>
            </a:lvl2pPr>
            <a:lvl3pPr marL="742950" indent="0" algn="ctr">
              <a:buNone/>
              <a:defRPr sz="1465"/>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zh-CN" altLang="en-US" noProof="1" smtClean="0"/>
              <a:t>单击此处编辑母版副标题样式</a:t>
            </a:r>
            <a:endParaRPr lang="zh-CN" altLang="en-US" noProof="1"/>
          </a:p>
        </p:txBody>
      </p:sp>
      <p:pic>
        <p:nvPicPr>
          <p:cNvPr id="4" name="图片 8"/>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00025" y="9525"/>
            <a:ext cx="1038027" cy="94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3635" y="239770"/>
            <a:ext cx="2262222" cy="541304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26970" y="239770"/>
            <a:ext cx="6655522" cy="541304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769" y="1710135"/>
            <a:ext cx="8542557" cy="2853398"/>
          </a:xfrm>
        </p:spPr>
        <p:txBody>
          <a:bodyPr anchor="b"/>
          <a:lstStyle>
            <a:lvl1pPr algn="l">
              <a:defRPr sz="4875"/>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75769" y="4590526"/>
            <a:ext cx="8542557" cy="1500535"/>
          </a:xfrm>
        </p:spPr>
        <p:txBody>
          <a:bodyPr/>
          <a:lstStyle>
            <a:lvl1pPr marL="0" indent="0" algn="l">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5">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zh-CN" altLang="en-US" noProof="1"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30144" y="1800643"/>
            <a:ext cx="4432399" cy="3852166"/>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043458" y="1800643"/>
            <a:ext cx="4432399" cy="3852166"/>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219" y="365210"/>
            <a:ext cx="8542557" cy="970447"/>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023363" y="1567709"/>
            <a:ext cx="3819633" cy="710260"/>
          </a:xfrm>
        </p:spPr>
        <p:txBody>
          <a:bodyPr anchor="ctr">
            <a:normAutofit/>
          </a:bodyPr>
          <a:lstStyle>
            <a:lvl1pPr marL="0" indent="0">
              <a:buNone/>
              <a:defRPr sz="2275" b="0"/>
            </a:lvl1pPr>
            <a:lvl2pPr marL="371475" indent="0">
              <a:buNone/>
              <a:defRPr sz="1625" b="1"/>
            </a:lvl2pPr>
            <a:lvl3pPr marL="742950" indent="0">
              <a:buNone/>
              <a:defRPr sz="1465"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noProof="1" smtClean="0"/>
              <a:t>单击此处编辑母版文本样式</a:t>
            </a:r>
          </a:p>
        </p:txBody>
      </p:sp>
      <p:sp>
        <p:nvSpPr>
          <p:cNvPr id="4" name="内容占位符 3"/>
          <p:cNvSpPr>
            <a:spLocks noGrp="1"/>
          </p:cNvSpPr>
          <p:nvPr>
            <p:ph sz="half" idx="2"/>
          </p:nvPr>
        </p:nvSpPr>
        <p:spPr>
          <a:xfrm>
            <a:off x="1023363" y="2338929"/>
            <a:ext cx="3819633" cy="3786841"/>
          </a:xfrm>
        </p:spPr>
        <p:txBody>
          <a:bodyPr>
            <a:normAutofit/>
          </a:bodyPr>
          <a:lstStyle>
            <a:lvl1pPr>
              <a:defRPr sz="1950"/>
            </a:lvl1pPr>
            <a:lvl2pPr>
              <a:defRPr sz="1625"/>
            </a:lvl2pPr>
            <a:lvl3pPr>
              <a:defRPr sz="1465"/>
            </a:lvl3pPr>
            <a:lvl4pPr>
              <a:defRPr sz="1300"/>
            </a:lvl4pPr>
            <a:lvl5pPr>
              <a:defRPr sz="13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5109495" y="1567709"/>
            <a:ext cx="3819634" cy="710260"/>
          </a:xfrm>
        </p:spPr>
        <p:txBody>
          <a:bodyPr lIns="91440" tIns="45720" rIns="91440" bIns="45720" rtlCol="0" anchor="ctr">
            <a:normAutofit/>
          </a:bodyPr>
          <a:lstStyle>
            <a:lvl1pPr marL="186055" indent="-185420">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5109495" y="2358006"/>
            <a:ext cx="3819634" cy="3767764"/>
          </a:xfrm>
        </p:spPr>
        <p:txBody>
          <a:bodyPr>
            <a:normAutofit/>
          </a:bodyPr>
          <a:lstStyle>
            <a:lvl1pPr>
              <a:defRPr sz="1950"/>
            </a:lvl1pPr>
            <a:lvl2pPr>
              <a:defRPr sz="1625"/>
            </a:lvl2pPr>
            <a:lvl3pPr>
              <a:defRPr sz="1465"/>
            </a:lvl3pPr>
            <a:lvl4pPr>
              <a:defRPr sz="1300"/>
            </a:lvl4pPr>
            <a:lvl5pPr>
              <a:defRPr sz="13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219" y="457307"/>
            <a:ext cx="3194431" cy="1600570"/>
          </a:xfrm>
        </p:spPr>
        <p:txBody>
          <a:bodyPr anchor="b"/>
          <a:lstStyle>
            <a:lvl1pPr>
              <a:defRPr sz="26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210666" y="987654"/>
            <a:ext cx="5014110" cy="4874754"/>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82219" y="2057877"/>
            <a:ext cx="3194431" cy="3812471"/>
          </a:xfrm>
        </p:spPr>
        <p:txBody>
          <a:bodyPr/>
          <a:lstStyle>
            <a:lvl1pPr marL="0" indent="0">
              <a:buNone/>
              <a:defRPr sz="1300"/>
            </a:lvl1pPr>
            <a:lvl2pPr marL="371475" indent="0">
              <a:buNone/>
              <a:defRPr sz="1140"/>
            </a:lvl2pPr>
            <a:lvl3pPr marL="742950" indent="0">
              <a:buNone/>
              <a:defRPr sz="975"/>
            </a:lvl3pPr>
            <a:lvl4pPr marL="1114425" indent="0">
              <a:buNone/>
              <a:defRPr sz="815"/>
            </a:lvl4pPr>
            <a:lvl5pPr marL="1485900" indent="0">
              <a:buNone/>
              <a:defRPr sz="815"/>
            </a:lvl5pPr>
            <a:lvl6pPr marL="1857375" indent="0">
              <a:buNone/>
              <a:defRPr sz="815"/>
            </a:lvl6pPr>
            <a:lvl7pPr marL="2228850" indent="0">
              <a:buNone/>
              <a:defRPr sz="815"/>
            </a:lvl7pPr>
            <a:lvl8pPr marL="2600325" indent="0">
              <a:buNone/>
              <a:defRPr sz="815"/>
            </a:lvl8pPr>
            <a:lvl9pPr marL="2971800" indent="0">
              <a:buNone/>
              <a:defRPr sz="815"/>
            </a:lvl9pPr>
          </a:lstStyle>
          <a:p>
            <a:pPr lvl="0"/>
            <a:r>
              <a:rPr lang="zh-CN" altLang="en-US" noProof="1" smtClean="0"/>
              <a:t>单击此处编辑母版文本样式</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219" y="457307"/>
            <a:ext cx="3461387" cy="1600570"/>
          </a:xfrm>
        </p:spPr>
        <p:txBody>
          <a:bodyPr anchor="t">
            <a:normAutofit/>
          </a:bodyPr>
          <a:lstStyle>
            <a:lvl1pPr>
              <a:defRPr sz="325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4374450" y="457307"/>
            <a:ext cx="4850326" cy="5405102"/>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pPr lvl="0"/>
            <a:endParaRPr lang="zh-CN" altLang="en-US" noProof="1"/>
          </a:p>
        </p:txBody>
      </p:sp>
      <p:sp>
        <p:nvSpPr>
          <p:cNvPr id="4" name="文本占位符 3"/>
          <p:cNvSpPr>
            <a:spLocks noGrp="1"/>
          </p:cNvSpPr>
          <p:nvPr>
            <p:ph type="body" sz="half" idx="2"/>
          </p:nvPr>
        </p:nvSpPr>
        <p:spPr>
          <a:xfrm>
            <a:off x="682219" y="2057877"/>
            <a:ext cx="3461387" cy="3812471"/>
          </a:xfrm>
        </p:spPr>
        <p:txBody>
          <a:bodyPr>
            <a:normAutofit/>
          </a:bodyPr>
          <a:lstStyle>
            <a:lvl1pPr marL="0" indent="0">
              <a:buNone/>
              <a:defRPr sz="1625"/>
            </a:lvl1pPr>
            <a:lvl2pPr marL="371475" indent="0">
              <a:buNone/>
              <a:defRPr sz="1140"/>
            </a:lvl2pPr>
            <a:lvl3pPr marL="742950" indent="0">
              <a:buNone/>
              <a:defRPr sz="975"/>
            </a:lvl3pPr>
            <a:lvl4pPr marL="1114425" indent="0">
              <a:buNone/>
              <a:defRPr sz="815"/>
            </a:lvl4pPr>
            <a:lvl5pPr marL="1485900" indent="0">
              <a:buNone/>
              <a:defRPr sz="815"/>
            </a:lvl5pPr>
            <a:lvl6pPr marL="1857375" indent="0">
              <a:buNone/>
              <a:defRPr sz="815"/>
            </a:lvl6pPr>
            <a:lvl7pPr marL="2228850" indent="0">
              <a:buNone/>
              <a:defRPr sz="815"/>
            </a:lvl7pPr>
            <a:lvl8pPr marL="2600325" indent="0">
              <a:buNone/>
              <a:defRPr sz="815"/>
            </a:lvl8pPr>
            <a:lvl9pPr marL="2971800" indent="0">
              <a:buNone/>
              <a:defRPr sz="815"/>
            </a:lvl9pPr>
          </a:lstStyle>
          <a:p>
            <a:pPr lvl="0"/>
            <a:r>
              <a:rPr lang="zh-CN" altLang="en-US" noProof="1"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LeftInfo"/>
          <p:cNvSpPr txBox="1">
            <a:spLocks noChangeArrowheads="1"/>
          </p:cNvSpPr>
          <p:nvPr/>
        </p:nvSpPr>
        <p:spPr bwMode="auto">
          <a:xfrm>
            <a:off x="-1599943" y="2480249"/>
            <a:ext cx="159994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微软雅黑" pitchFamily="34" charset="-122"/>
              </a:defRPr>
            </a:lvl1pPr>
            <a:lvl2pPr marL="742950" indent="-285750" eaLnBrk="0" hangingPunct="0">
              <a:defRPr sz="2000">
                <a:solidFill>
                  <a:schemeClr val="tx1"/>
                </a:solidFill>
                <a:latin typeface="Arial" pitchFamily="34" charset="0"/>
                <a:ea typeface="微软雅黑" pitchFamily="34" charset="-122"/>
              </a:defRPr>
            </a:lvl2pPr>
            <a:lvl3pPr marL="1143000" indent="-228600" eaLnBrk="0" hangingPunct="0">
              <a:defRPr sz="2000">
                <a:solidFill>
                  <a:schemeClr val="tx1"/>
                </a:solidFill>
                <a:latin typeface="Arial" pitchFamily="34" charset="0"/>
                <a:ea typeface="微软雅黑" pitchFamily="34" charset="-122"/>
              </a:defRPr>
            </a:lvl3pPr>
            <a:lvl4pPr marL="1600200" indent="-228600" eaLnBrk="0" hangingPunct="0">
              <a:defRPr sz="2000">
                <a:solidFill>
                  <a:schemeClr val="tx1"/>
                </a:solidFill>
                <a:latin typeface="Arial" pitchFamily="34" charset="0"/>
                <a:ea typeface="微软雅黑" pitchFamily="34" charset="-122"/>
              </a:defRPr>
            </a:lvl4pPr>
            <a:lvl5pPr marL="2057400" indent="-228600" eaLnBrk="0" hangingPunct="0">
              <a:defRPr sz="2000">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buFont typeface="Arial" pitchFamily="34" charset="0"/>
              <a:defRPr sz="2000">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buFont typeface="Arial" pitchFamily="34" charset="0"/>
              <a:defRPr sz="2000">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buFont typeface="Arial" pitchFamily="34" charset="0"/>
              <a:defRPr sz="2000">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buFont typeface="Arial" pitchFamily="34" charset="0"/>
              <a:defRPr sz="2000">
                <a:solidFill>
                  <a:schemeClr val="tx1"/>
                </a:solidFill>
                <a:latin typeface="Arial" pitchFamily="34" charset="0"/>
                <a:ea typeface="微软雅黑" pitchFamily="34" charset="-122"/>
              </a:defRPr>
            </a:lvl9pPr>
          </a:lstStyle>
          <a:p>
            <a:pPr algn="r">
              <a:defRPr/>
            </a:pPr>
            <a:r>
              <a:rPr lang="zh-CN" altLang="en-US" sz="1200" dirty="0" smtClean="0">
                <a:solidFill>
                  <a:srgbClr val="FFFFFF"/>
                </a:solidFill>
                <a:ea typeface="宋体" pitchFamily="2" charset="-122"/>
              </a:rPr>
              <a:t>一级标题</a:t>
            </a:r>
          </a:p>
          <a:p>
            <a:pPr algn="r">
              <a:defRPr/>
            </a:pPr>
            <a:r>
              <a:rPr lang="en-US" altLang="zh-CN" sz="1200" dirty="0" smtClean="0">
                <a:solidFill>
                  <a:srgbClr val="FFFFFF"/>
                </a:solidFill>
                <a:ea typeface="宋体" pitchFamily="2" charset="-122"/>
              </a:rPr>
              <a:t>48 </a:t>
            </a:r>
            <a:r>
              <a:rPr lang="en-US" altLang="zh-CN" sz="1200" dirty="0" err="1" smtClean="0">
                <a:solidFill>
                  <a:srgbClr val="FFFFFF"/>
                </a:solidFill>
                <a:ea typeface="宋体" pitchFamily="2" charset="-122"/>
              </a:rPr>
              <a:t>pt</a:t>
            </a:r>
            <a:endParaRPr lang="en-US" altLang="zh-CN" sz="1200" dirty="0" smtClean="0">
              <a:solidFill>
                <a:srgbClr val="FFFFFF"/>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r>
              <a:rPr lang="zh-CN" altLang="en-US" sz="1200" dirty="0" smtClean="0">
                <a:solidFill>
                  <a:srgbClr val="FFFFFF"/>
                </a:solidFill>
                <a:ea typeface="宋体" pitchFamily="2" charset="-122"/>
              </a:rPr>
              <a:t>二级标题</a:t>
            </a:r>
          </a:p>
          <a:p>
            <a:pPr algn="r">
              <a:defRPr/>
            </a:pPr>
            <a:r>
              <a:rPr lang="en-US" altLang="zh-CN" sz="1200" dirty="0" smtClean="0">
                <a:solidFill>
                  <a:srgbClr val="FFFFFF"/>
                </a:solidFill>
                <a:ea typeface="宋体" pitchFamily="2" charset="-122"/>
              </a:rPr>
              <a:t>32pt</a:t>
            </a:r>
          </a:p>
          <a:p>
            <a:pPr algn="r">
              <a:defRPr/>
            </a:pPr>
            <a:endParaRPr lang="en-US" altLang="zh-CN" sz="1200" dirty="0" smtClean="0">
              <a:solidFill>
                <a:srgbClr val="9FB7D3"/>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endParaRPr lang="en-US" altLang="zh-CN" sz="1200" dirty="0" smtClean="0">
              <a:solidFill>
                <a:srgbClr val="FFFFFF"/>
              </a:solidFill>
              <a:ea typeface="宋体" pitchFamily="2" charset="-122"/>
            </a:endParaRPr>
          </a:p>
          <a:p>
            <a:pPr algn="r">
              <a:defRPr/>
            </a:pPr>
            <a:endParaRPr lang="en-US" altLang="zh-CN" sz="1200" dirty="0" smtClean="0">
              <a:solidFill>
                <a:schemeClr val="bg1"/>
              </a:solidFill>
              <a:ea typeface="宋体" pitchFamily="2" charset="-122"/>
            </a:endParaRPr>
          </a:p>
          <a:p>
            <a:pPr algn="r">
              <a:defRPr/>
            </a:pPr>
            <a:endParaRPr lang="en-US" altLang="zh-CN" sz="1200" dirty="0" smtClean="0">
              <a:solidFill>
                <a:schemeClr val="bg1"/>
              </a:solidFill>
              <a:ea typeface="宋体" pitchFamily="2" charset="-122"/>
            </a:endParaRPr>
          </a:p>
          <a:p>
            <a:pPr algn="r">
              <a:defRPr/>
            </a:pPr>
            <a:endParaRPr lang="en-US" altLang="zh-CN" sz="1200" dirty="0" smtClean="0">
              <a:solidFill>
                <a:schemeClr val="bg1"/>
              </a:solidFill>
              <a:ea typeface="宋体" pitchFamily="2" charset="-122"/>
            </a:endParaRPr>
          </a:p>
          <a:p>
            <a:pPr algn="r">
              <a:defRPr/>
            </a:pPr>
            <a:endParaRPr lang="en-US" altLang="zh-CN" sz="1200" dirty="0" smtClean="0">
              <a:solidFill>
                <a:schemeClr val="bg1"/>
              </a:solidFill>
              <a:ea typeface="宋体" pitchFamily="2" charset="-122"/>
            </a:endParaRPr>
          </a:p>
          <a:p>
            <a:pPr algn="r">
              <a:defRPr/>
            </a:pPr>
            <a:endParaRPr lang="en-US" altLang="zh-CN" sz="1200" dirty="0" smtClean="0">
              <a:solidFill>
                <a:schemeClr val="bg1"/>
              </a:solidFill>
              <a:ea typeface="宋体" pitchFamily="2" charset="-122"/>
            </a:endParaRPr>
          </a:p>
          <a:p>
            <a:pPr algn="r">
              <a:defRPr/>
            </a:pPr>
            <a:r>
              <a:rPr lang="zh-CN" altLang="en-US" sz="1200" dirty="0" smtClean="0">
                <a:solidFill>
                  <a:schemeClr val="bg1"/>
                </a:solidFill>
                <a:ea typeface="宋体" pitchFamily="2" charset="-122"/>
              </a:rPr>
              <a:t>此处需自行添加</a:t>
            </a:r>
          </a:p>
        </p:txBody>
      </p:sp>
      <p:sp>
        <p:nvSpPr>
          <p:cNvPr id="2052" name="Content_SM"/>
          <p:cNvSpPr>
            <a:spLocks noGrp="1" noChangeArrowheads="1"/>
          </p:cNvSpPr>
          <p:nvPr>
            <p:ph type="body" idx="4294967295"/>
          </p:nvPr>
        </p:nvSpPr>
        <p:spPr bwMode="auto">
          <a:xfrm>
            <a:off x="430144" y="1800643"/>
            <a:ext cx="9045713" cy="3852166"/>
          </a:xfrm>
          <a:prstGeom prst="rect">
            <a:avLst/>
          </a:prstGeom>
          <a:noFill/>
          <a:ln w="9525">
            <a:noFill/>
            <a:miter lim="800000"/>
          </a:ln>
        </p:spPr>
        <p:txBody>
          <a:bodyPr vert="horz" wrap="square" lIns="72000" tIns="0" rIns="72000" bIns="0" numCol="1" anchor="t" anchorCtr="0" compatLnSpc="1"/>
          <a:lstStyle/>
          <a:p>
            <a:pPr lvl="0"/>
            <a:r>
              <a:rPr lang="en-US" altLang="zh-CN" smtClean="0"/>
              <a:t>Click to add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3" name="Title_SM"/>
          <p:cNvSpPr>
            <a:spLocks noGrp="1" noChangeArrowheads="1"/>
          </p:cNvSpPr>
          <p:nvPr>
            <p:ph type="title" idx="9"/>
          </p:nvPr>
        </p:nvSpPr>
        <p:spPr bwMode="auto">
          <a:xfrm>
            <a:off x="426971" y="239768"/>
            <a:ext cx="8117174" cy="1086102"/>
          </a:xfrm>
          <a:prstGeom prst="rect">
            <a:avLst/>
          </a:prstGeom>
          <a:noFill/>
          <a:ln w="9525">
            <a:noFill/>
            <a:miter lim="800000"/>
          </a:ln>
        </p:spPr>
        <p:txBody>
          <a:bodyPr vert="horz" wrap="square" lIns="72000" tIns="0" rIns="72000" bIns="0" numCol="1" anchor="ctr" anchorCtr="0" compatLnSpc="1"/>
          <a:lstStyle/>
          <a:p>
            <a:pPr lvl="0"/>
            <a:r>
              <a:rPr lang="en-US" altLang="zh-CN" smtClean="0"/>
              <a:t>Click to Add Header</a:t>
            </a:r>
          </a:p>
        </p:txBody>
      </p:sp>
      <p:pic>
        <p:nvPicPr>
          <p:cNvPr id="2" name="图片 1" descr="1"/>
          <p:cNvPicPr>
            <a:picLocks noChangeAspect="1"/>
          </p:cNvPicPr>
          <p:nvPr userDrawn="1"/>
        </p:nvPicPr>
        <p:blipFill>
          <a:blip r:embed="rId13" cstate="print"/>
          <a:stretch>
            <a:fillRect/>
          </a:stretch>
        </p:blipFill>
        <p:spPr>
          <a:xfrm>
            <a:off x="8840638" y="224607"/>
            <a:ext cx="899160" cy="396875"/>
          </a:xfrm>
          <a:prstGeom prst="rect">
            <a:avLst/>
          </a:prstGeom>
        </p:spPr>
      </p:pic>
      <p:sp>
        <p:nvSpPr>
          <p:cNvPr id="6" name="txtfooterCopy"/>
          <p:cNvSpPr txBox="1">
            <a:spLocks noChangeArrowheads="1"/>
          </p:cNvSpPr>
          <p:nvPr userDrawn="1"/>
        </p:nvSpPr>
        <p:spPr bwMode="auto">
          <a:xfrm>
            <a:off x="128588" y="6526213"/>
            <a:ext cx="96377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rIns="72000"/>
          <a:lstStyle/>
          <a:p>
            <a:pPr eaLnBrk="1" hangingPunct="1">
              <a:spcBef>
                <a:spcPct val="50000"/>
              </a:spcBef>
              <a:buFont typeface="Arial" pitchFamily="34" charset="0"/>
              <a:buNone/>
            </a:pPr>
            <a:r>
              <a:rPr lang="zh-CN" altLang="en-US" sz="800" dirty="0" smtClean="0">
                <a:solidFill>
                  <a:srgbClr val="87888A"/>
                </a:solidFill>
                <a:ea typeface="宋体" pitchFamily="2" charset="-122"/>
                <a:sym typeface="Arial" pitchFamily="34" charset="0"/>
              </a:rPr>
              <a:t>项目启动会                                   </a:t>
            </a:r>
            <a:r>
              <a:rPr lang="zh-CN" altLang="en-US" sz="800" dirty="0" smtClean="0">
                <a:solidFill>
                  <a:srgbClr val="87888A"/>
                </a:solidFill>
                <a:ea typeface="宋体" pitchFamily="2" charset="-122"/>
              </a:rPr>
              <a:t>                                                                      </a:t>
            </a:r>
            <a:r>
              <a:rPr lang="en-US" altLang="zh-CN" sz="800" dirty="0" smtClean="0">
                <a:solidFill>
                  <a:srgbClr val="87888A"/>
                </a:solidFill>
                <a:ea typeface="宋体" pitchFamily="2" charset="-122"/>
              </a:rPr>
              <a:t> </a:t>
            </a:r>
            <a:r>
              <a:rPr lang="zh-CN" altLang="en-US" sz="800" dirty="0">
                <a:solidFill>
                  <a:srgbClr val="87888A"/>
                </a:solidFill>
                <a:ea typeface="宋体" pitchFamily="2" charset="-122"/>
              </a:rPr>
              <a:t>数鹏通（LinkCM</a:t>
            </a:r>
            <a:r>
              <a:rPr lang="zh-CN" altLang="en-US" sz="800" dirty="0" smtClean="0">
                <a:solidFill>
                  <a:srgbClr val="87888A"/>
                </a:solidFill>
                <a:ea typeface="宋体" pitchFamily="2" charset="-122"/>
              </a:rPr>
              <a:t>）科技     版权所有</a:t>
            </a:r>
            <a:r>
              <a:rPr lang="en-US" altLang="zh-CN" sz="800" dirty="0" smtClean="0">
                <a:solidFill>
                  <a:srgbClr val="87888A"/>
                </a:solidFill>
                <a:ea typeface="宋体" pitchFamily="2" charset="-122"/>
              </a:rPr>
              <a:t>© </a:t>
            </a:r>
            <a:r>
              <a:rPr lang="zh-CN" altLang="en-US" sz="800" dirty="0">
                <a:solidFill>
                  <a:srgbClr val="87888A"/>
                </a:solidFill>
                <a:ea typeface="宋体" pitchFamily="2" charset="-122"/>
              </a:rPr>
              <a:t>LinkCM</a:t>
            </a:r>
            <a:r>
              <a:rPr lang="en-US" altLang="zh-CN" sz="800" dirty="0">
                <a:solidFill>
                  <a:srgbClr val="87888A"/>
                </a:solidFill>
                <a:ea typeface="宋体" pitchFamily="2" charset="-122"/>
              </a:rPr>
              <a:t> </a:t>
            </a:r>
            <a:r>
              <a:rPr lang="en-US" altLang="zh-CN" sz="800" dirty="0" smtClean="0">
                <a:solidFill>
                  <a:srgbClr val="87888A"/>
                </a:solidFill>
                <a:ea typeface="宋体" pitchFamily="2" charset="-122"/>
              </a:rPr>
              <a:t>2017</a:t>
            </a:r>
            <a:r>
              <a:rPr lang="zh-CN" altLang="en-US" sz="800" dirty="0" smtClean="0">
                <a:solidFill>
                  <a:srgbClr val="87888A"/>
                </a:solidFill>
                <a:ea typeface="宋体" pitchFamily="2" charset="-122"/>
              </a:rPr>
              <a:t>                                                                                            </a:t>
            </a:r>
            <a:fld id="{DD366C12-0F2F-4EE6-80F2-AA3B752D5FF5}" type="datetime1">
              <a:rPr lang="zh-CN" altLang="en-US" sz="800">
                <a:solidFill>
                  <a:srgbClr val="87888A"/>
                </a:solidFill>
                <a:ea typeface="宋体" pitchFamily="2" charset="-122"/>
              </a:rPr>
              <a:pPr eaLnBrk="1" hangingPunct="1">
                <a:spcBef>
                  <a:spcPct val="50000"/>
                </a:spcBef>
                <a:buFont typeface="Arial" pitchFamily="34" charset="0"/>
                <a:buNone/>
              </a:pPr>
              <a:t>2017-02-14</a:t>
            </a:fld>
            <a:r>
              <a:rPr lang="en-US" altLang="zh-CN" sz="800" dirty="0">
                <a:solidFill>
                  <a:srgbClr val="87888A"/>
                </a:solidFill>
                <a:ea typeface="宋体" pitchFamily="2" charset="-122"/>
              </a:rPr>
              <a:t>  |  Page </a:t>
            </a:r>
            <a:fld id="{050DA54C-DEAE-4CF9-8FAA-ABD865583B9F}" type="slidenum">
              <a:rPr lang="en-US" altLang="zh-CN" sz="800">
                <a:solidFill>
                  <a:srgbClr val="87888A"/>
                </a:solidFill>
                <a:ea typeface="宋体" pitchFamily="2" charset="-122"/>
              </a:rPr>
              <a:pPr eaLnBrk="1" hangingPunct="1">
                <a:spcBef>
                  <a:spcPct val="50000"/>
                </a:spcBef>
                <a:buFont typeface="Arial" pitchFamily="34" charset="0"/>
                <a:buNone/>
              </a:pPr>
              <a:t>‹#›</a:t>
            </a:fld>
            <a:endParaRPr lang="en-US" altLang="zh-CN" sz="800" dirty="0">
              <a:solidFill>
                <a:srgbClr val="87888A"/>
              </a:solidFill>
              <a:ea typeface="宋体" pitchFamily="2" charset="-122"/>
            </a:endParaRPr>
          </a:p>
        </p:txBody>
      </p:sp>
      <p:pic>
        <p:nvPicPr>
          <p:cNvPr id="7" name="图片 8"/>
          <p:cNvPicPr>
            <a:picLocks noChangeAspect="1"/>
          </p:cNvPicPr>
          <p:nvPr userDrawn="1"/>
        </p:nvPicPr>
        <p:blipFill>
          <a:blip r:embed="rId14" cstate="print">
            <a:extLst>
              <a:ext uri="{28A0092B-C50C-407E-A947-70E740481C1C}">
                <a14:useLocalDpi xmlns:a14="http://schemas.microsoft.com/office/drawing/2010/main"/>
              </a:ext>
            </a:extLst>
          </a:blip>
          <a:srcRect/>
          <a:stretch>
            <a:fillRect/>
          </a:stretch>
        </p:blipFill>
        <p:spPr bwMode="auto">
          <a:xfrm>
            <a:off x="200025" y="9525"/>
            <a:ext cx="935757" cy="8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0" fontAlgn="base" hangingPunct="0">
        <a:spcBef>
          <a:spcPct val="0"/>
        </a:spcBef>
        <a:spcAft>
          <a:spcPct val="0"/>
        </a:spcAft>
        <a:defRPr sz="2800" kern="12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pitchFamily="34" charset="0"/>
          <a:ea typeface="宋体" pitchFamily="2" charset="-122"/>
        </a:defRPr>
      </a:lvl2pPr>
      <a:lvl3pPr algn="l" rtl="0" eaLnBrk="0" fontAlgn="base" hangingPunct="0">
        <a:spcBef>
          <a:spcPct val="0"/>
        </a:spcBef>
        <a:spcAft>
          <a:spcPct val="0"/>
        </a:spcAft>
        <a:defRPr sz="2800">
          <a:solidFill>
            <a:schemeClr val="tx1"/>
          </a:solidFill>
          <a:latin typeface="Arial" pitchFamily="34" charset="0"/>
          <a:ea typeface="宋体" pitchFamily="2" charset="-122"/>
        </a:defRPr>
      </a:lvl3pPr>
      <a:lvl4pPr algn="l" rtl="0" eaLnBrk="0" fontAlgn="base" hangingPunct="0">
        <a:spcBef>
          <a:spcPct val="0"/>
        </a:spcBef>
        <a:spcAft>
          <a:spcPct val="0"/>
        </a:spcAft>
        <a:defRPr sz="2800">
          <a:solidFill>
            <a:schemeClr val="tx1"/>
          </a:solidFill>
          <a:latin typeface="Arial" pitchFamily="34" charset="0"/>
          <a:ea typeface="宋体" pitchFamily="2" charset="-122"/>
        </a:defRPr>
      </a:lvl4pPr>
      <a:lvl5pPr algn="l" rtl="0" eaLnBrk="0" fontAlgn="base" hangingPunct="0">
        <a:spcBef>
          <a:spcPct val="0"/>
        </a:spcBef>
        <a:spcAft>
          <a:spcPct val="0"/>
        </a:spcAft>
        <a:defRPr sz="2800">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a:solidFill>
            <a:schemeClr val="tx1"/>
          </a:solidFill>
          <a:latin typeface="Arial" pitchFamily="34" charset="0"/>
          <a:ea typeface="宋体" pitchFamily="2" charset="-122"/>
        </a:defRPr>
      </a:lvl9pPr>
    </p:titleStyle>
    <p:bodyStyle>
      <a:lvl1pPr marL="176530" indent="-176530" algn="l" rtl="0" eaLnBrk="0" fontAlgn="base" hangingPunct="0">
        <a:spcBef>
          <a:spcPct val="20000"/>
        </a:spcBef>
        <a:spcAft>
          <a:spcPct val="0"/>
        </a:spcAft>
        <a:buClr>
          <a:srgbClr val="00A9D4"/>
        </a:buClr>
        <a:buFont typeface="Arial" pitchFamily="34" charset="0"/>
        <a:buChar char="›"/>
        <a:defRPr sz="2400" kern="1200">
          <a:solidFill>
            <a:schemeClr val="tx1"/>
          </a:solidFill>
          <a:latin typeface="+mn-lt"/>
          <a:ea typeface="+mn-ea"/>
          <a:cs typeface="+mn-cs"/>
        </a:defRPr>
      </a:lvl1pPr>
      <a:lvl2pPr marL="533400" lvl="1" indent="-177800" algn="l" rtl="0" eaLnBrk="0" fontAlgn="base" hangingPunct="0">
        <a:spcBef>
          <a:spcPct val="20000"/>
        </a:spcBef>
        <a:spcAft>
          <a:spcPct val="0"/>
        </a:spcAft>
        <a:buClr>
          <a:srgbClr val="00A9D4"/>
        </a:buClr>
        <a:buFont typeface="Arial" pitchFamily="34" charset="0"/>
        <a:buChar char="–"/>
        <a:defRPr sz="2000" kern="1200">
          <a:solidFill>
            <a:schemeClr val="tx1"/>
          </a:solidFill>
          <a:latin typeface="+mn-lt"/>
          <a:ea typeface="+mn-ea"/>
          <a:cs typeface="+mn-cs"/>
        </a:defRPr>
      </a:lvl2pPr>
      <a:lvl3pPr marL="892175" lvl="2" indent="-179705" algn="l" rtl="0" eaLnBrk="0" fontAlgn="base" hangingPunct="0">
        <a:spcBef>
          <a:spcPct val="20000"/>
        </a:spcBef>
        <a:spcAft>
          <a:spcPct val="0"/>
        </a:spcAft>
        <a:buClr>
          <a:srgbClr val="00A9D4"/>
        </a:buClr>
        <a:buFont typeface="Arial" pitchFamily="34" charset="0"/>
        <a:buChar char="›"/>
        <a:defRPr sz="2000" kern="1200">
          <a:solidFill>
            <a:schemeClr val="tx1"/>
          </a:solidFill>
          <a:latin typeface="+mn-lt"/>
          <a:ea typeface="+mn-ea"/>
          <a:cs typeface="+mn-cs"/>
        </a:defRPr>
      </a:lvl3pPr>
      <a:lvl4pPr marL="1252855" lvl="3" indent="-180975" algn="l" rtl="0" eaLnBrk="0" fontAlgn="base" hangingPunct="0">
        <a:spcBef>
          <a:spcPct val="20000"/>
        </a:spcBef>
        <a:spcAft>
          <a:spcPct val="0"/>
        </a:spcAft>
        <a:buClr>
          <a:srgbClr val="00A9D4"/>
        </a:buClr>
        <a:buFont typeface="Arial" pitchFamily="34" charset="0"/>
        <a:buChar char="-"/>
        <a:defRPr sz="2000" kern="1200">
          <a:solidFill>
            <a:schemeClr val="tx1"/>
          </a:solidFill>
          <a:latin typeface="+mn-lt"/>
          <a:ea typeface="+mn-ea"/>
          <a:cs typeface="+mn-cs"/>
        </a:defRPr>
      </a:lvl4pPr>
      <a:lvl5pPr marL="1614805" lvl="4" indent="-180975" algn="l" rtl="0" eaLnBrk="0" fontAlgn="base" hangingPunct="0">
        <a:spcBef>
          <a:spcPct val="20000"/>
        </a:spcBef>
        <a:spcAft>
          <a:spcPct val="0"/>
        </a:spcAft>
        <a:buClr>
          <a:srgbClr val="00A9D4"/>
        </a:buClr>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rgbClr val="00A9D4"/>
        </a:buClr>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rgbClr val="00A9D4"/>
        </a:buClr>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rgbClr val="00A9D4"/>
        </a:buClr>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rgbClr val="00A9D4"/>
        </a:buClr>
        <a:buFont typeface="Arial" charset="0"/>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Font typeface="Arial" charset="0"/>
        <a:buNone/>
        <a:defRPr sz="2000" b="0" i="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Font typeface="Arial" charset="0"/>
        <a:buNone/>
        <a:defRPr sz="2000" b="0" i="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Font typeface="Arial" charset="0"/>
        <a:buNone/>
        <a:defRPr sz="2000" b="0" i="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Font typeface="Arial" charset="0"/>
        <a:buNone/>
        <a:defRPr sz="2000" b="0" i="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Font typeface="Arial" charset="0"/>
        <a:buNone/>
        <a:defRPr sz="2000" b="0" i="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Font typeface="Arial" charset="0"/>
        <a:buNone/>
        <a:defRPr sz="2000" b="0" i="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Font typeface="Arial" charset="0"/>
        <a:buNone/>
        <a:defRPr sz="2000" b="0" i="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Font typeface="Arial" charset="0"/>
        <a:buNone/>
        <a:defRPr sz="2000" b="0" i="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Font typeface="Arial" charset="0"/>
        <a:buNone/>
        <a:defRPr sz="20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101213-0131_ppt"/>
          <p:cNvPicPr>
            <a:picLocks noChangeAspect="1" noChangeArrowheads="1"/>
          </p:cNvPicPr>
          <p:nvPr/>
        </p:nvPicPr>
        <p:blipFill>
          <a:blip r:embed="rId3" cstate="print"/>
          <a:srcRect/>
          <a:stretch>
            <a:fillRect/>
          </a:stretch>
        </p:blipFill>
        <p:spPr bwMode="auto">
          <a:xfrm>
            <a:off x="3439563" y="1495772"/>
            <a:ext cx="6464851" cy="4307885"/>
          </a:xfrm>
          <a:prstGeom prst="rect">
            <a:avLst/>
          </a:prstGeom>
          <a:noFill/>
          <a:ln w="9525">
            <a:noFill/>
            <a:miter lim="800000"/>
            <a:headEnd/>
            <a:tailEnd/>
          </a:ln>
        </p:spPr>
      </p:pic>
      <p:sp>
        <p:nvSpPr>
          <p:cNvPr id="4099" name="Rectangle 3"/>
          <p:cNvSpPr>
            <a:spLocks noChangeArrowheads="1"/>
          </p:cNvSpPr>
          <p:nvPr/>
        </p:nvSpPr>
        <p:spPr bwMode="auto">
          <a:xfrm>
            <a:off x="3420515" y="1197253"/>
            <a:ext cx="6499770" cy="4763602"/>
          </a:xfrm>
          <a:prstGeom prst="rect">
            <a:avLst/>
          </a:prstGeom>
          <a:gradFill rotWithShape="1">
            <a:gsLst>
              <a:gs pos="0">
                <a:schemeClr val="bg1"/>
              </a:gs>
              <a:gs pos="100000">
                <a:schemeClr val="bg1">
                  <a:gamma/>
                  <a:shade val="46275"/>
                  <a:invGamma/>
                  <a:alpha val="0"/>
                </a:schemeClr>
              </a:gs>
            </a:gsLst>
            <a:lin ang="0" scaled="1"/>
          </a:gradFill>
          <a:ln>
            <a:noFill/>
          </a:ln>
          <a:effectLst/>
        </p:spPr>
        <p:txBody>
          <a:bodyPr wrap="none" lIns="45720" rIns="45720" anchor="ctr"/>
          <a:lstStyle/>
          <a:p>
            <a:pPr algn="ctr" eaLnBrk="1" hangingPunct="1">
              <a:buFont typeface="Arial" charset="0"/>
              <a:buNone/>
              <a:defRPr/>
            </a:pPr>
            <a:endParaRPr lang="zh-CN" altLang="en-US">
              <a:latin typeface="Arial" charset="0"/>
              <a:ea typeface="+mn-ea"/>
            </a:endParaRPr>
          </a:p>
        </p:txBody>
      </p:sp>
      <p:graphicFrame>
        <p:nvGraphicFramePr>
          <p:cNvPr id="1026" name="Rectangle 4" hidden="1"/>
          <p:cNvGraphicFramePr>
            <a:graphicFrameLocks noChangeAspect="1"/>
          </p:cNvGraphicFramePr>
          <p:nvPr/>
        </p:nvGraphicFramePr>
        <p:xfrm>
          <a:off x="0" y="1"/>
          <a:ext cx="158725" cy="158786"/>
        </p:xfrm>
        <a:graphic>
          <a:graphicData uri="http://schemas.openxmlformats.org/presentationml/2006/ole">
            <mc:AlternateContent xmlns:mc="http://schemas.openxmlformats.org/markup-compatibility/2006">
              <mc:Choice xmlns:v="urn:schemas-microsoft-com:vml" Requires="v">
                <p:oleObj spid="_x0000_s1143" r:id="rId4" imgW="0" imgH="0" progId="">
                  <p:embed/>
                </p:oleObj>
              </mc:Choice>
              <mc:Fallback>
                <p:oleObj r:id="rId4" imgW="0" imgH="0" progId="">
                  <p:embed/>
                  <p:pic>
                    <p:nvPicPr>
                      <p:cNvPr id="0" name="AutoShape 16"/>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25" cy="1587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5"/>
          <p:cNvSpPr>
            <a:spLocks noGrp="1" noChangeArrowheads="1"/>
          </p:cNvSpPr>
          <p:nvPr>
            <p:ph type="subTitle" idx="1"/>
          </p:nvPr>
        </p:nvSpPr>
        <p:spPr>
          <a:xfrm>
            <a:off x="415859" y="5843353"/>
            <a:ext cx="9053649" cy="719304"/>
          </a:xfrm>
        </p:spPr>
        <p:txBody>
          <a:bodyPr/>
          <a:lstStyle/>
          <a:p>
            <a:pPr algn="l" eaLnBrk="1" hangingPunct="1">
              <a:buFont typeface="Arial" pitchFamily="34" charset="0"/>
              <a:buNone/>
            </a:pPr>
            <a:r>
              <a:rPr lang="zh-CN" altLang="en-US" sz="1800" dirty="0" smtClean="0">
                <a:solidFill>
                  <a:schemeClr val="tx2"/>
                </a:solidFill>
              </a:rPr>
              <a:t>数鹏通（LinkCM）科技   </a:t>
            </a:r>
          </a:p>
          <a:p>
            <a:pPr algn="l" eaLnBrk="1" hangingPunct="1">
              <a:buFont typeface="Arial" pitchFamily="34" charset="0"/>
              <a:buNone/>
            </a:pPr>
            <a:r>
              <a:rPr lang="sv-SE" altLang="en-US" sz="1800" dirty="0" smtClean="0">
                <a:solidFill>
                  <a:schemeClr val="tx2"/>
                </a:solidFill>
              </a:rPr>
              <a:t>201</a:t>
            </a:r>
            <a:r>
              <a:rPr lang="en-US" altLang="zh-CN" sz="1800" dirty="0" smtClean="0">
                <a:solidFill>
                  <a:schemeClr val="tx2"/>
                </a:solidFill>
              </a:rPr>
              <a:t>7</a:t>
            </a:r>
            <a:r>
              <a:rPr lang="zh-CN" altLang="en-US" sz="1800" dirty="0" smtClean="0">
                <a:solidFill>
                  <a:schemeClr val="tx2"/>
                </a:solidFill>
              </a:rPr>
              <a:t>年</a:t>
            </a:r>
            <a:r>
              <a:rPr lang="en-US" altLang="zh-CN" sz="1800" dirty="0" smtClean="0">
                <a:solidFill>
                  <a:schemeClr val="tx2"/>
                </a:solidFill>
              </a:rPr>
              <a:t>2</a:t>
            </a:r>
            <a:r>
              <a:rPr lang="zh-CN" altLang="en-US" sz="1800" dirty="0" smtClean="0">
                <a:solidFill>
                  <a:schemeClr val="tx2"/>
                </a:solidFill>
              </a:rPr>
              <a:t>月</a:t>
            </a:r>
            <a:r>
              <a:rPr lang="en-US" altLang="zh-CN" sz="1800" dirty="0" smtClean="0">
                <a:solidFill>
                  <a:schemeClr val="tx2"/>
                </a:solidFill>
              </a:rPr>
              <a:t>9</a:t>
            </a:r>
            <a:r>
              <a:rPr lang="zh-CN" altLang="en-US" sz="1800" dirty="0" smtClean="0">
                <a:solidFill>
                  <a:schemeClr val="tx2"/>
                </a:solidFill>
              </a:rPr>
              <a:t>日</a:t>
            </a:r>
          </a:p>
        </p:txBody>
      </p:sp>
      <p:sp>
        <p:nvSpPr>
          <p:cNvPr id="1030" name="Rectangle 6"/>
          <p:cNvSpPr>
            <a:spLocks noGrp="1" noChangeArrowheads="1"/>
          </p:cNvSpPr>
          <p:nvPr/>
        </p:nvSpPr>
        <p:spPr bwMode="auto">
          <a:xfrm>
            <a:off x="415859" y="1808581"/>
            <a:ext cx="9045714" cy="2840695"/>
          </a:xfrm>
          <a:prstGeom prst="rect">
            <a:avLst/>
          </a:prstGeom>
          <a:noFill/>
          <a:ln w="9525">
            <a:noFill/>
            <a:miter lim="800000"/>
          </a:ln>
        </p:spPr>
        <p:txBody>
          <a:bodyPr lIns="72000" tIns="0" rIns="72000" bIns="0" anchor="ctr"/>
          <a:lstStyle/>
          <a:p>
            <a:pPr eaLnBrk="1" hangingPunct="1"/>
            <a:r>
              <a:rPr lang="zh-CN" altLang="en-US" sz="3600" dirty="0"/>
              <a:t>云南省预警信息精准发布辅助支撑</a:t>
            </a:r>
            <a:r>
              <a:rPr lang="zh-CN" altLang="en-US" sz="3600" dirty="0" smtClean="0"/>
              <a:t>系统</a:t>
            </a:r>
            <a:endParaRPr lang="en-US" altLang="zh-CN" sz="3600" dirty="0" smtClean="0"/>
          </a:p>
          <a:p>
            <a:pPr eaLnBrk="1" hangingPunct="1"/>
            <a:r>
              <a:rPr lang="en-US" altLang="zh-CN" sz="3600" dirty="0" smtClean="0"/>
              <a:t>——</a:t>
            </a:r>
            <a:r>
              <a:rPr lang="zh-CN" altLang="en-US" sz="3600" dirty="0" smtClean="0"/>
              <a:t>项目</a:t>
            </a:r>
            <a:r>
              <a:rPr lang="zh-CN" altLang="en-US" sz="3600" dirty="0"/>
              <a:t>启动</a:t>
            </a:r>
            <a:r>
              <a:rPr lang="zh-CN" altLang="en-US" sz="3600" dirty="0" smtClean="0"/>
              <a:t>会</a:t>
            </a:r>
            <a:endParaRPr lang="zh-CN" altLang="en-US" sz="3600" dirty="0">
              <a:latin typeface="微软雅黑" pitchFamily="34" charset="-122"/>
            </a:endParaRPr>
          </a:p>
        </p:txBody>
      </p:sp>
      <p:sp>
        <p:nvSpPr>
          <p:cNvPr id="1031" name="Rectangle 7"/>
          <p:cNvSpPr>
            <a:spLocks noChangeArrowheads="1"/>
          </p:cNvSpPr>
          <p:nvPr/>
        </p:nvSpPr>
        <p:spPr bwMode="auto">
          <a:xfrm>
            <a:off x="380940" y="3969669"/>
            <a:ext cx="6085500" cy="369332"/>
          </a:xfrm>
          <a:prstGeom prst="rect">
            <a:avLst/>
          </a:prstGeom>
          <a:noFill/>
          <a:ln w="9525">
            <a:noFill/>
            <a:miter lim="800000"/>
          </a:ln>
        </p:spPr>
        <p:txBody>
          <a:bodyPr>
            <a:spAutoFit/>
          </a:bodyPr>
          <a:lstStyle/>
          <a:p>
            <a:pPr eaLnBrk="1" hangingPunct="1">
              <a:buFont typeface="Arial" pitchFamily="34" charset="0"/>
              <a:buNone/>
            </a:pPr>
            <a:r>
              <a:rPr lang="zh-CN" altLang="en-US" sz="1800" dirty="0">
                <a:latin typeface="楷体" pitchFamily="49" charset="-122"/>
                <a:ea typeface="华文新魏" pitchFamily="2" charset="-122"/>
              </a:rPr>
              <a:t>专业与创新、尊重与沟通、实现双赢、超越期望</a:t>
            </a:r>
            <a:endParaRPr lang="zh-CN" altLang="en-US" sz="18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55245" y="765498"/>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919758" y="1524322"/>
            <a:ext cx="7937500" cy="1123950"/>
          </a:xfrm>
          <a:prstGeom prst="roundRect">
            <a:avLst>
              <a:gd name="adj" fmla="val 0"/>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anchor="ctr"/>
          <a:lstStyle/>
          <a:p>
            <a:pPr algn="ctr" defTabSz="967801" fontAlgn="auto">
              <a:spcBef>
                <a:spcPts val="0"/>
              </a:spcBef>
              <a:spcAft>
                <a:spcPts val="0"/>
              </a:spcAft>
              <a:defRPr/>
            </a:pPr>
            <a:endParaRPr lang="zh-CN" altLang="en-US" sz="2500" kern="0">
              <a:solidFill>
                <a:srgbClr val="262626">
                  <a:lumMod val="90000"/>
                  <a:lumOff val="10000"/>
                </a:srgbClr>
              </a:solidFill>
              <a:latin typeface="Calibri"/>
              <a:ea typeface="微软雅黑"/>
            </a:endParaRPr>
          </a:p>
        </p:txBody>
      </p:sp>
      <p:grpSp>
        <p:nvGrpSpPr>
          <p:cNvPr id="16" name="组合 3"/>
          <p:cNvGrpSpPr>
            <a:grpSpLocks/>
          </p:cNvGrpSpPr>
          <p:nvPr/>
        </p:nvGrpSpPr>
        <p:grpSpPr bwMode="auto">
          <a:xfrm>
            <a:off x="1008658" y="1610047"/>
            <a:ext cx="1857375" cy="960438"/>
            <a:chOff x="717476" y="1291449"/>
            <a:chExt cx="2054324" cy="1106750"/>
          </a:xfrm>
        </p:grpSpPr>
        <p:sp>
          <p:nvSpPr>
            <p:cNvPr id="17" name="圆角矩形 16"/>
            <p:cNvSpPr/>
            <p:nvPr/>
          </p:nvSpPr>
          <p:spPr>
            <a:xfrm>
              <a:off x="717476" y="1291449"/>
              <a:ext cx="2054324" cy="1106750"/>
            </a:xfrm>
            <a:prstGeom prst="roundRect">
              <a:avLst>
                <a:gd name="adj" fmla="val 10880"/>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801" fontAlgn="auto">
                <a:lnSpc>
                  <a:spcPct val="120000"/>
                </a:lnSpc>
                <a:spcBef>
                  <a:spcPts val="0"/>
                </a:spcBef>
                <a:spcAft>
                  <a:spcPts val="0"/>
                </a:spcAft>
                <a:defRPr/>
              </a:pPr>
              <a:endParaRPr lang="zh-CN" altLang="en-US" sz="1500" b="1">
                <a:solidFill>
                  <a:prstClr val="white"/>
                </a:solidFill>
                <a:latin typeface="微软雅黑" panose="020B0503020204020204" pitchFamily="34" charset="-122"/>
              </a:endParaRPr>
            </a:p>
          </p:txBody>
        </p:sp>
        <p:sp>
          <p:nvSpPr>
            <p:cNvPr id="18" name="Freeform 41"/>
            <p:cNvSpPr>
              <a:spLocks noEditPoints="1"/>
            </p:cNvSpPr>
            <p:nvPr/>
          </p:nvSpPr>
          <p:spPr bwMode="auto">
            <a:xfrm>
              <a:off x="828093" y="1596949"/>
              <a:ext cx="575913" cy="515873"/>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sp>
          <p:nvSpPr>
            <p:cNvPr id="19" name="TextBox 6"/>
            <p:cNvSpPr txBox="1">
              <a:spLocks noChangeArrowheads="1"/>
            </p:cNvSpPr>
            <p:nvPr/>
          </p:nvSpPr>
          <p:spPr bwMode="auto">
            <a:xfrm>
              <a:off x="1403648" y="1609636"/>
              <a:ext cx="1224137" cy="534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algn="ctr">
                <a:lnSpc>
                  <a:spcPct val="120000"/>
                </a:lnSpc>
              </a:pPr>
              <a:r>
                <a:rPr lang="zh-CN" altLang="en-US" sz="2200" b="1" dirty="0" smtClean="0">
                  <a:solidFill>
                    <a:prstClr val="white"/>
                  </a:solidFill>
                  <a:latin typeface="微软雅黑" pitchFamily="34" charset="-122"/>
                </a:rPr>
                <a:t>风险</a:t>
              </a:r>
              <a:r>
                <a:rPr lang="en-US" altLang="zh-CN" sz="2200" b="1" dirty="0" smtClean="0">
                  <a:solidFill>
                    <a:prstClr val="white"/>
                  </a:solidFill>
                  <a:latin typeface="微软雅黑" pitchFamily="34" charset="-122"/>
                </a:rPr>
                <a:t>1</a:t>
              </a:r>
              <a:endParaRPr lang="zh-CN" altLang="en-US" sz="2200" b="1" dirty="0">
                <a:solidFill>
                  <a:prstClr val="white"/>
                </a:solidFill>
                <a:latin typeface="微软雅黑" pitchFamily="34" charset="-122"/>
              </a:endParaRPr>
            </a:p>
          </p:txBody>
        </p:sp>
      </p:grpSp>
      <p:sp>
        <p:nvSpPr>
          <p:cNvPr id="20" name="文本框 58"/>
          <p:cNvSpPr txBox="1"/>
          <p:nvPr/>
        </p:nvSpPr>
        <p:spPr>
          <a:xfrm>
            <a:off x="3062883" y="1721172"/>
            <a:ext cx="5207000" cy="580312"/>
          </a:xfrm>
          <a:prstGeom prst="rect">
            <a:avLst/>
          </a:prstGeom>
          <a:noFill/>
        </p:spPr>
        <p:txBody>
          <a:bodyPr lIns="99212" tIns="49606" rIns="99212" bIns="49606">
            <a:spAutoFit/>
          </a:bodyPr>
          <a:lstStyle/>
          <a:p>
            <a:pPr marL="310039" indent="-310039" defTabSz="967801" fontAlgn="auto">
              <a:lnSpc>
                <a:spcPct val="120000"/>
              </a:lnSpc>
              <a:spcBef>
                <a:spcPts val="0"/>
              </a:spcBef>
              <a:spcAft>
                <a:spcPts val="0"/>
              </a:spcAft>
              <a:buFont typeface="Wingdings" panose="05000000000000000000" pitchFamily="2" charset="2"/>
              <a:buChar char="l"/>
              <a:defRPr/>
            </a:pPr>
            <a:r>
              <a:rPr lang="zh-CN" altLang="en-US" sz="1300" dirty="0" smtClean="0">
                <a:solidFill>
                  <a:srgbClr val="262626">
                    <a:lumMod val="75000"/>
                    <a:lumOff val="25000"/>
                  </a:srgbClr>
                </a:solidFill>
                <a:latin typeface="微软雅黑" panose="020B0503020204020204" pitchFamily="34" charset="-122"/>
                <a:ea typeface="微软雅黑" panose="020B0503020204020204" pitchFamily="34" charset="-122"/>
              </a:rPr>
              <a:t>数据的对接</a:t>
            </a:r>
            <a:r>
              <a:rPr lang="zh-CN" altLang="en-US" sz="1300" dirty="0">
                <a:solidFill>
                  <a:srgbClr val="262626">
                    <a:lumMod val="75000"/>
                    <a:lumOff val="25000"/>
                  </a:srgbClr>
                </a:solidFill>
                <a:latin typeface="微软雅黑" panose="020B0503020204020204" pitchFamily="34" charset="-122"/>
              </a:rPr>
              <a:t>，需要各</a:t>
            </a:r>
            <a:r>
              <a:rPr lang="zh-CN" altLang="en-US" sz="1300" dirty="0" smtClean="0">
                <a:solidFill>
                  <a:srgbClr val="262626">
                    <a:lumMod val="75000"/>
                    <a:lumOff val="25000"/>
                  </a:srgbClr>
                </a:solidFill>
                <a:latin typeface="微软雅黑" panose="020B0503020204020204" pitchFamily="34" charset="-122"/>
              </a:rPr>
              <a:t>部门及时提供规范的数据／数据接口，以便项目能按时推进完成系统开发；</a:t>
            </a:r>
            <a:endParaRPr lang="en-US" altLang="zh-CN" sz="1300" dirty="0" smtClean="0">
              <a:solidFill>
                <a:srgbClr val="262626">
                  <a:lumMod val="75000"/>
                  <a:lumOff val="25000"/>
                </a:srgb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19758" y="2878460"/>
            <a:ext cx="7937500" cy="1123950"/>
          </a:xfrm>
          <a:prstGeom prst="roundRect">
            <a:avLst>
              <a:gd name="adj" fmla="val 0"/>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anchor="ctr"/>
          <a:lstStyle/>
          <a:p>
            <a:pPr algn="ctr" defTabSz="967801" fontAlgn="auto">
              <a:spcBef>
                <a:spcPts val="0"/>
              </a:spcBef>
              <a:spcAft>
                <a:spcPts val="0"/>
              </a:spcAft>
              <a:defRPr/>
            </a:pPr>
            <a:endParaRPr lang="zh-CN" altLang="en-US" sz="2500" kern="0">
              <a:solidFill>
                <a:srgbClr val="262626">
                  <a:lumMod val="90000"/>
                  <a:lumOff val="10000"/>
                </a:srgbClr>
              </a:solidFill>
              <a:latin typeface="Calibri"/>
              <a:ea typeface="微软雅黑"/>
            </a:endParaRPr>
          </a:p>
        </p:txBody>
      </p:sp>
      <p:sp>
        <p:nvSpPr>
          <p:cNvPr id="23" name="圆角矩形 22"/>
          <p:cNvSpPr/>
          <p:nvPr/>
        </p:nvSpPr>
        <p:spPr>
          <a:xfrm>
            <a:off x="919758" y="4251647"/>
            <a:ext cx="7937500" cy="1122363"/>
          </a:xfrm>
          <a:prstGeom prst="roundRect">
            <a:avLst>
              <a:gd name="adj" fmla="val 0"/>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anchor="ctr"/>
          <a:lstStyle/>
          <a:p>
            <a:pPr algn="ctr" defTabSz="967801" fontAlgn="auto">
              <a:spcBef>
                <a:spcPts val="0"/>
              </a:spcBef>
              <a:spcAft>
                <a:spcPts val="0"/>
              </a:spcAft>
              <a:defRPr/>
            </a:pPr>
            <a:endParaRPr lang="zh-CN" altLang="en-US" sz="2500" kern="0">
              <a:solidFill>
                <a:srgbClr val="262626">
                  <a:lumMod val="90000"/>
                  <a:lumOff val="10000"/>
                </a:srgbClr>
              </a:solidFill>
              <a:latin typeface="Calibri"/>
              <a:ea typeface="微软雅黑"/>
            </a:endParaRPr>
          </a:p>
        </p:txBody>
      </p:sp>
      <p:sp>
        <p:nvSpPr>
          <p:cNvPr id="24" name="文本框 58"/>
          <p:cNvSpPr txBox="1"/>
          <p:nvPr/>
        </p:nvSpPr>
        <p:spPr>
          <a:xfrm>
            <a:off x="3134240" y="3178603"/>
            <a:ext cx="5207000" cy="580312"/>
          </a:xfrm>
          <a:prstGeom prst="rect">
            <a:avLst/>
          </a:prstGeom>
          <a:noFill/>
        </p:spPr>
        <p:txBody>
          <a:bodyPr lIns="99212" tIns="49606" rIns="99212" bIns="49606">
            <a:spAutoFit/>
          </a:bodyPr>
          <a:lstStyle/>
          <a:p>
            <a:pPr marL="310039" indent="-310039" defTabSz="967801" fontAlgn="auto">
              <a:lnSpc>
                <a:spcPct val="120000"/>
              </a:lnSpc>
              <a:spcBef>
                <a:spcPts val="0"/>
              </a:spcBef>
              <a:spcAft>
                <a:spcPts val="0"/>
              </a:spcAft>
              <a:buFont typeface="Wingdings" panose="05000000000000000000" pitchFamily="2" charset="2"/>
              <a:buChar char="l"/>
              <a:defRPr/>
            </a:pPr>
            <a:r>
              <a:rPr lang="zh-CN" altLang="en-US" sz="1300" dirty="0">
                <a:solidFill>
                  <a:srgbClr val="262626">
                    <a:lumMod val="75000"/>
                    <a:lumOff val="25000"/>
                  </a:srgbClr>
                </a:solidFill>
                <a:latin typeface="微软雅黑" panose="020B0503020204020204" pitchFamily="34" charset="-122"/>
              </a:rPr>
              <a:t>网络的要求</a:t>
            </a:r>
            <a:r>
              <a:rPr lang="zh-CN" altLang="en-US" sz="1300" dirty="0" smtClean="0">
                <a:solidFill>
                  <a:srgbClr val="262626">
                    <a:lumMod val="75000"/>
                    <a:lumOff val="25000"/>
                  </a:srgbClr>
                </a:solidFill>
                <a:latin typeface="微软雅黑" panose="020B0503020204020204" pitchFamily="34" charset="-122"/>
              </a:rPr>
              <a:t>，需要电子政务网与气象内网实现网络</a:t>
            </a:r>
            <a:r>
              <a:rPr lang="zh-CN" altLang="en-US" sz="1300" dirty="0">
                <a:solidFill>
                  <a:srgbClr val="262626">
                    <a:lumMod val="75000"/>
                    <a:lumOff val="25000"/>
                  </a:srgbClr>
                </a:solidFill>
                <a:latin typeface="微软雅黑" panose="020B0503020204020204" pitchFamily="34" charset="-122"/>
              </a:rPr>
              <a:t>联通，以便数据正常请求和</a:t>
            </a:r>
            <a:r>
              <a:rPr lang="zh-CN" altLang="en-US" sz="1300" dirty="0" smtClean="0">
                <a:solidFill>
                  <a:srgbClr val="262626">
                    <a:lumMod val="75000"/>
                    <a:lumOff val="25000"/>
                  </a:srgbClr>
                </a:solidFill>
                <a:latin typeface="微软雅黑" panose="020B0503020204020204" pitchFamily="34" charset="-122"/>
              </a:rPr>
              <a:t>展现，并按项目计划完成</a:t>
            </a:r>
            <a:r>
              <a:rPr lang="zh-CN" altLang="en-US" sz="1300" dirty="0">
                <a:solidFill>
                  <a:srgbClr val="262626">
                    <a:lumMod val="75000"/>
                    <a:lumOff val="25000"/>
                  </a:srgbClr>
                </a:solidFill>
                <a:latin typeface="微软雅黑" panose="020B0503020204020204" pitchFamily="34" charset="-122"/>
              </a:rPr>
              <a:t>系统开发；</a:t>
            </a:r>
            <a:endParaRPr lang="en-US" altLang="zh-CN" sz="1300" dirty="0">
              <a:solidFill>
                <a:srgbClr val="262626">
                  <a:lumMod val="75000"/>
                  <a:lumOff val="25000"/>
                </a:srgbClr>
              </a:solidFill>
              <a:latin typeface="微软雅黑" panose="020B0503020204020204" pitchFamily="34" charset="-122"/>
            </a:endParaRPr>
          </a:p>
        </p:txBody>
      </p:sp>
      <p:grpSp>
        <p:nvGrpSpPr>
          <p:cNvPr id="25" name="组合 12"/>
          <p:cNvGrpSpPr>
            <a:grpSpLocks/>
          </p:cNvGrpSpPr>
          <p:nvPr/>
        </p:nvGrpSpPr>
        <p:grpSpPr bwMode="auto">
          <a:xfrm>
            <a:off x="1008658" y="2961010"/>
            <a:ext cx="1857375" cy="958850"/>
            <a:chOff x="710462" y="2852936"/>
            <a:chExt cx="2054324" cy="1106750"/>
          </a:xfrm>
        </p:grpSpPr>
        <p:grpSp>
          <p:nvGrpSpPr>
            <p:cNvPr id="26" name="组合 13"/>
            <p:cNvGrpSpPr>
              <a:grpSpLocks/>
            </p:cNvGrpSpPr>
            <p:nvPr/>
          </p:nvGrpSpPr>
          <p:grpSpPr bwMode="auto">
            <a:xfrm>
              <a:off x="710462" y="2852936"/>
              <a:ext cx="2054324" cy="1106750"/>
              <a:chOff x="717476" y="1291449"/>
              <a:chExt cx="2054324" cy="1106750"/>
            </a:xfrm>
          </p:grpSpPr>
          <p:sp>
            <p:nvSpPr>
              <p:cNvPr id="41" name="圆角矩形 40"/>
              <p:cNvSpPr/>
              <p:nvPr/>
            </p:nvSpPr>
            <p:spPr>
              <a:xfrm>
                <a:off x="717476" y="1291449"/>
                <a:ext cx="2054324" cy="1106750"/>
              </a:xfrm>
              <a:prstGeom prst="roundRect">
                <a:avLst>
                  <a:gd name="adj" fmla="val 10880"/>
                </a:avLst>
              </a:prstGeom>
              <a:solidFill>
                <a:srgbClr val="006D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801" fontAlgn="auto">
                  <a:lnSpc>
                    <a:spcPct val="120000"/>
                  </a:lnSpc>
                  <a:spcBef>
                    <a:spcPts val="0"/>
                  </a:spcBef>
                  <a:spcAft>
                    <a:spcPts val="0"/>
                  </a:spcAft>
                  <a:defRPr/>
                </a:pPr>
                <a:endParaRPr lang="zh-CN" altLang="en-US" sz="1500" b="1">
                  <a:solidFill>
                    <a:prstClr val="white"/>
                  </a:solidFill>
                  <a:latin typeface="微软雅黑" panose="020B0503020204020204" pitchFamily="34" charset="-122"/>
                </a:endParaRPr>
              </a:p>
            </p:txBody>
          </p:sp>
          <p:sp>
            <p:nvSpPr>
              <p:cNvPr id="42" name="TextBox 17"/>
              <p:cNvSpPr txBox="1">
                <a:spLocks noChangeArrowheads="1"/>
              </p:cNvSpPr>
              <p:nvPr/>
            </p:nvSpPr>
            <p:spPr bwMode="auto">
              <a:xfrm>
                <a:off x="1403648" y="1609636"/>
                <a:ext cx="1224137" cy="53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algn="ctr">
                  <a:lnSpc>
                    <a:spcPct val="120000"/>
                  </a:lnSpc>
                </a:pPr>
                <a:r>
                  <a:rPr lang="zh-CN" altLang="en-US" sz="2200" b="1" dirty="0" smtClean="0">
                    <a:solidFill>
                      <a:prstClr val="white"/>
                    </a:solidFill>
                    <a:latin typeface="微软雅黑" pitchFamily="34" charset="-122"/>
                  </a:rPr>
                  <a:t>风险</a:t>
                </a:r>
                <a:r>
                  <a:rPr lang="en-US" altLang="zh-CN" sz="2200" b="1" dirty="0" smtClean="0">
                    <a:solidFill>
                      <a:prstClr val="white"/>
                    </a:solidFill>
                    <a:latin typeface="微软雅黑" pitchFamily="34" charset="-122"/>
                  </a:rPr>
                  <a:t>2</a:t>
                </a:r>
                <a:endParaRPr lang="zh-CN" altLang="en-US" sz="2200" b="1" dirty="0">
                  <a:solidFill>
                    <a:prstClr val="white"/>
                  </a:solidFill>
                  <a:latin typeface="微软雅黑" pitchFamily="34" charset="-122"/>
                </a:endParaRPr>
              </a:p>
            </p:txBody>
          </p:sp>
        </p:grpSp>
        <p:sp>
          <p:nvSpPr>
            <p:cNvPr id="39" name="Freeform 26"/>
            <p:cNvSpPr>
              <a:spLocks noEditPoints="1"/>
            </p:cNvSpPr>
            <p:nvPr/>
          </p:nvSpPr>
          <p:spPr bwMode="auto">
            <a:xfrm>
              <a:off x="828102" y="3043502"/>
              <a:ext cx="467051" cy="467253"/>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
          <p:nvSpPr>
            <p:cNvPr id="40" name="Freeform 27"/>
            <p:cNvSpPr>
              <a:spLocks noEditPoints="1"/>
            </p:cNvSpPr>
            <p:nvPr/>
          </p:nvSpPr>
          <p:spPr bwMode="auto">
            <a:xfrm>
              <a:off x="1226677" y="3382490"/>
              <a:ext cx="331852" cy="335324"/>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43" name="组合 18"/>
          <p:cNvGrpSpPr>
            <a:grpSpLocks/>
          </p:cNvGrpSpPr>
          <p:nvPr/>
        </p:nvGrpSpPr>
        <p:grpSpPr bwMode="auto">
          <a:xfrm>
            <a:off x="1008658" y="4334197"/>
            <a:ext cx="1857375" cy="958850"/>
            <a:chOff x="710462" y="4437112"/>
            <a:chExt cx="2054324" cy="1106750"/>
          </a:xfrm>
        </p:grpSpPr>
        <p:grpSp>
          <p:nvGrpSpPr>
            <p:cNvPr id="44" name="组合 19"/>
            <p:cNvGrpSpPr>
              <a:grpSpLocks/>
            </p:cNvGrpSpPr>
            <p:nvPr/>
          </p:nvGrpSpPr>
          <p:grpSpPr bwMode="auto">
            <a:xfrm>
              <a:off x="710462" y="4437112"/>
              <a:ext cx="2054324" cy="1106750"/>
              <a:chOff x="717476" y="1291449"/>
              <a:chExt cx="2054324" cy="1106750"/>
            </a:xfrm>
          </p:grpSpPr>
          <p:sp>
            <p:nvSpPr>
              <p:cNvPr id="46" name="圆角矩形 45"/>
              <p:cNvSpPr/>
              <p:nvPr/>
            </p:nvSpPr>
            <p:spPr>
              <a:xfrm>
                <a:off x="717476" y="1291449"/>
                <a:ext cx="2054324" cy="1106750"/>
              </a:xfrm>
              <a:prstGeom prst="roundRect">
                <a:avLst>
                  <a:gd name="adj" fmla="val 10880"/>
                </a:avLst>
              </a:prstGeom>
              <a:solidFill>
                <a:srgbClr val="005A9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801" fontAlgn="auto">
                  <a:lnSpc>
                    <a:spcPct val="120000"/>
                  </a:lnSpc>
                  <a:spcBef>
                    <a:spcPts val="0"/>
                  </a:spcBef>
                  <a:spcAft>
                    <a:spcPts val="0"/>
                  </a:spcAft>
                  <a:defRPr/>
                </a:pPr>
                <a:endParaRPr lang="zh-CN" altLang="en-US" sz="1500" b="1">
                  <a:solidFill>
                    <a:prstClr val="white"/>
                  </a:solidFill>
                  <a:latin typeface="微软雅黑" panose="020B0503020204020204" pitchFamily="34" charset="-122"/>
                </a:endParaRPr>
              </a:p>
            </p:txBody>
          </p:sp>
          <p:sp>
            <p:nvSpPr>
              <p:cNvPr id="47" name="TextBox 22"/>
              <p:cNvSpPr txBox="1">
                <a:spLocks noChangeArrowheads="1"/>
              </p:cNvSpPr>
              <p:nvPr/>
            </p:nvSpPr>
            <p:spPr bwMode="auto">
              <a:xfrm>
                <a:off x="1403648" y="1609636"/>
                <a:ext cx="1224137" cy="53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algn="ctr">
                  <a:lnSpc>
                    <a:spcPct val="120000"/>
                  </a:lnSpc>
                </a:pPr>
                <a:r>
                  <a:rPr lang="zh-CN" altLang="en-US" sz="2200" b="1" dirty="0" smtClean="0">
                    <a:solidFill>
                      <a:prstClr val="white"/>
                    </a:solidFill>
                    <a:latin typeface="微软雅黑" pitchFamily="34" charset="-122"/>
                  </a:rPr>
                  <a:t>风险</a:t>
                </a:r>
                <a:r>
                  <a:rPr lang="en-US" altLang="zh-CN" sz="2200" b="1" dirty="0" smtClean="0">
                    <a:solidFill>
                      <a:prstClr val="white"/>
                    </a:solidFill>
                    <a:latin typeface="微软雅黑" pitchFamily="34" charset="-122"/>
                  </a:rPr>
                  <a:t>3</a:t>
                </a:r>
                <a:endParaRPr lang="zh-CN" altLang="en-US" sz="2200" b="1" dirty="0">
                  <a:solidFill>
                    <a:prstClr val="white"/>
                  </a:solidFill>
                  <a:latin typeface="微软雅黑" pitchFamily="34" charset="-122"/>
                </a:endParaRPr>
              </a:p>
            </p:txBody>
          </p:sp>
        </p:grpSp>
        <p:sp>
          <p:nvSpPr>
            <p:cNvPr id="45" name="Freeform 41"/>
            <p:cNvSpPr>
              <a:spLocks noEditPoints="1"/>
            </p:cNvSpPr>
            <p:nvPr/>
          </p:nvSpPr>
          <p:spPr bwMode="auto">
            <a:xfrm>
              <a:off x="828102" y="4743118"/>
              <a:ext cx="614541" cy="494739"/>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headEnd/>
              <a:tailEnd/>
            </a:ln>
          </p:spPr>
          <p:txBody>
            <a:bodyPr/>
            <a:lstStyle/>
            <a:p>
              <a:pPr defTabSz="967801"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22" name="文本框 58"/>
          <p:cNvSpPr txBox="1"/>
          <p:nvPr/>
        </p:nvSpPr>
        <p:spPr>
          <a:xfrm>
            <a:off x="3147043" y="4599310"/>
            <a:ext cx="5207000" cy="580312"/>
          </a:xfrm>
          <a:prstGeom prst="rect">
            <a:avLst/>
          </a:prstGeom>
          <a:noFill/>
        </p:spPr>
        <p:txBody>
          <a:bodyPr lIns="99212" tIns="49606" rIns="99212" bIns="49606">
            <a:spAutoFit/>
          </a:bodyPr>
          <a:lstStyle/>
          <a:p>
            <a:pPr marL="310039" indent="-310039" defTabSz="967801" fontAlgn="auto">
              <a:lnSpc>
                <a:spcPct val="120000"/>
              </a:lnSpc>
              <a:spcBef>
                <a:spcPts val="0"/>
              </a:spcBef>
              <a:spcAft>
                <a:spcPts val="0"/>
              </a:spcAft>
              <a:buFont typeface="Wingdings" panose="05000000000000000000" pitchFamily="2" charset="2"/>
              <a:buChar char="l"/>
              <a:defRPr/>
            </a:pPr>
            <a:r>
              <a:rPr lang="zh-CN" altLang="en-US" sz="1300" dirty="0" smtClean="0">
                <a:solidFill>
                  <a:srgbClr val="262626">
                    <a:lumMod val="75000"/>
                    <a:lumOff val="25000"/>
                  </a:srgbClr>
                </a:solidFill>
                <a:latin typeface="微软雅黑" panose="020B0503020204020204" pitchFamily="34" charset="-122"/>
                <a:ea typeface="微软雅黑" panose="020B0503020204020204" pitchFamily="34" charset="-122"/>
              </a:rPr>
              <a:t>服务器的提供，需要在</a:t>
            </a:r>
            <a:r>
              <a:rPr lang="en-US" altLang="zh-CN" sz="1300" dirty="0" smtClean="0">
                <a:solidFill>
                  <a:srgbClr val="262626">
                    <a:lumMod val="75000"/>
                    <a:lumOff val="25000"/>
                  </a:srgbClr>
                </a:solidFill>
                <a:latin typeface="微软雅黑" panose="020B0503020204020204" pitchFamily="34" charset="-122"/>
                <a:ea typeface="微软雅黑" panose="020B0503020204020204" pitchFamily="34" charset="-122"/>
              </a:rPr>
              <a:t>2</a:t>
            </a:r>
            <a:r>
              <a:rPr lang="zh-CN" altLang="en-US" sz="1300" dirty="0" smtClean="0">
                <a:solidFill>
                  <a:srgbClr val="262626">
                    <a:lumMod val="75000"/>
                    <a:lumOff val="25000"/>
                  </a:srgbClr>
                </a:solidFill>
                <a:latin typeface="微软雅黑" panose="020B0503020204020204" pitchFamily="34" charset="-122"/>
                <a:ea typeface="微软雅黑" panose="020B0503020204020204" pitchFamily="34" charset="-122"/>
              </a:rPr>
              <a:t>月份提供测试服务器，以及</a:t>
            </a:r>
            <a:r>
              <a:rPr lang="en-US" altLang="zh-CN" sz="1300" dirty="0" smtClean="0">
                <a:solidFill>
                  <a:srgbClr val="262626">
                    <a:lumMod val="75000"/>
                    <a:lumOff val="25000"/>
                  </a:srgbClr>
                </a:solidFill>
                <a:latin typeface="微软雅黑" panose="020B0503020204020204" pitchFamily="34" charset="-122"/>
                <a:ea typeface="微软雅黑" panose="020B0503020204020204" pitchFamily="34" charset="-122"/>
              </a:rPr>
              <a:t>3</a:t>
            </a:r>
            <a:r>
              <a:rPr lang="zh-CN" altLang="en-US" sz="1300" dirty="0" smtClean="0">
                <a:solidFill>
                  <a:srgbClr val="262626">
                    <a:lumMod val="75000"/>
                    <a:lumOff val="25000"/>
                  </a:srgbClr>
                </a:solidFill>
                <a:latin typeface="微软雅黑" panose="020B0503020204020204" pitchFamily="34" charset="-122"/>
                <a:ea typeface="微软雅黑" panose="020B0503020204020204" pitchFamily="34" charset="-122"/>
              </a:rPr>
              <a:t>～</a:t>
            </a:r>
            <a:r>
              <a:rPr lang="en-US" altLang="zh-CN" sz="1300" dirty="0" smtClean="0">
                <a:solidFill>
                  <a:srgbClr val="262626">
                    <a:lumMod val="75000"/>
                    <a:lumOff val="25000"/>
                  </a:srgbClr>
                </a:solidFill>
                <a:latin typeface="微软雅黑" panose="020B0503020204020204" pitchFamily="34" charset="-122"/>
                <a:ea typeface="微软雅黑" panose="020B0503020204020204" pitchFamily="34" charset="-122"/>
              </a:rPr>
              <a:t>5</a:t>
            </a:r>
            <a:r>
              <a:rPr lang="zh-CN" altLang="en-US" sz="1300" dirty="0" smtClean="0">
                <a:solidFill>
                  <a:srgbClr val="262626">
                    <a:lumMod val="75000"/>
                    <a:lumOff val="25000"/>
                  </a:srgbClr>
                </a:solidFill>
                <a:latin typeface="微软雅黑" panose="020B0503020204020204" pitchFamily="34" charset="-122"/>
                <a:ea typeface="微软雅黑" panose="020B0503020204020204" pitchFamily="34" charset="-122"/>
              </a:rPr>
              <a:t>月份期间提供正式服务器，</a:t>
            </a:r>
            <a:r>
              <a:rPr lang="zh-CN" altLang="en-US" sz="1300" dirty="0">
                <a:solidFill>
                  <a:srgbClr val="262626">
                    <a:lumMod val="75000"/>
                    <a:lumOff val="25000"/>
                  </a:srgbClr>
                </a:solidFill>
                <a:latin typeface="微软雅黑" panose="020B0503020204020204" pitchFamily="34" charset="-122"/>
              </a:rPr>
              <a:t>以便项目能按时推进完成</a:t>
            </a:r>
            <a:r>
              <a:rPr lang="zh-CN" altLang="en-US" sz="1300" dirty="0" smtClean="0">
                <a:solidFill>
                  <a:srgbClr val="262626">
                    <a:lumMod val="75000"/>
                    <a:lumOff val="25000"/>
                  </a:srgbClr>
                </a:solidFill>
                <a:latin typeface="微软雅黑" panose="020B0503020204020204" pitchFamily="34" charset="-122"/>
              </a:rPr>
              <a:t>系统部署</a:t>
            </a:r>
            <a:endParaRPr lang="en-US" altLang="zh-CN" sz="1300" dirty="0" smtClean="0">
              <a:solidFill>
                <a:srgbClr val="262626">
                  <a:lumMod val="75000"/>
                  <a:lumOff val="25000"/>
                </a:srgbClr>
              </a:solidFill>
              <a:latin typeface="微软雅黑" panose="020B0503020204020204" pitchFamily="34" charset="-122"/>
              <a:ea typeface="微软雅黑" panose="020B0503020204020204" pitchFamily="34" charset="-122"/>
            </a:endParaRPr>
          </a:p>
        </p:txBody>
      </p:sp>
      <p:grpSp>
        <p:nvGrpSpPr>
          <p:cNvPr id="48" name="组 47"/>
          <p:cNvGrpSpPr/>
          <p:nvPr/>
        </p:nvGrpSpPr>
        <p:grpSpPr>
          <a:xfrm>
            <a:off x="1354374" y="261442"/>
            <a:ext cx="6766184" cy="367784"/>
            <a:chOff x="1354374" y="261442"/>
            <a:chExt cx="6766184" cy="367784"/>
          </a:xfrm>
        </p:grpSpPr>
        <p:sp>
          <p:nvSpPr>
            <p:cNvPr id="50" name="文本框 17"/>
            <p:cNvSpPr txBox="1"/>
            <p:nvPr/>
          </p:nvSpPr>
          <p:spPr>
            <a:xfrm>
              <a:off x="1354374" y="28368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项目概况</a:t>
              </a:r>
            </a:p>
          </p:txBody>
        </p:sp>
        <p:sp>
          <p:nvSpPr>
            <p:cNvPr id="51" name="文本框 28"/>
            <p:cNvSpPr txBox="1"/>
            <p:nvPr/>
          </p:nvSpPr>
          <p:spPr>
            <a:xfrm>
              <a:off x="2794534" y="290672"/>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组织架构</a:t>
              </a:r>
            </a:p>
          </p:txBody>
        </p:sp>
        <p:sp>
          <p:nvSpPr>
            <p:cNvPr id="52" name="文本框 31"/>
            <p:cNvSpPr txBox="1"/>
            <p:nvPr/>
          </p:nvSpPr>
          <p:spPr>
            <a:xfrm>
              <a:off x="4090678" y="28749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项目计划</a:t>
              </a:r>
            </a:p>
          </p:txBody>
        </p:sp>
        <p:sp>
          <p:nvSpPr>
            <p:cNvPr id="53" name="文本框 35"/>
            <p:cNvSpPr txBox="1"/>
            <p:nvPr/>
          </p:nvSpPr>
          <p:spPr>
            <a:xfrm>
              <a:off x="5386822" y="28749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需求评审</a:t>
              </a:r>
            </a:p>
          </p:txBody>
        </p:sp>
        <p:sp>
          <p:nvSpPr>
            <p:cNvPr id="54" name="KSO_Shape"/>
            <p:cNvSpPr/>
            <p:nvPr/>
          </p:nvSpPr>
          <p:spPr>
            <a:xfrm>
              <a:off x="2434494"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KSO_Shape"/>
            <p:cNvSpPr/>
            <p:nvPr/>
          </p:nvSpPr>
          <p:spPr>
            <a:xfrm>
              <a:off x="3730638"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KSO_Shape"/>
            <p:cNvSpPr/>
            <p:nvPr/>
          </p:nvSpPr>
          <p:spPr>
            <a:xfrm>
              <a:off x="5026782"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KSO_Shape"/>
            <p:cNvSpPr/>
            <p:nvPr/>
          </p:nvSpPr>
          <p:spPr>
            <a:xfrm>
              <a:off x="6322926"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35"/>
            <p:cNvSpPr txBox="1"/>
            <p:nvPr/>
          </p:nvSpPr>
          <p:spPr>
            <a:xfrm>
              <a:off x="6757965" y="282251"/>
              <a:ext cx="1005403" cy="338554"/>
            </a:xfrm>
            <a:prstGeom prst="rect">
              <a:avLst/>
            </a:prstGeom>
            <a:noFill/>
          </p:spPr>
          <p:txBody>
            <a:bodyPr wrap="none" rtlCol="0">
              <a:spAutoFit/>
            </a:bodyPr>
            <a:lstStyle>
              <a:defPPr>
                <a:defRPr lang="en-US"/>
              </a:defPPr>
              <a:lvl1pPr>
                <a:defRPr sz="1600">
                  <a:solidFill>
                    <a:srgbClr val="2476C1"/>
                  </a:solidFill>
                </a:defRPr>
              </a:lvl1pPr>
            </a:lstStyle>
            <a:p>
              <a:r>
                <a:rPr lang="zh-CN" altLang="en-US" dirty="0">
                  <a:sym typeface="+mn-ea"/>
                </a:rPr>
                <a:t>风险管理</a:t>
              </a:r>
            </a:p>
          </p:txBody>
        </p:sp>
        <p:sp>
          <p:nvSpPr>
            <p:cNvPr id="59" name="KSO_Shape"/>
            <p:cNvSpPr/>
            <p:nvPr/>
          </p:nvSpPr>
          <p:spPr>
            <a:xfrm>
              <a:off x="7763368" y="261442"/>
              <a:ext cx="357190" cy="357190"/>
            </a:xfrm>
            <a:prstGeom prst="chevron">
              <a:avLst/>
            </a:prstGeom>
            <a:solidFill>
              <a:srgbClr val="2476C1"/>
            </a:solidFill>
            <a:ln>
              <a:solidFill>
                <a:srgbClr val="247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9610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nvSpPr>
        <p:spPr bwMode="auto">
          <a:xfrm>
            <a:off x="808802" y="3129511"/>
            <a:ext cx="8117174" cy="1086101"/>
          </a:xfrm>
          <a:prstGeom prst="rect">
            <a:avLst/>
          </a:prstGeom>
          <a:noFill/>
          <a:ln w="9525">
            <a:noFill/>
            <a:miter lim="800000"/>
          </a:ln>
        </p:spPr>
        <p:txBody>
          <a:bodyPr lIns="72000" tIns="0" rIns="72000" bIns="0" anchor="ctr"/>
          <a:lstStyle/>
          <a:p>
            <a:pPr algn="ctr"/>
            <a:r>
              <a:rPr lang="en-US" altLang="zh-CN" dirty="0" smtClean="0">
                <a:latin typeface="Arial" pitchFamily="34" charset="0"/>
              </a:rPr>
              <a:t>THANK YOU</a:t>
            </a:r>
            <a:endParaRPr lang="zh-CN" altLang="en-US" dirty="0">
              <a:latin typeface="Arial" pitchFamily="34" charset="0"/>
            </a:endParaRPr>
          </a:p>
        </p:txBody>
      </p:sp>
      <p:sp>
        <p:nvSpPr>
          <p:cNvPr id="4" name="Rectangle 3"/>
          <p:cNvSpPr>
            <a:spLocks noGrp="1" noChangeArrowheads="1"/>
          </p:cNvSpPr>
          <p:nvPr/>
        </p:nvSpPr>
        <p:spPr bwMode="auto">
          <a:xfrm>
            <a:off x="808802" y="2156206"/>
            <a:ext cx="8117174" cy="1086101"/>
          </a:xfrm>
          <a:prstGeom prst="rect">
            <a:avLst/>
          </a:prstGeom>
          <a:noFill/>
          <a:ln w="9525">
            <a:noFill/>
            <a:miter lim="800000"/>
          </a:ln>
        </p:spPr>
        <p:txBody>
          <a:bodyPr lIns="72000" tIns="0" rIns="72000" bIns="0" anchor="ctr"/>
          <a:lstStyle/>
          <a:p>
            <a:pPr algn="ctr"/>
            <a:r>
              <a:rPr lang="en-US" altLang="zh-CN" sz="6600" dirty="0" smtClean="0">
                <a:solidFill>
                  <a:schemeClr val="accent4">
                    <a:lumMod val="50000"/>
                  </a:schemeClr>
                </a:solidFill>
                <a:latin typeface="Arial" pitchFamily="34" charset="0"/>
              </a:rPr>
              <a:t>END</a:t>
            </a:r>
            <a:endParaRPr lang="zh-CN" altLang="en-US" sz="6600" dirty="0">
              <a:solidFill>
                <a:schemeClr val="accent4">
                  <a:lumMod val="50000"/>
                </a:schemeClr>
              </a:solidFill>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55245" y="765498"/>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grpSp>
        <p:nvGrpSpPr>
          <p:cNvPr id="2" name="组 1"/>
          <p:cNvGrpSpPr/>
          <p:nvPr/>
        </p:nvGrpSpPr>
        <p:grpSpPr>
          <a:xfrm>
            <a:off x="1354374" y="261442"/>
            <a:ext cx="6766184" cy="367784"/>
            <a:chOff x="1354374" y="261442"/>
            <a:chExt cx="6766184" cy="367784"/>
          </a:xfrm>
        </p:grpSpPr>
        <p:sp>
          <p:nvSpPr>
            <p:cNvPr id="20" name="文本框 17"/>
            <p:cNvSpPr txBox="1"/>
            <p:nvPr/>
          </p:nvSpPr>
          <p:spPr>
            <a:xfrm>
              <a:off x="1354374" y="283687"/>
              <a:ext cx="1005403" cy="338554"/>
            </a:xfrm>
            <a:prstGeom prst="rect">
              <a:avLst/>
            </a:prstGeom>
            <a:noFill/>
          </p:spPr>
          <p:txBody>
            <a:bodyPr wrap="none" rtlCol="0">
              <a:spAutoFit/>
            </a:bodyPr>
            <a:lstStyle/>
            <a:p>
              <a:r>
                <a:rPr lang="zh-CN" altLang="en-US" sz="1600" dirty="0" smtClean="0">
                  <a:solidFill>
                    <a:srgbClr val="2476C1"/>
                  </a:solidFill>
                  <a:sym typeface="+mn-ea"/>
                </a:rPr>
                <a:t>项目概况</a:t>
              </a:r>
              <a:endParaRPr lang="zh-CN" altLang="en-US" sz="1600" dirty="0">
                <a:solidFill>
                  <a:srgbClr val="2476C1"/>
                </a:solidFill>
                <a:sym typeface="+mn-ea"/>
              </a:endParaRPr>
            </a:p>
          </p:txBody>
        </p:sp>
        <p:sp>
          <p:nvSpPr>
            <p:cNvPr id="21" name="文本框 28"/>
            <p:cNvSpPr txBox="1"/>
            <p:nvPr/>
          </p:nvSpPr>
          <p:spPr>
            <a:xfrm>
              <a:off x="2794534" y="290672"/>
              <a:ext cx="1005403" cy="338554"/>
            </a:xfrm>
            <a:prstGeom prst="rect">
              <a:avLst/>
            </a:prstGeom>
            <a:solidFill>
              <a:schemeClr val="bg1"/>
            </a:solidFill>
          </p:spPr>
          <p:txBody>
            <a:bodyPr wrap="none" rtlCol="0">
              <a:spAutoFit/>
            </a:bodyPr>
            <a:lstStyle/>
            <a:p>
              <a:pPr lvl="0"/>
              <a:r>
                <a:rPr lang="zh-CN" altLang="en-US" sz="1600" dirty="0" smtClean="0">
                  <a:solidFill>
                    <a:srgbClr val="AAA5A5"/>
                  </a:solidFill>
                  <a:sym typeface="+mn-ea"/>
                </a:rPr>
                <a:t>组织架构</a:t>
              </a:r>
            </a:p>
          </p:txBody>
        </p:sp>
        <p:sp>
          <p:nvSpPr>
            <p:cNvPr id="23" name="文本框 31"/>
            <p:cNvSpPr txBox="1"/>
            <p:nvPr/>
          </p:nvSpPr>
          <p:spPr>
            <a:xfrm>
              <a:off x="4090678" y="287497"/>
              <a:ext cx="1005403" cy="338554"/>
            </a:xfrm>
            <a:prstGeom prst="rect">
              <a:avLst/>
            </a:prstGeom>
            <a:solidFill>
              <a:schemeClr val="bg1"/>
            </a:solidFill>
          </p:spPr>
          <p:txBody>
            <a:bodyPr wrap="none" rtlCol="0">
              <a:spAutoFit/>
            </a:bodyPr>
            <a:lstStyle/>
            <a:p>
              <a:r>
                <a:rPr lang="zh-CN" altLang="en-US" sz="1600" dirty="0" smtClean="0">
                  <a:solidFill>
                    <a:srgbClr val="AAA5A5"/>
                  </a:solidFill>
                  <a:sym typeface="+mn-ea"/>
                </a:rPr>
                <a:t>项目计划</a:t>
              </a:r>
            </a:p>
          </p:txBody>
        </p:sp>
        <p:sp>
          <p:nvSpPr>
            <p:cNvPr id="24" name="文本框 35"/>
            <p:cNvSpPr txBox="1"/>
            <p:nvPr/>
          </p:nvSpPr>
          <p:spPr>
            <a:xfrm>
              <a:off x="5386822" y="287497"/>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需求评审</a:t>
              </a:r>
              <a:endParaRPr lang="zh-CN" altLang="en-US" sz="1600" dirty="0">
                <a:solidFill>
                  <a:srgbClr val="AAA5A5"/>
                </a:solidFill>
                <a:sym typeface="+mn-ea"/>
              </a:endParaRPr>
            </a:p>
          </p:txBody>
        </p:sp>
        <p:sp>
          <p:nvSpPr>
            <p:cNvPr id="28" name="KSO_Shape"/>
            <p:cNvSpPr/>
            <p:nvPr/>
          </p:nvSpPr>
          <p:spPr>
            <a:xfrm>
              <a:off x="2434494" y="268267"/>
              <a:ext cx="357190" cy="357190"/>
            </a:xfrm>
            <a:prstGeom prst="chevron">
              <a:avLst/>
            </a:prstGeom>
            <a:solidFill>
              <a:srgbClr val="2476C1"/>
            </a:solidFill>
            <a:ln>
              <a:solidFill>
                <a:srgbClr val="247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sp>
          <p:nvSpPr>
            <p:cNvPr id="29" name="KSO_Shape"/>
            <p:cNvSpPr/>
            <p:nvPr/>
          </p:nvSpPr>
          <p:spPr>
            <a:xfrm>
              <a:off x="3730638"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sp>
          <p:nvSpPr>
            <p:cNvPr id="31" name="KSO_Shape"/>
            <p:cNvSpPr/>
            <p:nvPr/>
          </p:nvSpPr>
          <p:spPr>
            <a:xfrm>
              <a:off x="5026782"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sp>
          <p:nvSpPr>
            <p:cNvPr id="34" name="KSO_Shape"/>
            <p:cNvSpPr/>
            <p:nvPr/>
          </p:nvSpPr>
          <p:spPr>
            <a:xfrm>
              <a:off x="6322926"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sp>
          <p:nvSpPr>
            <p:cNvPr id="35" name="文本框 35"/>
            <p:cNvSpPr txBox="1"/>
            <p:nvPr/>
          </p:nvSpPr>
          <p:spPr>
            <a:xfrm>
              <a:off x="6757965" y="282251"/>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风险管理</a:t>
              </a:r>
              <a:endParaRPr lang="zh-CN" altLang="en-US" sz="1600" dirty="0">
                <a:solidFill>
                  <a:srgbClr val="AAA5A5"/>
                </a:solidFill>
                <a:sym typeface="+mn-ea"/>
              </a:endParaRPr>
            </a:p>
          </p:txBody>
        </p:sp>
        <p:sp>
          <p:nvSpPr>
            <p:cNvPr id="36" name="KSO_Shape"/>
            <p:cNvSpPr/>
            <p:nvPr/>
          </p:nvSpPr>
          <p:spPr>
            <a:xfrm>
              <a:off x="7763368" y="261442"/>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grpSp>
      <p:sp>
        <p:nvSpPr>
          <p:cNvPr id="37" name="Content Placeholder 2"/>
          <p:cNvSpPr>
            <a:spLocks noGrp="1"/>
          </p:cNvSpPr>
          <p:nvPr>
            <p:ph idx="1"/>
          </p:nvPr>
        </p:nvSpPr>
        <p:spPr>
          <a:xfrm>
            <a:off x="199678" y="981522"/>
            <a:ext cx="9361040" cy="5400600"/>
          </a:xfrm>
        </p:spPr>
        <p:txBody>
          <a:bodyPr>
            <a:noAutofit/>
          </a:bodyPr>
          <a:lstStyle/>
          <a:p>
            <a:pPr>
              <a:lnSpc>
                <a:spcPct val="200000"/>
              </a:lnSpc>
              <a:buFont typeface="Wingdings" pitchFamily="2" charset="2"/>
              <a:buChar char="u"/>
            </a:pPr>
            <a:r>
              <a:rPr lang="en-US" altLang="zh-CN"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云南省预警信息精准发布辅助支撑系统</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由云南省政府牵头，云南省气象局建设，数鹏通（</a:t>
            </a:r>
            <a:r>
              <a:rPr lang="en-US" altLang="zh-CN" sz="1400" dirty="0" err="1" smtClean="0">
                <a:latin typeface="微软雅黑" panose="020B0503020204020204" pitchFamily="34" charset="-122"/>
                <a:ea typeface="微软雅黑" panose="020B0503020204020204" pitchFamily="34" charset="-122"/>
              </a:rPr>
              <a:t>LinkCM</a:t>
            </a:r>
            <a:r>
              <a:rPr lang="zh-CN" altLang="en-US" sz="1400" dirty="0" smtClean="0">
                <a:latin typeface="微软雅黑" panose="020B0503020204020204" pitchFamily="34" charset="-122"/>
                <a:ea typeface="微软雅黑" panose="020B0503020204020204" pitchFamily="34" charset="-122"/>
              </a:rPr>
              <a:t>）科技承建。</a:t>
            </a:r>
            <a:endParaRPr lang="en-US" altLang="zh-CN" sz="1400" dirty="0" smtClean="0">
              <a:latin typeface="微软雅黑" panose="020B0503020204020204" pitchFamily="34" charset="-122"/>
              <a:ea typeface="微软雅黑" panose="020B0503020204020204" pitchFamily="34" charset="-122"/>
            </a:endParaRPr>
          </a:p>
          <a:p>
            <a:pPr marL="356870" lvl="1" indent="0">
              <a:lnSpc>
                <a:spcPct val="200000"/>
              </a:lnSpc>
              <a:buNone/>
            </a:pPr>
            <a:r>
              <a:rPr lang="zh-CN" altLang="en-US" sz="1400" dirty="0" smtClean="0">
                <a:latin typeface="微软雅黑" panose="020B0503020204020204" pitchFamily="34" charset="-122"/>
                <a:ea typeface="微软雅黑" panose="020B0503020204020204" pitchFamily="34" charset="-122"/>
              </a:rPr>
              <a:t>相关的</a:t>
            </a:r>
            <a:r>
              <a:rPr lang="zh-CN" altLang="en-US" sz="1400" dirty="0">
                <a:latin typeface="微软雅黑" panose="020B0503020204020204" pitchFamily="34" charset="-122"/>
                <a:ea typeface="微软雅黑" panose="020B0503020204020204" pitchFamily="34" charset="-122"/>
              </a:rPr>
              <a:t>部门包括云南省政府、云南省气象局、云南省应急办、云南省发改委、云南省工业和信息化</a:t>
            </a:r>
            <a:r>
              <a:rPr lang="zh-CN" altLang="en-US" sz="1400" dirty="0" smtClean="0">
                <a:latin typeface="微软雅黑" panose="020B0503020204020204" pitchFamily="34" charset="-122"/>
                <a:ea typeface="微软雅黑" panose="020B0503020204020204" pitchFamily="34" charset="-122"/>
              </a:rPr>
              <a:t>委、云南省民</a:t>
            </a:r>
            <a:r>
              <a:rPr lang="zh-CN" altLang="en-US" sz="1400" dirty="0">
                <a:latin typeface="微软雅黑" panose="020B0503020204020204" pitchFamily="34" charset="-122"/>
                <a:ea typeface="微软雅黑" panose="020B0503020204020204" pitchFamily="34" charset="-122"/>
              </a:rPr>
              <a:t>政厅、云南省财政厅、云南省国土资源厅</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a:t>
            </a:r>
            <a:r>
              <a:rPr lang="zh-CN" altLang="zh-CN" sz="1400" dirty="0" smtClean="0">
                <a:latin typeface="微软雅黑" panose="020B0503020204020204" pitchFamily="34" charset="-122"/>
                <a:ea typeface="微软雅黑" panose="020B0503020204020204" pitchFamily="34" charset="-122"/>
              </a:rPr>
              <a:t>环境保护厅</a:t>
            </a:r>
            <a:r>
              <a:rPr lang="zh-CN" altLang="en-US" sz="1400" dirty="0">
                <a:latin typeface="微软雅黑" panose="020B0503020204020204" pitchFamily="34" charset="-122"/>
                <a:ea typeface="微软雅黑" panose="020B0503020204020204" pitchFamily="34" charset="-122"/>
              </a:rPr>
              <a:t>、云南省</a:t>
            </a:r>
            <a:r>
              <a:rPr lang="zh-CN" altLang="zh-CN" sz="1400" dirty="0">
                <a:latin typeface="微软雅黑" panose="020B0503020204020204" pitchFamily="34" charset="-122"/>
                <a:ea typeface="微软雅黑" panose="020B0503020204020204" pitchFamily="34" charset="-122"/>
              </a:rPr>
              <a:t>交通运输厅</a:t>
            </a:r>
            <a:r>
              <a:rPr lang="zh-CN" altLang="en-US" sz="1400" dirty="0">
                <a:latin typeface="微软雅黑" panose="020B0503020204020204" pitchFamily="34" charset="-122"/>
                <a:ea typeface="微软雅黑" panose="020B0503020204020204" pitchFamily="34" charset="-122"/>
              </a:rPr>
              <a:t>、云南省</a:t>
            </a:r>
            <a:r>
              <a:rPr lang="zh-CN" altLang="zh-CN" sz="1400" dirty="0">
                <a:latin typeface="微软雅黑" panose="020B0503020204020204" pitchFamily="34" charset="-122"/>
                <a:ea typeface="微软雅黑" panose="020B0503020204020204" pitchFamily="34" charset="-122"/>
              </a:rPr>
              <a:t>农业厅</a:t>
            </a:r>
            <a:r>
              <a:rPr lang="zh-CN" altLang="en-US" sz="1400" dirty="0">
                <a:latin typeface="微软雅黑" panose="020B0503020204020204" pitchFamily="34" charset="-122"/>
                <a:ea typeface="微软雅黑" panose="020B0503020204020204" pitchFamily="34" charset="-122"/>
              </a:rPr>
              <a:t>、云南省</a:t>
            </a:r>
            <a:r>
              <a:rPr lang="zh-CN" altLang="zh-CN" sz="1400" dirty="0">
                <a:latin typeface="微软雅黑" panose="020B0503020204020204" pitchFamily="34" charset="-122"/>
                <a:ea typeface="微软雅黑" panose="020B0503020204020204" pitchFamily="34" charset="-122"/>
              </a:rPr>
              <a:t>森林防火指挥部</a:t>
            </a:r>
            <a:r>
              <a:rPr lang="zh-CN" altLang="en-US" sz="1400" dirty="0">
                <a:latin typeface="微软雅黑" panose="020B0503020204020204" pitchFamily="34" charset="-122"/>
                <a:ea typeface="微软雅黑" panose="020B0503020204020204" pitchFamily="34" charset="-122"/>
              </a:rPr>
              <a:t>、云南省</a:t>
            </a:r>
            <a:r>
              <a:rPr lang="zh-CN" altLang="zh-CN" sz="1400" dirty="0">
                <a:latin typeface="微软雅黑" panose="020B0503020204020204" pitchFamily="34" charset="-122"/>
                <a:ea typeface="微软雅黑" panose="020B0503020204020204" pitchFamily="34" charset="-122"/>
              </a:rPr>
              <a:t>防汛抗旱指挥部</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a:t>
            </a:r>
            <a:r>
              <a:rPr lang="zh-CN" altLang="zh-CN" sz="1400" dirty="0" smtClean="0">
                <a:latin typeface="微软雅黑" panose="020B0503020204020204" pitchFamily="34" charset="-122"/>
                <a:ea typeface="微软雅黑" panose="020B0503020204020204" pitchFamily="34" charset="-122"/>
              </a:rPr>
              <a:t>卫生计生委</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a:t>
            </a:r>
            <a:r>
              <a:rPr lang="zh-CN" altLang="zh-CN" sz="1400" dirty="0" smtClean="0">
                <a:latin typeface="微软雅黑" panose="020B0503020204020204" pitchFamily="34" charset="-122"/>
                <a:ea typeface="微软雅黑" panose="020B0503020204020204" pitchFamily="34" charset="-122"/>
              </a:rPr>
              <a:t>旅游</a:t>
            </a:r>
            <a:r>
              <a:rPr lang="zh-CN" altLang="zh-CN" sz="1400" dirty="0">
                <a:latin typeface="微软雅黑" panose="020B0503020204020204" pitchFamily="34" charset="-122"/>
                <a:ea typeface="微软雅黑" panose="020B0503020204020204" pitchFamily="34" charset="-122"/>
              </a:rPr>
              <a:t>发展委</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a:t>
            </a:r>
            <a:r>
              <a:rPr lang="zh-CN" altLang="zh-CN" sz="1400" dirty="0" smtClean="0">
                <a:latin typeface="微软雅黑" panose="020B0503020204020204" pitchFamily="34" charset="-122"/>
                <a:ea typeface="微软雅黑" panose="020B0503020204020204" pitchFamily="34" charset="-122"/>
              </a:rPr>
              <a:t>安全监管局</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a:t>
            </a:r>
            <a:r>
              <a:rPr lang="zh-CN" altLang="zh-CN" sz="1400" dirty="0" smtClean="0">
                <a:latin typeface="微软雅黑" panose="020B0503020204020204" pitchFamily="34" charset="-122"/>
                <a:ea typeface="微软雅黑" panose="020B0503020204020204" pitchFamily="34" charset="-122"/>
              </a:rPr>
              <a:t>食品</a:t>
            </a:r>
            <a:r>
              <a:rPr lang="zh-CN" altLang="zh-CN" sz="1400" dirty="0">
                <a:latin typeface="微软雅黑" panose="020B0503020204020204" pitchFamily="34" charset="-122"/>
                <a:ea typeface="微软雅黑" panose="020B0503020204020204" pitchFamily="34" charset="-122"/>
              </a:rPr>
              <a:t>药品监管局</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a:t>
            </a:r>
            <a:r>
              <a:rPr lang="zh-CN" altLang="zh-CN" sz="1400" dirty="0" smtClean="0">
                <a:latin typeface="微软雅黑" panose="020B0503020204020204" pitchFamily="34" charset="-122"/>
                <a:ea typeface="微软雅黑" panose="020B0503020204020204" pitchFamily="34" charset="-122"/>
              </a:rPr>
              <a:t>新闻</a:t>
            </a:r>
            <a:r>
              <a:rPr lang="zh-CN" altLang="zh-CN" sz="1400" dirty="0">
                <a:latin typeface="微软雅黑" panose="020B0503020204020204" pitchFamily="34" charset="-122"/>
                <a:ea typeface="微软雅黑" panose="020B0503020204020204" pitchFamily="34" charset="-122"/>
              </a:rPr>
              <a:t>办</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a:t>
            </a:r>
            <a:r>
              <a:rPr lang="zh-CN" altLang="zh-CN" sz="1400" dirty="0" smtClean="0">
                <a:latin typeface="微软雅黑" panose="020B0503020204020204" pitchFamily="34" charset="-122"/>
                <a:ea typeface="微软雅黑" panose="020B0503020204020204" pitchFamily="34" charset="-122"/>
              </a:rPr>
              <a:t>通信管理局</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a:t>
            </a:r>
            <a:r>
              <a:rPr lang="zh-CN" altLang="zh-CN" sz="1400" dirty="0" smtClean="0">
                <a:latin typeface="微软雅黑" panose="020B0503020204020204" pitchFamily="34" charset="-122"/>
                <a:ea typeface="微软雅黑" panose="020B0503020204020204" pitchFamily="34" charset="-122"/>
              </a:rPr>
              <a:t>地震局</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200000"/>
              </a:lnSpc>
              <a:buFont typeface="Wingdings" pitchFamily="2" charset="2"/>
              <a:buChar char="u"/>
            </a:pP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省府发文</a:t>
            </a:r>
            <a:r>
              <a:rPr lang="en-US" altLang="zh-CN" sz="1400" dirty="0" smtClean="0">
                <a:latin typeface="微软雅黑" panose="020B0503020204020204" pitchFamily="34" charset="-122"/>
                <a:ea typeface="微软雅黑" panose="020B0503020204020204" pitchFamily="34" charset="-122"/>
              </a:rPr>
              <a:t>】2016</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月</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日，云南省政府办公厅下发</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云南省人民政府办公厅关于成立云南省突发事件预警信息发布系统项目建设领导小组的通知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（云政办函</a:t>
            </a:r>
            <a:r>
              <a:rPr lang="en-US" altLang="zh-CN" sz="1400" dirty="0">
                <a:latin typeface="微软雅黑" panose="020B0503020204020204" pitchFamily="34" charset="-122"/>
                <a:ea typeface="微软雅黑" panose="020B0503020204020204" pitchFamily="34" charset="-122"/>
              </a:rPr>
              <a:t>〔2016〕103</a:t>
            </a:r>
            <a:r>
              <a:rPr lang="zh-CN" altLang="en-US" sz="1400" dirty="0">
                <a:latin typeface="微软雅黑" panose="020B0503020204020204" pitchFamily="34" charset="-122"/>
                <a:ea typeface="微软雅黑" panose="020B0503020204020204" pitchFamily="34" charset="-122"/>
              </a:rPr>
              <a:t>号）文件，以省政府秘书长为组长的云南省突发事件预警信息发布系统项目建设领导小组成立，领导小组下设办公室在省气象局，具体负责项目的可研、立项、招投标、工程施工、项目验收等工作</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200000"/>
              </a:lnSpc>
              <a:buFont typeface="Wingdings" pitchFamily="2" charset="2"/>
              <a:buChar char="u"/>
            </a:pP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省局发文</a:t>
            </a:r>
            <a:r>
              <a:rPr lang="en-US" altLang="zh-CN" sz="1400" dirty="0" smtClean="0">
                <a:latin typeface="微软雅黑" panose="020B0503020204020204" pitchFamily="34" charset="-122"/>
                <a:ea typeface="微软雅黑" panose="020B0503020204020204" pitchFamily="34" charset="-122"/>
              </a:rPr>
              <a:t>】2016</a:t>
            </a:r>
            <a:r>
              <a:rPr lang="zh-CN" altLang="zh-CN"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月</a:t>
            </a:r>
            <a:r>
              <a:rPr lang="en-US" altLang="zh-CN" sz="1400" dirty="0">
                <a:latin typeface="微软雅黑" panose="020B0503020204020204" pitchFamily="34" charset="-122"/>
                <a:ea typeface="微软雅黑" panose="020B0503020204020204" pitchFamily="34" charset="-122"/>
              </a:rPr>
              <a:t>15</a:t>
            </a:r>
            <a:r>
              <a:rPr lang="zh-CN" altLang="zh-CN" sz="1400" dirty="0">
                <a:latin typeface="微软雅黑" panose="020B0503020204020204" pitchFamily="34" charset="-122"/>
                <a:ea typeface="微软雅黑" panose="020B0503020204020204" pitchFamily="34" charset="-122"/>
              </a:rPr>
              <a:t>日，云南省气象局下发《云南省气象局关于成立云南省突发事件预警信息发布系统项目建设领导小组办公室的通知》（云气发〔</a:t>
            </a:r>
            <a:r>
              <a:rPr lang="en-US" altLang="zh-CN" sz="1400" dirty="0">
                <a:latin typeface="微软雅黑" panose="020B0503020204020204" pitchFamily="34" charset="-122"/>
                <a:ea typeface="微软雅黑" panose="020B0503020204020204" pitchFamily="34" charset="-122"/>
              </a:rPr>
              <a:t>2016</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148</a:t>
            </a:r>
            <a:r>
              <a:rPr lang="zh-CN" altLang="zh-CN" sz="1400" dirty="0">
                <a:latin typeface="微软雅黑" panose="020B0503020204020204" pitchFamily="34" charset="-122"/>
                <a:ea typeface="微软雅黑" panose="020B0503020204020204" pitchFamily="34" charset="-122"/>
              </a:rPr>
              <a:t>号），明确办公室组成人员及相应单位建设职责</a:t>
            </a:r>
            <a:r>
              <a:rPr lang="zh-CN" altLang="zh-CN" sz="1400" dirty="0" smtClean="0">
                <a:latin typeface="微软雅黑" panose="020B0503020204020204" pitchFamily="34" charset="-122"/>
                <a:ea typeface="微软雅黑" panose="020B0503020204020204" pitchFamily="34" charset="-122"/>
              </a:rPr>
              <a:t>。项目</a:t>
            </a:r>
            <a:r>
              <a:rPr lang="zh-CN" altLang="zh-CN" sz="1400" dirty="0">
                <a:latin typeface="微软雅黑" panose="020B0503020204020204" pitchFamily="34" charset="-122"/>
                <a:ea typeface="微软雅黑" panose="020B0503020204020204" pitchFamily="34" charset="-122"/>
              </a:rPr>
              <a:t>实施由云南省气象服务中心、云南省气象信息中心和云南省大气探测技术保障中心共同完成。</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238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 7"/>
          <p:cNvGrpSpPr/>
          <p:nvPr/>
        </p:nvGrpSpPr>
        <p:grpSpPr>
          <a:xfrm>
            <a:off x="632659" y="1125538"/>
            <a:ext cx="8651966" cy="5276243"/>
            <a:chOff x="632760" y="1320087"/>
            <a:chExt cx="8653353" cy="5277089"/>
          </a:xfrm>
        </p:grpSpPr>
        <p:sp>
          <p:nvSpPr>
            <p:cNvPr id="26" name="Rectangle 4"/>
            <p:cNvSpPr>
              <a:spLocks noChangeAspect="1" noChangeArrowheads="1"/>
            </p:cNvSpPr>
            <p:nvPr/>
          </p:nvSpPr>
          <p:spPr bwMode="auto">
            <a:xfrm>
              <a:off x="3191699" y="1320087"/>
              <a:ext cx="3321174" cy="297396"/>
            </a:xfrm>
            <a:prstGeom prst="rect">
              <a:avLst/>
            </a:prstGeom>
            <a:solidFill>
              <a:srgbClr val="0099CC"/>
            </a:solidFill>
            <a:ln w="6350" cmpd="sng">
              <a:solidFill>
                <a:srgbClr val="000000"/>
              </a:solidFill>
              <a:miter lim="800000"/>
              <a:headEnd/>
              <a:tailEnd/>
            </a:ln>
            <a:effectLst/>
            <a:extLst>
              <a:ext uri="{AF507438-7753-43E0-B8FC-AC1667EBCBE1}">
                <a14:hiddenEffects xmlns:a14="http://schemas.microsoft.com/office/drawing/2010/main">
                  <a:effectLst>
                    <a:outerShdw blurRad="63500" dist="107763" dir="2700000" algn="ctr" rotWithShape="0">
                      <a:srgbClr val="B2B2B2">
                        <a:alpha val="74998"/>
                      </a:srgbClr>
                    </a:outerShdw>
                  </a:effectLst>
                </a14:hiddenEffects>
              </a:ext>
            </a:extLst>
          </p:spPr>
          <p:txBody>
            <a:bodyPr lIns="27716" tIns="27716" rIns="27716" bIns="27716"/>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algn="ctr" eaLnBrk="1" hangingPunct="1">
                <a:buFont typeface="Arial" charset="0"/>
                <a:buNone/>
                <a:defRPr/>
              </a:pPr>
              <a:r>
                <a:rPr lang="zh-CN" altLang="en-US" sz="1400" b="1" dirty="0">
                  <a:solidFill>
                    <a:schemeClr val="bg1"/>
                  </a:solidFill>
                  <a:latin typeface="华文楷体" charset="-122"/>
                  <a:ea typeface="华文楷体" charset="-122"/>
                </a:rPr>
                <a:t>决策委员会</a:t>
              </a:r>
            </a:p>
          </p:txBody>
        </p:sp>
        <p:sp>
          <p:nvSpPr>
            <p:cNvPr id="28" name="Rectangle 6"/>
            <p:cNvSpPr>
              <a:spLocks noChangeAspect="1" noChangeArrowheads="1"/>
            </p:cNvSpPr>
            <p:nvPr/>
          </p:nvSpPr>
          <p:spPr bwMode="auto">
            <a:xfrm>
              <a:off x="784492" y="2203085"/>
              <a:ext cx="2158119" cy="298709"/>
            </a:xfrm>
            <a:prstGeom prst="rect">
              <a:avLst/>
            </a:prstGeom>
            <a:solidFill>
              <a:srgbClr val="0099CC"/>
            </a:solidFill>
            <a:ln w="6350" cmpd="sng">
              <a:solidFill>
                <a:srgbClr val="000000"/>
              </a:solidFill>
              <a:miter lim="800000"/>
              <a:headEnd/>
              <a:tailEnd/>
            </a:ln>
            <a:effectLst/>
            <a:extLst>
              <a:ext uri="{AF507438-7753-43E0-B8FC-AC1667EBCBE1}">
                <a14:hiddenEffects xmlns:a14="http://schemas.microsoft.com/office/drawing/2010/main">
                  <a:effectLst>
                    <a:outerShdw blurRad="63500" dist="107763" dir="2700000" algn="ctr" rotWithShape="0">
                      <a:srgbClr val="B2B2B2">
                        <a:alpha val="74998"/>
                      </a:srgbClr>
                    </a:outerShdw>
                  </a:effectLst>
                </a14:hiddenEffects>
              </a:ext>
            </a:extLst>
          </p:spPr>
          <p:txBody>
            <a:bodyPr lIns="27716" tIns="27716" rIns="27716" bIns="27716"/>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algn="ctr" eaLnBrk="1" hangingPunct="1">
                <a:buFont typeface="Arial" charset="0"/>
                <a:buNone/>
                <a:defRPr/>
              </a:pPr>
              <a:r>
                <a:rPr lang="zh-CN" altLang="en-US" sz="1400" b="1">
                  <a:solidFill>
                    <a:schemeClr val="bg1"/>
                  </a:solidFill>
                  <a:latin typeface="华文楷体" charset="-122"/>
                  <a:ea typeface="华文楷体" charset="-122"/>
                </a:rPr>
                <a:t>专家组</a:t>
              </a:r>
            </a:p>
          </p:txBody>
        </p:sp>
        <p:sp>
          <p:nvSpPr>
            <p:cNvPr id="29" name="Rectangle 7"/>
            <p:cNvSpPr>
              <a:spLocks noChangeAspect="1" noChangeArrowheads="1"/>
            </p:cNvSpPr>
            <p:nvPr/>
          </p:nvSpPr>
          <p:spPr bwMode="auto">
            <a:xfrm>
              <a:off x="2746945" y="4020353"/>
              <a:ext cx="4248013" cy="297396"/>
            </a:xfrm>
            <a:prstGeom prst="rect">
              <a:avLst/>
            </a:prstGeom>
            <a:solidFill>
              <a:srgbClr val="0099CC"/>
            </a:solidFill>
            <a:ln w="6350" cmpd="sng">
              <a:solidFill>
                <a:srgbClr val="000000"/>
              </a:solidFill>
              <a:miter lim="800000"/>
              <a:headEnd/>
              <a:tailEnd/>
            </a:ln>
            <a:effectLst/>
            <a:extLst>
              <a:ext uri="{AF507438-7753-43E0-B8FC-AC1667EBCBE1}">
                <a14:hiddenEffects xmlns:a14="http://schemas.microsoft.com/office/drawing/2010/main">
                  <a:effectLst>
                    <a:outerShdw blurRad="63500" dist="107763" dir="2700000" algn="ctr" rotWithShape="0">
                      <a:srgbClr val="B2B2B2">
                        <a:alpha val="74998"/>
                      </a:srgbClr>
                    </a:outerShdw>
                  </a:effectLst>
                </a14:hiddenEffects>
              </a:ext>
            </a:extLst>
          </p:spPr>
          <p:txBody>
            <a:bodyPr lIns="27716" tIns="27716" rIns="27716" bIns="27716"/>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algn="ctr" eaLnBrk="1" hangingPunct="1">
                <a:buFont typeface="Arial" charset="0"/>
                <a:buNone/>
                <a:defRPr/>
              </a:pPr>
              <a:r>
                <a:rPr lang="zh-CN" altLang="en-US" sz="1400" b="1">
                  <a:solidFill>
                    <a:schemeClr val="bg1"/>
                  </a:solidFill>
                  <a:latin typeface="华文楷体" charset="-122"/>
                  <a:ea typeface="华文楷体" charset="-122"/>
                </a:rPr>
                <a:t>研发实施团队</a:t>
              </a:r>
            </a:p>
          </p:txBody>
        </p:sp>
        <p:cxnSp>
          <p:nvCxnSpPr>
            <p:cNvPr id="30" name="AutoShape 9"/>
            <p:cNvCxnSpPr>
              <a:cxnSpLocks noChangeShapeType="1"/>
              <a:stCxn id="50" idx="2"/>
            </p:cNvCxnSpPr>
            <p:nvPr/>
          </p:nvCxnSpPr>
          <p:spPr bwMode="auto">
            <a:xfrm rot="16200000" flipH="1">
              <a:off x="4596301" y="3784642"/>
              <a:ext cx="506821" cy="3862"/>
            </a:xfrm>
            <a:prstGeom prst="bentConnector3">
              <a:avLst>
                <a:gd name="adj1" fmla="val 50000"/>
              </a:avLst>
            </a:prstGeom>
            <a:noFill/>
            <a:ln w="952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9"/>
            <p:cNvCxnSpPr>
              <a:cxnSpLocks noChangeShapeType="1"/>
              <a:stCxn id="36" idx="2"/>
            </p:cNvCxnSpPr>
            <p:nvPr/>
          </p:nvCxnSpPr>
          <p:spPr bwMode="auto">
            <a:xfrm rot="5400000">
              <a:off x="4488589" y="2470945"/>
              <a:ext cx="726750" cy="644"/>
            </a:xfrm>
            <a:prstGeom prst="bentConnector3">
              <a:avLst>
                <a:gd name="adj1" fmla="val 50000"/>
              </a:avLst>
            </a:prstGeom>
            <a:noFill/>
            <a:ln w="952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Text Box 10"/>
            <p:cNvSpPr txBox="1">
              <a:spLocks noChangeArrowheads="1"/>
            </p:cNvSpPr>
            <p:nvPr/>
          </p:nvSpPr>
          <p:spPr bwMode="auto">
            <a:xfrm>
              <a:off x="3268936" y="1606980"/>
              <a:ext cx="3243937" cy="54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spcBef>
                  <a:spcPct val="50000"/>
                </a:spcBef>
                <a:buFont typeface="Arial" charset="0"/>
                <a:buNone/>
                <a:defRPr/>
              </a:pPr>
              <a:r>
                <a:rPr lang="zh-CN" altLang="en-US" sz="1400" b="1" dirty="0">
                  <a:ea typeface="+mn-ea"/>
                </a:rPr>
                <a:t>省气象局</a:t>
              </a:r>
              <a:r>
                <a:rPr lang="zh-CN" altLang="en-US" sz="1400" dirty="0">
                  <a:ea typeface="+mn-ea"/>
                </a:rPr>
                <a:t>：彭启洋、陈兆武 、郑春怡        </a:t>
              </a:r>
              <a:r>
                <a:rPr lang="zh-CN" altLang="en-US" sz="1400" b="1" dirty="0">
                  <a:ea typeface="+mn-ea"/>
                </a:rPr>
                <a:t>数鹏通</a:t>
              </a:r>
              <a:r>
                <a:rPr lang="zh-CN" altLang="en-US" sz="1400" dirty="0">
                  <a:ea typeface="+mn-ea"/>
                </a:rPr>
                <a:t>： 刘翔</a:t>
              </a:r>
            </a:p>
          </p:txBody>
        </p:sp>
        <p:sp>
          <p:nvSpPr>
            <p:cNvPr id="33" name="Text Box 11"/>
            <p:cNvSpPr txBox="1">
              <a:spLocks noChangeArrowheads="1"/>
            </p:cNvSpPr>
            <p:nvPr/>
          </p:nvSpPr>
          <p:spPr bwMode="auto">
            <a:xfrm>
              <a:off x="788997" y="2506390"/>
              <a:ext cx="2085388" cy="64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spcBef>
                  <a:spcPct val="50000"/>
                </a:spcBef>
                <a:buFont typeface="Arial" charset="0"/>
                <a:buNone/>
                <a:defRPr/>
              </a:pPr>
              <a:r>
                <a:rPr lang="zh-CN" altLang="en-US" sz="1400" dirty="0">
                  <a:ea typeface="+mn-ea"/>
                </a:rPr>
                <a:t>业务专家：TBD</a:t>
              </a:r>
            </a:p>
            <a:p>
              <a:pPr eaLnBrk="1" hangingPunct="1">
                <a:spcBef>
                  <a:spcPct val="50000"/>
                </a:spcBef>
                <a:buFont typeface="Arial" charset="0"/>
                <a:buNone/>
                <a:defRPr/>
              </a:pPr>
              <a:r>
                <a:rPr lang="zh-CN" altLang="en-US" sz="1400" dirty="0">
                  <a:ea typeface="+mn-ea"/>
                </a:rPr>
                <a:t>技术专家：彭毅</a:t>
              </a:r>
            </a:p>
          </p:txBody>
        </p:sp>
        <p:sp>
          <p:nvSpPr>
            <p:cNvPr id="34" name="Text Box 12"/>
            <p:cNvSpPr txBox="1">
              <a:spLocks noChangeArrowheads="1"/>
            </p:cNvSpPr>
            <p:nvPr/>
          </p:nvSpPr>
          <p:spPr bwMode="auto">
            <a:xfrm>
              <a:off x="3194917" y="3172741"/>
              <a:ext cx="15241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spcBef>
                  <a:spcPct val="50000"/>
                </a:spcBef>
                <a:buFont typeface="Arial" charset="0"/>
                <a:buNone/>
                <a:defRPr/>
              </a:pPr>
              <a:r>
                <a:rPr lang="zh-CN" altLang="en-US" sz="1400" b="1" dirty="0">
                  <a:ea typeface="+mn-ea"/>
                </a:rPr>
                <a:t>省气象局</a:t>
              </a:r>
              <a:r>
                <a:rPr lang="zh-CN" altLang="en-US" sz="1400" dirty="0">
                  <a:ea typeface="+mn-ea"/>
                </a:rPr>
                <a:t>：赵刚</a:t>
              </a:r>
            </a:p>
          </p:txBody>
        </p:sp>
        <p:sp>
          <p:nvSpPr>
            <p:cNvPr id="35" name="Text Box 13"/>
            <p:cNvSpPr txBox="1">
              <a:spLocks noChangeArrowheads="1"/>
            </p:cNvSpPr>
            <p:nvPr/>
          </p:nvSpPr>
          <p:spPr bwMode="auto">
            <a:xfrm>
              <a:off x="4906350" y="4353201"/>
              <a:ext cx="4379763" cy="19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spcBef>
                  <a:spcPct val="50000"/>
                </a:spcBef>
                <a:buFont typeface="Arial" charset="0"/>
                <a:buNone/>
                <a:defRPr/>
              </a:pPr>
              <a:r>
                <a:rPr lang="zh-CN" altLang="en-US" sz="1400" b="1" dirty="0">
                  <a:ea typeface="+mn-ea"/>
                </a:rPr>
                <a:t>  数鹏通</a:t>
              </a:r>
              <a:r>
                <a:rPr lang="zh-CN" altLang="en-US" sz="1400" dirty="0">
                  <a:ea typeface="+mn-ea"/>
                </a:rPr>
                <a:t>： </a:t>
              </a:r>
            </a:p>
            <a:p>
              <a:pPr eaLnBrk="1" hangingPunct="1">
                <a:spcBef>
                  <a:spcPct val="50000"/>
                </a:spcBef>
                <a:buFont typeface="Arial" charset="0"/>
                <a:buNone/>
                <a:defRPr/>
              </a:pPr>
              <a:r>
                <a:rPr lang="en-US" altLang="zh-CN" sz="1400" dirty="0">
                  <a:ea typeface="+mn-ea"/>
                </a:rPr>
                <a:t>【</a:t>
              </a:r>
              <a:r>
                <a:rPr lang="zh-CN" altLang="en-US" sz="1400" dirty="0">
                  <a:ea typeface="+mn-ea"/>
                </a:rPr>
                <a:t>解决方案</a:t>
              </a:r>
              <a:r>
                <a:rPr lang="en-US" altLang="zh-CN" sz="1400" dirty="0">
                  <a:ea typeface="+mn-ea"/>
                </a:rPr>
                <a:t>】</a:t>
              </a:r>
              <a:r>
                <a:rPr lang="zh-CN" altLang="en-US" sz="1400" dirty="0">
                  <a:ea typeface="+mn-ea"/>
                </a:rPr>
                <a:t>：郑一丹、汤杰；</a:t>
              </a:r>
              <a:endParaRPr lang="en-US" altLang="zh-CN" sz="1400" dirty="0">
                <a:ea typeface="+mn-ea"/>
              </a:endParaRPr>
            </a:p>
            <a:p>
              <a:pPr eaLnBrk="1" hangingPunct="1">
                <a:spcBef>
                  <a:spcPct val="50000"/>
                </a:spcBef>
                <a:buFont typeface="Arial" charset="0"/>
                <a:buNone/>
                <a:defRPr/>
              </a:pPr>
              <a:r>
                <a:rPr lang="en-US" altLang="zh-CN" sz="1400" dirty="0">
                  <a:ea typeface="+mn-ea"/>
                </a:rPr>
                <a:t>【</a:t>
              </a:r>
              <a:r>
                <a:rPr lang="zh-CN" altLang="en-US" sz="1400" dirty="0">
                  <a:ea typeface="+mn-ea"/>
                </a:rPr>
                <a:t>美术设计</a:t>
              </a:r>
              <a:r>
                <a:rPr lang="en-US" altLang="zh-CN" sz="1400" dirty="0">
                  <a:ea typeface="+mn-ea"/>
                </a:rPr>
                <a:t>】</a:t>
              </a:r>
              <a:r>
                <a:rPr lang="zh-CN" altLang="en-US" sz="1400" dirty="0">
                  <a:ea typeface="+mn-ea"/>
                </a:rPr>
                <a:t>：黄文静、杨锦颖；</a:t>
              </a:r>
              <a:endParaRPr lang="en-US" altLang="zh-CN" sz="1400" dirty="0">
                <a:ea typeface="+mn-ea"/>
              </a:endParaRPr>
            </a:p>
            <a:p>
              <a:pPr eaLnBrk="1" hangingPunct="1">
                <a:spcBef>
                  <a:spcPct val="50000"/>
                </a:spcBef>
                <a:buFont typeface="Arial" charset="0"/>
                <a:buNone/>
                <a:defRPr/>
              </a:pPr>
              <a:r>
                <a:rPr lang="en-US" altLang="zh-CN" sz="1400" dirty="0">
                  <a:ea typeface="+mn-ea"/>
                </a:rPr>
                <a:t>【</a:t>
              </a:r>
              <a:r>
                <a:rPr lang="zh-CN" altLang="en-US" sz="1400" dirty="0">
                  <a:ea typeface="+mn-ea"/>
                </a:rPr>
                <a:t>软件研发</a:t>
              </a:r>
              <a:r>
                <a:rPr lang="en-US" altLang="zh-CN" sz="1400" dirty="0">
                  <a:ea typeface="+mn-ea"/>
                </a:rPr>
                <a:t>】</a:t>
              </a:r>
              <a:r>
                <a:rPr lang="zh-CN" altLang="en-US" sz="1400" dirty="0">
                  <a:ea typeface="+mn-ea"/>
                </a:rPr>
                <a:t>：唐赞勇、姚亚莲、李孟光、</a:t>
              </a:r>
              <a:r>
                <a:rPr lang="zh-CN" altLang="en-US" sz="1400" dirty="0" smtClean="0">
                  <a:ea typeface="+mn-ea"/>
                </a:rPr>
                <a:t>陈祥鹰等</a:t>
              </a:r>
              <a:endParaRPr lang="en-US" altLang="zh-CN" sz="1400" dirty="0">
                <a:ea typeface="+mn-ea"/>
              </a:endParaRPr>
            </a:p>
            <a:p>
              <a:pPr eaLnBrk="1" hangingPunct="1">
                <a:spcBef>
                  <a:spcPct val="50000"/>
                </a:spcBef>
                <a:buFont typeface="Arial" charset="0"/>
                <a:buNone/>
                <a:defRPr/>
              </a:pPr>
              <a:r>
                <a:rPr lang="en-US" altLang="zh-CN" sz="1400" dirty="0">
                  <a:ea typeface="+mn-ea"/>
                </a:rPr>
                <a:t>【</a:t>
              </a:r>
              <a:r>
                <a:rPr lang="zh-CN" altLang="en-US" sz="1400" dirty="0">
                  <a:ea typeface="+mn-ea"/>
                </a:rPr>
                <a:t>系统测试</a:t>
              </a:r>
              <a:r>
                <a:rPr lang="en-US" altLang="zh-CN" sz="1400" dirty="0">
                  <a:ea typeface="+mn-ea"/>
                </a:rPr>
                <a:t>】</a:t>
              </a:r>
              <a:r>
                <a:rPr lang="zh-CN" altLang="en-US" sz="1400" dirty="0">
                  <a:ea typeface="+mn-ea"/>
                </a:rPr>
                <a:t>：王晓胜、麦嘉莹、林明媚；</a:t>
              </a:r>
              <a:endParaRPr lang="en-US" altLang="zh-CN" sz="1400" dirty="0">
                <a:ea typeface="+mn-ea"/>
              </a:endParaRPr>
            </a:p>
            <a:p>
              <a:pPr eaLnBrk="1" hangingPunct="1">
                <a:spcBef>
                  <a:spcPct val="50000"/>
                </a:spcBef>
                <a:buFont typeface="Arial" charset="0"/>
                <a:buNone/>
                <a:defRPr/>
              </a:pPr>
              <a:r>
                <a:rPr lang="en-US" altLang="zh-CN" sz="1400" dirty="0">
                  <a:ea typeface="+mn-ea"/>
                </a:rPr>
                <a:t>【</a:t>
              </a:r>
              <a:r>
                <a:rPr lang="zh-CN" altLang="en-US" sz="1400" dirty="0">
                  <a:ea typeface="+mn-ea"/>
                </a:rPr>
                <a:t>运营维护</a:t>
              </a:r>
              <a:r>
                <a:rPr lang="en-US" altLang="zh-CN" sz="1400" dirty="0">
                  <a:ea typeface="+mn-ea"/>
                </a:rPr>
                <a:t>】</a:t>
              </a:r>
              <a:r>
                <a:rPr lang="zh-CN" altLang="en-US" sz="1400" dirty="0">
                  <a:ea typeface="+mn-ea"/>
                </a:rPr>
                <a:t>：尹世胜、邱雪苹；</a:t>
              </a:r>
              <a:endParaRPr lang="en-US" altLang="zh-CN" sz="1400" dirty="0">
                <a:ea typeface="+mn-ea"/>
              </a:endParaRPr>
            </a:p>
          </p:txBody>
        </p:sp>
        <p:sp>
          <p:nvSpPr>
            <p:cNvPr id="36" name="Rectangle 14"/>
            <p:cNvSpPr>
              <a:spLocks noChangeArrowheads="1"/>
            </p:cNvSpPr>
            <p:nvPr/>
          </p:nvSpPr>
          <p:spPr bwMode="auto">
            <a:xfrm>
              <a:off x="3191699" y="1613545"/>
              <a:ext cx="3321174" cy="494347"/>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buFont typeface="Arial" charset="0"/>
                <a:buNone/>
                <a:defRPr/>
              </a:pPr>
              <a:endParaRPr lang="zh-CN" altLang="en-US" sz="1800">
                <a:ea typeface="+mn-ea"/>
              </a:endParaRPr>
            </a:p>
          </p:txBody>
        </p:sp>
        <p:sp>
          <p:nvSpPr>
            <p:cNvPr id="37" name="Rectangle 15"/>
            <p:cNvSpPr>
              <a:spLocks noChangeArrowheads="1"/>
            </p:cNvSpPr>
            <p:nvPr/>
          </p:nvSpPr>
          <p:spPr bwMode="auto">
            <a:xfrm>
              <a:off x="784492" y="2501794"/>
              <a:ext cx="2158119" cy="630244"/>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buFont typeface="Arial" charset="0"/>
                <a:buNone/>
                <a:defRPr/>
              </a:pPr>
              <a:endParaRPr lang="zh-CN" altLang="en-US" sz="1800">
                <a:ea typeface="+mn-ea"/>
              </a:endParaRPr>
            </a:p>
          </p:txBody>
        </p:sp>
        <p:sp>
          <p:nvSpPr>
            <p:cNvPr id="38" name="Rectangle 17"/>
            <p:cNvSpPr>
              <a:spLocks noChangeArrowheads="1"/>
            </p:cNvSpPr>
            <p:nvPr/>
          </p:nvSpPr>
          <p:spPr bwMode="auto">
            <a:xfrm>
              <a:off x="632760" y="4317520"/>
              <a:ext cx="8496472" cy="1945974"/>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buFont typeface="Arial" charset="0"/>
                <a:buNone/>
                <a:defRPr/>
              </a:pPr>
              <a:endParaRPr lang="zh-CN" altLang="en-US" sz="1800">
                <a:ea typeface="+mn-ea"/>
              </a:endParaRPr>
            </a:p>
          </p:txBody>
        </p:sp>
        <p:sp>
          <p:nvSpPr>
            <p:cNvPr id="39" name="Text Box 18"/>
            <p:cNvSpPr txBox="1">
              <a:spLocks noChangeArrowheads="1"/>
            </p:cNvSpPr>
            <p:nvPr/>
          </p:nvSpPr>
          <p:spPr bwMode="auto">
            <a:xfrm>
              <a:off x="6798004" y="1487496"/>
              <a:ext cx="2096974" cy="66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buFont typeface="Arial" charset="0"/>
                <a:buNone/>
                <a:defRPr/>
              </a:pPr>
              <a:r>
                <a:rPr lang="zh-CN" altLang="en-US" sz="1200" dirty="0">
                  <a:latin typeface="宋体" charset="0"/>
                  <a:ea typeface="+mn-ea"/>
                </a:rPr>
                <a:t>决策委员会对项目整体的进度、质量进行不定期检查，并对项目最终成果进行审核。</a:t>
              </a:r>
            </a:p>
          </p:txBody>
        </p:sp>
        <p:sp>
          <p:nvSpPr>
            <p:cNvPr id="40" name="Text Box 19"/>
            <p:cNvSpPr txBox="1">
              <a:spLocks noChangeArrowheads="1"/>
            </p:cNvSpPr>
            <p:nvPr/>
          </p:nvSpPr>
          <p:spPr bwMode="auto">
            <a:xfrm>
              <a:off x="6753100" y="3192307"/>
              <a:ext cx="2038403" cy="83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buFont typeface="Arial" charset="0"/>
                <a:buNone/>
                <a:defRPr/>
              </a:pPr>
              <a:r>
                <a:rPr lang="zh-CN" altLang="en-US" sz="1200" dirty="0">
                  <a:latin typeface="宋体" charset="0"/>
                  <a:ea typeface="+mn-ea"/>
                </a:rPr>
                <a:t>项目管理负责对项目具体开展的时间、资源进行计划、协调，带领项目团队按时保质完成项目。</a:t>
              </a:r>
            </a:p>
          </p:txBody>
        </p:sp>
        <p:sp>
          <p:nvSpPr>
            <p:cNvPr id="41" name="Text Box 20"/>
            <p:cNvSpPr txBox="1">
              <a:spLocks noChangeArrowheads="1"/>
            </p:cNvSpPr>
            <p:nvPr/>
          </p:nvSpPr>
          <p:spPr bwMode="auto">
            <a:xfrm>
              <a:off x="776768" y="6320177"/>
              <a:ext cx="805963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buFont typeface="Arial" charset="0"/>
                <a:buNone/>
                <a:defRPr/>
              </a:pPr>
              <a:r>
                <a:rPr lang="zh-CN" altLang="en-US" sz="1200" dirty="0">
                  <a:latin typeface="宋体" charset="0"/>
                  <a:ea typeface="+mn-ea"/>
                </a:rPr>
                <a:t>项目实施负责项目各项具体工作落实：包括解决方案、美术设计、软件研发、系统测试、运营维护等具体事项的执行。</a:t>
              </a:r>
            </a:p>
          </p:txBody>
        </p:sp>
        <p:sp>
          <p:nvSpPr>
            <p:cNvPr id="42" name="Text Box 21"/>
            <p:cNvSpPr txBox="1">
              <a:spLocks noChangeArrowheads="1"/>
            </p:cNvSpPr>
            <p:nvPr/>
          </p:nvSpPr>
          <p:spPr bwMode="auto">
            <a:xfrm>
              <a:off x="784492" y="3223949"/>
              <a:ext cx="2162625" cy="85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buFont typeface="Arial" charset="0"/>
                <a:buNone/>
                <a:defRPr/>
              </a:pPr>
              <a:r>
                <a:rPr lang="zh-CN" altLang="en-US" sz="1200">
                  <a:latin typeface="宋体" charset="0"/>
                  <a:ea typeface="+mn-ea"/>
                </a:rPr>
                <a:t>项目专家组为项目实施关键环节提供所需的专家分析意见，并给予所需的专业和行业支持。</a:t>
              </a:r>
            </a:p>
          </p:txBody>
        </p:sp>
        <p:sp>
          <p:nvSpPr>
            <p:cNvPr id="43" name="Text Box 22"/>
            <p:cNvSpPr txBox="1">
              <a:spLocks noChangeArrowheads="1"/>
            </p:cNvSpPr>
            <p:nvPr/>
          </p:nvSpPr>
          <p:spPr bwMode="auto">
            <a:xfrm>
              <a:off x="4813667" y="3156329"/>
              <a:ext cx="2154901" cy="30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spcBef>
                  <a:spcPct val="50000"/>
                </a:spcBef>
                <a:buFont typeface="Arial" charset="0"/>
                <a:buNone/>
                <a:defRPr/>
              </a:pPr>
              <a:r>
                <a:rPr lang="zh-CN" altLang="en-US" sz="1400" b="1" dirty="0">
                  <a:ea typeface="+mn-ea"/>
                </a:rPr>
                <a:t>数鹏通</a:t>
              </a:r>
              <a:r>
                <a:rPr lang="zh-CN" altLang="en-US" sz="1400" dirty="0">
                  <a:ea typeface="+mn-ea"/>
                </a:rPr>
                <a:t>： 林欣欣</a:t>
              </a:r>
            </a:p>
          </p:txBody>
        </p:sp>
        <p:sp>
          <p:nvSpPr>
            <p:cNvPr id="44" name="Rectangle 23"/>
            <p:cNvSpPr>
              <a:spLocks noChangeAspect="1" noChangeArrowheads="1"/>
            </p:cNvSpPr>
            <p:nvPr/>
          </p:nvSpPr>
          <p:spPr bwMode="auto">
            <a:xfrm>
              <a:off x="6744582" y="2213589"/>
              <a:ext cx="2091825" cy="275075"/>
            </a:xfrm>
            <a:prstGeom prst="rect">
              <a:avLst/>
            </a:prstGeom>
            <a:solidFill>
              <a:srgbClr val="0099CC"/>
            </a:solidFill>
            <a:ln w="6350" cmpd="sng">
              <a:solidFill>
                <a:srgbClr val="000000"/>
              </a:solidFill>
              <a:miter lim="800000"/>
              <a:headEnd/>
              <a:tailEnd/>
            </a:ln>
            <a:effectLst/>
            <a:extLst>
              <a:ext uri="{AF507438-7753-43E0-B8FC-AC1667EBCBE1}">
                <a14:hiddenEffects xmlns:a14="http://schemas.microsoft.com/office/drawing/2010/main">
                  <a:effectLst>
                    <a:outerShdw blurRad="63500" dist="107763" dir="2700000" algn="ctr" rotWithShape="0">
                      <a:srgbClr val="B2B2B2">
                        <a:alpha val="74998"/>
                      </a:srgbClr>
                    </a:outerShdw>
                  </a:effectLst>
                </a14:hiddenEffects>
              </a:ext>
            </a:extLst>
          </p:spPr>
          <p:txBody>
            <a:bodyPr lIns="27716" tIns="27716" rIns="27716" bIns="27716"/>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algn="ctr" eaLnBrk="1" hangingPunct="1">
                <a:buFont typeface="Arial" charset="0"/>
                <a:buNone/>
                <a:defRPr/>
              </a:pPr>
              <a:r>
                <a:rPr lang="zh-CN" altLang="en-US" sz="1400" b="1">
                  <a:solidFill>
                    <a:schemeClr val="bg1"/>
                  </a:solidFill>
                  <a:latin typeface="华文楷体" charset="-122"/>
                  <a:ea typeface="华文楷体" charset="-122"/>
                </a:rPr>
                <a:t>质量控制</a:t>
              </a:r>
            </a:p>
          </p:txBody>
        </p:sp>
        <p:sp>
          <p:nvSpPr>
            <p:cNvPr id="45" name="Text Box 24"/>
            <p:cNvSpPr txBox="1">
              <a:spLocks noChangeArrowheads="1"/>
            </p:cNvSpPr>
            <p:nvPr/>
          </p:nvSpPr>
          <p:spPr bwMode="auto">
            <a:xfrm>
              <a:off x="6810877" y="2580575"/>
              <a:ext cx="2198025" cy="363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lnSpc>
                  <a:spcPct val="120000"/>
                </a:lnSpc>
                <a:spcBef>
                  <a:spcPct val="50000"/>
                </a:spcBef>
                <a:buFont typeface="Arial" charset="0"/>
                <a:buNone/>
                <a:defRPr/>
              </a:pPr>
              <a:r>
                <a:rPr lang="zh-CN" altLang="en-US" sz="1400" dirty="0">
                  <a:ea typeface="+mn-ea"/>
                </a:rPr>
                <a:t>质控主管：李政</a:t>
              </a:r>
            </a:p>
          </p:txBody>
        </p:sp>
        <p:sp>
          <p:nvSpPr>
            <p:cNvPr id="46" name="Rectangle 25"/>
            <p:cNvSpPr>
              <a:spLocks noChangeArrowheads="1"/>
            </p:cNvSpPr>
            <p:nvPr/>
          </p:nvSpPr>
          <p:spPr bwMode="auto">
            <a:xfrm>
              <a:off x="6744582" y="2487351"/>
              <a:ext cx="2091825" cy="644687"/>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buFont typeface="Arial" charset="0"/>
                <a:buNone/>
                <a:defRPr/>
              </a:pPr>
              <a:endParaRPr lang="zh-CN" altLang="en-US" sz="1800">
                <a:ea typeface="+mn-ea"/>
              </a:endParaRPr>
            </a:p>
          </p:txBody>
        </p:sp>
        <p:sp>
          <p:nvSpPr>
            <p:cNvPr id="47" name="Line 26"/>
            <p:cNvSpPr>
              <a:spLocks noChangeShapeType="1"/>
            </p:cNvSpPr>
            <p:nvPr/>
          </p:nvSpPr>
          <p:spPr bwMode="auto">
            <a:xfrm>
              <a:off x="2934244" y="2489977"/>
              <a:ext cx="3810339"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buFont typeface="Arial" charset="0"/>
                <a:buNone/>
                <a:defRPr/>
              </a:pPr>
              <a:endParaRPr lang="zh-CN" altLang="en-US">
                <a:ea typeface="+mn-ea"/>
              </a:endParaRPr>
            </a:p>
          </p:txBody>
        </p:sp>
        <p:sp>
          <p:nvSpPr>
            <p:cNvPr id="48" name="Text Box 27"/>
            <p:cNvSpPr txBox="1">
              <a:spLocks noChangeArrowheads="1"/>
            </p:cNvSpPr>
            <p:nvPr/>
          </p:nvSpPr>
          <p:spPr bwMode="auto">
            <a:xfrm>
              <a:off x="789641" y="4343353"/>
              <a:ext cx="405814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spcBef>
                  <a:spcPct val="50000"/>
                </a:spcBef>
                <a:buFont typeface="Arial" charset="0"/>
                <a:buNone/>
                <a:defRPr/>
              </a:pPr>
              <a:r>
                <a:rPr lang="zh-CN" altLang="en-US" sz="1400" b="1" dirty="0">
                  <a:ea typeface="+mn-ea"/>
                </a:rPr>
                <a:t> 省气象局</a:t>
              </a:r>
              <a:r>
                <a:rPr lang="zh-CN" altLang="en-US" sz="1400" dirty="0">
                  <a:ea typeface="+mn-ea"/>
                </a:rPr>
                <a:t>： </a:t>
              </a:r>
              <a:endParaRPr lang="en-US" altLang="zh-CN" sz="1400" dirty="0">
                <a:ea typeface="+mn-ea"/>
              </a:endParaRPr>
            </a:p>
            <a:p>
              <a:pPr eaLnBrk="1" hangingPunct="1">
                <a:spcBef>
                  <a:spcPct val="50000"/>
                </a:spcBef>
                <a:buFont typeface="Arial" charset="0"/>
                <a:buNone/>
                <a:defRPr/>
              </a:pPr>
              <a:r>
                <a:rPr lang="en-US" altLang="zh-CN" sz="1400" dirty="0">
                  <a:ea typeface="+mn-ea"/>
                </a:rPr>
                <a:t>【</a:t>
              </a:r>
              <a:r>
                <a:rPr lang="zh-CN" altLang="en-US" sz="1400" dirty="0">
                  <a:ea typeface="+mn-ea"/>
                </a:rPr>
                <a:t>公服中心</a:t>
              </a:r>
              <a:r>
                <a:rPr lang="en-US" altLang="zh-CN" sz="1400" dirty="0">
                  <a:ea typeface="+mn-ea"/>
                </a:rPr>
                <a:t>】</a:t>
              </a:r>
              <a:r>
                <a:rPr lang="zh-CN" altLang="en-US" sz="1400" dirty="0">
                  <a:ea typeface="+mn-ea"/>
                </a:rPr>
                <a:t>：闫广松；</a:t>
              </a:r>
              <a:r>
                <a:rPr lang="en-US" altLang="zh-CN" sz="1400" dirty="0">
                  <a:ea typeface="+mn-ea"/>
                </a:rPr>
                <a:t>【</a:t>
              </a:r>
              <a:r>
                <a:rPr lang="zh-CN" altLang="en-US" sz="1400" dirty="0">
                  <a:ea typeface="+mn-ea"/>
                </a:rPr>
                <a:t>信息中心</a:t>
              </a:r>
              <a:r>
                <a:rPr lang="en-US" altLang="zh-CN" sz="1400" dirty="0">
                  <a:ea typeface="+mn-ea"/>
                </a:rPr>
                <a:t>】</a:t>
              </a:r>
              <a:r>
                <a:rPr lang="zh-CN" altLang="en-US" sz="1400" dirty="0">
                  <a:ea typeface="+mn-ea"/>
                </a:rPr>
                <a:t>：</a:t>
              </a:r>
              <a:r>
                <a:rPr lang="en-US" altLang="zh-CN" sz="1400" dirty="0">
                  <a:ea typeface="+mn-ea"/>
                </a:rPr>
                <a:t>XXX</a:t>
              </a:r>
            </a:p>
            <a:p>
              <a:pPr eaLnBrk="1" hangingPunct="1">
                <a:spcBef>
                  <a:spcPct val="50000"/>
                </a:spcBef>
                <a:defRPr/>
              </a:pPr>
              <a:r>
                <a:rPr lang="en-US" altLang="zh-CN" sz="1400" dirty="0">
                  <a:ea typeface="+mn-ea"/>
                </a:rPr>
                <a:t>【</a:t>
              </a:r>
              <a:r>
                <a:rPr lang="zh-CN" altLang="en-US" sz="1400" dirty="0">
                  <a:ea typeface="+mn-ea"/>
                </a:rPr>
                <a:t>省气象台</a:t>
              </a:r>
              <a:r>
                <a:rPr lang="en-US" altLang="zh-CN" sz="1400" dirty="0">
                  <a:ea typeface="+mn-ea"/>
                </a:rPr>
                <a:t>】</a:t>
              </a:r>
              <a:r>
                <a:rPr lang="zh-CN" altLang="en-US" sz="1400" dirty="0">
                  <a:ea typeface="+mn-ea"/>
                </a:rPr>
                <a:t>：</a:t>
              </a:r>
              <a:r>
                <a:rPr lang="en-US" altLang="zh-CN" sz="1400" dirty="0">
                  <a:ea typeface="+mn-ea"/>
                </a:rPr>
                <a:t>XXX</a:t>
              </a:r>
              <a:r>
                <a:rPr lang="zh-CN" altLang="en-US" sz="1400" dirty="0">
                  <a:ea typeface="+mn-ea"/>
                </a:rPr>
                <a:t>    ；</a:t>
              </a:r>
              <a:r>
                <a:rPr lang="en-US" altLang="zh-CN" sz="1400" dirty="0">
                  <a:ea typeface="+mn-ea"/>
                </a:rPr>
                <a:t>【</a:t>
              </a:r>
              <a:r>
                <a:rPr lang="zh-CN" altLang="en-US" sz="1400" dirty="0">
                  <a:ea typeface="+mn-ea"/>
                </a:rPr>
                <a:t>大探中心</a:t>
              </a:r>
              <a:r>
                <a:rPr lang="en-US" altLang="zh-CN" sz="1400" dirty="0">
                  <a:ea typeface="+mn-ea"/>
                </a:rPr>
                <a:t>】</a:t>
              </a:r>
              <a:r>
                <a:rPr lang="zh-CN" altLang="en-US" sz="1400" dirty="0">
                  <a:ea typeface="+mn-ea"/>
                </a:rPr>
                <a:t>：</a:t>
              </a:r>
              <a:r>
                <a:rPr lang="en-US" altLang="zh-CN" sz="1400" dirty="0"/>
                <a:t>XXX</a:t>
              </a:r>
              <a:endParaRPr lang="en-US" altLang="zh-CN" sz="1400" dirty="0">
                <a:ea typeface="+mn-ea"/>
              </a:endParaRPr>
            </a:p>
            <a:p>
              <a:pPr eaLnBrk="1" hangingPunct="1">
                <a:spcBef>
                  <a:spcPct val="50000"/>
                </a:spcBef>
                <a:buFont typeface="Arial" charset="0"/>
                <a:buNone/>
                <a:defRPr/>
              </a:pPr>
              <a:r>
                <a:rPr lang="en-US" altLang="zh-CN" sz="1400" dirty="0">
                  <a:ea typeface="+mn-ea"/>
                </a:rPr>
                <a:t>【</a:t>
              </a:r>
              <a:r>
                <a:rPr lang="zh-CN" altLang="en-US" sz="1400" dirty="0">
                  <a:ea typeface="+mn-ea"/>
                </a:rPr>
                <a:t>气候中心</a:t>
              </a:r>
              <a:r>
                <a:rPr lang="en-US" altLang="zh-CN" sz="1400" dirty="0">
                  <a:ea typeface="+mn-ea"/>
                </a:rPr>
                <a:t>】</a:t>
              </a:r>
              <a:r>
                <a:rPr lang="zh-CN" altLang="en-US" sz="1400" dirty="0">
                  <a:ea typeface="+mn-ea"/>
                </a:rPr>
                <a:t>：</a:t>
              </a:r>
              <a:r>
                <a:rPr lang="en-US" altLang="zh-CN" sz="1400" dirty="0">
                  <a:ea typeface="+mn-ea"/>
                </a:rPr>
                <a:t>XXX</a:t>
              </a:r>
              <a:r>
                <a:rPr lang="zh-CN" altLang="en-US" sz="1400" dirty="0">
                  <a:ea typeface="+mn-ea"/>
                </a:rPr>
                <a:t>    ；</a:t>
              </a:r>
              <a:endParaRPr lang="en-US" altLang="zh-CN" sz="1400" dirty="0">
                <a:ea typeface="+mn-ea"/>
              </a:endParaRPr>
            </a:p>
            <a:p>
              <a:pPr eaLnBrk="1" hangingPunct="1">
                <a:spcBef>
                  <a:spcPct val="50000"/>
                </a:spcBef>
                <a:buFont typeface="Arial" charset="0"/>
                <a:buNone/>
                <a:defRPr/>
              </a:pPr>
              <a:r>
                <a:rPr lang="en-US" altLang="zh-CN" sz="1400" dirty="0">
                  <a:ea typeface="+mn-ea"/>
                </a:rPr>
                <a:t>【</a:t>
              </a:r>
              <a:r>
                <a:rPr lang="zh-CN" altLang="en-US" sz="1400" dirty="0">
                  <a:ea typeface="+mn-ea"/>
                </a:rPr>
                <a:t>外单位联络员</a:t>
              </a:r>
              <a:r>
                <a:rPr lang="en-US" altLang="zh-CN" sz="1400" dirty="0">
                  <a:ea typeface="+mn-ea"/>
                </a:rPr>
                <a:t>】</a:t>
              </a:r>
              <a:r>
                <a:rPr lang="zh-CN" altLang="en-US" sz="1400" dirty="0">
                  <a:ea typeface="+mn-ea"/>
                </a:rPr>
                <a:t>：</a:t>
              </a:r>
              <a:r>
                <a:rPr lang="en-US" altLang="zh-CN" sz="1400" dirty="0">
                  <a:ea typeface="+mn-ea"/>
                </a:rPr>
                <a:t>XXX</a:t>
              </a:r>
              <a:r>
                <a:rPr lang="zh-CN" altLang="en-US" sz="1400" dirty="0">
                  <a:ea typeface="+mn-ea"/>
                </a:rPr>
                <a:t>   ；</a:t>
              </a:r>
            </a:p>
          </p:txBody>
        </p:sp>
        <p:sp>
          <p:nvSpPr>
            <p:cNvPr id="50" name="Rectangle 14"/>
            <p:cNvSpPr>
              <a:spLocks noChangeArrowheads="1"/>
            </p:cNvSpPr>
            <p:nvPr/>
          </p:nvSpPr>
          <p:spPr bwMode="auto">
            <a:xfrm>
              <a:off x="3186899" y="3130725"/>
              <a:ext cx="3321174" cy="402436"/>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eaLnBrk="1" hangingPunct="1">
                <a:buFont typeface="Arial" charset="0"/>
                <a:buNone/>
                <a:defRPr/>
              </a:pPr>
              <a:endParaRPr lang="zh-CN" altLang="en-US" sz="1800">
                <a:ea typeface="+mn-ea"/>
              </a:endParaRPr>
            </a:p>
          </p:txBody>
        </p:sp>
        <p:sp>
          <p:nvSpPr>
            <p:cNvPr id="51" name="Rectangle 4"/>
            <p:cNvSpPr>
              <a:spLocks noChangeAspect="1" noChangeArrowheads="1"/>
            </p:cNvSpPr>
            <p:nvPr/>
          </p:nvSpPr>
          <p:spPr bwMode="auto">
            <a:xfrm>
              <a:off x="3186899" y="2825122"/>
              <a:ext cx="3321174" cy="297396"/>
            </a:xfrm>
            <a:prstGeom prst="rect">
              <a:avLst/>
            </a:prstGeom>
            <a:solidFill>
              <a:srgbClr val="0099CC"/>
            </a:solidFill>
            <a:ln w="6350" cmpd="sng">
              <a:solidFill>
                <a:srgbClr val="000000"/>
              </a:solidFill>
              <a:miter lim="800000"/>
              <a:headEnd/>
              <a:tailEnd/>
            </a:ln>
            <a:effectLst/>
            <a:extLst>
              <a:ext uri="{AF507438-7753-43E0-B8FC-AC1667EBCBE1}">
                <a14:hiddenEffects xmlns:a14="http://schemas.microsoft.com/office/drawing/2010/main">
                  <a:effectLst>
                    <a:outerShdw blurRad="63500" dist="107763" dir="2700000" algn="ctr" rotWithShape="0">
                      <a:srgbClr val="B2B2B2">
                        <a:alpha val="74998"/>
                      </a:srgbClr>
                    </a:outerShdw>
                  </a:effectLst>
                </a14:hiddenEffects>
              </a:ext>
            </a:extLst>
          </p:spPr>
          <p:txBody>
            <a:bodyPr lIns="27716" tIns="27716" rIns="27716" bIns="27716"/>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buFont typeface="Arial" charset="0"/>
                <a:defRPr>
                  <a:solidFill>
                    <a:schemeClr val="tx1"/>
                  </a:solidFill>
                  <a:latin typeface="Arial" charset="0"/>
                </a:defRPr>
              </a:lvl6pPr>
              <a:lvl7pPr marL="2971800" indent="-228600" fontAlgn="base">
                <a:spcBef>
                  <a:spcPct val="0"/>
                </a:spcBef>
                <a:spcAft>
                  <a:spcPct val="0"/>
                </a:spcAft>
                <a:buFont typeface="Arial" charset="0"/>
                <a:defRPr>
                  <a:solidFill>
                    <a:schemeClr val="tx1"/>
                  </a:solidFill>
                  <a:latin typeface="Arial" charset="0"/>
                </a:defRPr>
              </a:lvl7pPr>
              <a:lvl8pPr marL="3429000" indent="-228600" fontAlgn="base">
                <a:spcBef>
                  <a:spcPct val="0"/>
                </a:spcBef>
                <a:spcAft>
                  <a:spcPct val="0"/>
                </a:spcAft>
                <a:buFont typeface="Arial" charset="0"/>
                <a:defRPr>
                  <a:solidFill>
                    <a:schemeClr val="tx1"/>
                  </a:solidFill>
                  <a:latin typeface="Arial" charset="0"/>
                </a:defRPr>
              </a:lvl8pPr>
              <a:lvl9pPr marL="3886200" indent="-228600" fontAlgn="base">
                <a:spcBef>
                  <a:spcPct val="0"/>
                </a:spcBef>
                <a:spcAft>
                  <a:spcPct val="0"/>
                </a:spcAft>
                <a:buFont typeface="Arial" charset="0"/>
                <a:defRPr>
                  <a:solidFill>
                    <a:schemeClr val="tx1"/>
                  </a:solidFill>
                  <a:latin typeface="Arial" charset="0"/>
                </a:defRPr>
              </a:lvl9pPr>
            </a:lstStyle>
            <a:p>
              <a:pPr algn="ctr" eaLnBrk="1" hangingPunct="1">
                <a:buFont typeface="Arial" charset="0"/>
                <a:buNone/>
                <a:defRPr/>
              </a:pPr>
              <a:r>
                <a:rPr lang="zh-CN" altLang="en-US" sz="1400" b="1" dirty="0">
                  <a:solidFill>
                    <a:schemeClr val="bg1"/>
                  </a:solidFill>
                  <a:latin typeface="华文楷体" charset="-122"/>
                  <a:ea typeface="华文楷体" charset="-122"/>
                </a:rPr>
                <a:t>项目经理</a:t>
              </a:r>
            </a:p>
          </p:txBody>
        </p:sp>
      </p:grpSp>
      <p:cxnSp>
        <p:nvCxnSpPr>
          <p:cNvPr id="52" name="直接连接符 48"/>
          <p:cNvCxnSpPr/>
          <p:nvPr/>
        </p:nvCxnSpPr>
        <p:spPr>
          <a:xfrm>
            <a:off x="55245" y="765498"/>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a:xfrm>
            <a:off x="1354374" y="261442"/>
            <a:ext cx="6766184" cy="367784"/>
            <a:chOff x="1354374" y="261442"/>
            <a:chExt cx="6766184" cy="367784"/>
          </a:xfrm>
        </p:grpSpPr>
        <p:sp>
          <p:nvSpPr>
            <p:cNvPr id="53" name="文本框 17"/>
            <p:cNvSpPr txBox="1"/>
            <p:nvPr/>
          </p:nvSpPr>
          <p:spPr>
            <a:xfrm>
              <a:off x="1354374" y="28368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项目概况</a:t>
              </a:r>
            </a:p>
          </p:txBody>
        </p:sp>
        <p:sp>
          <p:nvSpPr>
            <p:cNvPr id="58" name="文本框 28"/>
            <p:cNvSpPr txBox="1"/>
            <p:nvPr/>
          </p:nvSpPr>
          <p:spPr>
            <a:xfrm>
              <a:off x="2794534" y="290672"/>
              <a:ext cx="1005403" cy="338554"/>
            </a:xfrm>
            <a:prstGeom prst="rect">
              <a:avLst/>
            </a:prstGeom>
            <a:noFill/>
          </p:spPr>
          <p:txBody>
            <a:bodyPr wrap="none" rtlCol="0">
              <a:spAutoFit/>
            </a:bodyPr>
            <a:lstStyle>
              <a:defPPr>
                <a:defRPr lang="en-US"/>
              </a:defPPr>
              <a:lvl1pPr>
                <a:defRPr sz="1600">
                  <a:solidFill>
                    <a:srgbClr val="2476C1"/>
                  </a:solidFill>
                </a:defRPr>
              </a:lvl1pPr>
            </a:lstStyle>
            <a:p>
              <a:r>
                <a:rPr lang="zh-CN" altLang="en-US" dirty="0">
                  <a:sym typeface="+mn-ea"/>
                </a:rPr>
                <a:t>组织架构</a:t>
              </a:r>
            </a:p>
          </p:txBody>
        </p:sp>
        <p:sp>
          <p:nvSpPr>
            <p:cNvPr id="65" name="文本框 31"/>
            <p:cNvSpPr txBox="1"/>
            <p:nvPr/>
          </p:nvSpPr>
          <p:spPr>
            <a:xfrm>
              <a:off x="4090678" y="287497"/>
              <a:ext cx="1005403" cy="338554"/>
            </a:xfrm>
            <a:prstGeom prst="rect">
              <a:avLst/>
            </a:prstGeom>
            <a:solidFill>
              <a:schemeClr val="bg1"/>
            </a:solidFill>
          </p:spPr>
          <p:txBody>
            <a:bodyPr wrap="none" rtlCol="0">
              <a:spAutoFit/>
            </a:bodyPr>
            <a:lstStyle/>
            <a:p>
              <a:r>
                <a:rPr lang="zh-CN" altLang="en-US" sz="1600" dirty="0" smtClean="0">
                  <a:solidFill>
                    <a:srgbClr val="AAA5A5"/>
                  </a:solidFill>
                  <a:sym typeface="+mn-ea"/>
                </a:rPr>
                <a:t>项目计划</a:t>
              </a:r>
            </a:p>
          </p:txBody>
        </p:sp>
        <p:sp>
          <p:nvSpPr>
            <p:cNvPr id="66" name="文本框 35"/>
            <p:cNvSpPr txBox="1"/>
            <p:nvPr/>
          </p:nvSpPr>
          <p:spPr>
            <a:xfrm>
              <a:off x="5386822" y="287497"/>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需求评审</a:t>
              </a:r>
              <a:endParaRPr lang="zh-CN" altLang="en-US" sz="1600" dirty="0">
                <a:solidFill>
                  <a:srgbClr val="AAA5A5"/>
                </a:solidFill>
                <a:sym typeface="+mn-ea"/>
              </a:endParaRPr>
            </a:p>
          </p:txBody>
        </p:sp>
        <p:sp>
          <p:nvSpPr>
            <p:cNvPr id="67" name="KSO_Shape"/>
            <p:cNvSpPr/>
            <p:nvPr/>
          </p:nvSpPr>
          <p:spPr>
            <a:xfrm>
              <a:off x="2434494"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KSO_Shape"/>
            <p:cNvSpPr/>
            <p:nvPr/>
          </p:nvSpPr>
          <p:spPr>
            <a:xfrm>
              <a:off x="3730638" y="268267"/>
              <a:ext cx="357190" cy="357190"/>
            </a:xfrm>
            <a:prstGeom prst="chevron">
              <a:avLst/>
            </a:prstGeom>
            <a:solidFill>
              <a:srgbClr val="2476C1"/>
            </a:solidFill>
            <a:ln>
              <a:solidFill>
                <a:srgbClr val="247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KSO_Shape"/>
            <p:cNvSpPr/>
            <p:nvPr/>
          </p:nvSpPr>
          <p:spPr>
            <a:xfrm>
              <a:off x="5026782"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sp>
          <p:nvSpPr>
            <p:cNvPr id="70" name="KSO_Shape"/>
            <p:cNvSpPr/>
            <p:nvPr/>
          </p:nvSpPr>
          <p:spPr>
            <a:xfrm>
              <a:off x="6322926"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sp>
          <p:nvSpPr>
            <p:cNvPr id="71" name="文本框 35"/>
            <p:cNvSpPr txBox="1"/>
            <p:nvPr/>
          </p:nvSpPr>
          <p:spPr>
            <a:xfrm>
              <a:off x="6757965" y="282251"/>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风险管理</a:t>
              </a:r>
              <a:endParaRPr lang="zh-CN" altLang="en-US" sz="1600" dirty="0">
                <a:solidFill>
                  <a:srgbClr val="AAA5A5"/>
                </a:solidFill>
                <a:sym typeface="+mn-ea"/>
              </a:endParaRPr>
            </a:p>
          </p:txBody>
        </p:sp>
        <p:sp>
          <p:nvSpPr>
            <p:cNvPr id="72" name="KSO_Shape"/>
            <p:cNvSpPr/>
            <p:nvPr/>
          </p:nvSpPr>
          <p:spPr>
            <a:xfrm>
              <a:off x="7763368" y="261442"/>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grpSp>
    </p:spTree>
    <p:extLst>
      <p:ext uri="{BB962C8B-B14F-4D97-AF65-F5344CB8AC3E}">
        <p14:creationId xmlns:p14="http://schemas.microsoft.com/office/powerpoint/2010/main" val="69610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a:xfrm>
            <a:off x="55245" y="837506"/>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sp>
        <p:nvSpPr>
          <p:cNvPr id="82" name="梯形 81"/>
          <p:cNvSpPr/>
          <p:nvPr/>
        </p:nvSpPr>
        <p:spPr>
          <a:xfrm rot="5400000" flipH="1">
            <a:off x="3044365" y="-1414776"/>
            <a:ext cx="3815679" cy="9904415"/>
          </a:xfrm>
          <a:prstGeom prst="trapezoid">
            <a:avLst>
              <a:gd name="adj" fmla="val 24551"/>
            </a:avLst>
          </a:prstGeom>
          <a:gradFill>
            <a:gsLst>
              <a:gs pos="0">
                <a:srgbClr val="2E72F1">
                  <a:alpha val="39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43694" y="3341672"/>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rPr>
              <a:t>2</a:t>
            </a:r>
            <a:endParaRPr lang="zh-CN" altLang="en-US" dirty="0">
              <a:solidFill>
                <a:schemeClr val="tx1">
                  <a:lumMod val="85000"/>
                  <a:lumOff val="15000"/>
                </a:schemeClr>
              </a:solidFill>
            </a:endParaRPr>
          </a:p>
        </p:txBody>
      </p:sp>
      <p:sp>
        <p:nvSpPr>
          <p:cNvPr id="84" name="椭圆 83"/>
          <p:cNvSpPr/>
          <p:nvPr/>
        </p:nvSpPr>
        <p:spPr>
          <a:xfrm>
            <a:off x="1802613" y="3341672"/>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3</a:t>
            </a:r>
            <a:endParaRPr lang="zh-CN" altLang="en-US" dirty="0">
              <a:solidFill>
                <a:schemeClr val="tx1">
                  <a:lumMod val="85000"/>
                  <a:lumOff val="15000"/>
                </a:schemeClr>
              </a:solidFill>
            </a:endParaRPr>
          </a:p>
        </p:txBody>
      </p:sp>
      <p:sp>
        <p:nvSpPr>
          <p:cNvPr id="85" name="椭圆 84"/>
          <p:cNvSpPr/>
          <p:nvPr/>
        </p:nvSpPr>
        <p:spPr>
          <a:xfrm>
            <a:off x="3261533" y="3341672"/>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4</a:t>
            </a:r>
            <a:endParaRPr lang="zh-CN" altLang="en-US" dirty="0">
              <a:solidFill>
                <a:schemeClr val="tx1">
                  <a:lumMod val="85000"/>
                  <a:lumOff val="15000"/>
                </a:schemeClr>
              </a:solidFill>
            </a:endParaRPr>
          </a:p>
        </p:txBody>
      </p:sp>
      <p:sp>
        <p:nvSpPr>
          <p:cNvPr id="86" name="矩形 85"/>
          <p:cNvSpPr/>
          <p:nvPr/>
        </p:nvSpPr>
        <p:spPr>
          <a:xfrm>
            <a:off x="127670" y="2371706"/>
            <a:ext cx="1935616" cy="906402"/>
          </a:xfrm>
          <a:prstGeom prst="rect">
            <a:avLst/>
          </a:prstGeom>
        </p:spPr>
        <p:txBody>
          <a:bodyPr wrap="square">
            <a:spAutoFit/>
          </a:bodyPr>
          <a:lstStyle/>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合同签订，项目启动会</a:t>
            </a:r>
            <a:endParaRPr lang="en-US" altLang="zh-CN" sz="1100" dirty="0" smtClean="0">
              <a:solidFill>
                <a:schemeClr val="tx1">
                  <a:lumMod val="85000"/>
                  <a:lumOff val="15000"/>
                </a:schemeClr>
              </a:solidFill>
            </a:endParaRPr>
          </a:p>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专家评审，需求规格书</a:t>
            </a:r>
            <a:endParaRPr lang="en-US" altLang="zh-CN" sz="1100" dirty="0" smtClean="0">
              <a:solidFill>
                <a:schemeClr val="tx1">
                  <a:lumMod val="85000"/>
                  <a:lumOff val="15000"/>
                </a:schemeClr>
              </a:solidFill>
            </a:endParaRPr>
          </a:p>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资源数据，提交申请表</a:t>
            </a:r>
            <a:endParaRPr lang="en-US" altLang="zh-CN" sz="1100" dirty="0" smtClean="0">
              <a:solidFill>
                <a:schemeClr val="tx1">
                  <a:lumMod val="85000"/>
                  <a:lumOff val="15000"/>
                </a:schemeClr>
              </a:solidFill>
            </a:endParaRPr>
          </a:p>
        </p:txBody>
      </p:sp>
      <p:sp>
        <p:nvSpPr>
          <p:cNvPr id="87" name="矩形 86"/>
          <p:cNvSpPr/>
          <p:nvPr/>
        </p:nvSpPr>
        <p:spPr>
          <a:xfrm>
            <a:off x="127670" y="1992175"/>
            <a:ext cx="1723951" cy="400110"/>
          </a:xfrm>
          <a:prstGeom prst="rect">
            <a:avLst/>
          </a:prstGeom>
        </p:spPr>
        <p:txBody>
          <a:bodyPr wrap="square">
            <a:spAutoFit/>
          </a:bodyPr>
          <a:lstStyle/>
          <a:p>
            <a:pPr>
              <a:spcBef>
                <a:spcPts val="600"/>
              </a:spcBef>
            </a:pPr>
            <a:r>
              <a:rPr lang="zh-CN" altLang="en-US" b="1" dirty="0" smtClean="0">
                <a:solidFill>
                  <a:schemeClr val="tx1">
                    <a:lumMod val="85000"/>
                    <a:lumOff val="15000"/>
                  </a:schemeClr>
                </a:solidFill>
              </a:rPr>
              <a:t>项目启动</a:t>
            </a:r>
            <a:endParaRPr lang="en-US" altLang="zh-CN" b="1" dirty="0" smtClean="0">
              <a:solidFill>
                <a:schemeClr val="tx1">
                  <a:lumMod val="85000"/>
                  <a:lumOff val="15000"/>
                </a:schemeClr>
              </a:solidFill>
            </a:endParaRPr>
          </a:p>
        </p:txBody>
      </p:sp>
      <p:cxnSp>
        <p:nvCxnSpPr>
          <p:cNvPr id="88" name="直接箭头连接符 87"/>
          <p:cNvCxnSpPr/>
          <p:nvPr/>
        </p:nvCxnSpPr>
        <p:spPr>
          <a:xfrm>
            <a:off x="2223527" y="3552129"/>
            <a:ext cx="1038006" cy="0"/>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779105" y="3550978"/>
            <a:ext cx="1038006" cy="2303"/>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2447136" y="2369165"/>
            <a:ext cx="1854149" cy="752514"/>
          </a:xfrm>
          <a:prstGeom prst="rect">
            <a:avLst/>
          </a:prstGeom>
        </p:spPr>
        <p:txBody>
          <a:bodyPr wrap="square">
            <a:spAutoFit/>
          </a:bodyPr>
          <a:lstStyle/>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第一批：国土、农业</a:t>
            </a:r>
            <a:r>
              <a:rPr lang="zh-CN" altLang="en-US" sz="1100" dirty="0">
                <a:solidFill>
                  <a:schemeClr val="tx1">
                    <a:lumMod val="85000"/>
                    <a:lumOff val="15000"/>
                  </a:schemeClr>
                </a:solidFill>
              </a:rPr>
              <a:t>、</a:t>
            </a:r>
            <a:r>
              <a:rPr lang="zh-CN" altLang="en-US" sz="1100" dirty="0" smtClean="0">
                <a:solidFill>
                  <a:schemeClr val="tx1">
                    <a:lumMod val="85000"/>
                    <a:lumOff val="15000"/>
                  </a:schemeClr>
                </a:solidFill>
              </a:rPr>
              <a:t>林业</a:t>
            </a:r>
            <a:r>
              <a:rPr lang="zh-CN" altLang="en-US" sz="1100" dirty="0">
                <a:solidFill>
                  <a:schemeClr val="tx1">
                    <a:lumMod val="85000"/>
                    <a:lumOff val="15000"/>
                  </a:schemeClr>
                </a:solidFill>
              </a:rPr>
              <a:t>、</a:t>
            </a:r>
            <a:r>
              <a:rPr lang="zh-CN" altLang="en-US" sz="1100" dirty="0" smtClean="0">
                <a:solidFill>
                  <a:schemeClr val="tx1">
                    <a:lumMod val="85000"/>
                    <a:lumOff val="15000"/>
                  </a:schemeClr>
                </a:solidFill>
              </a:rPr>
              <a:t>水利、地震部门数据接入及持续集成</a:t>
            </a:r>
            <a:endParaRPr lang="en-US" altLang="zh-CN" sz="1100" dirty="0" smtClean="0">
              <a:solidFill>
                <a:schemeClr val="tx1">
                  <a:lumMod val="85000"/>
                  <a:lumOff val="15000"/>
                </a:schemeClr>
              </a:solidFill>
            </a:endParaRPr>
          </a:p>
        </p:txBody>
      </p:sp>
      <p:sp>
        <p:nvSpPr>
          <p:cNvPr id="91" name="矩形 90"/>
          <p:cNvSpPr/>
          <p:nvPr/>
        </p:nvSpPr>
        <p:spPr>
          <a:xfrm>
            <a:off x="2359918" y="1989634"/>
            <a:ext cx="2304256" cy="400110"/>
          </a:xfrm>
          <a:prstGeom prst="rect">
            <a:avLst/>
          </a:prstGeom>
        </p:spPr>
        <p:txBody>
          <a:bodyPr wrap="square">
            <a:spAutoFit/>
          </a:bodyPr>
          <a:lstStyle/>
          <a:p>
            <a:pPr>
              <a:spcBef>
                <a:spcPts val="600"/>
              </a:spcBef>
            </a:pPr>
            <a:r>
              <a:rPr lang="zh-CN" altLang="en-US" b="1" dirty="0" smtClean="0">
                <a:solidFill>
                  <a:schemeClr val="tx1">
                    <a:lumMod val="85000"/>
                    <a:lumOff val="15000"/>
                  </a:schemeClr>
                </a:solidFill>
              </a:rPr>
              <a:t>第一次迭代 </a:t>
            </a:r>
            <a:r>
              <a:rPr lang="en-US" altLang="zh-CN" b="1" dirty="0" smtClean="0">
                <a:solidFill>
                  <a:schemeClr val="tx1">
                    <a:lumMod val="85000"/>
                    <a:lumOff val="15000"/>
                  </a:schemeClr>
                </a:solidFill>
              </a:rPr>
              <a:t>V0.2</a:t>
            </a:r>
          </a:p>
        </p:txBody>
      </p:sp>
      <p:sp>
        <p:nvSpPr>
          <p:cNvPr id="92" name="矩形 91"/>
          <p:cNvSpPr/>
          <p:nvPr/>
        </p:nvSpPr>
        <p:spPr>
          <a:xfrm>
            <a:off x="1163368" y="4692760"/>
            <a:ext cx="1912389" cy="906402"/>
          </a:xfrm>
          <a:prstGeom prst="rect">
            <a:avLst/>
          </a:prstGeom>
        </p:spPr>
        <p:txBody>
          <a:bodyPr wrap="square">
            <a:spAutoFit/>
          </a:bodyPr>
          <a:lstStyle/>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测试硬件／网络环境准备</a:t>
            </a:r>
            <a:endParaRPr lang="en-US" altLang="zh-CN" sz="1100" dirty="0" smtClean="0">
              <a:solidFill>
                <a:schemeClr val="tx1">
                  <a:lumMod val="85000"/>
                  <a:lumOff val="15000"/>
                </a:schemeClr>
              </a:solidFill>
            </a:endParaRPr>
          </a:p>
          <a:p>
            <a:pPr marL="171450" indent="-171450">
              <a:lnSpc>
                <a:spcPct val="130000"/>
              </a:lnSpc>
              <a:spcBef>
                <a:spcPts val="600"/>
              </a:spcBef>
              <a:buFont typeface="Arial" charset="0"/>
              <a:buChar char="•"/>
            </a:pPr>
            <a:r>
              <a:rPr lang="en-US" altLang="zh-CN" sz="1100" dirty="0" smtClean="0">
                <a:solidFill>
                  <a:schemeClr val="tx1">
                    <a:lumMod val="85000"/>
                    <a:lumOff val="15000"/>
                  </a:schemeClr>
                </a:solidFill>
              </a:rPr>
              <a:t>CIMISS</a:t>
            </a:r>
            <a:r>
              <a:rPr lang="zh-CN" altLang="en-US" sz="1100" dirty="0" smtClean="0">
                <a:solidFill>
                  <a:schemeClr val="tx1">
                    <a:lumMod val="85000"/>
                    <a:lumOff val="15000"/>
                  </a:schemeClr>
                </a:solidFill>
              </a:rPr>
              <a:t>及省局数据接入</a:t>
            </a:r>
            <a:endParaRPr lang="en-US" altLang="zh-CN" sz="1100" dirty="0" smtClean="0">
              <a:solidFill>
                <a:schemeClr val="tx1">
                  <a:lumMod val="85000"/>
                  <a:lumOff val="15000"/>
                </a:schemeClr>
              </a:solidFill>
            </a:endParaRPr>
          </a:p>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界面设计，高保真效果</a:t>
            </a:r>
            <a:endParaRPr lang="en-US" altLang="zh-CN" sz="1100" dirty="0" smtClean="0">
              <a:solidFill>
                <a:schemeClr val="tx1">
                  <a:lumMod val="85000"/>
                  <a:lumOff val="15000"/>
                </a:schemeClr>
              </a:solidFill>
            </a:endParaRPr>
          </a:p>
        </p:txBody>
      </p:sp>
      <p:sp>
        <p:nvSpPr>
          <p:cNvPr id="93" name="矩形 92"/>
          <p:cNvSpPr/>
          <p:nvPr/>
        </p:nvSpPr>
        <p:spPr>
          <a:xfrm>
            <a:off x="1163368" y="4313229"/>
            <a:ext cx="1885579" cy="400110"/>
          </a:xfrm>
          <a:prstGeom prst="rect">
            <a:avLst/>
          </a:prstGeom>
        </p:spPr>
        <p:txBody>
          <a:bodyPr wrap="square">
            <a:spAutoFit/>
          </a:bodyPr>
          <a:lstStyle/>
          <a:p>
            <a:pPr>
              <a:spcBef>
                <a:spcPts val="600"/>
              </a:spcBef>
            </a:pPr>
            <a:r>
              <a:rPr lang="zh-CN" altLang="en-US" b="1" dirty="0" smtClean="0">
                <a:solidFill>
                  <a:schemeClr val="tx1">
                    <a:lumMod val="85000"/>
                    <a:lumOff val="15000"/>
                  </a:schemeClr>
                </a:solidFill>
              </a:rPr>
              <a:t>框架搭建 </a:t>
            </a:r>
            <a:r>
              <a:rPr lang="en-US" altLang="zh-CN" b="1" dirty="0" smtClean="0">
                <a:solidFill>
                  <a:schemeClr val="tx1">
                    <a:lumMod val="85000"/>
                    <a:lumOff val="15000"/>
                  </a:schemeClr>
                </a:solidFill>
              </a:rPr>
              <a:t>V0.1</a:t>
            </a:r>
          </a:p>
        </p:txBody>
      </p:sp>
      <p:sp>
        <p:nvSpPr>
          <p:cNvPr id="94" name="椭圆 93"/>
          <p:cNvSpPr/>
          <p:nvPr/>
        </p:nvSpPr>
        <p:spPr>
          <a:xfrm>
            <a:off x="4689805" y="3341672"/>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5</a:t>
            </a:r>
            <a:endParaRPr lang="zh-CN" altLang="en-US" dirty="0">
              <a:solidFill>
                <a:schemeClr val="tx1">
                  <a:lumMod val="85000"/>
                  <a:lumOff val="15000"/>
                </a:schemeClr>
              </a:solidFill>
            </a:endParaRPr>
          </a:p>
        </p:txBody>
      </p:sp>
      <p:sp>
        <p:nvSpPr>
          <p:cNvPr id="95" name="椭圆 94"/>
          <p:cNvSpPr/>
          <p:nvPr/>
        </p:nvSpPr>
        <p:spPr>
          <a:xfrm>
            <a:off x="6148725" y="3341672"/>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6</a:t>
            </a:r>
            <a:endParaRPr lang="zh-CN" altLang="en-US" dirty="0">
              <a:solidFill>
                <a:schemeClr val="tx1">
                  <a:lumMod val="85000"/>
                  <a:lumOff val="15000"/>
                </a:schemeClr>
              </a:solidFill>
            </a:endParaRPr>
          </a:p>
        </p:txBody>
      </p:sp>
      <p:cxnSp>
        <p:nvCxnSpPr>
          <p:cNvPr id="96" name="直接箭头连接符 95"/>
          <p:cNvCxnSpPr/>
          <p:nvPr/>
        </p:nvCxnSpPr>
        <p:spPr>
          <a:xfrm>
            <a:off x="5110719" y="3552129"/>
            <a:ext cx="1038006" cy="0"/>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3666297" y="3550978"/>
            <a:ext cx="1038006" cy="2303"/>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7637076" y="3341672"/>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7</a:t>
            </a:r>
            <a:endParaRPr lang="zh-CN" altLang="en-US" dirty="0">
              <a:solidFill>
                <a:schemeClr val="tx1">
                  <a:lumMod val="85000"/>
                  <a:lumOff val="15000"/>
                </a:schemeClr>
              </a:solidFill>
            </a:endParaRPr>
          </a:p>
        </p:txBody>
      </p:sp>
      <p:cxnSp>
        <p:nvCxnSpPr>
          <p:cNvPr id="99" name="直接箭头连接符 98"/>
          <p:cNvCxnSpPr/>
          <p:nvPr/>
        </p:nvCxnSpPr>
        <p:spPr>
          <a:xfrm flipV="1">
            <a:off x="6569639" y="3550978"/>
            <a:ext cx="1067437" cy="1151"/>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3944095" y="4692760"/>
            <a:ext cx="1728192" cy="730777"/>
          </a:xfrm>
          <a:prstGeom prst="rect">
            <a:avLst/>
          </a:prstGeom>
        </p:spPr>
        <p:txBody>
          <a:bodyPr wrap="square">
            <a:spAutoFit/>
          </a:bodyPr>
          <a:lstStyle/>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第二批：公安、环境、交通、旅游部门</a:t>
            </a:r>
            <a:r>
              <a:rPr lang="zh-CN" altLang="en-US" sz="1100" dirty="0">
                <a:solidFill>
                  <a:schemeClr val="tx1">
                    <a:lumMod val="85000"/>
                    <a:lumOff val="15000"/>
                  </a:schemeClr>
                </a:solidFill>
              </a:rPr>
              <a:t>数据接入及持续</a:t>
            </a:r>
            <a:r>
              <a:rPr lang="zh-CN" altLang="en-US" sz="1100" dirty="0" smtClean="0">
                <a:solidFill>
                  <a:schemeClr val="tx1">
                    <a:lumMod val="85000"/>
                    <a:lumOff val="15000"/>
                  </a:schemeClr>
                </a:solidFill>
              </a:rPr>
              <a:t>集成</a:t>
            </a:r>
            <a:endParaRPr lang="en-US" altLang="zh-CN" sz="1100" dirty="0">
              <a:solidFill>
                <a:schemeClr val="tx1">
                  <a:lumMod val="85000"/>
                  <a:lumOff val="15000"/>
                </a:schemeClr>
              </a:solidFill>
            </a:endParaRPr>
          </a:p>
        </p:txBody>
      </p:sp>
      <p:sp>
        <p:nvSpPr>
          <p:cNvPr id="101" name="矩形 100"/>
          <p:cNvSpPr/>
          <p:nvPr/>
        </p:nvSpPr>
        <p:spPr>
          <a:xfrm>
            <a:off x="3864622" y="4298646"/>
            <a:ext cx="2095125" cy="400110"/>
          </a:xfrm>
          <a:prstGeom prst="rect">
            <a:avLst/>
          </a:prstGeom>
        </p:spPr>
        <p:txBody>
          <a:bodyPr wrap="square">
            <a:spAutoFit/>
          </a:bodyPr>
          <a:lstStyle/>
          <a:p>
            <a:pPr>
              <a:spcBef>
                <a:spcPts val="600"/>
              </a:spcBef>
            </a:pPr>
            <a:r>
              <a:rPr lang="zh-CN" altLang="en-US" b="1" smtClean="0">
                <a:solidFill>
                  <a:schemeClr val="tx1">
                    <a:lumMod val="85000"/>
                    <a:lumOff val="15000"/>
                  </a:schemeClr>
                </a:solidFill>
              </a:rPr>
              <a:t>第二次迭代</a:t>
            </a:r>
            <a:r>
              <a:rPr lang="en-US" altLang="zh-CN" b="1" dirty="0" smtClean="0">
                <a:solidFill>
                  <a:schemeClr val="tx1">
                    <a:lumMod val="85000"/>
                    <a:lumOff val="15000"/>
                  </a:schemeClr>
                </a:solidFill>
              </a:rPr>
              <a:t>V0.3</a:t>
            </a:r>
          </a:p>
        </p:txBody>
      </p:sp>
      <p:sp>
        <p:nvSpPr>
          <p:cNvPr id="102" name="矩形 101"/>
          <p:cNvSpPr/>
          <p:nvPr/>
        </p:nvSpPr>
        <p:spPr>
          <a:xfrm>
            <a:off x="5438091" y="2421093"/>
            <a:ext cx="1723951" cy="950838"/>
          </a:xfrm>
          <a:prstGeom prst="rect">
            <a:avLst/>
          </a:prstGeom>
        </p:spPr>
        <p:txBody>
          <a:bodyPr wrap="square">
            <a:spAutoFit/>
          </a:bodyPr>
          <a:lstStyle/>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第三批：民政、卫计委、安监、食药监部门</a:t>
            </a:r>
            <a:r>
              <a:rPr lang="zh-CN" altLang="en-US" sz="1100" dirty="0">
                <a:solidFill>
                  <a:schemeClr val="tx1">
                    <a:lumMod val="85000"/>
                    <a:lumOff val="15000"/>
                  </a:schemeClr>
                </a:solidFill>
              </a:rPr>
              <a:t>数据接入及持续</a:t>
            </a:r>
            <a:r>
              <a:rPr lang="zh-CN" altLang="en-US" sz="1100" dirty="0" smtClean="0">
                <a:solidFill>
                  <a:schemeClr val="tx1">
                    <a:lumMod val="85000"/>
                    <a:lumOff val="15000"/>
                  </a:schemeClr>
                </a:solidFill>
              </a:rPr>
              <a:t>集成</a:t>
            </a:r>
            <a:endParaRPr lang="en-US" altLang="zh-CN" sz="1100" dirty="0">
              <a:solidFill>
                <a:schemeClr val="tx1">
                  <a:lumMod val="85000"/>
                  <a:lumOff val="15000"/>
                </a:schemeClr>
              </a:solidFill>
            </a:endParaRPr>
          </a:p>
        </p:txBody>
      </p:sp>
      <p:sp>
        <p:nvSpPr>
          <p:cNvPr id="103" name="矩形 102"/>
          <p:cNvSpPr/>
          <p:nvPr/>
        </p:nvSpPr>
        <p:spPr>
          <a:xfrm>
            <a:off x="5259689" y="2020983"/>
            <a:ext cx="2198985" cy="400110"/>
          </a:xfrm>
          <a:prstGeom prst="rect">
            <a:avLst/>
          </a:prstGeom>
        </p:spPr>
        <p:txBody>
          <a:bodyPr wrap="square">
            <a:spAutoFit/>
          </a:bodyPr>
          <a:lstStyle/>
          <a:p>
            <a:pPr>
              <a:spcBef>
                <a:spcPts val="600"/>
              </a:spcBef>
            </a:pPr>
            <a:r>
              <a:rPr lang="zh-CN" altLang="en-US" b="1" smtClean="0">
                <a:solidFill>
                  <a:schemeClr val="tx1">
                    <a:lumMod val="85000"/>
                    <a:lumOff val="15000"/>
                  </a:schemeClr>
                </a:solidFill>
              </a:rPr>
              <a:t>第三次迭代 </a:t>
            </a:r>
            <a:r>
              <a:rPr lang="en-US" altLang="zh-CN" b="1" dirty="0" smtClean="0">
                <a:solidFill>
                  <a:schemeClr val="tx1">
                    <a:lumMod val="85000"/>
                    <a:lumOff val="15000"/>
                  </a:schemeClr>
                </a:solidFill>
              </a:rPr>
              <a:t>V0.4</a:t>
            </a:r>
          </a:p>
        </p:txBody>
      </p:sp>
      <p:sp>
        <p:nvSpPr>
          <p:cNvPr id="104" name="椭圆 103"/>
          <p:cNvSpPr/>
          <p:nvPr/>
        </p:nvSpPr>
        <p:spPr>
          <a:xfrm>
            <a:off x="9056662" y="3341672"/>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rPr>
              <a:t>8</a:t>
            </a:r>
            <a:endParaRPr lang="zh-CN" altLang="en-US" dirty="0">
              <a:solidFill>
                <a:schemeClr val="tx1">
                  <a:lumMod val="85000"/>
                  <a:lumOff val="15000"/>
                </a:schemeClr>
              </a:solidFill>
            </a:endParaRPr>
          </a:p>
        </p:txBody>
      </p:sp>
      <p:cxnSp>
        <p:nvCxnSpPr>
          <p:cNvPr id="105" name="直接箭头连接符 67"/>
          <p:cNvCxnSpPr>
            <a:endCxn id="104" idx="2"/>
          </p:cNvCxnSpPr>
          <p:nvPr/>
        </p:nvCxnSpPr>
        <p:spPr>
          <a:xfrm>
            <a:off x="8057990" y="3552129"/>
            <a:ext cx="998672" cy="0"/>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6990253" y="4692760"/>
            <a:ext cx="1723951" cy="906402"/>
          </a:xfrm>
          <a:prstGeom prst="rect">
            <a:avLst/>
          </a:prstGeom>
        </p:spPr>
        <p:txBody>
          <a:bodyPr wrap="square">
            <a:spAutoFit/>
          </a:bodyPr>
          <a:lstStyle/>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系统试运行阶段</a:t>
            </a:r>
            <a:endParaRPr lang="en-US" altLang="zh-CN" sz="1100" dirty="0" smtClean="0">
              <a:solidFill>
                <a:schemeClr val="tx1">
                  <a:lumMod val="85000"/>
                  <a:lumOff val="15000"/>
                </a:schemeClr>
              </a:solidFill>
            </a:endParaRPr>
          </a:p>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持续功能性能优化</a:t>
            </a:r>
            <a:endParaRPr lang="en-US" altLang="zh-CN" sz="1100" dirty="0" smtClean="0">
              <a:solidFill>
                <a:schemeClr val="tx1">
                  <a:lumMod val="85000"/>
                  <a:lumOff val="15000"/>
                </a:schemeClr>
              </a:solidFill>
            </a:endParaRPr>
          </a:p>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系统迁移至生产环境</a:t>
            </a:r>
            <a:endParaRPr lang="en-US" altLang="zh-CN" sz="1100" dirty="0" smtClean="0">
              <a:solidFill>
                <a:schemeClr val="tx1">
                  <a:lumMod val="85000"/>
                  <a:lumOff val="15000"/>
                </a:schemeClr>
              </a:solidFill>
            </a:endParaRPr>
          </a:p>
        </p:txBody>
      </p:sp>
      <p:sp>
        <p:nvSpPr>
          <p:cNvPr id="107" name="矩形 106"/>
          <p:cNvSpPr/>
          <p:nvPr/>
        </p:nvSpPr>
        <p:spPr>
          <a:xfrm>
            <a:off x="6990253" y="4313229"/>
            <a:ext cx="1888547" cy="400110"/>
          </a:xfrm>
          <a:prstGeom prst="rect">
            <a:avLst/>
          </a:prstGeom>
        </p:spPr>
        <p:txBody>
          <a:bodyPr wrap="square">
            <a:spAutoFit/>
          </a:bodyPr>
          <a:lstStyle/>
          <a:p>
            <a:pPr>
              <a:spcBef>
                <a:spcPts val="600"/>
              </a:spcBef>
            </a:pPr>
            <a:r>
              <a:rPr lang="zh-CN" altLang="en-US" b="1" dirty="0" smtClean="0">
                <a:solidFill>
                  <a:schemeClr val="tx1">
                    <a:lumMod val="85000"/>
                    <a:lumOff val="15000"/>
                  </a:schemeClr>
                </a:solidFill>
              </a:rPr>
              <a:t>系统优化 </a:t>
            </a:r>
            <a:r>
              <a:rPr lang="en-US" altLang="zh-CN" b="1" dirty="0" smtClean="0">
                <a:solidFill>
                  <a:schemeClr val="tx1">
                    <a:lumMod val="85000"/>
                    <a:lumOff val="15000"/>
                  </a:schemeClr>
                </a:solidFill>
              </a:rPr>
              <a:t>V0.5</a:t>
            </a:r>
          </a:p>
        </p:txBody>
      </p:sp>
      <p:sp>
        <p:nvSpPr>
          <p:cNvPr id="108" name="矩形 107"/>
          <p:cNvSpPr/>
          <p:nvPr/>
        </p:nvSpPr>
        <p:spPr>
          <a:xfrm>
            <a:off x="8264574" y="2424403"/>
            <a:ext cx="1723951" cy="906402"/>
          </a:xfrm>
          <a:prstGeom prst="rect">
            <a:avLst/>
          </a:prstGeom>
        </p:spPr>
        <p:txBody>
          <a:bodyPr wrap="square">
            <a:spAutoFit/>
          </a:bodyPr>
          <a:lstStyle/>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系统验收材料准备</a:t>
            </a:r>
            <a:endParaRPr lang="en-US" altLang="zh-CN" sz="1100" dirty="0" smtClean="0">
              <a:solidFill>
                <a:schemeClr val="tx1">
                  <a:lumMod val="85000"/>
                  <a:lumOff val="15000"/>
                </a:schemeClr>
              </a:solidFill>
            </a:endParaRPr>
          </a:p>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相关培训会议召集</a:t>
            </a:r>
            <a:endParaRPr lang="en-US" altLang="zh-CN" sz="1100" dirty="0" smtClean="0">
              <a:solidFill>
                <a:schemeClr val="tx1">
                  <a:lumMod val="85000"/>
                  <a:lumOff val="15000"/>
                </a:schemeClr>
              </a:solidFill>
            </a:endParaRPr>
          </a:p>
          <a:p>
            <a:pPr marL="171450" indent="-171450">
              <a:lnSpc>
                <a:spcPct val="130000"/>
              </a:lnSpc>
              <a:spcBef>
                <a:spcPts val="600"/>
              </a:spcBef>
              <a:buFont typeface="Arial" charset="0"/>
              <a:buChar char="•"/>
            </a:pPr>
            <a:r>
              <a:rPr lang="zh-CN" altLang="en-US" sz="1100" dirty="0" smtClean="0">
                <a:solidFill>
                  <a:schemeClr val="tx1">
                    <a:lumMod val="85000"/>
                    <a:lumOff val="15000"/>
                  </a:schemeClr>
                </a:solidFill>
              </a:rPr>
              <a:t>项目验收会议召开</a:t>
            </a:r>
            <a:endParaRPr lang="en-US" altLang="zh-CN" sz="1100" dirty="0" smtClean="0">
              <a:solidFill>
                <a:schemeClr val="tx1">
                  <a:lumMod val="85000"/>
                  <a:lumOff val="15000"/>
                </a:schemeClr>
              </a:solidFill>
            </a:endParaRPr>
          </a:p>
        </p:txBody>
      </p:sp>
      <p:sp>
        <p:nvSpPr>
          <p:cNvPr id="109" name="矩形 108"/>
          <p:cNvSpPr/>
          <p:nvPr/>
        </p:nvSpPr>
        <p:spPr>
          <a:xfrm>
            <a:off x="8557539" y="2013892"/>
            <a:ext cx="1247721" cy="400110"/>
          </a:xfrm>
          <a:prstGeom prst="rect">
            <a:avLst/>
          </a:prstGeom>
        </p:spPr>
        <p:txBody>
          <a:bodyPr wrap="square">
            <a:spAutoFit/>
          </a:bodyPr>
          <a:lstStyle/>
          <a:p>
            <a:pPr>
              <a:spcBef>
                <a:spcPts val="600"/>
              </a:spcBef>
            </a:pPr>
            <a:r>
              <a:rPr lang="zh-CN" altLang="en-US" b="1" smtClean="0">
                <a:solidFill>
                  <a:schemeClr val="tx1">
                    <a:lumMod val="85000"/>
                    <a:lumOff val="15000"/>
                  </a:schemeClr>
                </a:solidFill>
              </a:rPr>
              <a:t>项目验收</a:t>
            </a:r>
            <a:endParaRPr lang="en-US" altLang="zh-CN" b="1" dirty="0" smtClean="0">
              <a:solidFill>
                <a:schemeClr val="tx1">
                  <a:lumMod val="85000"/>
                  <a:lumOff val="15000"/>
                </a:schemeClr>
              </a:solidFill>
            </a:endParaRPr>
          </a:p>
        </p:txBody>
      </p:sp>
      <p:grpSp>
        <p:nvGrpSpPr>
          <p:cNvPr id="41" name="组 40"/>
          <p:cNvGrpSpPr/>
          <p:nvPr/>
        </p:nvGrpSpPr>
        <p:grpSpPr>
          <a:xfrm>
            <a:off x="1354374" y="261442"/>
            <a:ext cx="6766184" cy="367784"/>
            <a:chOff x="1354374" y="261442"/>
            <a:chExt cx="6766184" cy="367784"/>
          </a:xfrm>
        </p:grpSpPr>
        <p:sp>
          <p:nvSpPr>
            <p:cNvPr id="42" name="文本框 17"/>
            <p:cNvSpPr txBox="1"/>
            <p:nvPr/>
          </p:nvSpPr>
          <p:spPr>
            <a:xfrm>
              <a:off x="1354374" y="28368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项目概况</a:t>
              </a:r>
            </a:p>
          </p:txBody>
        </p:sp>
        <p:sp>
          <p:nvSpPr>
            <p:cNvPr id="43" name="文本框 28"/>
            <p:cNvSpPr txBox="1"/>
            <p:nvPr/>
          </p:nvSpPr>
          <p:spPr>
            <a:xfrm>
              <a:off x="2794534" y="290672"/>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组织架构</a:t>
              </a:r>
            </a:p>
          </p:txBody>
        </p:sp>
        <p:sp>
          <p:nvSpPr>
            <p:cNvPr id="44" name="文本框 31"/>
            <p:cNvSpPr txBox="1"/>
            <p:nvPr/>
          </p:nvSpPr>
          <p:spPr>
            <a:xfrm>
              <a:off x="4090678" y="287497"/>
              <a:ext cx="1005403" cy="338554"/>
            </a:xfrm>
            <a:prstGeom prst="rect">
              <a:avLst/>
            </a:prstGeom>
            <a:noFill/>
          </p:spPr>
          <p:txBody>
            <a:bodyPr wrap="none" rtlCol="0">
              <a:spAutoFit/>
            </a:bodyPr>
            <a:lstStyle>
              <a:defPPr>
                <a:defRPr lang="en-US"/>
              </a:defPPr>
              <a:lvl1pPr>
                <a:defRPr sz="1600">
                  <a:solidFill>
                    <a:srgbClr val="2476C1"/>
                  </a:solidFill>
                </a:defRPr>
              </a:lvl1pPr>
            </a:lstStyle>
            <a:p>
              <a:r>
                <a:rPr lang="zh-CN" altLang="en-US" dirty="0">
                  <a:sym typeface="+mn-ea"/>
                </a:rPr>
                <a:t>项目计划</a:t>
              </a:r>
            </a:p>
          </p:txBody>
        </p:sp>
        <p:sp>
          <p:nvSpPr>
            <p:cNvPr id="45" name="文本框 35"/>
            <p:cNvSpPr txBox="1"/>
            <p:nvPr/>
          </p:nvSpPr>
          <p:spPr>
            <a:xfrm>
              <a:off x="5386822" y="287497"/>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需求评审</a:t>
              </a:r>
              <a:endParaRPr lang="zh-CN" altLang="en-US" sz="1600" dirty="0">
                <a:solidFill>
                  <a:srgbClr val="AAA5A5"/>
                </a:solidFill>
                <a:sym typeface="+mn-ea"/>
              </a:endParaRPr>
            </a:p>
          </p:txBody>
        </p:sp>
        <p:sp>
          <p:nvSpPr>
            <p:cNvPr id="46" name="KSO_Shape"/>
            <p:cNvSpPr/>
            <p:nvPr/>
          </p:nvSpPr>
          <p:spPr>
            <a:xfrm>
              <a:off x="2434494"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KSO_Shape"/>
            <p:cNvSpPr/>
            <p:nvPr/>
          </p:nvSpPr>
          <p:spPr>
            <a:xfrm>
              <a:off x="3730638"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KSO_Shape"/>
            <p:cNvSpPr/>
            <p:nvPr/>
          </p:nvSpPr>
          <p:spPr>
            <a:xfrm>
              <a:off x="5026782" y="268267"/>
              <a:ext cx="357190" cy="357190"/>
            </a:xfrm>
            <a:prstGeom prst="chevron">
              <a:avLst/>
            </a:prstGeom>
            <a:solidFill>
              <a:srgbClr val="2476C1"/>
            </a:solidFill>
            <a:ln>
              <a:solidFill>
                <a:srgbClr val="247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KSO_Shape"/>
            <p:cNvSpPr/>
            <p:nvPr/>
          </p:nvSpPr>
          <p:spPr>
            <a:xfrm>
              <a:off x="6322926"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sp>
          <p:nvSpPr>
            <p:cNvPr id="50" name="文本框 35"/>
            <p:cNvSpPr txBox="1"/>
            <p:nvPr/>
          </p:nvSpPr>
          <p:spPr>
            <a:xfrm>
              <a:off x="6757965" y="282251"/>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风险管理</a:t>
              </a:r>
              <a:endParaRPr lang="zh-CN" altLang="en-US" sz="1600" dirty="0">
                <a:solidFill>
                  <a:srgbClr val="AAA5A5"/>
                </a:solidFill>
                <a:sym typeface="+mn-ea"/>
              </a:endParaRPr>
            </a:p>
          </p:txBody>
        </p:sp>
        <p:sp>
          <p:nvSpPr>
            <p:cNvPr id="51" name="KSO_Shape"/>
            <p:cNvSpPr/>
            <p:nvPr/>
          </p:nvSpPr>
          <p:spPr>
            <a:xfrm>
              <a:off x="7763368" y="261442"/>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grpSp>
    </p:spTree>
    <p:extLst>
      <p:ext uri="{BB962C8B-B14F-4D97-AF65-F5344CB8AC3E}">
        <p14:creationId xmlns:p14="http://schemas.microsoft.com/office/powerpoint/2010/main" val="69610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55245" y="765498"/>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sp>
        <p:nvSpPr>
          <p:cNvPr id="65" name="Rectangle 3"/>
          <p:cNvSpPr>
            <a:spLocks noChangeArrowheads="1"/>
          </p:cNvSpPr>
          <p:nvPr/>
        </p:nvSpPr>
        <p:spPr bwMode="auto">
          <a:xfrm>
            <a:off x="271686" y="1629595"/>
            <a:ext cx="6815138" cy="1080120"/>
          </a:xfrm>
          <a:prstGeom prst="rect">
            <a:avLst/>
          </a:prstGeom>
          <a:noFill/>
          <a:ln w="9525">
            <a:noFill/>
            <a:miter lim="800000"/>
            <a:headEnd/>
            <a:tailEnd/>
          </a:ln>
        </p:spPr>
        <p:txBody>
          <a:bodyPr lIns="0" tIns="0" rIns="0" bIns="0"/>
          <a:lstStyle/>
          <a:p>
            <a:pPr>
              <a:lnSpc>
                <a:spcPct val="150000"/>
              </a:lnSpc>
            </a:pPr>
            <a:r>
              <a:rPr lang="zh-CN" altLang="en-US" sz="1600" dirty="0">
                <a:solidFill>
                  <a:schemeClr val="accent2"/>
                </a:solidFill>
                <a:latin typeface="微软雅黑" pitchFamily="34" charset="-122"/>
              </a:rPr>
              <a:t>系统框架：</a:t>
            </a:r>
            <a:endParaRPr lang="en-US" altLang="zh-CN" sz="1600" dirty="0">
              <a:solidFill>
                <a:schemeClr val="accent2"/>
              </a:solidFill>
              <a:latin typeface="微软雅黑" pitchFamily="34" charset="-122"/>
            </a:endParaRPr>
          </a:p>
        </p:txBody>
      </p:sp>
      <p:cxnSp>
        <p:nvCxnSpPr>
          <p:cNvPr id="45" name="直接连接符 44"/>
          <p:cNvCxnSpPr/>
          <p:nvPr/>
        </p:nvCxnSpPr>
        <p:spPr>
          <a:xfrm>
            <a:off x="127535" y="765498"/>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sp>
        <p:nvSpPr>
          <p:cNvPr id="46" name="Line 6"/>
          <p:cNvSpPr>
            <a:spLocks noChangeShapeType="1"/>
          </p:cNvSpPr>
          <p:nvPr/>
        </p:nvSpPr>
        <p:spPr bwMode="auto">
          <a:xfrm>
            <a:off x="-15875" y="1629594"/>
            <a:ext cx="9904413" cy="0"/>
          </a:xfrm>
          <a:prstGeom prst="line">
            <a:avLst/>
          </a:prstGeom>
          <a:noFill/>
          <a:ln w="12700">
            <a:solidFill>
              <a:srgbClr val="A89CFE"/>
            </a:solidFill>
            <a:prstDash val="dash"/>
            <a:round/>
            <a:headEnd/>
            <a:tailEnd/>
          </a:ln>
        </p:spPr>
        <p:txBody>
          <a:bodyPr wrap="none" anchor="ctr"/>
          <a:lstStyle/>
          <a:p>
            <a:endParaRPr lang="zh-CN" altLang="en-US"/>
          </a:p>
        </p:txBody>
      </p:sp>
      <p:grpSp>
        <p:nvGrpSpPr>
          <p:cNvPr id="3" name="组合 2"/>
          <p:cNvGrpSpPr/>
          <p:nvPr/>
        </p:nvGrpSpPr>
        <p:grpSpPr>
          <a:xfrm>
            <a:off x="2869298" y="872483"/>
            <a:ext cx="4453566" cy="593605"/>
            <a:chOff x="1789272" y="904392"/>
            <a:chExt cx="4453566" cy="593605"/>
          </a:xfrm>
        </p:grpSpPr>
        <p:sp>
          <p:nvSpPr>
            <p:cNvPr id="47" name="AutoShape 18"/>
            <p:cNvSpPr/>
            <p:nvPr/>
          </p:nvSpPr>
          <p:spPr>
            <a:xfrm>
              <a:off x="1789272" y="904392"/>
              <a:ext cx="1396044" cy="593605"/>
            </a:xfrm>
            <a:prstGeom prst="flowChartAlternateProcess">
              <a:avLst/>
            </a:prstGeom>
            <a:solidFill>
              <a:srgbClr val="2476C1"/>
            </a:solidFill>
            <a:ln w="9525" cap="flat" cmpd="sng">
              <a:solidFill>
                <a:srgbClr val="58585A"/>
              </a:solidFill>
              <a:prstDash val="solid"/>
              <a:miter/>
              <a:headEnd type="none" w="med" len="med"/>
              <a:tailEnd type="none" w="med" len="med"/>
            </a:ln>
          </p:spPr>
          <p:txBody>
            <a:bodyPr anchor="ctr"/>
            <a:lstStyle/>
            <a:p>
              <a:pPr lvl="0" algn="ctr"/>
              <a:endParaRPr lang="zh-CN" altLang="en-US" dirty="0">
                <a:latin typeface="Arial" pitchFamily="34" charset="0"/>
                <a:ea typeface="微软雅黑" pitchFamily="34" charset="-122"/>
              </a:endParaRPr>
            </a:p>
          </p:txBody>
        </p:sp>
        <p:sp>
          <p:nvSpPr>
            <p:cNvPr id="48" name="AutoShape 18"/>
            <p:cNvSpPr/>
            <p:nvPr/>
          </p:nvSpPr>
          <p:spPr>
            <a:xfrm>
              <a:off x="4935226" y="904392"/>
              <a:ext cx="1307612" cy="593605"/>
            </a:xfrm>
            <a:prstGeom prst="flowChartAlternateProcess">
              <a:avLst/>
            </a:prstGeom>
            <a:solidFill>
              <a:schemeClr val="bg1"/>
            </a:solidFill>
            <a:ln w="9525" cap="flat" cmpd="sng">
              <a:solidFill>
                <a:srgbClr val="AAA5A5"/>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50" name="Text Box 19"/>
            <p:cNvSpPr txBox="1"/>
            <p:nvPr/>
          </p:nvSpPr>
          <p:spPr>
            <a:xfrm>
              <a:off x="4961736" y="1071423"/>
              <a:ext cx="1256560" cy="316516"/>
            </a:xfrm>
            <a:prstGeom prst="rect">
              <a:avLst/>
            </a:prstGeom>
            <a:noFill/>
            <a:ln w="9525">
              <a:noFill/>
            </a:ln>
          </p:spPr>
          <p:txBody>
            <a:bodyPr wrap="square">
              <a:spAutoFit/>
            </a:bodyPr>
            <a:lstStyle/>
            <a:p>
              <a:pPr lvl="0" algn="ctr"/>
              <a:r>
                <a:rPr lang="zh-CN" altLang="en-US" sz="1400" dirty="0" smtClean="0">
                  <a:solidFill>
                    <a:srgbClr val="AAA5A5"/>
                  </a:solidFill>
                  <a:latin typeface="Arial" pitchFamily="34" charset="0"/>
                  <a:ea typeface="微软雅黑" pitchFamily="34" charset="-122"/>
                </a:rPr>
                <a:t>基础支撑系统</a:t>
              </a:r>
              <a:endParaRPr lang="zh-CN" altLang="en-US" sz="1400" dirty="0">
                <a:solidFill>
                  <a:srgbClr val="AAA5A5"/>
                </a:solidFill>
                <a:latin typeface="Arial" pitchFamily="34" charset="0"/>
                <a:ea typeface="微软雅黑" pitchFamily="34" charset="-122"/>
              </a:endParaRPr>
            </a:p>
          </p:txBody>
        </p:sp>
        <p:sp>
          <p:nvSpPr>
            <p:cNvPr id="57" name="AutoShape 18"/>
            <p:cNvSpPr/>
            <p:nvPr/>
          </p:nvSpPr>
          <p:spPr>
            <a:xfrm>
              <a:off x="3421764" y="904392"/>
              <a:ext cx="1274719" cy="593605"/>
            </a:xfrm>
            <a:prstGeom prst="flowChartAlternateProcess">
              <a:avLst/>
            </a:prstGeom>
            <a:noFill/>
            <a:ln w="9525" cap="flat" cmpd="sng">
              <a:solidFill>
                <a:srgbClr val="AAA5A5"/>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58" name="Text Box 19"/>
            <p:cNvSpPr txBox="1"/>
            <p:nvPr/>
          </p:nvSpPr>
          <p:spPr>
            <a:xfrm>
              <a:off x="3438379" y="1076211"/>
              <a:ext cx="1255082" cy="307777"/>
            </a:xfrm>
            <a:prstGeom prst="rect">
              <a:avLst/>
            </a:prstGeom>
            <a:noFill/>
            <a:ln w="9525">
              <a:noFill/>
            </a:ln>
          </p:spPr>
          <p:txBody>
            <a:bodyPr wrap="square">
              <a:spAutoFit/>
            </a:bodyPr>
            <a:lstStyle/>
            <a:p>
              <a:pPr lvl="0" algn="ctr"/>
              <a:r>
                <a:rPr lang="zh-CN" altLang="en-US" sz="1400" dirty="0" smtClean="0">
                  <a:solidFill>
                    <a:srgbClr val="AAA5A5"/>
                  </a:solidFill>
                  <a:latin typeface="Arial" pitchFamily="34" charset="0"/>
                  <a:ea typeface="微软雅黑" pitchFamily="34" charset="-122"/>
                </a:rPr>
                <a:t>底层核心框架</a:t>
              </a:r>
              <a:endParaRPr lang="zh-CN" altLang="en-US" sz="1400" dirty="0">
                <a:solidFill>
                  <a:srgbClr val="AAA5A5"/>
                </a:solidFill>
                <a:latin typeface="Arial" pitchFamily="34" charset="0"/>
                <a:ea typeface="微软雅黑" pitchFamily="34" charset="-122"/>
              </a:endParaRPr>
            </a:p>
          </p:txBody>
        </p:sp>
        <p:sp>
          <p:nvSpPr>
            <p:cNvPr id="59" name="Text Box 19"/>
            <p:cNvSpPr txBox="1"/>
            <p:nvPr/>
          </p:nvSpPr>
          <p:spPr>
            <a:xfrm>
              <a:off x="1804183" y="1065697"/>
              <a:ext cx="1366387" cy="307777"/>
            </a:xfrm>
            <a:prstGeom prst="rect">
              <a:avLst/>
            </a:prstGeom>
            <a:noFill/>
            <a:ln w="9525">
              <a:noFill/>
            </a:ln>
          </p:spPr>
          <p:txBody>
            <a:bodyPr wrap="square">
              <a:spAutoFit/>
            </a:bodyPr>
            <a:lstStyle/>
            <a:p>
              <a:pPr lvl="0" algn="ctr"/>
              <a:r>
                <a:rPr lang="zh-CN" altLang="en-US" sz="1400" dirty="0" smtClean="0">
                  <a:solidFill>
                    <a:schemeClr val="bg1"/>
                  </a:solidFill>
                </a:rPr>
                <a:t>系统框架图</a:t>
              </a:r>
              <a:endParaRPr lang="zh-CN" altLang="en-US" sz="1400" dirty="0">
                <a:solidFill>
                  <a:schemeClr val="bg1"/>
                </a:solidFill>
              </a:endParaRPr>
            </a:p>
          </p:txBody>
        </p:sp>
      </p:grpSp>
      <p:grpSp>
        <p:nvGrpSpPr>
          <p:cNvPr id="32" name="组 31"/>
          <p:cNvGrpSpPr/>
          <p:nvPr/>
        </p:nvGrpSpPr>
        <p:grpSpPr>
          <a:xfrm>
            <a:off x="1354374" y="261442"/>
            <a:ext cx="6766184" cy="367784"/>
            <a:chOff x="1354374" y="261442"/>
            <a:chExt cx="6766184" cy="367784"/>
          </a:xfrm>
        </p:grpSpPr>
        <p:sp>
          <p:nvSpPr>
            <p:cNvPr id="39" name="文本框 17"/>
            <p:cNvSpPr txBox="1"/>
            <p:nvPr/>
          </p:nvSpPr>
          <p:spPr>
            <a:xfrm>
              <a:off x="1354374" y="28368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项目概况</a:t>
              </a:r>
            </a:p>
          </p:txBody>
        </p:sp>
        <p:sp>
          <p:nvSpPr>
            <p:cNvPr id="40" name="文本框 28"/>
            <p:cNvSpPr txBox="1"/>
            <p:nvPr/>
          </p:nvSpPr>
          <p:spPr>
            <a:xfrm>
              <a:off x="2794534" y="290672"/>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组织架构</a:t>
              </a:r>
            </a:p>
          </p:txBody>
        </p:sp>
        <p:sp>
          <p:nvSpPr>
            <p:cNvPr id="41" name="文本框 31"/>
            <p:cNvSpPr txBox="1"/>
            <p:nvPr/>
          </p:nvSpPr>
          <p:spPr>
            <a:xfrm>
              <a:off x="4090678" y="28749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项目计划</a:t>
              </a:r>
            </a:p>
          </p:txBody>
        </p:sp>
        <p:sp>
          <p:nvSpPr>
            <p:cNvPr id="42" name="文本框 35"/>
            <p:cNvSpPr txBox="1"/>
            <p:nvPr/>
          </p:nvSpPr>
          <p:spPr>
            <a:xfrm>
              <a:off x="5386822" y="287497"/>
              <a:ext cx="1005403" cy="338554"/>
            </a:xfrm>
            <a:prstGeom prst="rect">
              <a:avLst/>
            </a:prstGeom>
            <a:noFill/>
          </p:spPr>
          <p:txBody>
            <a:bodyPr wrap="none" rtlCol="0">
              <a:spAutoFit/>
            </a:bodyPr>
            <a:lstStyle>
              <a:defPPr>
                <a:defRPr lang="en-US"/>
              </a:defPPr>
              <a:lvl1pPr>
                <a:defRPr sz="1600">
                  <a:solidFill>
                    <a:srgbClr val="2476C1"/>
                  </a:solidFill>
                </a:defRPr>
              </a:lvl1pPr>
            </a:lstStyle>
            <a:p>
              <a:r>
                <a:rPr lang="zh-CN" altLang="en-US" dirty="0">
                  <a:sym typeface="+mn-ea"/>
                </a:rPr>
                <a:t>需求评审</a:t>
              </a:r>
            </a:p>
          </p:txBody>
        </p:sp>
        <p:sp>
          <p:nvSpPr>
            <p:cNvPr id="43" name="KSO_Shape"/>
            <p:cNvSpPr/>
            <p:nvPr/>
          </p:nvSpPr>
          <p:spPr>
            <a:xfrm>
              <a:off x="2434494"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KSO_Shape"/>
            <p:cNvSpPr/>
            <p:nvPr/>
          </p:nvSpPr>
          <p:spPr>
            <a:xfrm>
              <a:off x="3730638"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KSO_Shape"/>
            <p:cNvSpPr/>
            <p:nvPr/>
          </p:nvSpPr>
          <p:spPr>
            <a:xfrm>
              <a:off x="5026782"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KSO_Shape"/>
            <p:cNvSpPr/>
            <p:nvPr/>
          </p:nvSpPr>
          <p:spPr>
            <a:xfrm>
              <a:off x="6322926" y="268267"/>
              <a:ext cx="357190" cy="357190"/>
            </a:xfrm>
            <a:prstGeom prst="chevron">
              <a:avLst/>
            </a:prstGeom>
            <a:solidFill>
              <a:srgbClr val="2476C1"/>
            </a:solidFill>
            <a:ln>
              <a:solidFill>
                <a:srgbClr val="247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35"/>
            <p:cNvSpPr txBox="1"/>
            <p:nvPr/>
          </p:nvSpPr>
          <p:spPr>
            <a:xfrm>
              <a:off x="6757965" y="282251"/>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风险管理</a:t>
              </a:r>
              <a:endParaRPr lang="zh-CN" altLang="en-US" sz="1600" dirty="0">
                <a:solidFill>
                  <a:srgbClr val="AAA5A5"/>
                </a:solidFill>
                <a:sym typeface="+mn-ea"/>
              </a:endParaRPr>
            </a:p>
          </p:txBody>
        </p:sp>
        <p:sp>
          <p:nvSpPr>
            <p:cNvPr id="66" name="KSO_Shape"/>
            <p:cNvSpPr/>
            <p:nvPr/>
          </p:nvSpPr>
          <p:spPr>
            <a:xfrm>
              <a:off x="7763368" y="261442"/>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241" y="1890233"/>
            <a:ext cx="6929969" cy="3847243"/>
          </a:xfrm>
          <a:prstGeom prst="rect">
            <a:avLst/>
          </a:prstGeom>
        </p:spPr>
      </p:pic>
    </p:spTree>
    <p:extLst>
      <p:ext uri="{BB962C8B-B14F-4D97-AF65-F5344CB8AC3E}">
        <p14:creationId xmlns:p14="http://schemas.microsoft.com/office/powerpoint/2010/main" val="2649753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Line 4"/>
          <p:cNvSpPr>
            <a:spLocks noChangeShapeType="1"/>
          </p:cNvSpPr>
          <p:nvPr/>
        </p:nvSpPr>
        <p:spPr bwMode="auto">
          <a:xfrm>
            <a:off x="0" y="6526138"/>
            <a:ext cx="9906000" cy="0"/>
          </a:xfrm>
          <a:prstGeom prst="line">
            <a:avLst/>
          </a:prstGeom>
          <a:noFill/>
          <a:ln w="12700">
            <a:solidFill>
              <a:srgbClr val="A89CFE"/>
            </a:solidFill>
            <a:prstDash val="dash"/>
            <a:round/>
            <a:headEnd/>
            <a:tailEnd/>
          </a:ln>
        </p:spPr>
        <p:txBody>
          <a:bodyPr wrap="none" anchor="ctr"/>
          <a:lstStyle/>
          <a:p>
            <a:endParaRPr lang="zh-CN" altLang="en-US"/>
          </a:p>
        </p:txBody>
      </p:sp>
      <p:sp>
        <p:nvSpPr>
          <p:cNvPr id="65" name="Rectangle 3"/>
          <p:cNvSpPr>
            <a:spLocks noChangeArrowheads="1"/>
          </p:cNvSpPr>
          <p:nvPr/>
        </p:nvSpPr>
        <p:spPr bwMode="auto">
          <a:xfrm>
            <a:off x="271685" y="1653382"/>
            <a:ext cx="9468707" cy="4800748"/>
          </a:xfrm>
          <a:prstGeom prst="rect">
            <a:avLst/>
          </a:prstGeom>
          <a:noFill/>
          <a:ln w="9525">
            <a:noFill/>
            <a:miter lim="800000"/>
            <a:headEnd/>
            <a:tailEnd/>
          </a:ln>
        </p:spPr>
        <p:txBody>
          <a:bodyPr lIns="0" tIns="0" rIns="0" bIns="0"/>
          <a:lstStyle/>
          <a:p>
            <a:pPr>
              <a:lnSpc>
                <a:spcPct val="150000"/>
              </a:lnSpc>
            </a:pPr>
            <a:r>
              <a:rPr lang="zh-CN" altLang="en-US" sz="1400" dirty="0" smtClean="0">
                <a:solidFill>
                  <a:schemeClr val="accent2"/>
                </a:solidFill>
                <a:latin typeface="微软雅黑" pitchFamily="34" charset="-122"/>
              </a:rPr>
              <a:t>功能描述：</a:t>
            </a:r>
            <a:r>
              <a:rPr lang="zh-CN" altLang="zh-CN" sz="1400" dirty="0">
                <a:latin typeface="微软雅黑" panose="020B0503020204020204" pitchFamily="34" charset="-122"/>
              </a:rPr>
              <a:t>底层核心框架主要包括</a:t>
            </a:r>
            <a:r>
              <a:rPr lang="en-US" altLang="zh-CN" sz="1400" dirty="0">
                <a:latin typeface="微软雅黑" panose="020B0503020204020204" pitchFamily="34" charset="-122"/>
              </a:rPr>
              <a:t>GIS</a:t>
            </a:r>
            <a:r>
              <a:rPr lang="zh-CN" altLang="zh-CN" sz="1400" dirty="0">
                <a:latin typeface="微软雅黑" panose="020B0503020204020204" pitchFamily="34" charset="-122"/>
              </a:rPr>
              <a:t>地理信息引擎、</a:t>
            </a:r>
            <a:r>
              <a:rPr lang="en-US" altLang="zh-CN" sz="1400" dirty="0">
                <a:latin typeface="微软雅黑" panose="020B0503020204020204" pitchFamily="34" charset="-122"/>
              </a:rPr>
              <a:t>LBS</a:t>
            </a:r>
            <a:r>
              <a:rPr lang="zh-CN" altLang="zh-CN" sz="1400" dirty="0">
                <a:latin typeface="微软雅黑" panose="020B0503020204020204" pitchFamily="34" charset="-122"/>
              </a:rPr>
              <a:t>目标移动定位、</a:t>
            </a:r>
            <a:r>
              <a:rPr lang="en-US" altLang="zh-CN" sz="1400" dirty="0">
                <a:latin typeface="微软雅黑" panose="020B0503020204020204" pitchFamily="34" charset="-122"/>
              </a:rPr>
              <a:t>CAP</a:t>
            </a:r>
            <a:r>
              <a:rPr lang="zh-CN" altLang="zh-CN" sz="1400" dirty="0">
                <a:latin typeface="微软雅黑" panose="020B0503020204020204" pitchFamily="34" charset="-122"/>
              </a:rPr>
              <a:t>通用警报协议、实时数据交换总线平台底层的框架功能系统</a:t>
            </a:r>
            <a:r>
              <a:rPr lang="zh-CN" altLang="zh-CN" sz="1400" dirty="0" smtClean="0">
                <a:latin typeface="微软雅黑" panose="020B0503020204020204" pitchFamily="34" charset="-122"/>
              </a:rPr>
              <a:t>。</a:t>
            </a:r>
            <a:endParaRPr lang="en-US" altLang="zh-CN" sz="1400" dirty="0" smtClean="0">
              <a:latin typeface="微软雅黑" panose="020B0503020204020204" pitchFamily="34"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rPr>
              <a:t>GIS</a:t>
            </a:r>
            <a:r>
              <a:rPr lang="zh-CN" altLang="zh-CN" sz="1400" b="1" dirty="0">
                <a:latin typeface="微软雅黑" panose="020B0503020204020204" pitchFamily="34" charset="-122"/>
              </a:rPr>
              <a:t>地理信息</a:t>
            </a:r>
            <a:r>
              <a:rPr lang="zh-CN" altLang="zh-CN" sz="1400" b="1" dirty="0" smtClean="0">
                <a:latin typeface="微软雅黑" panose="020B0503020204020204" pitchFamily="34" charset="-122"/>
              </a:rPr>
              <a:t>引擎</a:t>
            </a:r>
            <a:r>
              <a:rPr lang="zh-CN" altLang="en-US" sz="1400" b="1" dirty="0" smtClean="0">
                <a:latin typeface="微软雅黑" panose="020B0503020204020204" pitchFamily="34" charset="-122"/>
              </a:rPr>
              <a:t>：</a:t>
            </a:r>
            <a:r>
              <a:rPr lang="zh-CN" altLang="zh-CN" sz="1400" dirty="0">
                <a:latin typeface="微软雅黑" panose="020B0503020204020204" pitchFamily="34" charset="-122"/>
              </a:rPr>
              <a:t>地理信息引擎为平台的核心模块，同时支持多种地图底图的展现，包括平面地图、卫星地图、地形地图，并支持导入高分辨率的地图数据。地理信息系统是用于采集、存储、管理、检索、分析和表达地理空间数据的系统，是可用于分析和处理海量地理数据的通用技术</a:t>
            </a:r>
            <a:r>
              <a:rPr lang="zh-CN" altLang="zh-CN" sz="1400" dirty="0" smtClean="0">
                <a:latin typeface="微软雅黑" panose="020B0503020204020204" pitchFamily="34" charset="-122"/>
              </a:rPr>
              <a:t>。地理</a:t>
            </a:r>
            <a:r>
              <a:rPr lang="zh-CN" altLang="zh-CN" sz="1400" dirty="0">
                <a:latin typeface="微软雅黑" panose="020B0503020204020204" pitchFamily="34" charset="-122"/>
              </a:rPr>
              <a:t>信息引擎符合</a:t>
            </a:r>
            <a:r>
              <a:rPr lang="en-US" altLang="zh-CN" sz="1400" dirty="0">
                <a:latin typeface="微软雅黑" panose="020B0503020204020204" pitchFamily="34" charset="-122"/>
              </a:rPr>
              <a:t>WEB GIS</a:t>
            </a:r>
            <a:r>
              <a:rPr lang="zh-CN" altLang="zh-CN" sz="1400" dirty="0">
                <a:latin typeface="微软雅黑" panose="020B0503020204020204" pitchFamily="34" charset="-122"/>
              </a:rPr>
              <a:t>服务器规范，可以对地图数据进行处理、部署以及发布地图服务，如</a:t>
            </a:r>
            <a:r>
              <a:rPr lang="en-US" altLang="zh-CN" sz="1400" dirty="0">
                <a:latin typeface="微软雅黑" panose="020B0503020204020204" pitchFamily="34" charset="-122"/>
              </a:rPr>
              <a:t>WMS</a:t>
            </a:r>
            <a:r>
              <a:rPr lang="zh-CN" altLang="zh-CN" sz="1400" dirty="0">
                <a:latin typeface="微软雅黑" panose="020B0503020204020204" pitchFamily="34" charset="-122"/>
              </a:rPr>
              <a:t>、</a:t>
            </a:r>
            <a:r>
              <a:rPr lang="en-US" altLang="zh-CN" sz="1400" dirty="0">
                <a:latin typeface="微软雅黑" panose="020B0503020204020204" pitchFamily="34" charset="-122"/>
              </a:rPr>
              <a:t>WFS</a:t>
            </a:r>
            <a:r>
              <a:rPr lang="zh-CN" altLang="zh-CN" sz="1400" dirty="0">
                <a:latin typeface="微软雅黑" panose="020B0503020204020204" pitchFamily="34" charset="-122"/>
              </a:rPr>
              <a:t>和</a:t>
            </a:r>
            <a:r>
              <a:rPr lang="en-US" altLang="zh-CN" sz="1400" dirty="0">
                <a:latin typeface="微软雅黑" panose="020B0503020204020204" pitchFamily="34" charset="-122"/>
              </a:rPr>
              <a:t>WCS</a:t>
            </a:r>
            <a:r>
              <a:rPr lang="zh-CN" altLang="zh-CN" sz="1400" dirty="0">
                <a:latin typeface="微软雅黑" panose="020B0503020204020204" pitchFamily="34" charset="-122"/>
              </a:rPr>
              <a:t>服务，可以比较容易的在不同环境之间迅速共享空间地理信息</a:t>
            </a:r>
            <a:r>
              <a:rPr lang="zh-CN" altLang="zh-CN" sz="1400" dirty="0" smtClean="0">
                <a:latin typeface="微软雅黑" panose="020B0503020204020204" pitchFamily="34" charset="-122"/>
              </a:rPr>
              <a:t>。</a:t>
            </a:r>
            <a:endParaRPr lang="en-US" altLang="zh-CN" sz="1400" dirty="0" smtClean="0">
              <a:latin typeface="微软雅黑" panose="020B0503020204020204" pitchFamily="34"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rPr>
              <a:t>LBS</a:t>
            </a:r>
            <a:r>
              <a:rPr lang="zh-CN" altLang="zh-CN" sz="1400" b="1" dirty="0">
                <a:latin typeface="微软雅黑" panose="020B0503020204020204" pitchFamily="34" charset="-122"/>
              </a:rPr>
              <a:t>目标移动</a:t>
            </a:r>
            <a:r>
              <a:rPr lang="zh-CN" altLang="zh-CN" sz="1400" b="1" dirty="0" smtClean="0">
                <a:latin typeface="微软雅黑" panose="020B0503020204020204" pitchFamily="34" charset="-122"/>
              </a:rPr>
              <a:t>定位</a:t>
            </a:r>
            <a:r>
              <a:rPr lang="zh-CN" altLang="en-US" sz="1400" b="1" dirty="0" smtClean="0">
                <a:latin typeface="微软雅黑" panose="020B0503020204020204" pitchFamily="34" charset="-122"/>
              </a:rPr>
              <a:t>：</a:t>
            </a:r>
            <a:r>
              <a:rPr lang="zh-CN" altLang="zh-CN" sz="1400" dirty="0">
                <a:latin typeface="微软雅黑" panose="020B0503020204020204" pitchFamily="34" charset="-122"/>
              </a:rPr>
              <a:t>平台支持对目标进行移动定位，并与</a:t>
            </a:r>
            <a:r>
              <a:rPr lang="en-US" altLang="zh-CN" sz="1400" dirty="0">
                <a:latin typeface="微软雅黑" panose="020B0503020204020204" pitchFamily="34" charset="-122"/>
              </a:rPr>
              <a:t>GIS</a:t>
            </a:r>
            <a:r>
              <a:rPr lang="zh-CN" altLang="zh-CN" sz="1400" dirty="0">
                <a:latin typeface="微软雅黑" panose="020B0503020204020204" pitchFamily="34" charset="-122"/>
              </a:rPr>
              <a:t>地理信息系统相结合，可在系统中清晰地了解动态目标的实际位置和信息</a:t>
            </a:r>
            <a:r>
              <a:rPr lang="zh-CN" altLang="zh-CN" sz="1400" dirty="0" smtClean="0">
                <a:latin typeface="微软雅黑" panose="020B0503020204020204" pitchFamily="34" charset="-122"/>
              </a:rPr>
              <a:t>。</a:t>
            </a:r>
            <a:endParaRPr lang="en-US" altLang="zh-CN" sz="1400" dirty="0" smtClean="0">
              <a:latin typeface="微软雅黑" panose="020B0503020204020204" pitchFamily="34"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rPr>
              <a:t>CAP</a:t>
            </a:r>
            <a:r>
              <a:rPr lang="zh-CN" altLang="zh-CN" sz="1400" b="1" dirty="0">
                <a:latin typeface="微软雅黑" panose="020B0503020204020204" pitchFamily="34" charset="-122"/>
              </a:rPr>
              <a:t>通用警报</a:t>
            </a:r>
            <a:r>
              <a:rPr lang="zh-CN" altLang="zh-CN" sz="1400" b="1" dirty="0" smtClean="0">
                <a:latin typeface="微软雅黑" panose="020B0503020204020204" pitchFamily="34" charset="-122"/>
              </a:rPr>
              <a:t>协议</a:t>
            </a:r>
            <a:r>
              <a:rPr lang="zh-CN" altLang="en-US" sz="1400" b="1" dirty="0" smtClean="0">
                <a:latin typeface="微软雅黑" panose="020B0503020204020204" pitchFamily="34" charset="-122"/>
              </a:rPr>
              <a:t>：</a:t>
            </a:r>
            <a:r>
              <a:rPr lang="zh-CN" altLang="zh-CN" sz="1400" dirty="0">
                <a:latin typeface="微软雅黑" panose="020B0503020204020204" pitchFamily="34" charset="-122"/>
              </a:rPr>
              <a:t>通用警报协议（</a:t>
            </a:r>
            <a:r>
              <a:rPr lang="en-US" altLang="zh-CN" sz="1400" dirty="0">
                <a:latin typeface="微软雅黑" panose="020B0503020204020204" pitchFamily="34" charset="-122"/>
              </a:rPr>
              <a:t>CAP</a:t>
            </a:r>
            <a:r>
              <a:rPr lang="zh-CN" altLang="zh-CN" sz="1400" dirty="0">
                <a:latin typeface="微软雅黑" panose="020B0503020204020204" pitchFamily="34" charset="-122"/>
              </a:rPr>
              <a:t>）是用于紧急警报和公共预警的国际标准格式。</a:t>
            </a:r>
            <a:r>
              <a:rPr lang="en-US" altLang="zh-CN" sz="1400" dirty="0">
                <a:latin typeface="微软雅黑" panose="020B0503020204020204" pitchFamily="34" charset="-122"/>
              </a:rPr>
              <a:t>CAP</a:t>
            </a:r>
            <a:r>
              <a:rPr lang="zh-CN" altLang="zh-CN" sz="1400" dirty="0">
                <a:latin typeface="微软雅黑" panose="020B0503020204020204" pitchFamily="34" charset="-122"/>
              </a:rPr>
              <a:t>适用于天气、地质、地震、火山、卫生等各种灾害预警和紧急警报。在</a:t>
            </a:r>
            <a:r>
              <a:rPr lang="en-US" altLang="zh-CN" sz="1400" dirty="0">
                <a:latin typeface="微软雅黑" panose="020B0503020204020204" pitchFamily="34" charset="-122"/>
              </a:rPr>
              <a:t>CAP</a:t>
            </a:r>
            <a:r>
              <a:rPr lang="zh-CN" altLang="zh-CN" sz="1400" dirty="0">
                <a:latin typeface="微软雅黑" panose="020B0503020204020204" pitchFamily="34" charset="-122"/>
              </a:rPr>
              <a:t>标准下，各种警报都变成统一的格式。同时，这种警报格式适用于各种媒体，例如：警报器、手机、传真、收音机、电视以及互联网等</a:t>
            </a:r>
            <a:r>
              <a:rPr lang="zh-CN" altLang="zh-CN" sz="1400" dirty="0" smtClean="0">
                <a:latin typeface="微软雅黑" panose="020B0503020204020204" pitchFamily="34" charset="-122"/>
              </a:rPr>
              <a:t>。</a:t>
            </a:r>
            <a:r>
              <a:rPr lang="zh-CN" altLang="zh-CN" sz="1400" dirty="0"/>
              <a:t>预警信息精准发布辅助支撑系统遵循通用警报协议，通过云南省预警信息发布平台与国家级突发事件预警信息发布平台实现对接。</a:t>
            </a:r>
            <a:endParaRPr lang="en-US" altLang="zh-CN" sz="1400" dirty="0" smtClean="0">
              <a:latin typeface="微软雅黑" panose="020B0503020204020204" pitchFamily="34" charset="-122"/>
            </a:endParaRP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rPr>
              <a:t>实时数据交换</a:t>
            </a:r>
            <a:r>
              <a:rPr lang="zh-CN" altLang="zh-CN" sz="1400" b="1" dirty="0" smtClean="0">
                <a:latin typeface="微软雅黑" panose="020B0503020204020204" pitchFamily="34" charset="-122"/>
              </a:rPr>
              <a:t>总线</a:t>
            </a:r>
            <a:r>
              <a:rPr lang="zh-CN" altLang="en-US" sz="1400" b="1" dirty="0" smtClean="0">
                <a:latin typeface="微软雅黑" panose="020B0503020204020204" pitchFamily="34" charset="-122"/>
              </a:rPr>
              <a:t>：</a:t>
            </a:r>
            <a:r>
              <a:rPr lang="zh-CN" altLang="zh-CN" sz="1400" dirty="0">
                <a:latin typeface="微软雅黑" panose="020B0503020204020204" pitchFamily="34" charset="-122"/>
              </a:rPr>
              <a:t>实时数据交换总线主要实现气象、地震、水文、国土、环境各部门异构数据的接入和调度管理。主要涉及到部门间系统对接、接口适配、数据缓存和调度管理功能</a:t>
            </a:r>
            <a:r>
              <a:rPr lang="zh-CN" altLang="zh-CN" sz="1400" dirty="0" smtClean="0">
                <a:latin typeface="微软雅黑" panose="020B0503020204020204" pitchFamily="34" charset="-122"/>
              </a:rPr>
              <a:t>。</a:t>
            </a:r>
            <a:endParaRPr lang="en-US" altLang="zh-CN" sz="1400" dirty="0" smtClean="0">
              <a:latin typeface="微软雅黑" panose="020B0503020204020204" pitchFamily="34" charset="-122"/>
            </a:endParaRPr>
          </a:p>
        </p:txBody>
      </p:sp>
      <p:cxnSp>
        <p:nvCxnSpPr>
          <p:cNvPr id="49" name="直接连接符 48"/>
          <p:cNvCxnSpPr/>
          <p:nvPr/>
        </p:nvCxnSpPr>
        <p:spPr>
          <a:xfrm>
            <a:off x="55245" y="765498"/>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sp>
        <p:nvSpPr>
          <p:cNvPr id="63" name="Line 6"/>
          <p:cNvSpPr>
            <a:spLocks noChangeShapeType="1"/>
          </p:cNvSpPr>
          <p:nvPr/>
        </p:nvSpPr>
        <p:spPr bwMode="auto">
          <a:xfrm>
            <a:off x="-15875" y="1629594"/>
            <a:ext cx="9904413" cy="0"/>
          </a:xfrm>
          <a:prstGeom prst="line">
            <a:avLst/>
          </a:prstGeom>
          <a:noFill/>
          <a:ln w="12700">
            <a:solidFill>
              <a:srgbClr val="A89CFE"/>
            </a:solidFill>
            <a:prstDash val="dash"/>
            <a:round/>
            <a:headEnd/>
            <a:tailEnd/>
          </a:ln>
        </p:spPr>
        <p:txBody>
          <a:bodyPr wrap="none" anchor="ctr"/>
          <a:lstStyle/>
          <a:p>
            <a:endParaRPr lang="zh-CN" altLang="en-US"/>
          </a:p>
        </p:txBody>
      </p:sp>
      <p:grpSp>
        <p:nvGrpSpPr>
          <p:cNvPr id="54" name="组 53"/>
          <p:cNvGrpSpPr/>
          <p:nvPr/>
        </p:nvGrpSpPr>
        <p:grpSpPr>
          <a:xfrm>
            <a:off x="1354374" y="261442"/>
            <a:ext cx="6766184" cy="367784"/>
            <a:chOff x="1354374" y="261442"/>
            <a:chExt cx="6766184" cy="367784"/>
          </a:xfrm>
        </p:grpSpPr>
        <p:sp>
          <p:nvSpPr>
            <p:cNvPr id="55" name="文本框 17"/>
            <p:cNvSpPr txBox="1"/>
            <p:nvPr/>
          </p:nvSpPr>
          <p:spPr>
            <a:xfrm>
              <a:off x="1354374" y="28368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项目概况</a:t>
              </a:r>
            </a:p>
          </p:txBody>
        </p:sp>
        <p:sp>
          <p:nvSpPr>
            <p:cNvPr id="56" name="文本框 28"/>
            <p:cNvSpPr txBox="1"/>
            <p:nvPr/>
          </p:nvSpPr>
          <p:spPr>
            <a:xfrm>
              <a:off x="2794534" y="290672"/>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组织架构</a:t>
              </a:r>
            </a:p>
          </p:txBody>
        </p:sp>
        <p:sp>
          <p:nvSpPr>
            <p:cNvPr id="57" name="文本框 31"/>
            <p:cNvSpPr txBox="1"/>
            <p:nvPr/>
          </p:nvSpPr>
          <p:spPr>
            <a:xfrm>
              <a:off x="4090678" y="28749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项目计划</a:t>
              </a:r>
            </a:p>
          </p:txBody>
        </p:sp>
        <p:sp>
          <p:nvSpPr>
            <p:cNvPr id="58" name="文本框 35"/>
            <p:cNvSpPr txBox="1"/>
            <p:nvPr/>
          </p:nvSpPr>
          <p:spPr>
            <a:xfrm>
              <a:off x="5386822" y="287497"/>
              <a:ext cx="1005403" cy="338554"/>
            </a:xfrm>
            <a:prstGeom prst="rect">
              <a:avLst/>
            </a:prstGeom>
            <a:noFill/>
          </p:spPr>
          <p:txBody>
            <a:bodyPr wrap="none" rtlCol="0">
              <a:spAutoFit/>
            </a:bodyPr>
            <a:lstStyle>
              <a:defPPr>
                <a:defRPr lang="en-US"/>
              </a:defPPr>
              <a:lvl1pPr>
                <a:defRPr sz="1600">
                  <a:solidFill>
                    <a:srgbClr val="2476C1"/>
                  </a:solidFill>
                </a:defRPr>
              </a:lvl1pPr>
            </a:lstStyle>
            <a:p>
              <a:r>
                <a:rPr lang="zh-CN" altLang="en-US" dirty="0">
                  <a:sym typeface="+mn-ea"/>
                </a:rPr>
                <a:t>需求评审</a:t>
              </a:r>
            </a:p>
          </p:txBody>
        </p:sp>
        <p:sp>
          <p:nvSpPr>
            <p:cNvPr id="59" name="KSO_Shape"/>
            <p:cNvSpPr/>
            <p:nvPr/>
          </p:nvSpPr>
          <p:spPr>
            <a:xfrm>
              <a:off x="2434494"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KSO_Shape"/>
            <p:cNvSpPr/>
            <p:nvPr/>
          </p:nvSpPr>
          <p:spPr>
            <a:xfrm>
              <a:off x="3730638"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KSO_Shape"/>
            <p:cNvSpPr/>
            <p:nvPr/>
          </p:nvSpPr>
          <p:spPr>
            <a:xfrm>
              <a:off x="5026782"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KSO_Shape"/>
            <p:cNvSpPr/>
            <p:nvPr/>
          </p:nvSpPr>
          <p:spPr>
            <a:xfrm>
              <a:off x="6322926" y="268267"/>
              <a:ext cx="357190" cy="357190"/>
            </a:xfrm>
            <a:prstGeom prst="chevron">
              <a:avLst/>
            </a:prstGeom>
            <a:solidFill>
              <a:srgbClr val="2476C1"/>
            </a:solidFill>
            <a:ln>
              <a:solidFill>
                <a:srgbClr val="247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35"/>
            <p:cNvSpPr txBox="1"/>
            <p:nvPr/>
          </p:nvSpPr>
          <p:spPr>
            <a:xfrm>
              <a:off x="6757965" y="282251"/>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风险管理</a:t>
              </a:r>
              <a:endParaRPr lang="zh-CN" altLang="en-US" sz="1600" dirty="0">
                <a:solidFill>
                  <a:srgbClr val="AAA5A5"/>
                </a:solidFill>
                <a:sym typeface="+mn-ea"/>
              </a:endParaRPr>
            </a:p>
          </p:txBody>
        </p:sp>
        <p:sp>
          <p:nvSpPr>
            <p:cNvPr id="67" name="KSO_Shape"/>
            <p:cNvSpPr/>
            <p:nvPr/>
          </p:nvSpPr>
          <p:spPr>
            <a:xfrm>
              <a:off x="7763368" y="261442"/>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grpSp>
      <p:grpSp>
        <p:nvGrpSpPr>
          <p:cNvPr id="26" name="组合 25"/>
          <p:cNvGrpSpPr/>
          <p:nvPr/>
        </p:nvGrpSpPr>
        <p:grpSpPr>
          <a:xfrm>
            <a:off x="2869298" y="872483"/>
            <a:ext cx="4453566" cy="593605"/>
            <a:chOff x="1789272" y="904392"/>
            <a:chExt cx="4453566" cy="593605"/>
          </a:xfrm>
        </p:grpSpPr>
        <p:sp>
          <p:nvSpPr>
            <p:cNvPr id="27" name="AutoShape 18"/>
            <p:cNvSpPr/>
            <p:nvPr/>
          </p:nvSpPr>
          <p:spPr>
            <a:xfrm>
              <a:off x="1789272" y="904392"/>
              <a:ext cx="1396044" cy="593605"/>
            </a:xfrm>
            <a:prstGeom prst="flowChartAlternateProcess">
              <a:avLst/>
            </a:prstGeom>
            <a:noFill/>
            <a:ln w="9525" cap="flat" cmpd="sng">
              <a:solidFill>
                <a:srgbClr val="AAA5A5"/>
              </a:solidFill>
              <a:prstDash val="solid"/>
              <a:miter/>
              <a:headEnd type="none" w="med" len="med"/>
              <a:tailEnd type="none" w="med" len="med"/>
            </a:ln>
          </p:spPr>
          <p:txBody>
            <a:bodyPr anchor="ctr"/>
            <a:lstStyle/>
            <a:p>
              <a:pPr lvl="0" algn="ctr"/>
              <a:endParaRPr lang="zh-CN" altLang="en-US" dirty="0">
                <a:latin typeface="Arial" pitchFamily="34" charset="0"/>
                <a:ea typeface="微软雅黑" pitchFamily="34" charset="-122"/>
              </a:endParaRPr>
            </a:p>
          </p:txBody>
        </p:sp>
        <p:sp>
          <p:nvSpPr>
            <p:cNvPr id="28" name="AutoShape 18"/>
            <p:cNvSpPr/>
            <p:nvPr/>
          </p:nvSpPr>
          <p:spPr>
            <a:xfrm>
              <a:off x="4935226" y="904392"/>
              <a:ext cx="1307612" cy="593605"/>
            </a:xfrm>
            <a:prstGeom prst="flowChartAlternateProcess">
              <a:avLst/>
            </a:prstGeom>
            <a:solidFill>
              <a:schemeClr val="bg1"/>
            </a:solidFill>
            <a:ln w="9525" cap="flat" cmpd="sng">
              <a:solidFill>
                <a:srgbClr val="AAA5A5"/>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29" name="Text Box 19"/>
            <p:cNvSpPr txBox="1"/>
            <p:nvPr/>
          </p:nvSpPr>
          <p:spPr>
            <a:xfrm>
              <a:off x="4961736" y="1071423"/>
              <a:ext cx="1256560" cy="316516"/>
            </a:xfrm>
            <a:prstGeom prst="rect">
              <a:avLst/>
            </a:prstGeom>
            <a:noFill/>
            <a:ln w="9525">
              <a:noFill/>
            </a:ln>
          </p:spPr>
          <p:txBody>
            <a:bodyPr wrap="square">
              <a:spAutoFit/>
            </a:bodyPr>
            <a:lstStyle/>
            <a:p>
              <a:pPr lvl="0" algn="ctr"/>
              <a:r>
                <a:rPr lang="zh-CN" altLang="en-US" sz="1400" dirty="0" smtClean="0">
                  <a:solidFill>
                    <a:srgbClr val="AAA5A5"/>
                  </a:solidFill>
                  <a:latin typeface="Arial" pitchFamily="34" charset="0"/>
                  <a:ea typeface="微软雅黑" pitchFamily="34" charset="-122"/>
                </a:rPr>
                <a:t>基础支撑系统</a:t>
              </a:r>
              <a:endParaRPr lang="zh-CN" altLang="en-US" sz="1400" dirty="0">
                <a:solidFill>
                  <a:srgbClr val="AAA5A5"/>
                </a:solidFill>
                <a:latin typeface="Arial" pitchFamily="34" charset="0"/>
                <a:ea typeface="微软雅黑" pitchFamily="34" charset="-122"/>
              </a:endParaRPr>
            </a:p>
          </p:txBody>
        </p:sp>
        <p:sp>
          <p:nvSpPr>
            <p:cNvPr id="30" name="AutoShape 18"/>
            <p:cNvSpPr/>
            <p:nvPr/>
          </p:nvSpPr>
          <p:spPr>
            <a:xfrm>
              <a:off x="3421764" y="904392"/>
              <a:ext cx="1274719" cy="593605"/>
            </a:xfrm>
            <a:prstGeom prst="flowChartAlternateProcess">
              <a:avLst/>
            </a:prstGeom>
            <a:solidFill>
              <a:srgbClr val="2476C1"/>
            </a:solidFill>
            <a:ln w="9525" cap="flat" cmpd="sng">
              <a:solidFill>
                <a:srgbClr val="C2BFBF"/>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31" name="Text Box 19"/>
            <p:cNvSpPr txBox="1"/>
            <p:nvPr/>
          </p:nvSpPr>
          <p:spPr>
            <a:xfrm>
              <a:off x="3438379" y="1076211"/>
              <a:ext cx="1255082" cy="307777"/>
            </a:xfrm>
            <a:prstGeom prst="rect">
              <a:avLst/>
            </a:prstGeom>
            <a:noFill/>
            <a:ln w="9525">
              <a:noFill/>
            </a:ln>
          </p:spPr>
          <p:txBody>
            <a:bodyPr wrap="square">
              <a:spAutoFit/>
            </a:bodyPr>
            <a:lstStyle/>
            <a:p>
              <a:pPr lvl="0" algn="ctr"/>
              <a:r>
                <a:rPr lang="zh-CN" altLang="en-US" sz="1400" dirty="0" smtClean="0">
                  <a:solidFill>
                    <a:schemeClr val="bg1"/>
                  </a:solidFill>
                  <a:latin typeface="Arial" pitchFamily="34" charset="0"/>
                  <a:ea typeface="微软雅黑" pitchFamily="34" charset="-122"/>
                </a:rPr>
                <a:t>底层核心框架</a:t>
              </a:r>
              <a:endParaRPr lang="zh-CN" altLang="en-US" sz="1400" dirty="0">
                <a:solidFill>
                  <a:schemeClr val="bg1"/>
                </a:solidFill>
                <a:latin typeface="Arial" pitchFamily="34" charset="0"/>
                <a:ea typeface="微软雅黑" pitchFamily="34" charset="-122"/>
              </a:endParaRPr>
            </a:p>
          </p:txBody>
        </p:sp>
        <p:sp>
          <p:nvSpPr>
            <p:cNvPr id="32" name="Text Box 19"/>
            <p:cNvSpPr txBox="1"/>
            <p:nvPr/>
          </p:nvSpPr>
          <p:spPr>
            <a:xfrm>
              <a:off x="1804183" y="1065697"/>
              <a:ext cx="1366387" cy="307777"/>
            </a:xfrm>
            <a:prstGeom prst="rect">
              <a:avLst/>
            </a:prstGeom>
            <a:noFill/>
            <a:ln w="9525">
              <a:noFill/>
            </a:ln>
          </p:spPr>
          <p:txBody>
            <a:bodyPr wrap="square">
              <a:spAutoFit/>
            </a:bodyPr>
            <a:lstStyle/>
            <a:p>
              <a:pPr lvl="0" algn="ctr"/>
              <a:r>
                <a:rPr lang="zh-CN" altLang="en-US" sz="1400" dirty="0" smtClean="0">
                  <a:solidFill>
                    <a:srgbClr val="AAA5A5"/>
                  </a:solidFill>
                </a:rPr>
                <a:t>系统框架图</a:t>
              </a:r>
              <a:endParaRPr lang="zh-CN" altLang="en-US" sz="1400" dirty="0">
                <a:solidFill>
                  <a:srgbClr val="AAA5A5"/>
                </a:solidFill>
              </a:endParaRPr>
            </a:p>
          </p:txBody>
        </p:sp>
      </p:grpSp>
    </p:spTree>
    <p:extLst>
      <p:ext uri="{BB962C8B-B14F-4D97-AF65-F5344CB8AC3E}">
        <p14:creationId xmlns:p14="http://schemas.microsoft.com/office/powerpoint/2010/main" val="4057183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55245" y="765498"/>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sp>
        <p:nvSpPr>
          <p:cNvPr id="61" name="Line 4"/>
          <p:cNvSpPr>
            <a:spLocks noChangeShapeType="1"/>
          </p:cNvSpPr>
          <p:nvPr/>
        </p:nvSpPr>
        <p:spPr bwMode="auto">
          <a:xfrm>
            <a:off x="0" y="6526138"/>
            <a:ext cx="9906000" cy="0"/>
          </a:xfrm>
          <a:prstGeom prst="line">
            <a:avLst/>
          </a:prstGeom>
          <a:noFill/>
          <a:ln w="12700">
            <a:solidFill>
              <a:srgbClr val="A89CFE"/>
            </a:solidFill>
            <a:prstDash val="dash"/>
            <a:round/>
            <a:headEnd/>
            <a:tailEnd/>
          </a:ln>
        </p:spPr>
        <p:txBody>
          <a:bodyPr wrap="none" anchor="ctr"/>
          <a:lstStyle/>
          <a:p>
            <a:endParaRPr lang="zh-CN" altLang="en-US"/>
          </a:p>
        </p:txBody>
      </p:sp>
      <p:sp>
        <p:nvSpPr>
          <p:cNvPr id="63" name="Line 6"/>
          <p:cNvSpPr>
            <a:spLocks noChangeShapeType="1"/>
          </p:cNvSpPr>
          <p:nvPr/>
        </p:nvSpPr>
        <p:spPr bwMode="auto">
          <a:xfrm>
            <a:off x="-15875" y="1629594"/>
            <a:ext cx="9904413" cy="0"/>
          </a:xfrm>
          <a:prstGeom prst="line">
            <a:avLst/>
          </a:prstGeom>
          <a:noFill/>
          <a:ln w="12700">
            <a:solidFill>
              <a:srgbClr val="A89CFE"/>
            </a:solidFill>
            <a:prstDash val="dash"/>
            <a:round/>
            <a:headEnd/>
            <a:tailEnd/>
          </a:ln>
        </p:spPr>
        <p:txBody>
          <a:bodyPr wrap="none" anchor="ctr"/>
          <a:lstStyle/>
          <a:p>
            <a:endParaRPr lang="zh-CN" altLang="en-US"/>
          </a:p>
        </p:txBody>
      </p:sp>
      <p:sp>
        <p:nvSpPr>
          <p:cNvPr id="65" name="Rectangle 3"/>
          <p:cNvSpPr>
            <a:spLocks noChangeArrowheads="1"/>
          </p:cNvSpPr>
          <p:nvPr/>
        </p:nvSpPr>
        <p:spPr bwMode="auto">
          <a:xfrm>
            <a:off x="271686" y="1725390"/>
            <a:ext cx="9504774" cy="4800748"/>
          </a:xfrm>
          <a:prstGeom prst="rect">
            <a:avLst/>
          </a:prstGeom>
          <a:noFill/>
          <a:ln w="9525">
            <a:noFill/>
            <a:miter lim="800000"/>
            <a:headEnd/>
            <a:tailEnd/>
          </a:ln>
        </p:spPr>
        <p:txBody>
          <a:bodyPr lIns="0" tIns="0" rIns="0" bIns="0"/>
          <a:lstStyle/>
          <a:p>
            <a:pPr>
              <a:lnSpc>
                <a:spcPct val="150000"/>
              </a:lnSpc>
            </a:pPr>
            <a:r>
              <a:rPr lang="zh-CN" altLang="en-US" sz="1400" dirty="0" smtClean="0">
                <a:solidFill>
                  <a:schemeClr val="accent2"/>
                </a:solidFill>
                <a:latin typeface="微软雅黑" pitchFamily="34" charset="-122"/>
              </a:rPr>
              <a:t>功能描述：</a:t>
            </a:r>
            <a:r>
              <a:rPr lang="zh-CN" altLang="zh-CN" sz="1400" dirty="0" smtClean="0">
                <a:latin typeface="微软雅黑" panose="020B0503020204020204" pitchFamily="34" charset="-122"/>
              </a:rPr>
              <a:t>基础</a:t>
            </a:r>
            <a:r>
              <a:rPr lang="zh-CN" altLang="zh-CN" sz="1400" dirty="0">
                <a:latin typeface="微软雅黑" panose="020B0503020204020204" pitchFamily="34" charset="-122"/>
              </a:rPr>
              <a:t>支撑系统即多部门行业基础数据接入系统，主要包括多部门行业静态数据汇集系统和多部门实时数据融合</a:t>
            </a:r>
            <a:r>
              <a:rPr lang="zh-CN" altLang="zh-CN" sz="1400" dirty="0" smtClean="0">
                <a:latin typeface="微软雅黑" panose="020B0503020204020204" pitchFamily="34" charset="-122"/>
              </a:rPr>
              <a:t>系统</a:t>
            </a:r>
            <a:r>
              <a:rPr lang="zh-CN" altLang="en-US" sz="1400" dirty="0" smtClean="0">
                <a:latin typeface="微软雅黑" panose="020B0503020204020204" pitchFamily="34" charset="-122"/>
              </a:rPr>
              <a:t>，</a:t>
            </a:r>
            <a:r>
              <a:rPr lang="zh-CN" altLang="en-US" sz="1400" dirty="0">
                <a:latin typeface="微软雅黑" panose="020B0503020204020204" pitchFamily="34" charset="-122"/>
              </a:rPr>
              <a:t>以及实景图像视频系统</a:t>
            </a:r>
            <a:r>
              <a:rPr lang="zh-CN" altLang="en-US" sz="1400" dirty="0" smtClean="0">
                <a:latin typeface="微软雅黑" panose="020B0503020204020204" pitchFamily="34" charset="-122"/>
              </a:rPr>
              <a:t>，</a:t>
            </a:r>
            <a:r>
              <a:rPr lang="zh-CN" altLang="en-US" sz="1400" dirty="0">
                <a:latin typeface="微软雅黑" panose="020B0503020204020204" pitchFamily="34" charset="-122"/>
              </a:rPr>
              <a:t>主要包括实景图像视频接入显示系统和实景图像视频订正系统</a:t>
            </a:r>
            <a:r>
              <a:rPr lang="zh-CN" altLang="zh-CN" sz="1400" dirty="0" smtClean="0"/>
              <a:t>。</a:t>
            </a:r>
            <a:endParaRPr lang="zh-CN" altLang="zh-CN" sz="1400" dirty="0">
              <a:latin typeface="微软雅黑" panose="020B0503020204020204" pitchFamily="34" charset="-122"/>
            </a:endParaRPr>
          </a:p>
          <a:p>
            <a:pPr>
              <a:lnSpc>
                <a:spcPct val="200000"/>
              </a:lnSpc>
            </a:pPr>
            <a:r>
              <a:rPr lang="zh-CN" altLang="en-US" sz="1400" dirty="0">
                <a:latin typeface="微软雅黑" panose="020B0503020204020204" pitchFamily="34" charset="-122"/>
              </a:rPr>
              <a:t>多部门行业静态数据汇集系统包括人口经济、医院、危化点、避难场所等基础</a:t>
            </a:r>
            <a:r>
              <a:rPr lang="en-US" altLang="zh-CN" sz="1400" dirty="0">
                <a:latin typeface="微软雅黑" panose="020B0503020204020204" pitchFamily="34" charset="-122"/>
              </a:rPr>
              <a:t>POI</a:t>
            </a:r>
            <a:r>
              <a:rPr lang="zh-CN" altLang="en-US" sz="1400" dirty="0">
                <a:latin typeface="微软雅黑" panose="020B0503020204020204" pitchFamily="34" charset="-122"/>
              </a:rPr>
              <a:t>关注点。根据用户需求将基础信息以离散数据分布或下垫面底图叠加的形式通过平台前端进行展示。</a:t>
            </a:r>
          </a:p>
          <a:p>
            <a:pPr>
              <a:lnSpc>
                <a:spcPct val="200000"/>
              </a:lnSpc>
            </a:pPr>
            <a:r>
              <a:rPr lang="en-US" altLang="zh-CN" sz="1400" dirty="0" smtClean="0">
                <a:latin typeface="微软雅黑" panose="020B0503020204020204" pitchFamily="34" charset="-122"/>
              </a:rPr>
              <a:t>	</a:t>
            </a:r>
            <a:r>
              <a:rPr lang="zh-CN" altLang="en-US" sz="1400" dirty="0" smtClean="0">
                <a:latin typeface="微软雅黑" panose="020B0503020204020204" pitchFamily="34" charset="-122"/>
              </a:rPr>
              <a:t>多</a:t>
            </a:r>
            <a:r>
              <a:rPr lang="zh-CN" altLang="en-US" sz="1400" dirty="0">
                <a:latin typeface="微软雅黑" panose="020B0503020204020204" pitchFamily="34" charset="-122"/>
              </a:rPr>
              <a:t>部门行业动态数据汇集系统通过平台后端接入来自多部门的实时数据，实现动态数据实时监测，并在平台前端实现各行业监测数据与气象监测数据的叠加可视化功能，为应急指挥辅助提供数据支撑。</a:t>
            </a:r>
          </a:p>
          <a:p>
            <a:pPr>
              <a:lnSpc>
                <a:spcPct val="200000"/>
              </a:lnSpc>
            </a:pPr>
            <a:r>
              <a:rPr lang="en-US" altLang="zh-CN" sz="1400" dirty="0" smtClean="0">
                <a:latin typeface="微软雅黑" panose="020B0503020204020204" pitchFamily="34" charset="-122"/>
              </a:rPr>
              <a:t>	</a:t>
            </a:r>
            <a:r>
              <a:rPr lang="zh-CN" altLang="en-US" sz="1400" dirty="0" smtClean="0">
                <a:latin typeface="微软雅黑" panose="020B0503020204020204" pitchFamily="34" charset="-122"/>
              </a:rPr>
              <a:t>多</a:t>
            </a:r>
            <a:r>
              <a:rPr lang="zh-CN" altLang="en-US" sz="1400" dirty="0">
                <a:latin typeface="微软雅黑" panose="020B0503020204020204" pitchFamily="34" charset="-122"/>
              </a:rPr>
              <a:t>部门行业基础数据接入系统拟接入</a:t>
            </a:r>
            <a:r>
              <a:rPr lang="en-US" altLang="zh-CN" sz="1400" dirty="0">
                <a:latin typeface="微软雅黑" panose="020B0503020204020204" pitchFamily="34" charset="-122"/>
              </a:rPr>
              <a:t>17</a:t>
            </a:r>
            <a:r>
              <a:rPr lang="zh-CN" altLang="en-US" sz="1400" dirty="0">
                <a:latin typeface="微软雅黑" panose="020B0503020204020204" pitchFamily="34" charset="-122"/>
              </a:rPr>
              <a:t>个部门数据，包括：气象、国土、农业、林业、水利、地震、教育、公安、交通、旅游、通信、民政、卫计委、安监、食药监、应急办；</a:t>
            </a:r>
          </a:p>
          <a:p>
            <a:pPr>
              <a:lnSpc>
                <a:spcPct val="200000"/>
              </a:lnSpc>
            </a:pPr>
            <a:r>
              <a:rPr lang="zh-CN" altLang="en-US" sz="1400" dirty="0">
                <a:latin typeface="微软雅黑" panose="020B0503020204020204" pitchFamily="34" charset="-122"/>
              </a:rPr>
              <a:t>第一批拟接入国土、农业、林业、水利、地震部门；第二批拟接入公安、环境、交通、旅游部门；第三批拟接入民政、卫计委、安监、食药监部门。</a:t>
            </a:r>
          </a:p>
        </p:txBody>
      </p:sp>
      <p:grpSp>
        <p:nvGrpSpPr>
          <p:cNvPr id="71" name="组 70"/>
          <p:cNvGrpSpPr/>
          <p:nvPr/>
        </p:nvGrpSpPr>
        <p:grpSpPr>
          <a:xfrm>
            <a:off x="1354374" y="261442"/>
            <a:ext cx="6766184" cy="367784"/>
            <a:chOff x="1354374" y="261442"/>
            <a:chExt cx="6766184" cy="367784"/>
          </a:xfrm>
        </p:grpSpPr>
        <p:sp>
          <p:nvSpPr>
            <p:cNvPr id="72" name="文本框 17"/>
            <p:cNvSpPr txBox="1"/>
            <p:nvPr/>
          </p:nvSpPr>
          <p:spPr>
            <a:xfrm>
              <a:off x="1354374" y="28368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项目概况</a:t>
              </a:r>
            </a:p>
          </p:txBody>
        </p:sp>
        <p:sp>
          <p:nvSpPr>
            <p:cNvPr id="73" name="文本框 28"/>
            <p:cNvSpPr txBox="1"/>
            <p:nvPr/>
          </p:nvSpPr>
          <p:spPr>
            <a:xfrm>
              <a:off x="2794534" y="290672"/>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组织架构</a:t>
              </a:r>
            </a:p>
          </p:txBody>
        </p:sp>
        <p:sp>
          <p:nvSpPr>
            <p:cNvPr id="74" name="文本框 31"/>
            <p:cNvSpPr txBox="1"/>
            <p:nvPr/>
          </p:nvSpPr>
          <p:spPr>
            <a:xfrm>
              <a:off x="4090678" y="28749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项目计划</a:t>
              </a:r>
            </a:p>
          </p:txBody>
        </p:sp>
        <p:sp>
          <p:nvSpPr>
            <p:cNvPr id="75" name="文本框 35"/>
            <p:cNvSpPr txBox="1"/>
            <p:nvPr/>
          </p:nvSpPr>
          <p:spPr>
            <a:xfrm>
              <a:off x="5386822" y="287497"/>
              <a:ext cx="1005403" cy="338554"/>
            </a:xfrm>
            <a:prstGeom prst="rect">
              <a:avLst/>
            </a:prstGeom>
            <a:noFill/>
          </p:spPr>
          <p:txBody>
            <a:bodyPr wrap="none" rtlCol="0">
              <a:spAutoFit/>
            </a:bodyPr>
            <a:lstStyle>
              <a:defPPr>
                <a:defRPr lang="en-US"/>
              </a:defPPr>
              <a:lvl1pPr>
                <a:defRPr sz="1600">
                  <a:solidFill>
                    <a:srgbClr val="2476C1"/>
                  </a:solidFill>
                </a:defRPr>
              </a:lvl1pPr>
            </a:lstStyle>
            <a:p>
              <a:r>
                <a:rPr lang="zh-CN" altLang="en-US" dirty="0">
                  <a:sym typeface="+mn-ea"/>
                </a:rPr>
                <a:t>需求评审</a:t>
              </a:r>
            </a:p>
          </p:txBody>
        </p:sp>
        <p:sp>
          <p:nvSpPr>
            <p:cNvPr id="76" name="KSO_Shape"/>
            <p:cNvSpPr/>
            <p:nvPr/>
          </p:nvSpPr>
          <p:spPr>
            <a:xfrm>
              <a:off x="2434494"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KSO_Shape"/>
            <p:cNvSpPr/>
            <p:nvPr/>
          </p:nvSpPr>
          <p:spPr>
            <a:xfrm>
              <a:off x="3730638"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KSO_Shape"/>
            <p:cNvSpPr/>
            <p:nvPr/>
          </p:nvSpPr>
          <p:spPr>
            <a:xfrm>
              <a:off x="5026782"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KSO_Shape"/>
            <p:cNvSpPr/>
            <p:nvPr/>
          </p:nvSpPr>
          <p:spPr>
            <a:xfrm>
              <a:off x="6322926" y="268267"/>
              <a:ext cx="357190" cy="357190"/>
            </a:xfrm>
            <a:prstGeom prst="chevron">
              <a:avLst/>
            </a:prstGeom>
            <a:solidFill>
              <a:srgbClr val="2476C1"/>
            </a:solidFill>
            <a:ln>
              <a:solidFill>
                <a:srgbClr val="247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35"/>
            <p:cNvSpPr txBox="1"/>
            <p:nvPr/>
          </p:nvSpPr>
          <p:spPr>
            <a:xfrm>
              <a:off x="6757965" y="282251"/>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风险管理</a:t>
              </a:r>
              <a:endParaRPr lang="zh-CN" altLang="en-US" sz="1600" dirty="0">
                <a:solidFill>
                  <a:srgbClr val="AAA5A5"/>
                </a:solidFill>
                <a:sym typeface="+mn-ea"/>
              </a:endParaRPr>
            </a:p>
          </p:txBody>
        </p:sp>
        <p:sp>
          <p:nvSpPr>
            <p:cNvPr id="81" name="KSO_Shape"/>
            <p:cNvSpPr/>
            <p:nvPr/>
          </p:nvSpPr>
          <p:spPr>
            <a:xfrm>
              <a:off x="7763368" y="261442"/>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grpSp>
      <p:grpSp>
        <p:nvGrpSpPr>
          <p:cNvPr id="33" name="组合 32"/>
          <p:cNvGrpSpPr/>
          <p:nvPr/>
        </p:nvGrpSpPr>
        <p:grpSpPr>
          <a:xfrm>
            <a:off x="2869298" y="872483"/>
            <a:ext cx="4453566" cy="593605"/>
            <a:chOff x="1789272" y="904392"/>
            <a:chExt cx="4453566" cy="593605"/>
          </a:xfrm>
        </p:grpSpPr>
        <p:sp>
          <p:nvSpPr>
            <p:cNvPr id="34" name="AutoShape 18"/>
            <p:cNvSpPr/>
            <p:nvPr/>
          </p:nvSpPr>
          <p:spPr>
            <a:xfrm>
              <a:off x="1789272" y="904392"/>
              <a:ext cx="1396044" cy="593605"/>
            </a:xfrm>
            <a:prstGeom prst="flowChartAlternateProcess">
              <a:avLst/>
            </a:prstGeom>
            <a:noFill/>
            <a:ln w="9525" cap="flat" cmpd="sng">
              <a:solidFill>
                <a:srgbClr val="AAA5A5"/>
              </a:solidFill>
              <a:prstDash val="solid"/>
              <a:miter/>
              <a:headEnd type="none" w="med" len="med"/>
              <a:tailEnd type="none" w="med" len="med"/>
            </a:ln>
          </p:spPr>
          <p:txBody>
            <a:bodyPr anchor="ctr"/>
            <a:lstStyle/>
            <a:p>
              <a:pPr lvl="0" algn="ctr"/>
              <a:endParaRPr lang="zh-CN" altLang="en-US" dirty="0">
                <a:latin typeface="Arial" pitchFamily="34" charset="0"/>
                <a:ea typeface="微软雅黑" pitchFamily="34" charset="-122"/>
              </a:endParaRPr>
            </a:p>
          </p:txBody>
        </p:sp>
        <p:sp>
          <p:nvSpPr>
            <p:cNvPr id="35" name="AutoShape 18"/>
            <p:cNvSpPr/>
            <p:nvPr/>
          </p:nvSpPr>
          <p:spPr>
            <a:xfrm>
              <a:off x="4935226" y="904392"/>
              <a:ext cx="1307612" cy="593605"/>
            </a:xfrm>
            <a:prstGeom prst="flowChartAlternateProcess">
              <a:avLst/>
            </a:prstGeom>
            <a:solidFill>
              <a:srgbClr val="2476C1"/>
            </a:solidFill>
            <a:ln w="9525" cap="flat" cmpd="sng">
              <a:solidFill>
                <a:srgbClr val="C2BFBF"/>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36" name="Text Box 19"/>
            <p:cNvSpPr txBox="1"/>
            <p:nvPr/>
          </p:nvSpPr>
          <p:spPr>
            <a:xfrm>
              <a:off x="4961736" y="1071423"/>
              <a:ext cx="1256560" cy="316516"/>
            </a:xfrm>
            <a:prstGeom prst="rect">
              <a:avLst/>
            </a:prstGeom>
            <a:noFill/>
            <a:ln w="9525">
              <a:noFill/>
            </a:ln>
          </p:spPr>
          <p:txBody>
            <a:bodyPr wrap="square">
              <a:spAutoFit/>
            </a:bodyPr>
            <a:lstStyle/>
            <a:p>
              <a:pPr lvl="0" algn="ctr"/>
              <a:r>
                <a:rPr lang="zh-CN" altLang="en-US" sz="1400" dirty="0" smtClean="0">
                  <a:solidFill>
                    <a:schemeClr val="bg1"/>
                  </a:solidFill>
                  <a:latin typeface="Arial" pitchFamily="34" charset="0"/>
                  <a:ea typeface="微软雅黑" pitchFamily="34" charset="-122"/>
                </a:rPr>
                <a:t>基础支撑系统</a:t>
              </a:r>
              <a:endParaRPr lang="zh-CN" altLang="en-US" sz="1400" dirty="0">
                <a:solidFill>
                  <a:schemeClr val="bg1"/>
                </a:solidFill>
                <a:latin typeface="Arial" pitchFamily="34" charset="0"/>
                <a:ea typeface="微软雅黑" pitchFamily="34" charset="-122"/>
              </a:endParaRPr>
            </a:p>
          </p:txBody>
        </p:sp>
        <p:sp>
          <p:nvSpPr>
            <p:cNvPr id="37" name="AutoShape 18"/>
            <p:cNvSpPr/>
            <p:nvPr/>
          </p:nvSpPr>
          <p:spPr>
            <a:xfrm>
              <a:off x="3421764" y="904392"/>
              <a:ext cx="1274719" cy="593605"/>
            </a:xfrm>
            <a:prstGeom prst="flowChartAlternateProcess">
              <a:avLst/>
            </a:prstGeom>
            <a:noFill/>
            <a:ln w="9525" cap="flat" cmpd="sng">
              <a:solidFill>
                <a:srgbClr val="AAA5A5"/>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38" name="Text Box 19"/>
            <p:cNvSpPr txBox="1"/>
            <p:nvPr/>
          </p:nvSpPr>
          <p:spPr>
            <a:xfrm>
              <a:off x="3438379" y="1076211"/>
              <a:ext cx="1255082" cy="307777"/>
            </a:xfrm>
            <a:prstGeom prst="rect">
              <a:avLst/>
            </a:prstGeom>
            <a:noFill/>
            <a:ln w="9525">
              <a:noFill/>
            </a:ln>
          </p:spPr>
          <p:txBody>
            <a:bodyPr wrap="square">
              <a:spAutoFit/>
            </a:bodyPr>
            <a:lstStyle/>
            <a:p>
              <a:pPr lvl="0" algn="ctr"/>
              <a:r>
                <a:rPr lang="zh-CN" altLang="en-US" sz="1400" dirty="0" smtClean="0">
                  <a:solidFill>
                    <a:srgbClr val="AAA5A5"/>
                  </a:solidFill>
                  <a:latin typeface="Arial" pitchFamily="34" charset="0"/>
                  <a:ea typeface="微软雅黑" pitchFamily="34" charset="-122"/>
                </a:rPr>
                <a:t>底层核心框架</a:t>
              </a:r>
              <a:endParaRPr lang="zh-CN" altLang="en-US" sz="1400" dirty="0">
                <a:solidFill>
                  <a:srgbClr val="AAA5A5"/>
                </a:solidFill>
                <a:latin typeface="Arial" pitchFamily="34" charset="0"/>
                <a:ea typeface="微软雅黑" pitchFamily="34" charset="-122"/>
              </a:endParaRPr>
            </a:p>
          </p:txBody>
        </p:sp>
        <p:sp>
          <p:nvSpPr>
            <p:cNvPr id="39" name="Text Box 19"/>
            <p:cNvSpPr txBox="1"/>
            <p:nvPr/>
          </p:nvSpPr>
          <p:spPr>
            <a:xfrm>
              <a:off x="1804183" y="1065697"/>
              <a:ext cx="1366387" cy="307777"/>
            </a:xfrm>
            <a:prstGeom prst="rect">
              <a:avLst/>
            </a:prstGeom>
            <a:noFill/>
            <a:ln w="9525">
              <a:noFill/>
            </a:ln>
          </p:spPr>
          <p:txBody>
            <a:bodyPr wrap="square">
              <a:spAutoFit/>
            </a:bodyPr>
            <a:lstStyle/>
            <a:p>
              <a:pPr lvl="0" algn="ctr"/>
              <a:r>
                <a:rPr lang="zh-CN" altLang="en-US" sz="1400" dirty="0" smtClean="0">
                  <a:solidFill>
                    <a:srgbClr val="AAA5A5"/>
                  </a:solidFill>
                </a:rPr>
                <a:t>系统框架图</a:t>
              </a:r>
              <a:endParaRPr lang="zh-CN" altLang="en-US" sz="1400" dirty="0">
                <a:solidFill>
                  <a:srgbClr val="AAA5A5"/>
                </a:solidFill>
              </a:endParaRPr>
            </a:p>
          </p:txBody>
        </p:sp>
      </p:grpSp>
    </p:spTree>
    <p:extLst>
      <p:ext uri="{BB962C8B-B14F-4D97-AF65-F5344CB8AC3E}">
        <p14:creationId xmlns:p14="http://schemas.microsoft.com/office/powerpoint/2010/main" val="1769162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55245" y="765498"/>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sp>
        <p:nvSpPr>
          <p:cNvPr id="61" name="Line 4"/>
          <p:cNvSpPr>
            <a:spLocks noChangeShapeType="1"/>
          </p:cNvSpPr>
          <p:nvPr/>
        </p:nvSpPr>
        <p:spPr bwMode="auto">
          <a:xfrm>
            <a:off x="0" y="6166098"/>
            <a:ext cx="9906000" cy="0"/>
          </a:xfrm>
          <a:prstGeom prst="line">
            <a:avLst/>
          </a:prstGeom>
          <a:noFill/>
          <a:ln w="12700">
            <a:solidFill>
              <a:srgbClr val="A89CFE"/>
            </a:solidFill>
            <a:prstDash val="dash"/>
            <a:round/>
            <a:headEnd/>
            <a:tailEnd/>
          </a:ln>
        </p:spPr>
        <p:txBody>
          <a:bodyPr wrap="none" anchor="ctr"/>
          <a:lstStyle/>
          <a:p>
            <a:endParaRPr lang="zh-CN" altLang="en-US"/>
          </a:p>
        </p:txBody>
      </p:sp>
      <p:sp>
        <p:nvSpPr>
          <p:cNvPr id="63" name="Line 6"/>
          <p:cNvSpPr>
            <a:spLocks noChangeShapeType="1"/>
          </p:cNvSpPr>
          <p:nvPr/>
        </p:nvSpPr>
        <p:spPr bwMode="auto">
          <a:xfrm>
            <a:off x="-15875" y="1629594"/>
            <a:ext cx="9904413" cy="0"/>
          </a:xfrm>
          <a:prstGeom prst="line">
            <a:avLst/>
          </a:prstGeom>
          <a:noFill/>
          <a:ln w="12700">
            <a:solidFill>
              <a:srgbClr val="A89CFE"/>
            </a:solidFill>
            <a:prstDash val="dash"/>
            <a:round/>
            <a:headEnd/>
            <a:tailEnd/>
          </a:ln>
        </p:spPr>
        <p:txBody>
          <a:bodyPr wrap="none" anchor="ctr"/>
          <a:lstStyle/>
          <a:p>
            <a:endParaRPr lang="zh-CN" altLang="en-US"/>
          </a:p>
        </p:txBody>
      </p:sp>
      <p:sp>
        <p:nvSpPr>
          <p:cNvPr id="65" name="Rectangle 3"/>
          <p:cNvSpPr>
            <a:spLocks noChangeArrowheads="1"/>
          </p:cNvSpPr>
          <p:nvPr/>
        </p:nvSpPr>
        <p:spPr bwMode="auto">
          <a:xfrm>
            <a:off x="276185" y="1629594"/>
            <a:ext cx="9504774" cy="4389662"/>
          </a:xfrm>
          <a:prstGeom prst="rect">
            <a:avLst/>
          </a:prstGeom>
          <a:noFill/>
          <a:ln w="9525">
            <a:noFill/>
            <a:miter lim="800000"/>
            <a:headEnd/>
            <a:tailEnd/>
          </a:ln>
        </p:spPr>
        <p:txBody>
          <a:bodyPr lIns="0" tIns="0" rIns="0" bIns="0"/>
          <a:lstStyle/>
          <a:p>
            <a:pPr>
              <a:lnSpc>
                <a:spcPct val="200000"/>
              </a:lnSpc>
            </a:pPr>
            <a:r>
              <a:rPr lang="zh-CN" altLang="en-US" sz="1400" dirty="0" smtClean="0">
                <a:solidFill>
                  <a:schemeClr val="accent2"/>
                </a:solidFill>
                <a:latin typeface="微软雅黑" pitchFamily="34" charset="-122"/>
              </a:rPr>
              <a:t>功能描述：</a:t>
            </a:r>
            <a:endParaRPr lang="en-US" altLang="zh-CN" sz="1400" dirty="0" smtClean="0">
              <a:solidFill>
                <a:schemeClr val="accent2"/>
              </a:solidFill>
              <a:latin typeface="微软雅黑" pitchFamily="34" charset="-122"/>
            </a:endParaRPr>
          </a:p>
          <a:p>
            <a:pPr marL="285750" indent="-285750">
              <a:lnSpc>
                <a:spcPct val="200000"/>
              </a:lnSpc>
              <a:buFont typeface="Arial" panose="020B0604020202020204" pitchFamily="34" charset="0"/>
              <a:buChar char="•"/>
            </a:pPr>
            <a:r>
              <a:rPr lang="zh-CN" altLang="zh-CN" sz="1400" b="1" dirty="0">
                <a:latin typeface="微软雅黑" panose="020B0503020204020204" pitchFamily="34" charset="-122"/>
              </a:rPr>
              <a:t>多部门行业静态数据汇集</a:t>
            </a:r>
            <a:r>
              <a:rPr lang="zh-CN" altLang="zh-CN" sz="1400" b="1" dirty="0" smtClean="0">
                <a:latin typeface="微软雅黑" panose="020B0503020204020204" pitchFamily="34" charset="-122"/>
              </a:rPr>
              <a:t>系统</a:t>
            </a:r>
            <a:r>
              <a:rPr lang="zh-CN" altLang="en-US" sz="1400" dirty="0" smtClean="0">
                <a:latin typeface="微软雅黑" panose="020B0503020204020204" pitchFamily="34" charset="-122"/>
              </a:rPr>
              <a:t>：</a:t>
            </a:r>
            <a:r>
              <a:rPr lang="zh-CN" altLang="zh-CN" sz="1400" dirty="0">
                <a:latin typeface="微软雅黑" panose="020B0503020204020204" pitchFamily="34" charset="-122"/>
              </a:rPr>
              <a:t>多部门行业静态数据汇集系统与气象、地震、水利、国土、环境各部门沟通合作，实现行业基础数据信息的交换与共享，并通过平台实现多行业静态数据的采集、汇总、分析，同时根据用户需求将基础信息以离散数据分布或下垫面底图叠加的形式通过平台前端进行展示</a:t>
            </a:r>
            <a:r>
              <a:rPr lang="zh-CN" altLang="zh-CN" sz="1400" dirty="0" smtClean="0">
                <a:latin typeface="微软雅黑" panose="020B0503020204020204" pitchFamily="34" charset="-122"/>
              </a:rPr>
              <a:t>。</a:t>
            </a:r>
            <a:endParaRPr lang="en-US" altLang="zh-CN" sz="1400" dirty="0" smtClean="0">
              <a:latin typeface="微软雅黑" panose="020B0503020204020204" pitchFamily="34" charset="-122"/>
            </a:endParaRPr>
          </a:p>
          <a:p>
            <a:pPr marL="285750" indent="-285750">
              <a:lnSpc>
                <a:spcPct val="200000"/>
              </a:lnSpc>
              <a:buFont typeface="Arial" panose="020B0604020202020204" pitchFamily="34" charset="0"/>
              <a:buChar char="•"/>
            </a:pPr>
            <a:r>
              <a:rPr lang="zh-CN" altLang="zh-CN" sz="1400" b="1" dirty="0">
                <a:latin typeface="微软雅黑" panose="020B0503020204020204" pitchFamily="34" charset="-122"/>
              </a:rPr>
              <a:t>多部门行业实时数据融合</a:t>
            </a:r>
            <a:r>
              <a:rPr lang="zh-CN" altLang="zh-CN" sz="1400" b="1" dirty="0" smtClean="0">
                <a:latin typeface="微软雅黑" panose="020B0503020204020204" pitchFamily="34" charset="-122"/>
              </a:rPr>
              <a:t>系统</a:t>
            </a:r>
            <a:r>
              <a:rPr lang="zh-CN" altLang="en-US" sz="1400" dirty="0">
                <a:latin typeface="微软雅黑" panose="020B0503020204020204" pitchFamily="34" charset="-122"/>
              </a:rPr>
              <a:t>：通过平台后端接入来自多部门的实时数据，实现动态数据实时监测，并在平台前端实现各行业监测数据与气象监测数据的叠加可视化功能，为应急指挥辅助提供数据支撑。考虑到空间数据自身的多源性和复杂性，通过制定多行业的数据传输标准和规范，建立动态数据库。</a:t>
            </a:r>
          </a:p>
          <a:p>
            <a:pPr marL="285750" indent="-285750">
              <a:lnSpc>
                <a:spcPct val="200000"/>
              </a:lnSpc>
              <a:buFont typeface="Arial" panose="020B0604020202020204" pitchFamily="34" charset="0"/>
              <a:buChar char="•"/>
            </a:pPr>
            <a:r>
              <a:rPr lang="zh-CN" altLang="en-US" sz="1400" dirty="0">
                <a:latin typeface="微软雅黑" panose="020B0503020204020204" pitchFamily="34" charset="-122"/>
              </a:rPr>
              <a:t>系统建设内容包括：自动监测站点、雷达回波数据、卫星云图数据、地震监测动态、交通拥堵实况、地质灾害隐患动态、水库水情动态、空气质量动态</a:t>
            </a:r>
            <a:r>
              <a:rPr lang="zh-CN" altLang="en-US" sz="1400" dirty="0" smtClean="0">
                <a:latin typeface="微软雅黑" panose="020B0503020204020204" pitchFamily="34" charset="-122"/>
              </a:rPr>
              <a:t>。</a:t>
            </a:r>
            <a:endParaRPr lang="en-US" altLang="zh-CN" sz="1400" dirty="0" smtClean="0">
              <a:latin typeface="微软雅黑" panose="020B0503020204020204" pitchFamily="34" charset="-122"/>
            </a:endParaRPr>
          </a:p>
          <a:p>
            <a:pPr marL="285750" indent="-285750">
              <a:lnSpc>
                <a:spcPct val="200000"/>
              </a:lnSpc>
              <a:buFont typeface="Arial" panose="020B0604020202020204" pitchFamily="34" charset="0"/>
              <a:buChar char="•"/>
            </a:pPr>
            <a:r>
              <a:rPr lang="zh-CN" altLang="zh-CN" sz="1400" b="1" dirty="0"/>
              <a:t>实景图像视频</a:t>
            </a:r>
            <a:r>
              <a:rPr lang="zh-CN" altLang="zh-CN" sz="1400" b="1" dirty="0" smtClean="0"/>
              <a:t>系统</a:t>
            </a:r>
            <a:r>
              <a:rPr lang="zh-CN" altLang="en-US" sz="1400" dirty="0" smtClean="0"/>
              <a:t>：</a:t>
            </a:r>
            <a:r>
              <a:rPr lang="zh-CN" altLang="zh-CN" sz="1400" dirty="0"/>
              <a:t>实景图像视频系统主要包括实景图像视频接入显示系统和实景图像视频订正系统。</a:t>
            </a:r>
            <a:endParaRPr lang="zh-CN" altLang="zh-CN" sz="1400" dirty="0">
              <a:latin typeface="微软雅黑" panose="020B0503020204020204" pitchFamily="34" charset="-122"/>
            </a:endParaRPr>
          </a:p>
        </p:txBody>
      </p:sp>
      <p:grpSp>
        <p:nvGrpSpPr>
          <p:cNvPr id="71" name="组 70"/>
          <p:cNvGrpSpPr/>
          <p:nvPr/>
        </p:nvGrpSpPr>
        <p:grpSpPr>
          <a:xfrm>
            <a:off x="1354374" y="261442"/>
            <a:ext cx="6766184" cy="367784"/>
            <a:chOff x="1354374" y="261442"/>
            <a:chExt cx="6766184" cy="367784"/>
          </a:xfrm>
        </p:grpSpPr>
        <p:sp>
          <p:nvSpPr>
            <p:cNvPr id="72" name="文本框 17"/>
            <p:cNvSpPr txBox="1"/>
            <p:nvPr/>
          </p:nvSpPr>
          <p:spPr>
            <a:xfrm>
              <a:off x="1354374" y="28368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项目概况</a:t>
              </a:r>
            </a:p>
          </p:txBody>
        </p:sp>
        <p:sp>
          <p:nvSpPr>
            <p:cNvPr id="73" name="文本框 28"/>
            <p:cNvSpPr txBox="1"/>
            <p:nvPr/>
          </p:nvSpPr>
          <p:spPr>
            <a:xfrm>
              <a:off x="2794534" y="290672"/>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组织架构</a:t>
              </a:r>
            </a:p>
          </p:txBody>
        </p:sp>
        <p:sp>
          <p:nvSpPr>
            <p:cNvPr id="74" name="文本框 31"/>
            <p:cNvSpPr txBox="1"/>
            <p:nvPr/>
          </p:nvSpPr>
          <p:spPr>
            <a:xfrm>
              <a:off x="4090678" y="28749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项目计划</a:t>
              </a:r>
            </a:p>
          </p:txBody>
        </p:sp>
        <p:sp>
          <p:nvSpPr>
            <p:cNvPr id="75" name="文本框 35"/>
            <p:cNvSpPr txBox="1"/>
            <p:nvPr/>
          </p:nvSpPr>
          <p:spPr>
            <a:xfrm>
              <a:off x="5386822" y="287497"/>
              <a:ext cx="1005403" cy="338554"/>
            </a:xfrm>
            <a:prstGeom prst="rect">
              <a:avLst/>
            </a:prstGeom>
            <a:noFill/>
          </p:spPr>
          <p:txBody>
            <a:bodyPr wrap="none" rtlCol="0">
              <a:spAutoFit/>
            </a:bodyPr>
            <a:lstStyle>
              <a:defPPr>
                <a:defRPr lang="en-US"/>
              </a:defPPr>
              <a:lvl1pPr>
                <a:defRPr sz="1600">
                  <a:solidFill>
                    <a:srgbClr val="2476C1"/>
                  </a:solidFill>
                </a:defRPr>
              </a:lvl1pPr>
            </a:lstStyle>
            <a:p>
              <a:r>
                <a:rPr lang="zh-CN" altLang="en-US" dirty="0">
                  <a:sym typeface="+mn-ea"/>
                </a:rPr>
                <a:t>需求评审</a:t>
              </a:r>
            </a:p>
          </p:txBody>
        </p:sp>
        <p:sp>
          <p:nvSpPr>
            <p:cNvPr id="76" name="KSO_Shape"/>
            <p:cNvSpPr/>
            <p:nvPr/>
          </p:nvSpPr>
          <p:spPr>
            <a:xfrm>
              <a:off x="2434494"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KSO_Shape"/>
            <p:cNvSpPr/>
            <p:nvPr/>
          </p:nvSpPr>
          <p:spPr>
            <a:xfrm>
              <a:off x="3730638"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KSO_Shape"/>
            <p:cNvSpPr/>
            <p:nvPr/>
          </p:nvSpPr>
          <p:spPr>
            <a:xfrm>
              <a:off x="5026782"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KSO_Shape"/>
            <p:cNvSpPr/>
            <p:nvPr/>
          </p:nvSpPr>
          <p:spPr>
            <a:xfrm>
              <a:off x="6322926" y="268267"/>
              <a:ext cx="357190" cy="357190"/>
            </a:xfrm>
            <a:prstGeom prst="chevron">
              <a:avLst/>
            </a:prstGeom>
            <a:solidFill>
              <a:srgbClr val="2476C1"/>
            </a:solidFill>
            <a:ln>
              <a:solidFill>
                <a:srgbClr val="247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35"/>
            <p:cNvSpPr txBox="1"/>
            <p:nvPr/>
          </p:nvSpPr>
          <p:spPr>
            <a:xfrm>
              <a:off x="6757965" y="282251"/>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风险管理</a:t>
              </a:r>
              <a:endParaRPr lang="zh-CN" altLang="en-US" sz="1600" dirty="0">
                <a:solidFill>
                  <a:srgbClr val="AAA5A5"/>
                </a:solidFill>
                <a:sym typeface="+mn-ea"/>
              </a:endParaRPr>
            </a:p>
          </p:txBody>
        </p:sp>
        <p:sp>
          <p:nvSpPr>
            <p:cNvPr id="81" name="KSO_Shape"/>
            <p:cNvSpPr/>
            <p:nvPr/>
          </p:nvSpPr>
          <p:spPr>
            <a:xfrm>
              <a:off x="7763368" y="261442"/>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grpSp>
      <p:grpSp>
        <p:nvGrpSpPr>
          <p:cNvPr id="33" name="组合 32"/>
          <p:cNvGrpSpPr/>
          <p:nvPr/>
        </p:nvGrpSpPr>
        <p:grpSpPr>
          <a:xfrm>
            <a:off x="2869298" y="872483"/>
            <a:ext cx="4453566" cy="593605"/>
            <a:chOff x="1789272" y="904392"/>
            <a:chExt cx="4453566" cy="593605"/>
          </a:xfrm>
        </p:grpSpPr>
        <p:sp>
          <p:nvSpPr>
            <p:cNvPr id="34" name="AutoShape 18"/>
            <p:cNvSpPr/>
            <p:nvPr/>
          </p:nvSpPr>
          <p:spPr>
            <a:xfrm>
              <a:off x="1789272" y="904392"/>
              <a:ext cx="1396044" cy="593605"/>
            </a:xfrm>
            <a:prstGeom prst="flowChartAlternateProcess">
              <a:avLst/>
            </a:prstGeom>
            <a:noFill/>
            <a:ln w="9525" cap="flat" cmpd="sng">
              <a:solidFill>
                <a:srgbClr val="AAA5A5"/>
              </a:solidFill>
              <a:prstDash val="solid"/>
              <a:miter/>
              <a:headEnd type="none" w="med" len="med"/>
              <a:tailEnd type="none" w="med" len="med"/>
            </a:ln>
          </p:spPr>
          <p:txBody>
            <a:bodyPr anchor="ctr"/>
            <a:lstStyle/>
            <a:p>
              <a:pPr lvl="0" algn="ctr"/>
              <a:endParaRPr lang="zh-CN" altLang="en-US" dirty="0">
                <a:latin typeface="Arial" pitchFamily="34" charset="0"/>
                <a:ea typeface="微软雅黑" pitchFamily="34" charset="-122"/>
              </a:endParaRPr>
            </a:p>
          </p:txBody>
        </p:sp>
        <p:sp>
          <p:nvSpPr>
            <p:cNvPr id="35" name="AutoShape 18"/>
            <p:cNvSpPr/>
            <p:nvPr/>
          </p:nvSpPr>
          <p:spPr>
            <a:xfrm>
              <a:off x="4935226" y="904392"/>
              <a:ext cx="1307612" cy="593605"/>
            </a:xfrm>
            <a:prstGeom prst="flowChartAlternateProcess">
              <a:avLst/>
            </a:prstGeom>
            <a:solidFill>
              <a:srgbClr val="2476C1"/>
            </a:solidFill>
            <a:ln w="9525" cap="flat" cmpd="sng">
              <a:solidFill>
                <a:srgbClr val="C2BFBF"/>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36" name="Text Box 19"/>
            <p:cNvSpPr txBox="1"/>
            <p:nvPr/>
          </p:nvSpPr>
          <p:spPr>
            <a:xfrm>
              <a:off x="4961736" y="1071423"/>
              <a:ext cx="1256560" cy="316516"/>
            </a:xfrm>
            <a:prstGeom prst="rect">
              <a:avLst/>
            </a:prstGeom>
            <a:noFill/>
            <a:ln w="9525">
              <a:noFill/>
            </a:ln>
          </p:spPr>
          <p:txBody>
            <a:bodyPr wrap="square">
              <a:spAutoFit/>
            </a:bodyPr>
            <a:lstStyle/>
            <a:p>
              <a:pPr lvl="0" algn="ctr"/>
              <a:r>
                <a:rPr lang="zh-CN" altLang="en-US" sz="1400" dirty="0" smtClean="0">
                  <a:solidFill>
                    <a:schemeClr val="bg1"/>
                  </a:solidFill>
                  <a:latin typeface="Arial" pitchFamily="34" charset="0"/>
                  <a:ea typeface="微软雅黑" pitchFamily="34" charset="-122"/>
                </a:rPr>
                <a:t>基础支撑系统</a:t>
              </a:r>
              <a:endParaRPr lang="zh-CN" altLang="en-US" sz="1400" dirty="0">
                <a:solidFill>
                  <a:schemeClr val="bg1"/>
                </a:solidFill>
                <a:latin typeface="Arial" pitchFamily="34" charset="0"/>
                <a:ea typeface="微软雅黑" pitchFamily="34" charset="-122"/>
              </a:endParaRPr>
            </a:p>
          </p:txBody>
        </p:sp>
        <p:sp>
          <p:nvSpPr>
            <p:cNvPr id="37" name="AutoShape 18"/>
            <p:cNvSpPr/>
            <p:nvPr/>
          </p:nvSpPr>
          <p:spPr>
            <a:xfrm>
              <a:off x="3421764" y="904392"/>
              <a:ext cx="1274719" cy="593605"/>
            </a:xfrm>
            <a:prstGeom prst="flowChartAlternateProcess">
              <a:avLst/>
            </a:prstGeom>
            <a:noFill/>
            <a:ln w="9525" cap="flat" cmpd="sng">
              <a:solidFill>
                <a:srgbClr val="AAA5A5"/>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38" name="Text Box 19"/>
            <p:cNvSpPr txBox="1"/>
            <p:nvPr/>
          </p:nvSpPr>
          <p:spPr>
            <a:xfrm>
              <a:off x="3438379" y="1076211"/>
              <a:ext cx="1255082" cy="307777"/>
            </a:xfrm>
            <a:prstGeom prst="rect">
              <a:avLst/>
            </a:prstGeom>
            <a:noFill/>
            <a:ln w="9525">
              <a:noFill/>
            </a:ln>
          </p:spPr>
          <p:txBody>
            <a:bodyPr wrap="square">
              <a:spAutoFit/>
            </a:bodyPr>
            <a:lstStyle/>
            <a:p>
              <a:pPr lvl="0" algn="ctr"/>
              <a:r>
                <a:rPr lang="zh-CN" altLang="en-US" sz="1400" dirty="0" smtClean="0">
                  <a:solidFill>
                    <a:srgbClr val="AAA5A5"/>
                  </a:solidFill>
                  <a:latin typeface="Arial" pitchFamily="34" charset="0"/>
                  <a:ea typeface="微软雅黑" pitchFamily="34" charset="-122"/>
                </a:rPr>
                <a:t>底层核心框架</a:t>
              </a:r>
              <a:endParaRPr lang="zh-CN" altLang="en-US" sz="1400" dirty="0">
                <a:solidFill>
                  <a:srgbClr val="AAA5A5"/>
                </a:solidFill>
                <a:latin typeface="Arial" pitchFamily="34" charset="0"/>
                <a:ea typeface="微软雅黑" pitchFamily="34" charset="-122"/>
              </a:endParaRPr>
            </a:p>
          </p:txBody>
        </p:sp>
        <p:sp>
          <p:nvSpPr>
            <p:cNvPr id="39" name="Text Box 19"/>
            <p:cNvSpPr txBox="1"/>
            <p:nvPr/>
          </p:nvSpPr>
          <p:spPr>
            <a:xfrm>
              <a:off x="1804183" y="1065697"/>
              <a:ext cx="1366387" cy="307777"/>
            </a:xfrm>
            <a:prstGeom prst="rect">
              <a:avLst/>
            </a:prstGeom>
            <a:noFill/>
            <a:ln w="9525">
              <a:noFill/>
            </a:ln>
          </p:spPr>
          <p:txBody>
            <a:bodyPr wrap="square">
              <a:spAutoFit/>
            </a:bodyPr>
            <a:lstStyle/>
            <a:p>
              <a:pPr lvl="0" algn="ctr"/>
              <a:r>
                <a:rPr lang="zh-CN" altLang="en-US" sz="1400" dirty="0" smtClean="0">
                  <a:solidFill>
                    <a:srgbClr val="AAA5A5"/>
                  </a:solidFill>
                </a:rPr>
                <a:t>系统框架图</a:t>
              </a:r>
              <a:endParaRPr lang="zh-CN" altLang="en-US" sz="1400" dirty="0">
                <a:solidFill>
                  <a:srgbClr val="AAA5A5"/>
                </a:solidFill>
              </a:endParaRPr>
            </a:p>
          </p:txBody>
        </p:sp>
      </p:grpSp>
    </p:spTree>
    <p:extLst>
      <p:ext uri="{BB962C8B-B14F-4D97-AF65-F5344CB8AC3E}">
        <p14:creationId xmlns:p14="http://schemas.microsoft.com/office/powerpoint/2010/main" val="3700764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55245" y="765498"/>
            <a:ext cx="9721215" cy="0"/>
          </a:xfrm>
          <a:prstGeom prst="line">
            <a:avLst/>
          </a:prstGeom>
          <a:ln>
            <a:solidFill>
              <a:srgbClr val="AAA5A5"/>
            </a:solidFill>
          </a:ln>
        </p:spPr>
        <p:style>
          <a:lnRef idx="1">
            <a:schemeClr val="accent1"/>
          </a:lnRef>
          <a:fillRef idx="0">
            <a:schemeClr val="accent1"/>
          </a:fillRef>
          <a:effectRef idx="0">
            <a:schemeClr val="accent1"/>
          </a:effectRef>
          <a:fontRef idx="minor">
            <a:schemeClr val="tx1"/>
          </a:fontRef>
        </p:style>
      </p:cxnSp>
      <p:sp>
        <p:nvSpPr>
          <p:cNvPr id="61" name="Line 4"/>
          <p:cNvSpPr>
            <a:spLocks noChangeShapeType="1"/>
          </p:cNvSpPr>
          <p:nvPr/>
        </p:nvSpPr>
        <p:spPr bwMode="auto">
          <a:xfrm>
            <a:off x="-16346" y="6454130"/>
            <a:ext cx="9906000" cy="0"/>
          </a:xfrm>
          <a:prstGeom prst="line">
            <a:avLst/>
          </a:prstGeom>
          <a:noFill/>
          <a:ln w="12700">
            <a:solidFill>
              <a:srgbClr val="A89CFE"/>
            </a:solidFill>
            <a:prstDash val="dash"/>
            <a:round/>
            <a:headEnd/>
            <a:tailEnd/>
          </a:ln>
        </p:spPr>
        <p:txBody>
          <a:bodyPr wrap="none" anchor="ctr"/>
          <a:lstStyle/>
          <a:p>
            <a:endParaRPr lang="zh-CN" altLang="en-US"/>
          </a:p>
        </p:txBody>
      </p:sp>
      <p:sp>
        <p:nvSpPr>
          <p:cNvPr id="63" name="Line 6"/>
          <p:cNvSpPr>
            <a:spLocks noChangeShapeType="1"/>
          </p:cNvSpPr>
          <p:nvPr/>
        </p:nvSpPr>
        <p:spPr bwMode="auto">
          <a:xfrm>
            <a:off x="-15875" y="1629594"/>
            <a:ext cx="9904413" cy="0"/>
          </a:xfrm>
          <a:prstGeom prst="line">
            <a:avLst/>
          </a:prstGeom>
          <a:noFill/>
          <a:ln w="12700">
            <a:solidFill>
              <a:srgbClr val="A89CFE"/>
            </a:solidFill>
            <a:prstDash val="dash"/>
            <a:round/>
            <a:headEnd/>
            <a:tailEnd/>
          </a:ln>
        </p:spPr>
        <p:txBody>
          <a:bodyPr wrap="none" anchor="ctr"/>
          <a:lstStyle/>
          <a:p>
            <a:endParaRPr lang="zh-CN" altLang="en-US"/>
          </a:p>
        </p:txBody>
      </p:sp>
      <p:pic>
        <p:nvPicPr>
          <p:cNvPr id="2050" name="图片 26"/>
          <p:cNvPicPr>
            <a:picLocks noChangeAspect="1" noChangeArrowheads="1"/>
          </p:cNvPicPr>
          <p:nvPr/>
        </p:nvPicPr>
        <p:blipFill>
          <a:blip r:embed="rId3">
            <a:extLst>
              <a:ext uri="{28A0092B-C50C-407E-A947-70E740481C1C}">
                <a14:useLocalDpi xmlns:a14="http://schemas.microsoft.com/office/drawing/2010/main" val="0"/>
              </a:ext>
            </a:extLst>
          </a:blip>
          <a:srcRect b="8690"/>
          <a:stretch>
            <a:fillRect/>
          </a:stretch>
        </p:blipFill>
        <p:spPr bwMode="auto">
          <a:xfrm>
            <a:off x="494620" y="1754683"/>
            <a:ext cx="8831420" cy="45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 name="组 67"/>
          <p:cNvGrpSpPr/>
          <p:nvPr/>
        </p:nvGrpSpPr>
        <p:grpSpPr>
          <a:xfrm>
            <a:off x="1354374" y="261442"/>
            <a:ext cx="6766184" cy="367784"/>
            <a:chOff x="1354374" y="261442"/>
            <a:chExt cx="6766184" cy="367784"/>
          </a:xfrm>
        </p:grpSpPr>
        <p:sp>
          <p:nvSpPr>
            <p:cNvPr id="69" name="文本框 17"/>
            <p:cNvSpPr txBox="1"/>
            <p:nvPr/>
          </p:nvSpPr>
          <p:spPr>
            <a:xfrm>
              <a:off x="1354374" y="28368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项目概况</a:t>
              </a:r>
            </a:p>
          </p:txBody>
        </p:sp>
        <p:sp>
          <p:nvSpPr>
            <p:cNvPr id="70" name="文本框 28"/>
            <p:cNvSpPr txBox="1"/>
            <p:nvPr/>
          </p:nvSpPr>
          <p:spPr>
            <a:xfrm>
              <a:off x="2794534" y="290672"/>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组织架构</a:t>
              </a:r>
            </a:p>
          </p:txBody>
        </p:sp>
        <p:sp>
          <p:nvSpPr>
            <p:cNvPr id="71" name="文本框 31"/>
            <p:cNvSpPr txBox="1"/>
            <p:nvPr/>
          </p:nvSpPr>
          <p:spPr>
            <a:xfrm>
              <a:off x="4090678" y="287497"/>
              <a:ext cx="1005403" cy="338554"/>
            </a:xfrm>
            <a:prstGeom prst="rect">
              <a:avLst/>
            </a:prstGeom>
            <a:solidFill>
              <a:schemeClr val="bg1"/>
            </a:solidFill>
          </p:spPr>
          <p:txBody>
            <a:bodyPr wrap="none" rtlCol="0">
              <a:spAutoFit/>
            </a:bodyPr>
            <a:lstStyle>
              <a:defPPr>
                <a:defRPr lang="en-US"/>
              </a:defPPr>
              <a:lvl1pPr>
                <a:defRPr sz="1600">
                  <a:solidFill>
                    <a:srgbClr val="AAA5A5"/>
                  </a:solidFill>
                </a:defRPr>
              </a:lvl1pPr>
            </a:lstStyle>
            <a:p>
              <a:r>
                <a:rPr lang="zh-CN" altLang="en-US" dirty="0">
                  <a:sym typeface="+mn-ea"/>
                </a:rPr>
                <a:t>项目计划</a:t>
              </a:r>
            </a:p>
          </p:txBody>
        </p:sp>
        <p:sp>
          <p:nvSpPr>
            <p:cNvPr id="72" name="文本框 35"/>
            <p:cNvSpPr txBox="1"/>
            <p:nvPr/>
          </p:nvSpPr>
          <p:spPr>
            <a:xfrm>
              <a:off x="5386822" y="287497"/>
              <a:ext cx="1005403" cy="338554"/>
            </a:xfrm>
            <a:prstGeom prst="rect">
              <a:avLst/>
            </a:prstGeom>
            <a:noFill/>
          </p:spPr>
          <p:txBody>
            <a:bodyPr wrap="none" rtlCol="0">
              <a:spAutoFit/>
            </a:bodyPr>
            <a:lstStyle>
              <a:defPPr>
                <a:defRPr lang="en-US"/>
              </a:defPPr>
              <a:lvl1pPr>
                <a:defRPr sz="1600">
                  <a:solidFill>
                    <a:srgbClr val="2476C1"/>
                  </a:solidFill>
                </a:defRPr>
              </a:lvl1pPr>
            </a:lstStyle>
            <a:p>
              <a:r>
                <a:rPr lang="zh-CN" altLang="en-US" dirty="0">
                  <a:sym typeface="+mn-ea"/>
                </a:rPr>
                <a:t>需求评审</a:t>
              </a:r>
            </a:p>
          </p:txBody>
        </p:sp>
        <p:sp>
          <p:nvSpPr>
            <p:cNvPr id="73" name="KSO_Shape"/>
            <p:cNvSpPr/>
            <p:nvPr/>
          </p:nvSpPr>
          <p:spPr>
            <a:xfrm>
              <a:off x="2434494"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KSO_Shape"/>
            <p:cNvSpPr/>
            <p:nvPr/>
          </p:nvSpPr>
          <p:spPr>
            <a:xfrm>
              <a:off x="3730638"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KSO_Shape"/>
            <p:cNvSpPr/>
            <p:nvPr/>
          </p:nvSpPr>
          <p:spPr>
            <a:xfrm>
              <a:off x="5026782" y="268267"/>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KSO_Shape"/>
            <p:cNvSpPr/>
            <p:nvPr/>
          </p:nvSpPr>
          <p:spPr>
            <a:xfrm>
              <a:off x="6322926" y="268267"/>
              <a:ext cx="357190" cy="357190"/>
            </a:xfrm>
            <a:prstGeom prst="chevron">
              <a:avLst/>
            </a:prstGeom>
            <a:solidFill>
              <a:srgbClr val="2476C1"/>
            </a:solidFill>
            <a:ln>
              <a:solidFill>
                <a:srgbClr val="247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35"/>
            <p:cNvSpPr txBox="1"/>
            <p:nvPr/>
          </p:nvSpPr>
          <p:spPr>
            <a:xfrm>
              <a:off x="6757965" y="282251"/>
              <a:ext cx="1005403" cy="338554"/>
            </a:xfrm>
            <a:prstGeom prst="rect">
              <a:avLst/>
            </a:prstGeom>
            <a:solidFill>
              <a:schemeClr val="bg1"/>
            </a:solidFill>
          </p:spPr>
          <p:txBody>
            <a:bodyPr wrap="none" rtlCol="0">
              <a:spAutoFit/>
            </a:bodyPr>
            <a:lstStyle/>
            <a:p>
              <a:pPr lvl="0" algn="l"/>
              <a:r>
                <a:rPr lang="zh-CN" altLang="en-US" sz="1600" dirty="0" smtClean="0">
                  <a:solidFill>
                    <a:srgbClr val="AAA5A5"/>
                  </a:solidFill>
                  <a:sym typeface="+mn-ea"/>
                </a:rPr>
                <a:t>风险管理</a:t>
              </a:r>
              <a:endParaRPr lang="zh-CN" altLang="en-US" sz="1600" dirty="0">
                <a:solidFill>
                  <a:srgbClr val="AAA5A5"/>
                </a:solidFill>
                <a:sym typeface="+mn-ea"/>
              </a:endParaRPr>
            </a:p>
          </p:txBody>
        </p:sp>
        <p:sp>
          <p:nvSpPr>
            <p:cNvPr id="78" name="KSO_Shape"/>
            <p:cNvSpPr/>
            <p:nvPr/>
          </p:nvSpPr>
          <p:spPr>
            <a:xfrm>
              <a:off x="7763368" y="261442"/>
              <a:ext cx="357190" cy="357190"/>
            </a:xfrm>
            <a:prstGeom prst="chevron">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zh-CN" altLang="en-US"/>
            </a:p>
          </p:txBody>
        </p:sp>
      </p:grpSp>
      <p:grpSp>
        <p:nvGrpSpPr>
          <p:cNvPr id="26" name="组合 25"/>
          <p:cNvGrpSpPr/>
          <p:nvPr/>
        </p:nvGrpSpPr>
        <p:grpSpPr>
          <a:xfrm>
            <a:off x="2869298" y="872483"/>
            <a:ext cx="4453566" cy="593605"/>
            <a:chOff x="1789272" y="904392"/>
            <a:chExt cx="4453566" cy="593605"/>
          </a:xfrm>
        </p:grpSpPr>
        <p:sp>
          <p:nvSpPr>
            <p:cNvPr id="27" name="AutoShape 18"/>
            <p:cNvSpPr/>
            <p:nvPr/>
          </p:nvSpPr>
          <p:spPr>
            <a:xfrm>
              <a:off x="1789272" y="904392"/>
              <a:ext cx="1396044" cy="593605"/>
            </a:xfrm>
            <a:prstGeom prst="flowChartAlternateProcess">
              <a:avLst/>
            </a:prstGeom>
            <a:noFill/>
            <a:ln w="9525" cap="flat" cmpd="sng">
              <a:solidFill>
                <a:srgbClr val="AAA5A5"/>
              </a:solidFill>
              <a:prstDash val="solid"/>
              <a:miter/>
              <a:headEnd type="none" w="med" len="med"/>
              <a:tailEnd type="none" w="med" len="med"/>
            </a:ln>
          </p:spPr>
          <p:txBody>
            <a:bodyPr anchor="ctr"/>
            <a:lstStyle/>
            <a:p>
              <a:pPr lvl="0" algn="ctr"/>
              <a:endParaRPr lang="zh-CN" altLang="en-US" dirty="0">
                <a:latin typeface="Arial" pitchFamily="34" charset="0"/>
                <a:ea typeface="微软雅黑" pitchFamily="34" charset="-122"/>
              </a:endParaRPr>
            </a:p>
          </p:txBody>
        </p:sp>
        <p:sp>
          <p:nvSpPr>
            <p:cNvPr id="28" name="AutoShape 18"/>
            <p:cNvSpPr/>
            <p:nvPr/>
          </p:nvSpPr>
          <p:spPr>
            <a:xfrm>
              <a:off x="4935226" y="904392"/>
              <a:ext cx="1307612" cy="593605"/>
            </a:xfrm>
            <a:prstGeom prst="flowChartAlternateProcess">
              <a:avLst/>
            </a:prstGeom>
            <a:solidFill>
              <a:srgbClr val="2476C1"/>
            </a:solidFill>
            <a:ln w="9525" cap="flat" cmpd="sng">
              <a:solidFill>
                <a:srgbClr val="C2BFBF"/>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29" name="Text Box 19"/>
            <p:cNvSpPr txBox="1"/>
            <p:nvPr/>
          </p:nvSpPr>
          <p:spPr>
            <a:xfrm>
              <a:off x="4961736" y="1071423"/>
              <a:ext cx="1256560" cy="316516"/>
            </a:xfrm>
            <a:prstGeom prst="rect">
              <a:avLst/>
            </a:prstGeom>
            <a:noFill/>
            <a:ln w="9525">
              <a:noFill/>
            </a:ln>
          </p:spPr>
          <p:txBody>
            <a:bodyPr wrap="square">
              <a:spAutoFit/>
            </a:bodyPr>
            <a:lstStyle/>
            <a:p>
              <a:pPr lvl="0" algn="ctr"/>
              <a:r>
                <a:rPr lang="zh-CN" altLang="en-US" sz="1400" dirty="0" smtClean="0">
                  <a:solidFill>
                    <a:schemeClr val="bg1"/>
                  </a:solidFill>
                  <a:latin typeface="Arial" pitchFamily="34" charset="0"/>
                  <a:ea typeface="微软雅黑" pitchFamily="34" charset="-122"/>
                </a:rPr>
                <a:t>基础支撑系统</a:t>
              </a:r>
              <a:endParaRPr lang="zh-CN" altLang="en-US" sz="1400" dirty="0">
                <a:solidFill>
                  <a:schemeClr val="bg1"/>
                </a:solidFill>
                <a:latin typeface="Arial" pitchFamily="34" charset="0"/>
                <a:ea typeface="微软雅黑" pitchFamily="34" charset="-122"/>
              </a:endParaRPr>
            </a:p>
          </p:txBody>
        </p:sp>
        <p:sp>
          <p:nvSpPr>
            <p:cNvPr id="30" name="AutoShape 18"/>
            <p:cNvSpPr/>
            <p:nvPr/>
          </p:nvSpPr>
          <p:spPr>
            <a:xfrm>
              <a:off x="3421764" y="904392"/>
              <a:ext cx="1274719" cy="593605"/>
            </a:xfrm>
            <a:prstGeom prst="flowChartAlternateProcess">
              <a:avLst/>
            </a:prstGeom>
            <a:noFill/>
            <a:ln w="9525" cap="flat" cmpd="sng">
              <a:solidFill>
                <a:srgbClr val="AAA5A5"/>
              </a:solidFill>
              <a:prstDash val="solid"/>
              <a:miter/>
              <a:headEnd type="none" w="med" len="med"/>
              <a:tailEnd type="none" w="med" len="med"/>
            </a:ln>
          </p:spPr>
          <p:txBody>
            <a:bodyPr anchor="ctr">
              <a:noAutofit/>
            </a:bodyPr>
            <a:lstStyle/>
            <a:p>
              <a:pPr lvl="0" algn="ctr"/>
              <a:endParaRPr lang="zh-CN" altLang="en-US" dirty="0">
                <a:sym typeface="+mn-ea"/>
              </a:endParaRPr>
            </a:p>
          </p:txBody>
        </p:sp>
        <p:sp>
          <p:nvSpPr>
            <p:cNvPr id="31" name="Text Box 19"/>
            <p:cNvSpPr txBox="1"/>
            <p:nvPr/>
          </p:nvSpPr>
          <p:spPr>
            <a:xfrm>
              <a:off x="3438379" y="1076211"/>
              <a:ext cx="1255082" cy="307777"/>
            </a:xfrm>
            <a:prstGeom prst="rect">
              <a:avLst/>
            </a:prstGeom>
            <a:noFill/>
            <a:ln w="9525">
              <a:noFill/>
            </a:ln>
          </p:spPr>
          <p:txBody>
            <a:bodyPr wrap="square">
              <a:spAutoFit/>
            </a:bodyPr>
            <a:lstStyle/>
            <a:p>
              <a:pPr lvl="0" algn="ctr"/>
              <a:r>
                <a:rPr lang="zh-CN" altLang="en-US" sz="1400" dirty="0" smtClean="0">
                  <a:solidFill>
                    <a:srgbClr val="AAA5A5"/>
                  </a:solidFill>
                  <a:latin typeface="Arial" pitchFamily="34" charset="0"/>
                  <a:ea typeface="微软雅黑" pitchFamily="34" charset="-122"/>
                </a:rPr>
                <a:t>底层核心框架</a:t>
              </a:r>
              <a:endParaRPr lang="zh-CN" altLang="en-US" sz="1400" dirty="0">
                <a:solidFill>
                  <a:srgbClr val="AAA5A5"/>
                </a:solidFill>
                <a:latin typeface="Arial" pitchFamily="34" charset="0"/>
                <a:ea typeface="微软雅黑" pitchFamily="34" charset="-122"/>
              </a:endParaRPr>
            </a:p>
          </p:txBody>
        </p:sp>
        <p:sp>
          <p:nvSpPr>
            <p:cNvPr id="32" name="Text Box 19"/>
            <p:cNvSpPr txBox="1"/>
            <p:nvPr/>
          </p:nvSpPr>
          <p:spPr>
            <a:xfrm>
              <a:off x="1804183" y="1065697"/>
              <a:ext cx="1366387" cy="307777"/>
            </a:xfrm>
            <a:prstGeom prst="rect">
              <a:avLst/>
            </a:prstGeom>
            <a:noFill/>
            <a:ln w="9525">
              <a:noFill/>
            </a:ln>
          </p:spPr>
          <p:txBody>
            <a:bodyPr wrap="square">
              <a:spAutoFit/>
            </a:bodyPr>
            <a:lstStyle/>
            <a:p>
              <a:pPr lvl="0" algn="ctr"/>
              <a:r>
                <a:rPr lang="zh-CN" altLang="en-US" sz="1400" dirty="0" smtClean="0">
                  <a:solidFill>
                    <a:srgbClr val="AAA5A5"/>
                  </a:solidFill>
                </a:rPr>
                <a:t>系统框架图</a:t>
              </a:r>
              <a:endParaRPr lang="zh-CN" altLang="en-US" sz="1400" dirty="0">
                <a:solidFill>
                  <a:srgbClr val="AAA5A5"/>
                </a:solidFill>
              </a:endParaRPr>
            </a:p>
          </p:txBody>
        </p:sp>
      </p:grpSp>
    </p:spTree>
    <p:extLst>
      <p:ext uri="{BB962C8B-B14F-4D97-AF65-F5344CB8AC3E}">
        <p14:creationId xmlns:p14="http://schemas.microsoft.com/office/powerpoint/2010/main" val="141384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PresentationTemplate2011">
  <a:themeElements>
    <a:clrScheme name="">
      <a:dk1>
        <a:srgbClr val="58585A"/>
      </a:dk1>
      <a:lt1>
        <a:srgbClr val="FFFFFF"/>
      </a:lt1>
      <a:dk2>
        <a:srgbClr val="00285E"/>
      </a:dk2>
      <a:lt2>
        <a:srgbClr val="B1B3B4"/>
      </a:lt2>
      <a:accent1>
        <a:srgbClr val="89BA17"/>
      </a:accent1>
      <a:accent2>
        <a:srgbClr val="F08A00"/>
      </a:accent2>
      <a:accent3>
        <a:srgbClr val="FFFFFF"/>
      </a:accent3>
      <a:accent4>
        <a:srgbClr val="4B4B4C"/>
      </a:accent4>
      <a:accent5>
        <a:srgbClr val="C4D9AA"/>
      </a:accent5>
      <a:accent6>
        <a:srgbClr val="D77B00"/>
      </a:accent6>
      <a:hlink>
        <a:srgbClr val="00A9D4"/>
      </a:hlink>
      <a:folHlink>
        <a:srgbClr val="00625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esentationTemplate2011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1532</Words>
  <Application>Microsoft Office PowerPoint</Application>
  <PresentationFormat>自定义</PresentationFormat>
  <Paragraphs>148</Paragraphs>
  <Slides>11</Slides>
  <Notes>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11</vt:i4>
      </vt:variant>
    </vt:vector>
  </HeadingPairs>
  <TitlesOfParts>
    <vt:vector size="20" baseType="lpstr">
      <vt:lpstr>华文楷体</vt:lpstr>
      <vt:lpstr>华文新魏</vt:lpstr>
      <vt:lpstr>楷体</vt:lpstr>
      <vt:lpstr>宋体</vt:lpstr>
      <vt:lpstr>微软雅黑</vt:lpstr>
      <vt:lpstr>Arial</vt:lpstr>
      <vt:lpstr>Calibri</vt:lpstr>
      <vt:lpstr>Wingdings</vt:lpstr>
      <vt:lpstr>2_PresentationTemplate2011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拥抱变化、专业进取 2013年度总结暨2014年度展望</dc:title>
  <dc:creator>Administrator</dc:creator>
  <cp:lastModifiedBy>林欣欣</cp:lastModifiedBy>
  <cp:revision>512</cp:revision>
  <dcterms:created xsi:type="dcterms:W3CDTF">2015-03-06T09:10:00Z</dcterms:created>
  <dcterms:modified xsi:type="dcterms:W3CDTF">2017-02-14T13:44:45Z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