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59"/>
  </p:notesMasterIdLst>
  <p:handoutMasterIdLst>
    <p:handoutMasterId r:id="rId60"/>
  </p:handoutMasterIdLst>
  <p:sldIdLst>
    <p:sldId id="425" r:id="rId4"/>
    <p:sldId id="257" r:id="rId5"/>
    <p:sldId id="259" r:id="rId6"/>
    <p:sldId id="264" r:id="rId7"/>
    <p:sldId id="262" r:id="rId8"/>
    <p:sldId id="263" r:id="rId9"/>
    <p:sldId id="266" r:id="rId10"/>
    <p:sldId id="270" r:id="rId11"/>
    <p:sldId id="273" r:id="rId12"/>
    <p:sldId id="274" r:id="rId13"/>
    <p:sldId id="275" r:id="rId14"/>
    <p:sldId id="357" r:id="rId15"/>
    <p:sldId id="276" r:id="rId16"/>
    <p:sldId id="293" r:id="rId17"/>
    <p:sldId id="277" r:id="rId18"/>
    <p:sldId id="477" r:id="rId19"/>
    <p:sldId id="478" r:id="rId20"/>
    <p:sldId id="427" r:id="rId21"/>
    <p:sldId id="428" r:id="rId22"/>
    <p:sldId id="430" r:id="rId23"/>
    <p:sldId id="431" r:id="rId24"/>
    <p:sldId id="433" r:id="rId25"/>
    <p:sldId id="434" r:id="rId26"/>
    <p:sldId id="435" r:id="rId27"/>
    <p:sldId id="436" r:id="rId28"/>
    <p:sldId id="440" r:id="rId29"/>
    <p:sldId id="441" r:id="rId30"/>
    <p:sldId id="445" r:id="rId31"/>
    <p:sldId id="446" r:id="rId32"/>
    <p:sldId id="290" r:id="rId33"/>
    <p:sldId id="479" r:id="rId34"/>
    <p:sldId id="298" r:id="rId35"/>
    <p:sldId id="447" r:id="rId36"/>
    <p:sldId id="448" r:id="rId37"/>
    <p:sldId id="291" r:id="rId38"/>
    <p:sldId id="294" r:id="rId39"/>
    <p:sldId id="314" r:id="rId40"/>
    <p:sldId id="318" r:id="rId41"/>
    <p:sldId id="319" r:id="rId42"/>
    <p:sldId id="345" r:id="rId43"/>
    <p:sldId id="346" r:id="rId44"/>
    <p:sldId id="315" r:id="rId45"/>
    <p:sldId id="419" r:id="rId46"/>
    <p:sldId id="358" r:id="rId47"/>
    <p:sldId id="359" r:id="rId48"/>
    <p:sldId id="421" r:id="rId49"/>
    <p:sldId id="362" r:id="rId50"/>
    <p:sldId id="420" r:id="rId51"/>
    <p:sldId id="422" r:id="rId52"/>
    <p:sldId id="403" r:id="rId53"/>
    <p:sldId id="404" r:id="rId54"/>
    <p:sldId id="341" r:id="rId55"/>
    <p:sldId id="423" r:id="rId56"/>
    <p:sldId id="328" r:id="rId57"/>
    <p:sldId id="426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accent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7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339966"/>
    <a:srgbClr val="FF33CC"/>
    <a:srgbClr val="660066"/>
    <a:srgbClr val="003366"/>
    <a:srgbClr val="003399"/>
    <a:srgbClr val="6633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 autoAdjust="0"/>
    <p:restoredTop sz="95681" autoAdjust="0"/>
  </p:normalViewPr>
  <p:slideViewPr>
    <p:cSldViewPr>
      <p:cViewPr varScale="1">
        <p:scale>
          <a:sx n="156" d="100"/>
          <a:sy n="156" d="100"/>
        </p:scale>
        <p:origin x="2460" y="144"/>
      </p:cViewPr>
      <p:guideLst>
        <p:guide orient="horz" pos="2237"/>
        <p:guide pos="29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w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e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e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emf"/><Relationship Id="rId4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9.wmf"/><Relationship Id="rId7" Type="http://schemas.openxmlformats.org/officeDocument/2006/relationships/image" Target="../media/image172.wmf"/><Relationship Id="rId2" Type="http://schemas.openxmlformats.org/officeDocument/2006/relationships/image" Target="../media/image168.emf"/><Relationship Id="rId1" Type="http://schemas.openxmlformats.org/officeDocument/2006/relationships/image" Target="../media/image167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emf"/><Relationship Id="rId4" Type="http://schemas.openxmlformats.org/officeDocument/2006/relationships/image" Target="../media/image17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18" Type="http://schemas.openxmlformats.org/officeDocument/2006/relationships/image" Target="../media/image200.wmf"/><Relationship Id="rId26" Type="http://schemas.openxmlformats.org/officeDocument/2006/relationships/image" Target="../media/image208.wmf"/><Relationship Id="rId3" Type="http://schemas.openxmlformats.org/officeDocument/2006/relationships/image" Target="../media/image185.wmf"/><Relationship Id="rId21" Type="http://schemas.openxmlformats.org/officeDocument/2006/relationships/image" Target="../media/image203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17" Type="http://schemas.openxmlformats.org/officeDocument/2006/relationships/image" Target="../media/image199.wmf"/><Relationship Id="rId25" Type="http://schemas.openxmlformats.org/officeDocument/2006/relationships/image" Target="../media/image207.wmf"/><Relationship Id="rId2" Type="http://schemas.openxmlformats.org/officeDocument/2006/relationships/image" Target="../media/image184.wmf"/><Relationship Id="rId16" Type="http://schemas.openxmlformats.org/officeDocument/2006/relationships/image" Target="../media/image198.wmf"/><Relationship Id="rId20" Type="http://schemas.openxmlformats.org/officeDocument/2006/relationships/image" Target="../media/image202.wmf"/><Relationship Id="rId29" Type="http://schemas.openxmlformats.org/officeDocument/2006/relationships/image" Target="../media/image211.wmf"/><Relationship Id="rId1" Type="http://schemas.openxmlformats.org/officeDocument/2006/relationships/image" Target="../media/image183.e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24" Type="http://schemas.openxmlformats.org/officeDocument/2006/relationships/image" Target="../media/image206.wmf"/><Relationship Id="rId5" Type="http://schemas.openxmlformats.org/officeDocument/2006/relationships/image" Target="../media/image187.wmf"/><Relationship Id="rId15" Type="http://schemas.openxmlformats.org/officeDocument/2006/relationships/image" Target="../media/image197.wmf"/><Relationship Id="rId23" Type="http://schemas.openxmlformats.org/officeDocument/2006/relationships/image" Target="../media/image205.wmf"/><Relationship Id="rId28" Type="http://schemas.openxmlformats.org/officeDocument/2006/relationships/image" Target="../media/image210.wmf"/><Relationship Id="rId10" Type="http://schemas.openxmlformats.org/officeDocument/2006/relationships/image" Target="../media/image192.wmf"/><Relationship Id="rId19" Type="http://schemas.openxmlformats.org/officeDocument/2006/relationships/image" Target="../media/image201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Relationship Id="rId22" Type="http://schemas.openxmlformats.org/officeDocument/2006/relationships/image" Target="../media/image204.wmf"/><Relationship Id="rId27" Type="http://schemas.openxmlformats.org/officeDocument/2006/relationships/image" Target="../media/image20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4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5" Type="http://schemas.openxmlformats.org/officeDocument/2006/relationships/image" Target="../media/image231.emf"/><Relationship Id="rId4" Type="http://schemas.openxmlformats.org/officeDocument/2006/relationships/image" Target="../media/image23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emf"/><Relationship Id="rId7" Type="http://schemas.openxmlformats.org/officeDocument/2006/relationships/image" Target="../media/image240.w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6" Type="http://schemas.openxmlformats.org/officeDocument/2006/relationships/image" Target="../media/image239.emf"/><Relationship Id="rId5" Type="http://schemas.openxmlformats.org/officeDocument/2006/relationships/image" Target="../media/image238.emf"/><Relationship Id="rId4" Type="http://schemas.openxmlformats.org/officeDocument/2006/relationships/image" Target="../media/image237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e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4" Type="http://schemas.openxmlformats.org/officeDocument/2006/relationships/image" Target="../media/image24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2" Type="http://schemas.openxmlformats.org/officeDocument/2006/relationships/image" Target="../media/image266.wmf"/><Relationship Id="rId1" Type="http://schemas.openxmlformats.org/officeDocument/2006/relationships/image" Target="../media/image265.e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e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4" Type="http://schemas.openxmlformats.org/officeDocument/2006/relationships/image" Target="../media/image27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7" Type="http://schemas.openxmlformats.org/officeDocument/2006/relationships/image" Target="../media/image250.wmf"/><Relationship Id="rId2" Type="http://schemas.openxmlformats.org/officeDocument/2006/relationships/image" Target="../media/image283.wmf"/><Relationship Id="rId1" Type="http://schemas.openxmlformats.org/officeDocument/2006/relationships/image" Target="../media/image282.emf"/><Relationship Id="rId6" Type="http://schemas.openxmlformats.org/officeDocument/2006/relationships/image" Target="../media/image249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5" Type="http://schemas.openxmlformats.org/officeDocument/2006/relationships/image" Target="../media/image297.emf"/><Relationship Id="rId4" Type="http://schemas.openxmlformats.org/officeDocument/2006/relationships/image" Target="../media/image29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8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image" Target="../media/image313.wmf"/><Relationship Id="rId18" Type="http://schemas.openxmlformats.org/officeDocument/2006/relationships/image" Target="../media/image318.wmf"/><Relationship Id="rId3" Type="http://schemas.openxmlformats.org/officeDocument/2006/relationships/image" Target="../media/image303.wmf"/><Relationship Id="rId21" Type="http://schemas.openxmlformats.org/officeDocument/2006/relationships/image" Target="../media/image249.wmf"/><Relationship Id="rId7" Type="http://schemas.openxmlformats.org/officeDocument/2006/relationships/image" Target="../media/image307.wmf"/><Relationship Id="rId12" Type="http://schemas.openxmlformats.org/officeDocument/2006/relationships/image" Target="../media/image312.wmf"/><Relationship Id="rId17" Type="http://schemas.openxmlformats.org/officeDocument/2006/relationships/image" Target="../media/image317.wmf"/><Relationship Id="rId2" Type="http://schemas.openxmlformats.org/officeDocument/2006/relationships/image" Target="../media/image302.wmf"/><Relationship Id="rId16" Type="http://schemas.openxmlformats.org/officeDocument/2006/relationships/image" Target="../media/image316.wmf"/><Relationship Id="rId20" Type="http://schemas.openxmlformats.org/officeDocument/2006/relationships/image" Target="../media/image320.wmf"/><Relationship Id="rId1" Type="http://schemas.openxmlformats.org/officeDocument/2006/relationships/image" Target="../media/image301.emf"/><Relationship Id="rId6" Type="http://schemas.openxmlformats.org/officeDocument/2006/relationships/image" Target="../media/image306.wmf"/><Relationship Id="rId11" Type="http://schemas.openxmlformats.org/officeDocument/2006/relationships/image" Target="../media/image311.wmf"/><Relationship Id="rId5" Type="http://schemas.openxmlformats.org/officeDocument/2006/relationships/image" Target="../media/image305.wmf"/><Relationship Id="rId15" Type="http://schemas.openxmlformats.org/officeDocument/2006/relationships/image" Target="../media/image315.wmf"/><Relationship Id="rId10" Type="http://schemas.openxmlformats.org/officeDocument/2006/relationships/image" Target="../media/image310.wmf"/><Relationship Id="rId19" Type="http://schemas.openxmlformats.org/officeDocument/2006/relationships/image" Target="../media/image319.wmf"/><Relationship Id="rId4" Type="http://schemas.openxmlformats.org/officeDocument/2006/relationships/image" Target="../media/image304.wmf"/><Relationship Id="rId9" Type="http://schemas.openxmlformats.org/officeDocument/2006/relationships/image" Target="../media/image309.wmf"/><Relationship Id="rId14" Type="http://schemas.openxmlformats.org/officeDocument/2006/relationships/image" Target="../media/image314.wmf"/><Relationship Id="rId22" Type="http://schemas.openxmlformats.org/officeDocument/2006/relationships/image" Target="../media/image250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emf"/><Relationship Id="rId3" Type="http://schemas.openxmlformats.org/officeDocument/2006/relationships/image" Target="../media/image323.emf"/><Relationship Id="rId7" Type="http://schemas.openxmlformats.org/officeDocument/2006/relationships/image" Target="../media/image327.emf"/><Relationship Id="rId2" Type="http://schemas.openxmlformats.org/officeDocument/2006/relationships/image" Target="../media/image322.emf"/><Relationship Id="rId1" Type="http://schemas.openxmlformats.org/officeDocument/2006/relationships/image" Target="../media/image321.emf"/><Relationship Id="rId6" Type="http://schemas.openxmlformats.org/officeDocument/2006/relationships/image" Target="../media/image326.emf"/><Relationship Id="rId11" Type="http://schemas.openxmlformats.org/officeDocument/2006/relationships/image" Target="../media/image331.wmf"/><Relationship Id="rId5" Type="http://schemas.openxmlformats.org/officeDocument/2006/relationships/image" Target="../media/image325.emf"/><Relationship Id="rId10" Type="http://schemas.openxmlformats.org/officeDocument/2006/relationships/image" Target="../media/image330.emf"/><Relationship Id="rId4" Type="http://schemas.openxmlformats.org/officeDocument/2006/relationships/image" Target="../media/image324.emf"/><Relationship Id="rId9" Type="http://schemas.openxmlformats.org/officeDocument/2006/relationships/image" Target="../media/image32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6" Type="http://schemas.openxmlformats.org/officeDocument/2006/relationships/image" Target="../media/image32.wmf"/><Relationship Id="rId11" Type="http://schemas.openxmlformats.org/officeDocument/2006/relationships/image" Target="../media/image37.e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w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wmf"/><Relationship Id="rId14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65.wmf"/><Relationship Id="rId3" Type="http://schemas.openxmlformats.org/officeDocument/2006/relationships/image" Target="../media/image60.emf"/><Relationship Id="rId7" Type="http://schemas.openxmlformats.org/officeDocument/2006/relationships/image" Target="../media/image48.wmf"/><Relationship Id="rId12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47.wmf"/><Relationship Id="rId11" Type="http://schemas.openxmlformats.org/officeDocument/2006/relationships/image" Target="../media/image63.emf"/><Relationship Id="rId5" Type="http://schemas.openxmlformats.org/officeDocument/2006/relationships/image" Target="../media/image46.wmf"/><Relationship Id="rId10" Type="http://schemas.openxmlformats.org/officeDocument/2006/relationships/image" Target="../media/image62.emf"/><Relationship Id="rId4" Type="http://schemas.openxmlformats.org/officeDocument/2006/relationships/image" Target="../media/image61.emf"/><Relationship Id="rId9" Type="http://schemas.openxmlformats.org/officeDocument/2006/relationships/image" Target="../media/image50.wmf"/><Relationship Id="rId14" Type="http://schemas.openxmlformats.org/officeDocument/2006/relationships/image" Target="../media/image6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wmf"/><Relationship Id="rId7" Type="http://schemas.openxmlformats.org/officeDocument/2006/relationships/image" Target="../media/image75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e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i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593EC5-A11C-4E2C-941F-D3A252FA309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7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0" sz="1200" b="0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i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80A6F3-0CE9-4F35-B71A-7F390472BD9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DCA62-A0D5-4F2B-9A6A-4E95B8D5C1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3E2-07BC-4CE9-88DB-E4A8236DA36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5FBC3-0392-4AF2-BEFB-3DF8B9AC3E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27F9-1D1F-463D-A671-536EA29E7D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5520E-BFEC-431B-AD24-18EC785D96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837A7-D84A-455A-A131-48E3916518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ECF7B-7748-4CD7-8299-C941B39D1D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CD4DD-5C97-4B87-B0BE-C706AAA923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CDDD4-2A8F-490F-9068-9971D50CDD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15713-992D-4066-A613-151FFF1E8E9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5973-B5D8-46C3-9945-0C3BC0841A9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A469-54D6-4B82-A30D-088AEFFEDC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FA68D-4380-48E2-BC38-50ECDB1C9B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A245-CB26-481D-98E1-7365632FC9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F8B6-25F7-4F13-9C6E-CF940FD6C1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AFA1B-3BB8-4216-B9C8-91FE3044C0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94B3C-4276-41A6-8BD3-4195A19EAF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230B5-0D94-4A7D-BD18-D333B3ED016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972D8-ABC3-497D-9110-8CF362EE00E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ED6F8-394B-46F2-BB19-8FFEF9D90A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027-7675-427C-BC0F-D5A703FC04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5DE9-97FD-425F-9DB8-4F27F63671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5F6F2-822E-458C-93E0-ED6AF6D6AFB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9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0" sz="1400" b="0" i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kumimoji="0" sz="1400" b="0" i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400" b="0" i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03185D-527A-46A0-BD9C-6AADB1E8266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Tx/>
              <a:buNone/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sz="1400"/>
            </a:lvl1pPr>
          </a:lstStyle>
          <a:p>
            <a:pPr>
              <a:defRPr/>
            </a:pPr>
            <a:fld id="{6A85B122-443E-4D5E-90AF-C2FE2F47A67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81.GIF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7.emf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6.w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91.bin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5.wmf"/><Relationship Id="rId4" Type="http://schemas.openxmlformats.org/officeDocument/2006/relationships/image" Target="../media/image92.emf"/><Relationship Id="rId9" Type="http://schemas.openxmlformats.org/officeDocument/2006/relationships/image" Target="../media/image9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4.bin"/><Relationship Id="rId21" Type="http://schemas.openxmlformats.org/officeDocument/2006/relationships/hyperlink" Target="http://image.baidu.com/i?ct=503316480&amp;z=0&amp;tn=baiduimagedetail&amp;word=%C0%CF%CA%F3+%BF%A8%CD%A8&amp;in=16849&amp;cl=2&amp;cm=1&amp;sc=0&amp;lm=-1&amp;pn=112&amp;rn=1&amp;di=234078780&amp;ln=2000" TargetMode="External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e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6.jpeg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hyperlink" Target="http://image.baidu.com/i?ct=503316480&amp;z=0&amp;tn=baiduimagedetail&amp;word=%CE%AC%C4%E1%D0%DC&amp;in=27464&amp;cl=2&amp;cm=1&amp;sc=0&amp;lm=-1&amp;pn=172&amp;rn=1&amp;di=1347451568&amp;ln=2000" TargetMode="External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1.emf"/><Relationship Id="rId22" Type="http://schemas.openxmlformats.org/officeDocument/2006/relationships/image" Target="../media/image10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3.wmf"/><Relationship Id="rId3" Type="http://schemas.openxmlformats.org/officeDocument/2006/relationships/oleObject" Target="../embeddings/oleObject103.bin"/><Relationship Id="rId7" Type="http://schemas.openxmlformats.org/officeDocument/2006/relationships/image" Target="../media/image108.wmf"/><Relationship Id="rId12" Type="http://schemas.openxmlformats.org/officeDocument/2006/relationships/image" Target="../media/image1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0.wmf"/><Relationship Id="rId5" Type="http://schemas.openxmlformats.org/officeDocument/2006/relationships/image" Target="../media/image111.jpeg"/><Relationship Id="rId10" Type="http://schemas.openxmlformats.org/officeDocument/2006/relationships/oleObject" Target="../embeddings/oleObject106.bin"/><Relationship Id="rId4" Type="http://schemas.openxmlformats.org/officeDocument/2006/relationships/image" Target="../media/image107.e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9.wmf"/><Relationship Id="rId3" Type="http://schemas.openxmlformats.org/officeDocument/2006/relationships/oleObject" Target="../embeddings/oleObject107.bin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8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10.bin"/><Relationship Id="rId4" Type="http://schemas.openxmlformats.org/officeDocument/2006/relationships/image" Target="../media/image115.emf"/><Relationship Id="rId9" Type="http://schemas.openxmlformats.org/officeDocument/2006/relationships/image" Target="../media/image117.wmf"/><Relationship Id="rId14" Type="http://schemas.openxmlformats.org/officeDocument/2006/relationships/image" Target="../media/image1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9" Type="http://schemas.openxmlformats.org/officeDocument/2006/relationships/image" Target="../media/image8.jpeg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3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5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5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5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6.bin"/><Relationship Id="rId21" Type="http://schemas.openxmlformats.org/officeDocument/2006/relationships/hyperlink" Target="http://image.baidu.com/i?ct=503316480&amp;z=0&amp;tn=baiduimagedetail&amp;word=qq%CD%B7%CF%F1&amp;in=14711&amp;cl=2&amp;cm=1&amp;sc=0&amp;lm=-1&amp;pn=65&amp;rn=1&amp;di=1881458124&amp;ln=2000" TargetMode="Externa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Relationship Id="rId22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26.wmf"/><Relationship Id="rId4" Type="http://schemas.openxmlformats.org/officeDocument/2006/relationships/image" Target="../media/image157.wmf"/><Relationship Id="rId9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0.wmf"/><Relationship Id="rId19" Type="http://schemas.openxmlformats.org/officeDocument/2006/relationships/image" Target="../media/image174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79.emf"/><Relationship Id="rId3" Type="http://schemas.openxmlformats.org/officeDocument/2006/relationships/oleObject" Target="../embeddings/oleObject166.bin"/><Relationship Id="rId7" Type="http://schemas.openxmlformats.org/officeDocument/2006/relationships/image" Target="../media/image111.jpeg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6.wmf"/><Relationship Id="rId11" Type="http://schemas.openxmlformats.org/officeDocument/2006/relationships/image" Target="../media/image178.wmf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169.bin"/><Relationship Id="rId4" Type="http://schemas.openxmlformats.org/officeDocument/2006/relationships/image" Target="../media/image175.wmf"/><Relationship Id="rId9" Type="http://schemas.openxmlformats.org/officeDocument/2006/relationships/image" Target="../media/image177.emf"/><Relationship Id="rId14" Type="http://schemas.openxmlformats.org/officeDocument/2006/relationships/oleObject" Target="../embeddings/oleObject171.bin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83.bin"/><Relationship Id="rId21" Type="http://schemas.openxmlformats.org/officeDocument/2006/relationships/image" Target="../media/image191.wmf"/><Relationship Id="rId42" Type="http://schemas.openxmlformats.org/officeDocument/2006/relationships/image" Target="../media/image200.wmf"/><Relationship Id="rId47" Type="http://schemas.openxmlformats.org/officeDocument/2006/relationships/oleObject" Target="../embeddings/oleObject196.bin"/><Relationship Id="rId63" Type="http://schemas.openxmlformats.org/officeDocument/2006/relationships/oleObject" Target="../embeddings/oleObject206.bin"/><Relationship Id="rId68" Type="http://schemas.openxmlformats.org/officeDocument/2006/relationships/image" Target="../media/image210.wmf"/><Relationship Id="rId7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9" Type="http://schemas.openxmlformats.org/officeDocument/2006/relationships/image" Target="../media/image195.wmf"/><Relationship Id="rId11" Type="http://schemas.openxmlformats.org/officeDocument/2006/relationships/image" Target="../media/image186.wmf"/><Relationship Id="rId24" Type="http://schemas.openxmlformats.org/officeDocument/2006/relationships/oleObject" Target="../embeddings/oleObject182.bin"/><Relationship Id="rId32" Type="http://schemas.openxmlformats.org/officeDocument/2006/relationships/oleObject" Target="../embeddings/oleObject186.bin"/><Relationship Id="rId37" Type="http://schemas.openxmlformats.org/officeDocument/2006/relationships/oleObject" Target="../embeddings/oleObject189.bin"/><Relationship Id="rId40" Type="http://schemas.openxmlformats.org/officeDocument/2006/relationships/oleObject" Target="../embeddings/oleObject191.bin"/><Relationship Id="rId45" Type="http://schemas.openxmlformats.org/officeDocument/2006/relationships/image" Target="../media/image201.wmf"/><Relationship Id="rId53" Type="http://schemas.openxmlformats.org/officeDocument/2006/relationships/image" Target="../media/image204.wmf"/><Relationship Id="rId58" Type="http://schemas.openxmlformats.org/officeDocument/2006/relationships/oleObject" Target="../embeddings/oleObject203.bin"/><Relationship Id="rId66" Type="http://schemas.openxmlformats.org/officeDocument/2006/relationships/image" Target="../media/image209.wmf"/><Relationship Id="rId5" Type="http://schemas.openxmlformats.org/officeDocument/2006/relationships/image" Target="../media/image183.emf"/><Relationship Id="rId61" Type="http://schemas.openxmlformats.org/officeDocument/2006/relationships/image" Target="../media/image207.wmf"/><Relationship Id="rId19" Type="http://schemas.openxmlformats.org/officeDocument/2006/relationships/image" Target="../media/image190.w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94.wmf"/><Relationship Id="rId30" Type="http://schemas.openxmlformats.org/officeDocument/2006/relationships/oleObject" Target="../embeddings/oleObject185.bin"/><Relationship Id="rId35" Type="http://schemas.openxmlformats.org/officeDocument/2006/relationships/oleObject" Target="../embeddings/oleObject188.bin"/><Relationship Id="rId43" Type="http://schemas.openxmlformats.org/officeDocument/2006/relationships/oleObject" Target="../embeddings/oleObject193.bin"/><Relationship Id="rId48" Type="http://schemas.openxmlformats.org/officeDocument/2006/relationships/image" Target="../media/image202.wmf"/><Relationship Id="rId56" Type="http://schemas.openxmlformats.org/officeDocument/2006/relationships/image" Target="../media/image205.wmf"/><Relationship Id="rId64" Type="http://schemas.openxmlformats.org/officeDocument/2006/relationships/image" Target="../media/image208.wmf"/><Relationship Id="rId69" Type="http://schemas.openxmlformats.org/officeDocument/2006/relationships/oleObject" Target="../embeddings/oleObject209.bin"/><Relationship Id="rId8" Type="http://schemas.openxmlformats.org/officeDocument/2006/relationships/oleObject" Target="../embeddings/oleObject174.bin"/><Relationship Id="rId51" Type="http://schemas.openxmlformats.org/officeDocument/2006/relationships/oleObject" Target="../embeddings/oleObject198.bin"/><Relationship Id="rId3" Type="http://schemas.openxmlformats.org/officeDocument/2006/relationships/image" Target="../media/image111.jpeg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89.wmf"/><Relationship Id="rId25" Type="http://schemas.openxmlformats.org/officeDocument/2006/relationships/image" Target="../media/image193.wmf"/><Relationship Id="rId33" Type="http://schemas.openxmlformats.org/officeDocument/2006/relationships/oleObject" Target="../embeddings/oleObject187.bin"/><Relationship Id="rId38" Type="http://schemas.openxmlformats.org/officeDocument/2006/relationships/oleObject" Target="../embeddings/oleObject190.bin"/><Relationship Id="rId46" Type="http://schemas.openxmlformats.org/officeDocument/2006/relationships/oleObject" Target="../embeddings/oleObject195.bin"/><Relationship Id="rId59" Type="http://schemas.openxmlformats.org/officeDocument/2006/relationships/image" Target="../media/image206.wmf"/><Relationship Id="rId67" Type="http://schemas.openxmlformats.org/officeDocument/2006/relationships/oleObject" Target="../embeddings/oleObject208.bin"/><Relationship Id="rId20" Type="http://schemas.openxmlformats.org/officeDocument/2006/relationships/oleObject" Target="../embeddings/oleObject180.bin"/><Relationship Id="rId41" Type="http://schemas.openxmlformats.org/officeDocument/2006/relationships/oleObject" Target="../embeddings/oleObject192.bin"/><Relationship Id="rId54" Type="http://schemas.openxmlformats.org/officeDocument/2006/relationships/oleObject" Target="../embeddings/oleObject200.bin"/><Relationship Id="rId62" Type="http://schemas.openxmlformats.org/officeDocument/2006/relationships/oleObject" Target="../embeddings/oleObject205.bin"/><Relationship Id="rId70" Type="http://schemas.openxmlformats.org/officeDocument/2006/relationships/image" Target="../media/image211.w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3.bin"/><Relationship Id="rId15" Type="http://schemas.openxmlformats.org/officeDocument/2006/relationships/image" Target="../media/image188.wmf"/><Relationship Id="rId23" Type="http://schemas.openxmlformats.org/officeDocument/2006/relationships/image" Target="../media/image192.wmf"/><Relationship Id="rId28" Type="http://schemas.openxmlformats.org/officeDocument/2006/relationships/oleObject" Target="../embeddings/oleObject184.bin"/><Relationship Id="rId36" Type="http://schemas.openxmlformats.org/officeDocument/2006/relationships/image" Target="../media/image198.wmf"/><Relationship Id="rId49" Type="http://schemas.openxmlformats.org/officeDocument/2006/relationships/oleObject" Target="../embeddings/oleObject197.bin"/><Relationship Id="rId57" Type="http://schemas.openxmlformats.org/officeDocument/2006/relationships/oleObject" Target="../embeddings/oleObject202.bin"/><Relationship Id="rId10" Type="http://schemas.openxmlformats.org/officeDocument/2006/relationships/oleObject" Target="../embeddings/oleObject175.bin"/><Relationship Id="rId31" Type="http://schemas.openxmlformats.org/officeDocument/2006/relationships/image" Target="../media/image196.wmf"/><Relationship Id="rId44" Type="http://schemas.openxmlformats.org/officeDocument/2006/relationships/oleObject" Target="../embeddings/oleObject194.bin"/><Relationship Id="rId52" Type="http://schemas.openxmlformats.org/officeDocument/2006/relationships/oleObject" Target="../embeddings/oleObject199.bin"/><Relationship Id="rId60" Type="http://schemas.openxmlformats.org/officeDocument/2006/relationships/oleObject" Target="../embeddings/oleObject204.bin"/><Relationship Id="rId65" Type="http://schemas.openxmlformats.org/officeDocument/2006/relationships/oleObject" Target="../embeddings/oleObject207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85.wmf"/><Relationship Id="rId13" Type="http://schemas.openxmlformats.org/officeDocument/2006/relationships/image" Target="../media/image187.wmf"/><Relationship Id="rId18" Type="http://schemas.openxmlformats.org/officeDocument/2006/relationships/oleObject" Target="../embeddings/oleObject179.bin"/><Relationship Id="rId39" Type="http://schemas.openxmlformats.org/officeDocument/2006/relationships/image" Target="../media/image199.wmf"/><Relationship Id="rId34" Type="http://schemas.openxmlformats.org/officeDocument/2006/relationships/image" Target="../media/image197.wmf"/><Relationship Id="rId50" Type="http://schemas.openxmlformats.org/officeDocument/2006/relationships/image" Target="../media/image203.wmf"/><Relationship Id="rId55" Type="http://schemas.openxmlformats.org/officeDocument/2006/relationships/oleObject" Target="../embeddings/oleObject20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5.wmf"/><Relationship Id="rId7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11.bin"/><Relationship Id="rId11" Type="http://schemas.openxmlformats.org/officeDocument/2006/relationships/oleObject" Target="../embeddings/oleObject213.bin"/><Relationship Id="rId5" Type="http://schemas.openxmlformats.org/officeDocument/2006/relationships/image" Target="../media/image212.emf"/><Relationship Id="rId10" Type="http://schemas.openxmlformats.org/officeDocument/2006/relationships/image" Target="../media/image214.wmf"/><Relationship Id="rId4" Type="http://schemas.openxmlformats.org/officeDocument/2006/relationships/oleObject" Target="../embeddings/oleObject210.bin"/><Relationship Id="rId9" Type="http://schemas.openxmlformats.org/officeDocument/2006/relationships/oleObject" Target="../embeddings/oleObject21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222.bin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4.bin"/><Relationship Id="rId7" Type="http://schemas.openxmlformats.org/officeDocument/2006/relationships/image" Target="../media/image225.GI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1.bin"/><Relationship Id="rId20" Type="http://schemas.openxmlformats.org/officeDocument/2006/relationships/oleObject" Target="../embeddings/oleObject223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224.wmf"/><Relationship Id="rId5" Type="http://schemas.openxmlformats.org/officeDocument/2006/relationships/oleObject" Target="../embeddings/oleObject215.bin"/><Relationship Id="rId15" Type="http://schemas.openxmlformats.org/officeDocument/2006/relationships/image" Target="../media/image220.wmf"/><Relationship Id="rId23" Type="http://schemas.openxmlformats.org/officeDocument/2006/relationships/oleObject" Target="../embeddings/oleObject225.bin"/><Relationship Id="rId10" Type="http://schemas.openxmlformats.org/officeDocument/2006/relationships/image" Target="../media/image218.wmf"/><Relationship Id="rId19" Type="http://schemas.openxmlformats.org/officeDocument/2006/relationships/image" Target="../media/image222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7.bin"/><Relationship Id="rId14" Type="http://schemas.openxmlformats.org/officeDocument/2006/relationships/oleObject" Target="../embeddings/oleObject220.bin"/><Relationship Id="rId22" Type="http://schemas.openxmlformats.org/officeDocument/2006/relationships/image" Target="../media/image2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22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237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8.emf"/><Relationship Id="rId17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8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image" Target="../media/image241.wmf"/><Relationship Id="rId10" Type="http://schemas.openxmlformats.org/officeDocument/2006/relationships/image" Target="../media/image237.emf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5.emf"/><Relationship Id="rId11" Type="http://schemas.openxmlformats.org/officeDocument/2006/relationships/image" Target="../media/image248.png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47.emf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4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53.emf"/><Relationship Id="rId3" Type="http://schemas.openxmlformats.org/officeDocument/2006/relationships/audio" Target="../media/audio1.wav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52.emf"/><Relationship Id="rId5" Type="http://schemas.openxmlformats.org/officeDocument/2006/relationships/image" Target="../media/image249.wmf"/><Relationship Id="rId15" Type="http://schemas.openxmlformats.org/officeDocument/2006/relationships/image" Target="../media/image254.emf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51.emf"/><Relationship Id="rId14" Type="http://schemas.openxmlformats.org/officeDocument/2006/relationships/oleObject" Target="../embeddings/oleObject24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59.wmf"/><Relationship Id="rId18" Type="http://schemas.openxmlformats.org/officeDocument/2006/relationships/oleObject" Target="../embeddings/oleObject256.bin"/><Relationship Id="rId3" Type="http://schemas.openxmlformats.org/officeDocument/2006/relationships/image" Target="../media/image263.GIF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5.bin"/><Relationship Id="rId20" Type="http://schemas.openxmlformats.org/officeDocument/2006/relationships/image" Target="../media/image264.w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58.emf"/><Relationship Id="rId5" Type="http://schemas.openxmlformats.org/officeDocument/2006/relationships/image" Target="../media/image255.wmf"/><Relationship Id="rId15" Type="http://schemas.openxmlformats.org/officeDocument/2006/relationships/image" Target="../media/image260.wmf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62.w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57.wmf"/><Relationship Id="rId14" Type="http://schemas.openxmlformats.org/officeDocument/2006/relationships/oleObject" Target="../embeddings/oleObject25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3.bin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image" Target="../media/image273.wmf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7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6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80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7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8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85.wmf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4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23.wmf"/><Relationship Id="rId9" Type="http://schemas.openxmlformats.org/officeDocument/2006/relationships/image" Target="../media/image26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285.bin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9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9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9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96.wmf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28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300.wmf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308.wmf"/><Relationship Id="rId26" Type="http://schemas.openxmlformats.org/officeDocument/2006/relationships/image" Target="../media/image312.wmf"/><Relationship Id="rId39" Type="http://schemas.openxmlformats.org/officeDocument/2006/relationships/oleObject" Target="../embeddings/oleObject310.bin"/><Relationship Id="rId21" Type="http://schemas.openxmlformats.org/officeDocument/2006/relationships/oleObject" Target="../embeddings/oleObject301.bin"/><Relationship Id="rId34" Type="http://schemas.openxmlformats.org/officeDocument/2006/relationships/image" Target="../media/image316.wmf"/><Relationship Id="rId42" Type="http://schemas.openxmlformats.org/officeDocument/2006/relationships/image" Target="../media/image320.wmf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7.wmf"/><Relationship Id="rId29" Type="http://schemas.openxmlformats.org/officeDocument/2006/relationships/oleObject" Target="../embeddings/oleObject305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296.bin"/><Relationship Id="rId24" Type="http://schemas.openxmlformats.org/officeDocument/2006/relationships/image" Target="../media/image311.wmf"/><Relationship Id="rId32" Type="http://schemas.openxmlformats.org/officeDocument/2006/relationships/image" Target="../media/image315.wmf"/><Relationship Id="rId37" Type="http://schemas.openxmlformats.org/officeDocument/2006/relationships/oleObject" Target="../embeddings/oleObject309.bin"/><Relationship Id="rId40" Type="http://schemas.openxmlformats.org/officeDocument/2006/relationships/image" Target="../media/image319.wmf"/><Relationship Id="rId45" Type="http://schemas.openxmlformats.org/officeDocument/2006/relationships/oleObject" Target="../embeddings/oleObject313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oleObject" Target="../embeddings/oleObject302.bin"/><Relationship Id="rId28" Type="http://schemas.openxmlformats.org/officeDocument/2006/relationships/image" Target="../media/image313.wmf"/><Relationship Id="rId36" Type="http://schemas.openxmlformats.org/officeDocument/2006/relationships/image" Target="../media/image317.wmf"/><Relationship Id="rId10" Type="http://schemas.openxmlformats.org/officeDocument/2006/relationships/image" Target="../media/image304.wmf"/><Relationship Id="rId19" Type="http://schemas.openxmlformats.org/officeDocument/2006/relationships/oleObject" Target="../embeddings/oleObject300.bin"/><Relationship Id="rId31" Type="http://schemas.openxmlformats.org/officeDocument/2006/relationships/oleObject" Target="../embeddings/oleObject306.bin"/><Relationship Id="rId44" Type="http://schemas.openxmlformats.org/officeDocument/2006/relationships/image" Target="../media/image249.wmf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306.wmf"/><Relationship Id="rId22" Type="http://schemas.openxmlformats.org/officeDocument/2006/relationships/image" Target="../media/image310.wmf"/><Relationship Id="rId27" Type="http://schemas.openxmlformats.org/officeDocument/2006/relationships/oleObject" Target="../embeddings/oleObject304.bin"/><Relationship Id="rId30" Type="http://schemas.openxmlformats.org/officeDocument/2006/relationships/image" Target="../media/image314.wmf"/><Relationship Id="rId35" Type="http://schemas.openxmlformats.org/officeDocument/2006/relationships/oleObject" Target="../embeddings/oleObject308.bin"/><Relationship Id="rId43" Type="http://schemas.openxmlformats.org/officeDocument/2006/relationships/oleObject" Target="../embeddings/oleObject312.bin"/><Relationship Id="rId8" Type="http://schemas.openxmlformats.org/officeDocument/2006/relationships/image" Target="../media/image303.wmf"/><Relationship Id="rId3" Type="http://schemas.openxmlformats.org/officeDocument/2006/relationships/oleObject" Target="../embeddings/oleObject292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299.bin"/><Relationship Id="rId25" Type="http://schemas.openxmlformats.org/officeDocument/2006/relationships/oleObject" Target="../embeddings/oleObject303.bin"/><Relationship Id="rId33" Type="http://schemas.openxmlformats.org/officeDocument/2006/relationships/oleObject" Target="../embeddings/oleObject307.bin"/><Relationship Id="rId38" Type="http://schemas.openxmlformats.org/officeDocument/2006/relationships/image" Target="../media/image318.wmf"/><Relationship Id="rId46" Type="http://schemas.openxmlformats.org/officeDocument/2006/relationships/image" Target="../media/image250.wmf"/><Relationship Id="rId20" Type="http://schemas.openxmlformats.org/officeDocument/2006/relationships/image" Target="../media/image309.wmf"/><Relationship Id="rId41" Type="http://schemas.openxmlformats.org/officeDocument/2006/relationships/oleObject" Target="../embeddings/oleObject31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325.emf"/><Relationship Id="rId18" Type="http://schemas.openxmlformats.org/officeDocument/2006/relationships/oleObject" Target="../embeddings/oleObject321.bin"/><Relationship Id="rId3" Type="http://schemas.openxmlformats.org/officeDocument/2006/relationships/image" Target="../media/image332.wmf"/><Relationship Id="rId21" Type="http://schemas.openxmlformats.org/officeDocument/2006/relationships/image" Target="../media/image329.emf"/><Relationship Id="rId7" Type="http://schemas.openxmlformats.org/officeDocument/2006/relationships/image" Target="../media/image322.emf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27.emf"/><Relationship Id="rId25" Type="http://schemas.openxmlformats.org/officeDocument/2006/relationships/image" Target="../media/image3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0.bin"/><Relationship Id="rId20" Type="http://schemas.openxmlformats.org/officeDocument/2006/relationships/oleObject" Target="../embeddings/oleObject322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324.emf"/><Relationship Id="rId24" Type="http://schemas.openxmlformats.org/officeDocument/2006/relationships/oleObject" Target="../embeddings/oleObject324.bin"/><Relationship Id="rId5" Type="http://schemas.openxmlformats.org/officeDocument/2006/relationships/image" Target="../media/image321.emf"/><Relationship Id="rId15" Type="http://schemas.openxmlformats.org/officeDocument/2006/relationships/image" Target="../media/image326.emf"/><Relationship Id="rId23" Type="http://schemas.openxmlformats.org/officeDocument/2006/relationships/image" Target="../media/image330.emf"/><Relationship Id="rId10" Type="http://schemas.openxmlformats.org/officeDocument/2006/relationships/oleObject" Target="../embeddings/oleObject317.bin"/><Relationship Id="rId19" Type="http://schemas.openxmlformats.org/officeDocument/2006/relationships/image" Target="../media/image328.emf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323.emf"/><Relationship Id="rId14" Type="http://schemas.openxmlformats.org/officeDocument/2006/relationships/oleObject" Target="../embeddings/oleObject319.bin"/><Relationship Id="rId22" Type="http://schemas.openxmlformats.org/officeDocument/2006/relationships/oleObject" Target="../embeddings/oleObject323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4.wmf"/><Relationship Id="rId26" Type="http://schemas.openxmlformats.org/officeDocument/2006/relationships/oleObject" Target="../embeddings/oleObject30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7.e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9.wmf"/><Relationship Id="rId26" Type="http://schemas.openxmlformats.org/officeDocument/2006/relationships/oleObject" Target="../embeddings/oleObject46.bin"/><Relationship Id="rId39" Type="http://schemas.openxmlformats.org/officeDocument/2006/relationships/oleObject" Target="../embeddings/oleObject57.bin"/><Relationship Id="rId21" Type="http://schemas.openxmlformats.org/officeDocument/2006/relationships/oleObject" Target="../embeddings/oleObject43.bin"/><Relationship Id="rId34" Type="http://schemas.openxmlformats.org/officeDocument/2006/relationships/oleObject" Target="../embeddings/oleObject52.bin"/><Relationship Id="rId42" Type="http://schemas.openxmlformats.org/officeDocument/2006/relationships/image" Target="../media/image56.emf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49.bin"/><Relationship Id="rId41" Type="http://schemas.openxmlformats.org/officeDocument/2006/relationships/oleObject" Target="../embeddings/oleObject5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52.wmf"/><Relationship Id="rId32" Type="http://schemas.openxmlformats.org/officeDocument/2006/relationships/oleObject" Target="../embeddings/oleObject51.bin"/><Relationship Id="rId37" Type="http://schemas.openxmlformats.org/officeDocument/2006/relationships/oleObject" Target="../embeddings/oleObject55.bin"/><Relationship Id="rId40" Type="http://schemas.openxmlformats.org/officeDocument/2006/relationships/image" Target="../media/image55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4.bin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42.bin"/><Relationship Id="rId31" Type="http://schemas.openxmlformats.org/officeDocument/2006/relationships/image" Target="../media/image53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7.w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47.bin"/><Relationship Id="rId30" Type="http://schemas.openxmlformats.org/officeDocument/2006/relationships/oleObject" Target="../embeddings/oleObject50.bin"/><Relationship Id="rId35" Type="http://schemas.openxmlformats.org/officeDocument/2006/relationships/oleObject" Target="../embeddings/oleObject53.bin"/><Relationship Id="rId43" Type="http://schemas.openxmlformats.org/officeDocument/2006/relationships/image" Target="../media/image57.wmf"/><Relationship Id="rId8" Type="http://schemas.openxmlformats.org/officeDocument/2006/relationships/image" Target="../media/image44.emf"/><Relationship Id="rId3" Type="http://schemas.openxmlformats.org/officeDocument/2006/relationships/oleObject" Target="../embeddings/oleObject3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image" Target="../media/image54.emf"/><Relationship Id="rId38" Type="http://schemas.openxmlformats.org/officeDocument/2006/relationships/oleObject" Target="../embeddings/oleObject5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49.wmf"/><Relationship Id="rId26" Type="http://schemas.openxmlformats.org/officeDocument/2006/relationships/oleObject" Target="../embeddings/oleObject70.bin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6.bin"/><Relationship Id="rId25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image" Target="../media/image6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3.emf"/><Relationship Id="rId32" Type="http://schemas.openxmlformats.org/officeDocument/2006/relationships/image" Target="../media/image68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7.bin"/><Relationship Id="rId31" Type="http://schemas.openxmlformats.org/officeDocument/2006/relationships/image" Target="../media/image66.e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7.wmf"/><Relationship Id="rId22" Type="http://schemas.openxmlformats.org/officeDocument/2006/relationships/image" Target="../media/image62.emf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77.e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3.wmf"/><Relationship Id="rId17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78.wmf"/><Relationship Id="rId10" Type="http://schemas.openxmlformats.org/officeDocument/2006/relationships/image" Target="../media/image72.wmf"/><Relationship Id="rId19" Type="http://schemas.openxmlformats.org/officeDocument/2006/relationships/image" Target="../media/image76.e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数值积分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李书杰</a:t>
            </a:r>
            <a:endParaRPr lang="en-US" altLang="zh-CN" dirty="0"/>
          </a:p>
          <a:p>
            <a:pPr eaLnBrk="1" hangingPunct="1"/>
            <a:r>
              <a:rPr lang="zh-CN" altLang="en-US" dirty="0"/>
              <a:t>合肥工业大学 计算机与信息学院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ChangeArrowheads="1"/>
          </p:cNvSpPr>
          <p:nvPr/>
        </p:nvSpPr>
        <p:spPr bwMode="auto">
          <a:xfrm>
            <a:off x="1219200" y="1066800"/>
            <a:ext cx="641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构造或确定一个求积公式，要解决的问题包括</a:t>
            </a:r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6386" name="Picture 13" descr="MMj0323765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1196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8" name="Group 8"/>
          <p:cNvGrpSpPr/>
          <p:nvPr/>
        </p:nvGrpSpPr>
        <p:grpSpPr bwMode="auto">
          <a:xfrm>
            <a:off x="1524000" y="1981200"/>
            <a:ext cx="4851400" cy="609600"/>
            <a:chOff x="576" y="1104"/>
            <a:chExt cx="3056" cy="384"/>
          </a:xfrm>
        </p:grpSpPr>
        <p:sp>
          <p:nvSpPr>
            <p:cNvPr id="16389" name="Rectangle 9"/>
            <p:cNvSpPr>
              <a:spLocks noChangeArrowheads="1"/>
            </p:cNvSpPr>
            <p:nvPr/>
          </p:nvSpPr>
          <p:spPr bwMode="auto">
            <a:xfrm>
              <a:off x="576" y="1152"/>
              <a:ext cx="3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0">
                  <a:solidFill>
                    <a:srgbClr val="660066"/>
                  </a:solidFill>
                  <a:latin typeface="Arial" panose="020B0604020202020204" pitchFamily="34" charset="0"/>
                </a:rPr>
                <a:t>(i)</a:t>
              </a: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</a:rPr>
                <a:t>   </a:t>
              </a:r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确定求积系数</a:t>
              </a:r>
              <a:r>
                <a:rPr lang="zh-CN" altLang="en-US">
                  <a:solidFill>
                    <a:srgbClr val="000066"/>
                  </a:solidFill>
                  <a:latin typeface="Arial" panose="020B0604020202020204" pitchFamily="34" charset="0"/>
                </a:rPr>
                <a:t>     </a:t>
              </a:r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和求积节点</a:t>
              </a:r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    </a:t>
              </a:r>
            </a:p>
          </p:txBody>
        </p:sp>
        <p:graphicFrame>
          <p:nvGraphicFramePr>
            <p:cNvPr id="16390" name="Object 10"/>
            <p:cNvGraphicFramePr/>
            <p:nvPr/>
          </p:nvGraphicFramePr>
          <p:xfrm>
            <a:off x="2154" y="1152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r:id="rId4" imgW="190500" imgH="228600" progId="Equation.DSMT4">
                    <p:embed/>
                  </p:oleObj>
                </mc:Choice>
                <mc:Fallback>
                  <p:oleObj r:id="rId4" imgW="190500" imgH="228600" progId="Equation.DSMT4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152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11"/>
            <p:cNvGraphicFramePr/>
            <p:nvPr/>
          </p:nvGraphicFramePr>
          <p:xfrm>
            <a:off x="3326" y="1104"/>
            <a:ext cx="29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r:id="rId6" imgW="203200" imgH="228600" progId="Equation.DSMT4">
                    <p:embed/>
                  </p:oleObj>
                </mc:Choice>
                <mc:Fallback>
                  <p:oleObj r:id="rId6" imgW="203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1104"/>
                          <a:ext cx="29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1524000" y="36576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660066"/>
                </a:solidFill>
                <a:latin typeface="Arial" panose="020B0604020202020204" pitchFamily="34" charset="0"/>
              </a:rPr>
              <a:t>(iii)</a:t>
            </a:r>
            <a:r>
              <a:rPr lang="en-US" altLang="zh-CN" i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i="0" dirty="0">
                <a:solidFill>
                  <a:srgbClr val="000066"/>
                </a:solidFill>
                <a:latin typeface="Arial" panose="020B0604020202020204" pitchFamily="34" charset="0"/>
              </a:rPr>
              <a:t>求积公式的误差估计和收敛性分析。</a:t>
            </a:r>
          </a:p>
        </p:txBody>
      </p: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1524000" y="28194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 dirty="0">
                <a:solidFill>
                  <a:srgbClr val="660066"/>
                </a:solidFill>
                <a:latin typeface="Arial" panose="020B0604020202020204" pitchFamily="34" charset="0"/>
              </a:rPr>
              <a:t>(ii)  </a:t>
            </a:r>
            <a:r>
              <a:rPr lang="zh-CN" altLang="en-US" i="0" dirty="0">
                <a:solidFill>
                  <a:srgbClr val="000099"/>
                </a:solidFill>
                <a:latin typeface="Arial" panose="020B0604020202020204" pitchFamily="34" charset="0"/>
              </a:rPr>
              <a:t>确定衡量求积公式好坏的标准；</a:t>
            </a:r>
          </a:p>
        </p:txBody>
      </p:sp>
      <p:pic>
        <p:nvPicPr>
          <p:cNvPr id="16394" name="Picture 17" descr="j04179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7848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93"/>
          <p:cNvGrpSpPr/>
          <p:nvPr/>
        </p:nvGrpSpPr>
        <p:grpSpPr bwMode="auto">
          <a:xfrm>
            <a:off x="533400" y="1219200"/>
            <a:ext cx="8229600" cy="2260600"/>
            <a:chOff x="336" y="768"/>
            <a:chExt cx="5184" cy="1424"/>
          </a:xfrm>
        </p:grpSpPr>
        <p:sp>
          <p:nvSpPr>
            <p:cNvPr id="17410" name="Rectangle 3"/>
            <p:cNvSpPr>
              <a:spLocks noChangeArrowheads="1"/>
            </p:cNvSpPr>
            <p:nvPr/>
          </p:nvSpPr>
          <p:spPr bwMode="auto">
            <a:xfrm>
              <a:off x="384" y="768"/>
              <a:ext cx="5136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i="0">
                  <a:solidFill>
                    <a:srgbClr val="FF33CC"/>
                  </a:solidFill>
                </a:rPr>
                <a:t>定义</a:t>
              </a:r>
              <a:r>
                <a:rPr lang="en-US" altLang="zh-CN" i="0">
                  <a:solidFill>
                    <a:srgbClr val="FF33CC"/>
                  </a:solidFill>
                </a:rPr>
                <a:t>1       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称求积公式                         具有</a:t>
              </a: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</a:rPr>
                <a:t>m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次代数精度</a:t>
              </a: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</a:rPr>
                <a:t>,  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如果它满足如下两个条件</a:t>
              </a: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graphicFrame>
          <p:nvGraphicFramePr>
            <p:cNvPr id="17411" name="Object 6"/>
            <p:cNvGraphicFramePr/>
            <p:nvPr/>
          </p:nvGraphicFramePr>
          <p:xfrm>
            <a:off x="2304" y="768"/>
            <a:ext cx="1200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3" r:id="rId3" imgW="523875" imgH="215265" progId="Equation.DSMT4">
                    <p:embed/>
                  </p:oleObj>
                </mc:Choice>
                <mc:Fallback>
                  <p:oleObj r:id="rId3" imgW="523875" imgH="215265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768"/>
                          <a:ext cx="1200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2" name="Rectangle 7"/>
            <p:cNvSpPr>
              <a:spLocks noChangeArrowheads="1"/>
            </p:cNvSpPr>
            <p:nvPr/>
          </p:nvSpPr>
          <p:spPr bwMode="auto">
            <a:xfrm>
              <a:off x="384" y="1488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0">
                  <a:solidFill>
                    <a:srgbClr val="FF0066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>
                  <a:solidFill>
                    <a:srgbClr val="FF0066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zh-CN" i="0">
                  <a:solidFill>
                    <a:srgbClr val="FF0066"/>
                  </a:solidFill>
                  <a:latin typeface="Arial" panose="020B0604020202020204" pitchFamily="34" charset="0"/>
                </a:rPr>
                <a:t>)  </a:t>
              </a:r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对所有次数≤</a:t>
              </a:r>
              <a:r>
                <a:rPr lang="en-US" altLang="zh-CN" i="0">
                  <a:solidFill>
                    <a:srgbClr val="000099"/>
                  </a:solidFill>
                  <a:latin typeface="Arial" panose="020B0604020202020204" pitchFamily="34" charset="0"/>
                </a:rPr>
                <a:t>m</a:t>
              </a:r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次的多项式          </a:t>
              </a:r>
              <a:r>
                <a:rPr lang="en-US" altLang="zh-CN" i="0">
                  <a:solidFill>
                    <a:srgbClr val="000099"/>
                  </a:solidFill>
                  <a:latin typeface="Arial" panose="020B0604020202020204" pitchFamily="34" charset="0"/>
                </a:rPr>
                <a:t>, </a:t>
              </a:r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有</a:t>
              </a:r>
            </a:p>
          </p:txBody>
        </p:sp>
        <p:grpSp>
          <p:nvGrpSpPr>
            <p:cNvPr id="17413" name="Group 16"/>
            <p:cNvGrpSpPr/>
            <p:nvPr/>
          </p:nvGrpSpPr>
          <p:grpSpPr bwMode="auto">
            <a:xfrm>
              <a:off x="2976" y="1488"/>
              <a:ext cx="1645" cy="299"/>
              <a:chOff x="3024" y="1824"/>
              <a:chExt cx="1645" cy="299"/>
            </a:xfrm>
          </p:grpSpPr>
          <p:graphicFrame>
            <p:nvGraphicFramePr>
              <p:cNvPr id="17414" name="Object 8"/>
              <p:cNvGraphicFramePr/>
              <p:nvPr/>
            </p:nvGraphicFramePr>
            <p:xfrm>
              <a:off x="3024" y="1824"/>
              <a:ext cx="528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4" r:id="rId5" imgW="406400" imgH="228600" progId="Equation.DSMT4">
                      <p:embed/>
                    </p:oleObj>
                  </mc:Choice>
                  <mc:Fallback>
                    <p:oleObj r:id="rId5" imgW="406400" imgH="228600" progId="Equation.DSMT4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1824"/>
                            <a:ext cx="528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5" name="Object 9"/>
              <p:cNvGraphicFramePr/>
              <p:nvPr/>
            </p:nvGraphicFramePr>
            <p:xfrm>
              <a:off x="3840" y="1824"/>
              <a:ext cx="82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5" r:id="rId7" imgW="318770" imgH="109220" progId="Equation.DSMT4">
                      <p:embed/>
                    </p:oleObj>
                  </mc:Choice>
                  <mc:Fallback>
                    <p:oleObj r:id="rId7" imgW="318770" imgH="109220" progId="Equation.DSMT4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824"/>
                            <a:ext cx="829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16" name="Rectangle 10"/>
            <p:cNvSpPr>
              <a:spLocks noChangeArrowheads="1"/>
            </p:cNvSpPr>
            <p:nvPr/>
          </p:nvSpPr>
          <p:spPr bwMode="auto">
            <a:xfrm>
              <a:off x="336" y="1824"/>
              <a:ext cx="32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i="0">
                  <a:solidFill>
                    <a:srgbClr val="FF0066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>
                  <a:solidFill>
                    <a:srgbClr val="FF0066"/>
                  </a:solidFill>
                  <a:latin typeface="Arial" panose="020B0604020202020204" pitchFamily="34" charset="0"/>
                </a:rPr>
                <a:t>ii</a:t>
              </a:r>
              <a:r>
                <a:rPr lang="en-US" altLang="zh-CN" i="0">
                  <a:solidFill>
                    <a:srgbClr val="FF0066"/>
                  </a:solidFill>
                  <a:latin typeface="Arial" panose="020B0604020202020204" pitchFamily="34" charset="0"/>
                </a:rPr>
                <a:t>)  </a:t>
              </a:r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存在</a:t>
              </a:r>
              <a:r>
                <a:rPr lang="en-US" altLang="zh-CN" i="0">
                  <a:solidFill>
                    <a:srgbClr val="000099"/>
                  </a:solidFill>
                  <a:latin typeface="Arial" panose="020B0604020202020204" pitchFamily="34" charset="0"/>
                </a:rPr>
                <a:t>m+1</a:t>
              </a:r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次多项式             </a:t>
              </a:r>
              <a:r>
                <a:rPr lang="en-US" altLang="zh-CN" i="0">
                  <a:solidFill>
                    <a:srgbClr val="000099"/>
                  </a:solidFill>
                  <a:latin typeface="Arial" panose="020B0604020202020204" pitchFamily="34" charset="0"/>
                </a:rPr>
                <a:t>, </a:t>
              </a:r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使得</a:t>
              </a:r>
            </a:p>
          </p:txBody>
        </p:sp>
        <p:grpSp>
          <p:nvGrpSpPr>
            <p:cNvPr id="17417" name="Group 17"/>
            <p:cNvGrpSpPr/>
            <p:nvPr/>
          </p:nvGrpSpPr>
          <p:grpSpPr bwMode="auto">
            <a:xfrm>
              <a:off x="2256" y="1872"/>
              <a:ext cx="2119" cy="320"/>
              <a:chOff x="2352" y="2928"/>
              <a:chExt cx="2119" cy="320"/>
            </a:xfrm>
          </p:grpSpPr>
          <p:graphicFrame>
            <p:nvGraphicFramePr>
              <p:cNvPr id="17418" name="Object 11"/>
              <p:cNvGraphicFramePr/>
              <p:nvPr/>
            </p:nvGraphicFramePr>
            <p:xfrm>
              <a:off x="2352" y="2928"/>
              <a:ext cx="68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6" r:id="rId9" imgW="482600" imgH="228600" progId="Equation.DSMT4">
                      <p:embed/>
                    </p:oleObj>
                  </mc:Choice>
                  <mc:Fallback>
                    <p:oleObj r:id="rId9" imgW="482600" imgH="228600" progId="Equation.DSMT4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928"/>
                            <a:ext cx="680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9" name="Object 12"/>
              <p:cNvGraphicFramePr/>
              <p:nvPr/>
            </p:nvGraphicFramePr>
            <p:xfrm>
              <a:off x="3552" y="2928"/>
              <a:ext cx="919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7" r:id="rId11" imgW="366395" imgH="109220" progId="Equation.DSMT4">
                      <p:embed/>
                    </p:oleObj>
                  </mc:Choice>
                  <mc:Fallback>
                    <p:oleObj r:id="rId11" imgW="366395" imgH="109220" progId="Equation.DSMT4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928"/>
                            <a:ext cx="919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20" name="Rectangle 15"/>
          <p:cNvSpPr>
            <a:spLocks noChangeArrowheads="1"/>
          </p:cNvSpPr>
          <p:nvPr/>
        </p:nvSpPr>
        <p:spPr bwMode="auto">
          <a:xfrm>
            <a:off x="762000" y="609600"/>
            <a:ext cx="510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000066"/>
                </a:solidFill>
                <a:latin typeface="Arial" panose="020B0604020202020204" pitchFamily="34" charset="0"/>
              </a:rPr>
              <a:t>二、求积公式的代数精度</a:t>
            </a:r>
          </a:p>
        </p:txBody>
      </p:sp>
      <p:grpSp>
        <p:nvGrpSpPr>
          <p:cNvPr id="17421" name="Group 94"/>
          <p:cNvGrpSpPr/>
          <p:nvPr/>
        </p:nvGrpSpPr>
        <p:grpSpPr bwMode="auto">
          <a:xfrm>
            <a:off x="685800" y="3733800"/>
            <a:ext cx="4572000" cy="1709738"/>
            <a:chOff x="432" y="2352"/>
            <a:chExt cx="2880" cy="1077"/>
          </a:xfrm>
        </p:grpSpPr>
        <p:sp>
          <p:nvSpPr>
            <p:cNvPr id="17422" name="Rectangle 18"/>
            <p:cNvSpPr>
              <a:spLocks noChangeArrowheads="1"/>
            </p:cNvSpPr>
            <p:nvPr/>
          </p:nvSpPr>
          <p:spPr bwMode="auto">
            <a:xfrm>
              <a:off x="432" y="2352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上述定义中的条件</a:t>
              </a:r>
              <a:r>
                <a:rPr lang="en-US" altLang="zh-CN" i="0">
                  <a:solidFill>
                    <a:schemeClr val="tx2"/>
                  </a:solidFill>
                  <a:latin typeface="Arial" panose="020B0604020202020204" pitchFamily="34" charset="0"/>
                </a:rPr>
                <a:t>(i), (ii)</a:t>
              </a:r>
              <a:r>
                <a:rPr lang="zh-CN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等价于：</a:t>
              </a:r>
              <a:endParaRPr lang="zh-CN" altLang="en-US" b="0" i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423" name="Group 19"/>
            <p:cNvGrpSpPr/>
            <p:nvPr/>
          </p:nvGrpSpPr>
          <p:grpSpPr bwMode="auto">
            <a:xfrm>
              <a:off x="864" y="2736"/>
              <a:ext cx="2400" cy="693"/>
              <a:chOff x="720" y="1152"/>
              <a:chExt cx="2400" cy="693"/>
            </a:xfrm>
          </p:grpSpPr>
          <p:graphicFrame>
            <p:nvGraphicFramePr>
              <p:cNvPr id="17424" name="Object 20"/>
              <p:cNvGraphicFramePr/>
              <p:nvPr/>
            </p:nvGraphicFramePr>
            <p:xfrm>
              <a:off x="720" y="1536"/>
              <a:ext cx="1440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8" r:id="rId13" imgW="544830" imgH="109220" progId="Equation.DSMT4">
                      <p:embed/>
                    </p:oleObj>
                  </mc:Choice>
                  <mc:Fallback>
                    <p:oleObj r:id="rId13" imgW="544830" imgH="109220" progId="Equation.DSMT4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536"/>
                            <a:ext cx="1440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5" name="Object 21"/>
              <p:cNvGraphicFramePr/>
              <p:nvPr/>
            </p:nvGraphicFramePr>
            <p:xfrm>
              <a:off x="768" y="1152"/>
              <a:ext cx="2352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79" r:id="rId15" imgW="917575" imgH="109220" progId="Equation.DSMT4">
                      <p:embed/>
                    </p:oleObj>
                  </mc:Choice>
                  <mc:Fallback>
                    <p:oleObj r:id="rId15" imgW="917575" imgH="109220" progId="Equation.DSMT4">
                      <p:embed/>
                      <p:pic>
                        <p:nvPicPr>
                          <p:cNvPr id="0" name="Object 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152"/>
                            <a:ext cx="2352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26" name="Text Box 22"/>
          <p:cNvSpPr txBox="1">
            <a:spLocks noChangeArrowheads="1"/>
          </p:cNvSpPr>
          <p:nvPr/>
        </p:nvSpPr>
        <p:spPr bwMode="auto">
          <a:xfrm>
            <a:off x="457200" y="5791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rgbClr val="FF0000"/>
                </a:solidFill>
                <a:latin typeface="Arial" panose="020B0604020202020204" pitchFamily="34" charset="0"/>
              </a:rPr>
              <a:t>注：梯形公式与中矩形公式都只具有</a:t>
            </a:r>
            <a:r>
              <a:rPr lang="en-US" altLang="zh-CN" i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i="0">
                <a:solidFill>
                  <a:srgbClr val="FF0000"/>
                </a:solidFill>
                <a:latin typeface="Arial" panose="020B0604020202020204" pitchFamily="34" charset="0"/>
              </a:rPr>
              <a:t>次代数精度。</a:t>
            </a:r>
            <a:endParaRPr lang="zh-CN" altLang="en-US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7427" name="Picture 95" descr="j043687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96" descr="j042889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6400"/>
            <a:ext cx="1066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6"/>
          <p:cNvGraphicFramePr/>
          <p:nvPr/>
        </p:nvGraphicFramePr>
        <p:xfrm>
          <a:off x="2438400" y="2743200"/>
          <a:ext cx="39830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3" imgW="975995" imgH="802005" progId="Equation.DSMT4">
                  <p:embed/>
                </p:oleObj>
              </mc:Choice>
              <mc:Fallback>
                <p:oleObj r:id="rId3" imgW="975995" imgH="802005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398303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4" name="Picture 7" descr="MCj0429399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181600"/>
            <a:ext cx="13716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Group 16"/>
          <p:cNvGrpSpPr/>
          <p:nvPr/>
        </p:nvGrpSpPr>
        <p:grpSpPr bwMode="auto">
          <a:xfrm>
            <a:off x="609600" y="457200"/>
            <a:ext cx="8153401" cy="2306638"/>
            <a:chOff x="384" y="288"/>
            <a:chExt cx="5136" cy="1453"/>
          </a:xfrm>
        </p:grpSpPr>
        <p:sp>
          <p:nvSpPr>
            <p:cNvPr id="18436" name="Text Box 2"/>
            <p:cNvSpPr txBox="1">
              <a:spLocks noChangeArrowheads="1"/>
            </p:cNvSpPr>
            <p:nvPr/>
          </p:nvSpPr>
          <p:spPr bwMode="auto">
            <a:xfrm>
              <a:off x="384" y="288"/>
              <a:ext cx="5136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zh-CN" altLang="en-US" i="0" dirty="0">
                  <a:solidFill>
                    <a:schemeClr val="tx1"/>
                  </a:solidFill>
                </a:rPr>
                <a:t>一般</a:t>
              </a:r>
              <a:r>
                <a:rPr lang="zh-CN" altLang="en-US" i="0" dirty="0">
                  <a:solidFill>
                    <a:schemeClr val="tx1"/>
                  </a:solidFill>
                  <a:latin typeface="楷体_GB2312" pitchFamily="49" charset="-122"/>
                </a:rPr>
                <a:t>若要使</a:t>
              </a:r>
              <a:r>
                <a:rPr lang="zh-CN" altLang="en-US" i="0" dirty="0">
                  <a:solidFill>
                    <a:srgbClr val="990099"/>
                  </a:solidFill>
                  <a:latin typeface="Arial" panose="020B0604020202020204" pitchFamily="34" charset="0"/>
                </a:rPr>
                <a:t>机械求积</a:t>
              </a:r>
              <a:r>
                <a:rPr lang="zh-CN" altLang="en-US" i="0" dirty="0">
                  <a:solidFill>
                    <a:schemeClr val="tx1"/>
                  </a:solidFill>
                  <a:latin typeface="楷体_GB2312" pitchFamily="49" charset="-122"/>
                </a:rPr>
                <a:t>公式                   具有</a:t>
              </a:r>
              <a:r>
                <a:rPr lang="en-US" altLang="zh-CN" i="0" dirty="0">
                  <a:solidFill>
                    <a:schemeClr val="tx1"/>
                  </a:solidFill>
                  <a:latin typeface="楷体_GB2312" pitchFamily="49" charset="-122"/>
                </a:rPr>
                <a:t>m</a:t>
              </a:r>
              <a:r>
                <a:rPr lang="zh-CN" altLang="en-US" i="0" dirty="0">
                  <a:solidFill>
                    <a:schemeClr val="tx1"/>
                  </a:solidFill>
                  <a:latin typeface="楷体_GB2312" pitchFamily="49" charset="-122"/>
                </a:rPr>
                <a:t>次代数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zh-CN" altLang="en-US" i="0" dirty="0">
                  <a:solidFill>
                    <a:schemeClr val="tx1"/>
                  </a:solidFill>
                  <a:latin typeface="楷体_GB2312" pitchFamily="49" charset="-122"/>
                </a:rPr>
                <a:t>精度，则只要</a:t>
              </a:r>
              <a:r>
                <a:rPr lang="zh-CN" altLang="en-US" i="0" dirty="0">
                  <a:solidFill>
                    <a:schemeClr val="tx1"/>
                  </a:solidFill>
                </a:rPr>
                <a:t>使求积公式对                                  </a:t>
              </a:r>
              <a:r>
                <a:rPr lang="zh-CN" altLang="en-US" b="0" dirty="0">
                  <a:solidFill>
                    <a:srgbClr val="000000"/>
                  </a:solidFill>
                </a:rPr>
                <a:t> </a:t>
              </a:r>
              <a:r>
                <a:rPr lang="zh-CN" altLang="en-US" i="0" dirty="0">
                  <a:solidFill>
                    <a:schemeClr val="tx1"/>
                  </a:solidFill>
                </a:rPr>
                <a:t>都准确成</a:t>
              </a:r>
            </a:p>
            <a:p>
              <a:pPr eaLnBrk="1" hangingPunct="1">
                <a:lnSpc>
                  <a:spcPct val="200000"/>
                </a:lnSpc>
              </a:pPr>
              <a:r>
                <a:rPr lang="zh-CN" altLang="en-US" i="0" dirty="0">
                  <a:solidFill>
                    <a:schemeClr val="tx1"/>
                  </a:solidFill>
                </a:rPr>
                <a:t>立，即</a:t>
              </a:r>
            </a:p>
          </p:txBody>
        </p:sp>
        <p:graphicFrame>
          <p:nvGraphicFramePr>
            <p:cNvPr id="18437" name="Object 14"/>
            <p:cNvGraphicFramePr/>
            <p:nvPr/>
          </p:nvGraphicFramePr>
          <p:xfrm>
            <a:off x="2640" y="384"/>
            <a:ext cx="153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r:id="rId6" imgW="774065" imgH="215265" progId="Equation.DSMT4">
                    <p:embed/>
                  </p:oleObj>
                </mc:Choice>
                <mc:Fallback>
                  <p:oleObj r:id="rId6" imgW="774065" imgH="215265" progId="Equation.DSMT4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84"/>
                          <a:ext cx="153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15"/>
            <p:cNvGraphicFramePr/>
            <p:nvPr/>
          </p:nvGraphicFramePr>
          <p:xfrm>
            <a:off x="2784" y="912"/>
            <a:ext cx="166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r:id="rId8" imgW="606425" imgH="99060" progId="Equation.DSMT4">
                    <p:embed/>
                  </p:oleObj>
                </mc:Choice>
                <mc:Fallback>
                  <p:oleObj r:id="rId8" imgW="606425" imgH="99060" progId="Equation.DSMT4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912"/>
                          <a:ext cx="166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609600" y="457200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000066"/>
                </a:solidFill>
                <a:latin typeface="Arial" panose="020B0604020202020204" pitchFamily="34" charset="0"/>
              </a:rPr>
              <a:t>三、插值型的求积公式</a:t>
            </a:r>
            <a:endParaRPr lang="zh-CN" altLang="en-US" sz="3200" i="0">
              <a:solidFill>
                <a:schemeClr val="hlin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9458" name="Group 24"/>
          <p:cNvGrpSpPr/>
          <p:nvPr/>
        </p:nvGrpSpPr>
        <p:grpSpPr bwMode="auto">
          <a:xfrm>
            <a:off x="533400" y="1112838"/>
            <a:ext cx="8001000" cy="5426075"/>
            <a:chOff x="336" y="701"/>
            <a:chExt cx="5040" cy="3418"/>
          </a:xfrm>
        </p:grpSpPr>
        <p:grpSp>
          <p:nvGrpSpPr>
            <p:cNvPr id="19459" name="Group 22"/>
            <p:cNvGrpSpPr/>
            <p:nvPr/>
          </p:nvGrpSpPr>
          <p:grpSpPr bwMode="auto">
            <a:xfrm>
              <a:off x="336" y="701"/>
              <a:ext cx="5040" cy="1070"/>
              <a:chOff x="336" y="701"/>
              <a:chExt cx="5040" cy="1070"/>
            </a:xfrm>
          </p:grpSpPr>
          <p:sp>
            <p:nvSpPr>
              <p:cNvPr id="19460" name="Rectangle 3"/>
              <p:cNvSpPr>
                <a:spLocks noChangeArrowheads="1"/>
              </p:cNvSpPr>
              <p:nvPr/>
            </p:nvSpPr>
            <p:spPr bwMode="auto">
              <a:xfrm>
                <a:off x="528" y="701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i="0">
                    <a:solidFill>
                      <a:srgbClr val="FF3399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zh-CN" altLang="en-US" sz="2800" i="0">
                    <a:solidFill>
                      <a:srgbClr val="FF3399"/>
                    </a:solidFill>
                    <a:latin typeface="Arial" panose="020B0604020202020204" pitchFamily="34" charset="0"/>
                  </a:rPr>
                  <a:t>、定义</a:t>
                </a:r>
                <a:endParaRPr lang="zh-CN" altLang="en-US" sz="2800" i="0">
                  <a:solidFill>
                    <a:srgbClr val="000066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9461" name="Group 21"/>
              <p:cNvGrpSpPr/>
              <p:nvPr/>
            </p:nvGrpSpPr>
            <p:grpSpPr bwMode="auto">
              <a:xfrm>
                <a:off x="336" y="1104"/>
                <a:ext cx="5040" cy="667"/>
                <a:chOff x="336" y="1104"/>
                <a:chExt cx="5040" cy="667"/>
              </a:xfrm>
            </p:grpSpPr>
            <p:sp>
              <p:nvSpPr>
                <p:cNvPr id="1946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768" y="1104"/>
                  <a:ext cx="196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在积分区间         上，  </a:t>
                  </a:r>
                </a:p>
              </p:txBody>
            </p:sp>
            <p:sp>
              <p:nvSpPr>
                <p:cNvPr id="1946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544" y="1104"/>
                  <a:ext cx="15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取        个节点</a:t>
                  </a:r>
                </a:p>
              </p:txBody>
            </p:sp>
            <p:sp>
              <p:nvSpPr>
                <p:cNvPr id="19464" name="Rectangle 9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504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作</a:t>
                  </a:r>
                  <a:r>
                    <a:rPr lang="zh-CN" altLang="en-US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       </a:t>
                  </a: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的    次代数插值多项式</a:t>
                  </a:r>
                  <a:r>
                    <a:rPr lang="zh-CN" altLang="en-US" i="0">
                      <a:solidFill>
                        <a:srgbClr val="FF33CC"/>
                      </a:solidFill>
                      <a:latin typeface="Arial" panose="020B0604020202020204" pitchFamily="34" charset="0"/>
                    </a:rPr>
                    <a:t>（拉格朗日插值公式）</a:t>
                  </a:r>
                  <a:r>
                    <a:rPr lang="en-US" altLang="zh-CN" b="0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grpSp>
              <p:nvGrpSpPr>
                <p:cNvPr id="19465" name="Group 20"/>
                <p:cNvGrpSpPr/>
                <p:nvPr/>
              </p:nvGrpSpPr>
              <p:grpSpPr bwMode="auto">
                <a:xfrm>
                  <a:off x="528" y="1104"/>
                  <a:ext cx="4780" cy="667"/>
                  <a:chOff x="528" y="1104"/>
                  <a:chExt cx="4780" cy="667"/>
                </a:xfrm>
              </p:grpSpPr>
              <p:graphicFrame>
                <p:nvGraphicFramePr>
                  <p:cNvPr id="19466" name="Object 5"/>
                  <p:cNvGraphicFramePr/>
                  <p:nvPr/>
                </p:nvGraphicFramePr>
                <p:xfrm>
                  <a:off x="1824" y="1104"/>
                  <a:ext cx="448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537" r:id="rId3" imgW="355600" imgH="254000" progId="Equation.DSMT4">
                          <p:embed/>
                        </p:oleObj>
                      </mc:Choice>
                      <mc:Fallback>
                        <p:oleObj r:id="rId3" imgW="355600" imgH="254000" progId="Equation.DSMT4">
                          <p:embed/>
                          <p:pic>
                            <p:nvPicPr>
                              <p:cNvPr id="0" name="Object 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24" y="1104"/>
                                <a:ext cx="448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467" name="Object 7"/>
                  <p:cNvGraphicFramePr/>
                  <p:nvPr/>
                </p:nvGraphicFramePr>
                <p:xfrm>
                  <a:off x="2832" y="1152"/>
                  <a:ext cx="384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538" r:id="rId5" imgW="304165" imgH="177800" progId="Equation.DSMT4">
                          <p:embed/>
                        </p:oleObj>
                      </mc:Choice>
                      <mc:Fallback>
                        <p:oleObj r:id="rId5" imgW="304165" imgH="177800" progId="Equation.DSMT4">
                          <p:embed/>
                          <p:pic>
                            <p:nvPicPr>
                              <p:cNvPr id="0" name="Object 7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32" y="1152"/>
                                <a:ext cx="384" cy="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468" name="Object 8"/>
                  <p:cNvGraphicFramePr/>
                  <p:nvPr/>
                </p:nvGraphicFramePr>
                <p:xfrm>
                  <a:off x="3764" y="1104"/>
                  <a:ext cx="1544" cy="3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539" r:id="rId7" imgW="1054100" imgH="228600" progId="Equation.DSMT4">
                          <p:embed/>
                        </p:oleObj>
                      </mc:Choice>
                      <mc:Fallback>
                        <p:oleObj r:id="rId7" imgW="1054100" imgH="228600" progId="Equation.DSMT4">
                          <p:embed/>
                          <p:pic>
                            <p:nvPicPr>
                              <p:cNvPr id="0" name="Object 8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64" y="1104"/>
                                <a:ext cx="1544" cy="3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469" name="Object 10"/>
                  <p:cNvGraphicFramePr/>
                  <p:nvPr/>
                </p:nvGraphicFramePr>
                <p:xfrm>
                  <a:off x="528" y="1440"/>
                  <a:ext cx="480" cy="33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540" r:id="rId9" imgW="367665" imgH="254000" progId="Equation.DSMT4">
                          <p:embed/>
                        </p:oleObj>
                      </mc:Choice>
                      <mc:Fallback>
                        <p:oleObj r:id="rId9" imgW="367665" imgH="254000" progId="Equation.DSMT4">
                          <p:embed/>
                          <p:pic>
                            <p:nvPicPr>
                              <p:cNvPr id="0" name="Object 10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" y="1440"/>
                                <a:ext cx="480" cy="3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470" name="Object 11"/>
                  <p:cNvGraphicFramePr/>
                  <p:nvPr/>
                </p:nvGraphicFramePr>
                <p:xfrm>
                  <a:off x="1200" y="1488"/>
                  <a:ext cx="21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9541" r:id="rId11" imgW="127000" imgH="139700" progId="Equation.DSMT4">
                          <p:embed/>
                        </p:oleObj>
                      </mc:Choice>
                      <mc:Fallback>
                        <p:oleObj r:id="rId11" imgW="127000" imgH="139700" progId="Equation.DSMT4">
                          <p:embed/>
                          <p:pic>
                            <p:nvPicPr>
                              <p:cNvPr id="0" name="Object 11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0" y="1488"/>
                                <a:ext cx="21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19471" name="Group 23"/>
            <p:cNvGrpSpPr/>
            <p:nvPr/>
          </p:nvGrpSpPr>
          <p:grpSpPr bwMode="auto">
            <a:xfrm>
              <a:off x="384" y="1785"/>
              <a:ext cx="4368" cy="2334"/>
              <a:chOff x="384" y="1785"/>
              <a:chExt cx="4368" cy="2334"/>
            </a:xfrm>
          </p:grpSpPr>
          <p:graphicFrame>
            <p:nvGraphicFramePr>
              <p:cNvPr id="19472" name="Object 12"/>
              <p:cNvGraphicFramePr/>
              <p:nvPr/>
            </p:nvGraphicFramePr>
            <p:xfrm>
              <a:off x="1545" y="1785"/>
              <a:ext cx="2022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2" r:id="rId13" imgW="708660" imgH="215265" progId="Equation.DSMT4">
                      <p:embed/>
                    </p:oleObj>
                  </mc:Choice>
                  <mc:Fallback>
                    <p:oleObj r:id="rId13" imgW="708660" imgH="215265" progId="Equation.DSMT4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5" y="1785"/>
                            <a:ext cx="2022" cy="6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3" name="Rectangle 13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则有</a:t>
                </a:r>
              </a:p>
            </p:txBody>
          </p:sp>
          <p:graphicFrame>
            <p:nvGraphicFramePr>
              <p:cNvPr id="19474" name="Object 14"/>
              <p:cNvGraphicFramePr/>
              <p:nvPr/>
            </p:nvGraphicFramePr>
            <p:xfrm>
              <a:off x="1488" y="2496"/>
              <a:ext cx="2131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3" r:id="rId15" imgW="688340" imgH="109220" progId="Equation.DSMT4">
                      <p:embed/>
                    </p:oleObj>
                  </mc:Choice>
                  <mc:Fallback>
                    <p:oleObj r:id="rId15" imgW="688340" imgH="109220" progId="Equation.DSMT4">
                      <p:embed/>
                      <p:pic>
                        <p:nvPicPr>
                          <p:cNvPr id="0" name="Object 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496"/>
                            <a:ext cx="2131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5" name="Rectangle 15"/>
              <p:cNvSpPr>
                <a:spLocks noChangeArrowheads="1"/>
              </p:cNvSpPr>
              <p:nvPr/>
            </p:nvSpPr>
            <p:spPr bwMode="auto">
              <a:xfrm>
                <a:off x="384" y="302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其中，</a:t>
                </a:r>
              </a:p>
            </p:txBody>
          </p:sp>
          <p:graphicFrame>
            <p:nvGraphicFramePr>
              <p:cNvPr id="19476" name="Object 16"/>
              <p:cNvGraphicFramePr/>
              <p:nvPr/>
            </p:nvGraphicFramePr>
            <p:xfrm>
              <a:off x="1488" y="2928"/>
              <a:ext cx="1936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4" r:id="rId17" imgW="1548765" imgH="444500" progId="Equation.DSMT4">
                      <p:embed/>
                    </p:oleObj>
                  </mc:Choice>
                  <mc:Fallback>
                    <p:oleObj r:id="rId17" imgW="1548765" imgH="444500" progId="Equation.DSMT4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928"/>
                            <a:ext cx="1936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7" name="Rectangle 1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为插值余项</a:t>
                </a:r>
              </a:p>
            </p:txBody>
          </p:sp>
          <p:graphicFrame>
            <p:nvGraphicFramePr>
              <p:cNvPr id="19478" name="Object 19"/>
              <p:cNvGraphicFramePr/>
              <p:nvPr/>
            </p:nvGraphicFramePr>
            <p:xfrm>
              <a:off x="1460" y="3475"/>
              <a:ext cx="1970" cy="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5" r:id="rId19" imgW="1320165" imgH="431800" progId="Equation.DSMT4">
                      <p:embed/>
                    </p:oleObj>
                  </mc:Choice>
                  <mc:Fallback>
                    <p:oleObj r:id="rId19" imgW="1320165" imgH="431800" progId="Equation.DSMT4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0" y="3475"/>
                            <a:ext cx="1970" cy="6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9479" name="Picture 25" descr="u=3396563890,2811939943&amp;fm=0&amp;gp=30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747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26" descr="u=3693657347,3477163086&amp;fm=0&amp;gp=18">
            <a:hlinkClick r:id="rId23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10540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30"/>
          <p:cNvGrpSpPr/>
          <p:nvPr/>
        </p:nvGrpSpPr>
        <p:grpSpPr bwMode="auto">
          <a:xfrm>
            <a:off x="688975" y="685800"/>
            <a:ext cx="7185025" cy="1401763"/>
            <a:chOff x="434" y="432"/>
            <a:chExt cx="4526" cy="883"/>
          </a:xfrm>
        </p:grpSpPr>
        <p:sp>
          <p:nvSpPr>
            <p:cNvPr id="20482" name="Rectangle 4"/>
            <p:cNvSpPr>
              <a:spLocks noChangeArrowheads="1"/>
            </p:cNvSpPr>
            <p:nvPr/>
          </p:nvSpPr>
          <p:spPr bwMode="auto">
            <a:xfrm>
              <a:off x="434" y="43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于是有：</a:t>
              </a:r>
            </a:p>
          </p:txBody>
        </p:sp>
        <p:graphicFrame>
          <p:nvGraphicFramePr>
            <p:cNvPr id="20483" name="Object 5"/>
            <p:cNvGraphicFramePr/>
            <p:nvPr/>
          </p:nvGraphicFramePr>
          <p:xfrm>
            <a:off x="1152" y="432"/>
            <a:ext cx="3808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" r:id="rId3" imgW="1691640" imgH="385445" progId="Equation.DSMT4">
                    <p:embed/>
                  </p:oleObj>
                </mc:Choice>
                <mc:Fallback>
                  <p:oleObj r:id="rId3" imgW="1691640" imgH="385445" progId="Equation.DSMT4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432"/>
                          <a:ext cx="3808" cy="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4" name="Group 34"/>
          <p:cNvGrpSpPr/>
          <p:nvPr/>
        </p:nvGrpSpPr>
        <p:grpSpPr bwMode="auto">
          <a:xfrm>
            <a:off x="762000" y="1981200"/>
            <a:ext cx="7950200" cy="2667000"/>
            <a:chOff x="480" y="1248"/>
            <a:chExt cx="5008" cy="1680"/>
          </a:xfrm>
        </p:grpSpPr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>
              <a:off x="480" y="124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令</a:t>
              </a:r>
            </a:p>
          </p:txBody>
        </p:sp>
        <p:grpSp>
          <p:nvGrpSpPr>
            <p:cNvPr id="20486" name="Group 33"/>
            <p:cNvGrpSpPr/>
            <p:nvPr/>
          </p:nvGrpSpPr>
          <p:grpSpPr bwMode="auto">
            <a:xfrm>
              <a:off x="1344" y="1440"/>
              <a:ext cx="2160" cy="576"/>
              <a:chOff x="1056" y="1403"/>
              <a:chExt cx="2160" cy="576"/>
            </a:xfrm>
          </p:grpSpPr>
          <p:sp>
            <p:nvSpPr>
              <p:cNvPr id="20487" name="AutoShape 8" descr="再生纸"/>
              <p:cNvSpPr>
                <a:spLocks noChangeArrowheads="1"/>
              </p:cNvSpPr>
              <p:nvPr/>
            </p:nvSpPr>
            <p:spPr bwMode="auto">
              <a:xfrm>
                <a:off x="1056" y="1403"/>
                <a:ext cx="2160" cy="576"/>
              </a:xfrm>
              <a:prstGeom prst="bevel">
                <a:avLst>
                  <a:gd name="adj" fmla="val 5287"/>
                </a:avLst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0488" name="Object 9"/>
              <p:cNvGraphicFramePr/>
              <p:nvPr/>
            </p:nvGraphicFramePr>
            <p:xfrm>
              <a:off x="1392" y="1440"/>
              <a:ext cx="1592" cy="5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3" r:id="rId6" imgW="1028065" imgH="431800" progId="Equation.DSMT4">
                      <p:embed/>
                    </p:oleObj>
                  </mc:Choice>
                  <mc:Fallback>
                    <p:oleObj r:id="rId6" imgW="1028065" imgH="431800" progId="Equation.DSMT4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440"/>
                            <a:ext cx="1592" cy="5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89" name="Object 16"/>
            <p:cNvGraphicFramePr/>
            <p:nvPr/>
          </p:nvGraphicFramePr>
          <p:xfrm>
            <a:off x="576" y="2256"/>
            <a:ext cx="3379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4" r:id="rId8" imgW="2132965" imgH="546100" progId="Equation.DSMT4">
                    <p:embed/>
                  </p:oleObj>
                </mc:Choice>
                <mc:Fallback>
                  <p:oleObj r:id="rId8" imgW="2132965" imgH="546100" progId="Equation.DSMT4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56"/>
                          <a:ext cx="3379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17"/>
            <p:cNvSpPr txBox="1">
              <a:spLocks noChangeArrowheads="1"/>
            </p:cNvSpPr>
            <p:nvPr/>
          </p:nvSpPr>
          <p:spPr bwMode="auto">
            <a:xfrm>
              <a:off x="3984" y="2304"/>
              <a:ext cx="150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chemeClr val="tx1"/>
                  </a:solidFill>
                </a:rPr>
                <a:t>由 </a:t>
              </a:r>
              <a:r>
                <a:rPr lang="zh-CN" altLang="en-US" i="0">
                  <a:solidFill>
                    <a:srgbClr val="FF33CC"/>
                  </a:solidFill>
                </a:rPr>
                <a:t>节点</a:t>
              </a:r>
              <a:r>
                <a:rPr lang="zh-CN" altLang="en-US" i="0">
                  <a:solidFill>
                    <a:schemeClr val="tx1"/>
                  </a:solidFill>
                </a:rPr>
                <a:t>  决定，</a:t>
              </a:r>
            </a:p>
            <a:p>
              <a:pPr eaLnBrk="1" hangingPunct="1"/>
              <a:r>
                <a:rPr lang="zh-CN" altLang="en-US" i="0">
                  <a:solidFill>
                    <a:schemeClr val="tx1"/>
                  </a:solidFill>
                </a:rPr>
                <a:t>与 </a:t>
              </a:r>
              <a:r>
                <a:rPr lang="zh-CN" altLang="en-US">
                  <a:solidFill>
                    <a:srgbClr val="FF33CC"/>
                  </a:solidFill>
                </a:rPr>
                <a:t>     </a:t>
              </a:r>
              <a:r>
                <a:rPr lang="zh-CN" altLang="en-US" i="0">
                  <a:solidFill>
                    <a:schemeClr val="tx1"/>
                  </a:solidFill>
                </a:rPr>
                <a:t>   无关。</a:t>
              </a:r>
            </a:p>
          </p:txBody>
        </p:sp>
        <p:graphicFrame>
          <p:nvGraphicFramePr>
            <p:cNvPr id="20491" name="Object 18"/>
            <p:cNvGraphicFramePr/>
            <p:nvPr/>
          </p:nvGraphicFramePr>
          <p:xfrm>
            <a:off x="4224" y="2534"/>
            <a:ext cx="43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r:id="rId10" imgW="367665" imgH="254000" progId="Equation.DSMT4">
                    <p:embed/>
                  </p:oleObj>
                </mc:Choice>
                <mc:Fallback>
                  <p:oleObj r:id="rId10" imgW="367665" imgH="254000" progId="Equation.DSMT4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34"/>
                          <a:ext cx="43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Rectangle 23"/>
            <p:cNvSpPr>
              <a:spLocks noChangeArrowheads="1"/>
            </p:cNvSpPr>
            <p:nvPr/>
          </p:nvSpPr>
          <p:spPr bwMode="auto">
            <a:xfrm>
              <a:off x="3648" y="1488"/>
              <a:ext cx="14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i="0">
                  <a:solidFill>
                    <a:schemeClr val="tx2"/>
                  </a:solidFill>
                  <a:latin typeface="Arial" panose="020B0604020202020204" pitchFamily="34" charset="0"/>
                </a:rPr>
                <a:t>——</a:t>
              </a:r>
              <a:r>
                <a:rPr lang="zh-CN" altLang="en-US" i="0">
                  <a:solidFill>
                    <a:schemeClr val="tx2"/>
                  </a:solidFill>
                  <a:latin typeface="Arial" panose="020B0604020202020204" pitchFamily="34" charset="0"/>
                </a:rPr>
                <a:t>称为</a:t>
              </a:r>
              <a:r>
                <a:rPr lang="zh-CN" altLang="en-US" i="0">
                  <a:solidFill>
                    <a:schemeClr val="tx2"/>
                  </a:solidFill>
                </a:rPr>
                <a:t>插值型</a:t>
              </a:r>
            </a:p>
            <a:p>
              <a:pPr algn="ctr" eaLnBrk="1" hangingPunct="1"/>
              <a:r>
                <a:rPr lang="zh-CN" altLang="en-US" i="0">
                  <a:solidFill>
                    <a:schemeClr val="tx2"/>
                  </a:solidFill>
                </a:rPr>
                <a:t>         求积公式</a:t>
              </a:r>
              <a:endParaRPr lang="zh-CN" altLang="en-US" i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0493" name="Picture 25" descr="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0"/>
            <a:ext cx="6096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28" descr="j04179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4478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29" descr="j043557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23"/>
          <p:cNvGrpSpPr/>
          <p:nvPr/>
        </p:nvGrpSpPr>
        <p:grpSpPr bwMode="auto">
          <a:xfrm>
            <a:off x="762000" y="609600"/>
            <a:ext cx="7102475" cy="2155825"/>
            <a:chOff x="480" y="384"/>
            <a:chExt cx="4474" cy="1358"/>
          </a:xfrm>
        </p:grpSpPr>
        <p:sp>
          <p:nvSpPr>
            <p:cNvPr id="21506" name="Rectangle 3"/>
            <p:cNvSpPr>
              <a:spLocks noChangeArrowheads="1"/>
            </p:cNvSpPr>
            <p:nvPr/>
          </p:nvSpPr>
          <p:spPr bwMode="auto">
            <a:xfrm>
              <a:off x="480" y="384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sz="2800" i="0">
                  <a:solidFill>
                    <a:srgbClr val="FF3399"/>
                  </a:solidFill>
                  <a:latin typeface="Arial" panose="020B0604020202020204" pitchFamily="34" charset="0"/>
                </a:rPr>
                <a:t>、截断误差（余项）</a:t>
              </a:r>
            </a:p>
          </p:txBody>
        </p:sp>
        <p:graphicFrame>
          <p:nvGraphicFramePr>
            <p:cNvPr id="21507" name="Object 5"/>
            <p:cNvGraphicFramePr/>
            <p:nvPr/>
          </p:nvGraphicFramePr>
          <p:xfrm>
            <a:off x="576" y="720"/>
            <a:ext cx="4378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1" r:id="rId3" imgW="1691640" imgH="450215" progId="Equation.DSMT4">
                    <p:embed/>
                  </p:oleObj>
                </mc:Choice>
                <mc:Fallback>
                  <p:oleObj r:id="rId3" imgW="1691640" imgH="450215" progId="Equation.DSMT4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20"/>
                          <a:ext cx="4378" cy="10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08" name="Picture 9" descr="MCj0417938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1143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762000" y="2971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28600" algn="l"/>
              </a:tabLst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i="0">
                <a:solidFill>
                  <a:srgbClr val="FF3399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i="0">
                <a:solidFill>
                  <a:srgbClr val="FF3399"/>
                </a:solidFill>
                <a:latin typeface="Arial" panose="020B0604020202020204" pitchFamily="34" charset="0"/>
              </a:rPr>
              <a:t>、代数精度</a:t>
            </a:r>
          </a:p>
        </p:txBody>
      </p:sp>
      <p:grpSp>
        <p:nvGrpSpPr>
          <p:cNvPr id="21510" name="Group 28"/>
          <p:cNvGrpSpPr/>
          <p:nvPr/>
        </p:nvGrpSpPr>
        <p:grpSpPr bwMode="auto">
          <a:xfrm>
            <a:off x="838200" y="3581400"/>
            <a:ext cx="7772400" cy="1393825"/>
            <a:chOff x="576" y="2256"/>
            <a:chExt cx="4896" cy="878"/>
          </a:xfrm>
        </p:grpSpPr>
        <p:sp>
          <p:nvSpPr>
            <p:cNvPr id="21511" name="Rectangle 11"/>
            <p:cNvSpPr>
              <a:spLocks noChangeArrowheads="1"/>
            </p:cNvSpPr>
            <p:nvPr/>
          </p:nvSpPr>
          <p:spPr bwMode="auto">
            <a:xfrm>
              <a:off x="576" y="2256"/>
              <a:ext cx="4896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</a:pPr>
              <a:r>
                <a:rPr lang="zh-CN" altLang="en-US" i="0">
                  <a:solidFill>
                    <a:srgbClr val="FF0000"/>
                  </a:solidFill>
                  <a:latin typeface="Arial" panose="020B0604020202020204" pitchFamily="34" charset="0"/>
                </a:rPr>
                <a:t>定理 </a:t>
              </a:r>
              <a:r>
                <a:rPr lang="en-US" altLang="zh-CN" i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    </a:t>
              </a:r>
              <a:r>
                <a:rPr lang="zh-CN" altLang="en-US" i="0">
                  <a:solidFill>
                    <a:schemeClr val="tx1"/>
                  </a:solidFill>
                </a:rPr>
                <a:t>形如                       的求积公式至少有 </a:t>
              </a:r>
              <a:r>
                <a:rPr lang="en-US" altLang="zh-CN">
                  <a:solidFill>
                    <a:schemeClr val="tx1"/>
                  </a:solidFill>
                </a:rPr>
                <a:t>n</a:t>
              </a:r>
              <a:r>
                <a:rPr lang="en-US" altLang="zh-CN" i="0">
                  <a:solidFill>
                    <a:schemeClr val="tx1"/>
                  </a:solidFill>
                </a:rPr>
                <a:t> </a:t>
              </a:r>
              <a:r>
                <a:rPr lang="zh-CN" altLang="zh-CN" i="0">
                  <a:solidFill>
                    <a:schemeClr val="tx1"/>
                  </a:solidFill>
                </a:rPr>
                <a:t>次代数</a:t>
              </a:r>
              <a:r>
                <a:rPr lang="zh-CN" altLang="en-US" i="0">
                  <a:solidFill>
                    <a:schemeClr val="tx1"/>
                  </a:solidFill>
                </a:rPr>
                <a:t> </a:t>
              </a:r>
              <a:r>
                <a:rPr lang="zh-CN" altLang="zh-CN" i="0">
                  <a:solidFill>
                    <a:schemeClr val="tx1"/>
                  </a:solidFill>
                </a:rPr>
                <a:t>精度</a:t>
              </a:r>
              <a:r>
                <a:rPr lang="zh-CN" altLang="en-US" i="0">
                  <a:solidFill>
                    <a:schemeClr val="tx1"/>
                  </a:solidFill>
                </a:rPr>
                <a:t>  </a:t>
              </a:r>
              <a:r>
                <a:rPr lang="zh-CN" altLang="en-US" i="0">
                  <a:solidFill>
                    <a:srgbClr val="FF0000"/>
                  </a:solidFill>
                  <a:sym typeface="Symbol" panose="05050102010706020507" pitchFamily="18" charset="2"/>
                </a:rPr>
                <a:t></a:t>
              </a:r>
              <a:r>
                <a:rPr lang="zh-CN" altLang="en-US" i="0">
                  <a:solidFill>
                    <a:schemeClr val="tx1"/>
                  </a:solidFill>
                  <a:sym typeface="Symbol" panose="05050102010706020507" pitchFamily="18" charset="2"/>
                </a:rPr>
                <a:t> 该</a:t>
              </a:r>
              <a:r>
                <a:rPr lang="zh-CN" altLang="zh-CN" i="0">
                  <a:solidFill>
                    <a:schemeClr val="tx1"/>
                  </a:solidFill>
                </a:rPr>
                <a:t>公式为插值型（即：                    ）</a:t>
              </a:r>
              <a:endParaRPr lang="zh-CN" altLang="en-US" i="0">
                <a:solidFill>
                  <a:schemeClr val="tx1"/>
                </a:solidFill>
              </a:endParaRPr>
            </a:p>
          </p:txBody>
        </p:sp>
        <p:graphicFrame>
          <p:nvGraphicFramePr>
            <p:cNvPr id="21512" name="Object 12"/>
            <p:cNvGraphicFramePr/>
            <p:nvPr/>
          </p:nvGraphicFramePr>
          <p:xfrm>
            <a:off x="2016" y="2304"/>
            <a:ext cx="100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2" r:id="rId6" imgW="876300" imgH="368300" progId="Equation.DSMT4">
                    <p:embed/>
                  </p:oleObj>
                </mc:Choice>
                <mc:Fallback>
                  <p:oleObj r:id="rId6" imgW="876300" imgH="368300" progId="Equation.DSMT4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304"/>
                          <a:ext cx="100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13"/>
            <p:cNvGraphicFramePr/>
            <p:nvPr/>
          </p:nvGraphicFramePr>
          <p:xfrm>
            <a:off x="4224" y="2688"/>
            <a:ext cx="960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3" r:id="rId8" imgW="951865" imgH="355600" progId="Equation.DSMT4">
                    <p:embed/>
                  </p:oleObj>
                </mc:Choice>
                <mc:Fallback>
                  <p:oleObj r:id="rId8" imgW="951865" imgH="355600" progId="Equation.DSMT4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688"/>
                          <a:ext cx="960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4" name="Group 26"/>
          <p:cNvGrpSpPr/>
          <p:nvPr/>
        </p:nvGrpSpPr>
        <p:grpSpPr bwMode="auto">
          <a:xfrm>
            <a:off x="1219200" y="5334000"/>
            <a:ext cx="5257800" cy="846138"/>
            <a:chOff x="768" y="3024"/>
            <a:chExt cx="3312" cy="533"/>
          </a:xfrm>
        </p:grpSpPr>
        <p:sp>
          <p:nvSpPr>
            <p:cNvPr id="21515" name="Rectangle 17"/>
            <p:cNvSpPr>
              <a:spLocks noChangeArrowheads="1"/>
            </p:cNvSpPr>
            <p:nvPr/>
          </p:nvSpPr>
          <p:spPr bwMode="auto">
            <a:xfrm>
              <a:off x="768" y="3168"/>
              <a:ext cx="21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solidFill>
                    <a:srgbClr val="A50021"/>
                  </a:solidFill>
                  <a:latin typeface="Arial" panose="020B0604020202020204" pitchFamily="34" charset="0"/>
                </a:rPr>
                <a:t>推论    </a:t>
              </a:r>
              <a:r>
                <a:rPr lang="zh-CN" altLang="en-US" i="0" dirty="0">
                  <a:solidFill>
                    <a:srgbClr val="0000CC"/>
                  </a:solidFill>
                  <a:latin typeface="Arial" panose="020B0604020202020204" pitchFamily="34" charset="0"/>
                </a:rPr>
                <a:t>求积系数     满足</a:t>
              </a:r>
              <a:r>
                <a:rPr lang="en-US" altLang="zh-CN" i="0" dirty="0">
                  <a:solidFill>
                    <a:srgbClr val="0000CC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graphicFrame>
          <p:nvGraphicFramePr>
            <p:cNvPr id="21516" name="Object 19"/>
            <p:cNvGraphicFramePr/>
            <p:nvPr/>
          </p:nvGraphicFramePr>
          <p:xfrm>
            <a:off x="3072" y="3024"/>
            <a:ext cx="1008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4" r:id="rId10" imgW="824865" imgH="431800" progId="Equation.DSMT4">
                    <p:embed/>
                  </p:oleObj>
                </mc:Choice>
                <mc:Fallback>
                  <p:oleObj r:id="rId10" imgW="824865" imgH="431800" progId="Equation.DSMT4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024"/>
                          <a:ext cx="1008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20"/>
            <p:cNvGraphicFramePr/>
            <p:nvPr/>
          </p:nvGraphicFramePr>
          <p:xfrm>
            <a:off x="2208" y="316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5" r:id="rId12" imgW="190500" imgH="228600" progId="Equation.DSMT4">
                    <p:embed/>
                  </p:oleObj>
                </mc:Choice>
                <mc:Fallback>
                  <p:oleObj r:id="rId12" imgW="190500" imgH="228600" progId="Equation.DSMT4">
                    <p:embed/>
                    <p:pic>
                      <p:nvPicPr>
                        <p:cNvPr id="0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16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18" name="Picture 24" descr="j041788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6400"/>
            <a:ext cx="9906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3445" y="635000"/>
            <a:ext cx="230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想一想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4565" y="144399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插值型求积公式怎么来的？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63160" y="144399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>
                <a:solidFill>
                  <a:srgbClr val="FF0000"/>
                </a:solidFill>
              </a:rPr>
              <a:t>拉格朗日插值函数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9165" y="2344420"/>
            <a:ext cx="3683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拉格朗日插值函数对</a:t>
            </a:r>
            <a:r>
              <a:rPr lang="en-US" altLang="zh-CN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次多项式精确成立吗？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74060" y="695960"/>
            <a:ext cx="2715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给定</a:t>
            </a:r>
            <a:r>
              <a:rPr lang="en-US" altLang="zh-CN"/>
              <a:t>n+1</a:t>
            </a:r>
            <a:r>
              <a:rPr lang="zh-CN" altLang="en-US"/>
              <a:t>个点对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5235" y="241554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i="0">
                <a:solidFill>
                  <a:srgbClr val="FF0000"/>
                </a:solidFill>
              </a:rPr>
              <a:t>是的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9470" y="3378200"/>
            <a:ext cx="3683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accent4">
                    <a:lumMod val="50000"/>
                  </a:schemeClr>
                </a:solidFill>
              </a:rPr>
              <a:t>插值型求积公式对</a:t>
            </a:r>
            <a:r>
              <a:rPr lang="en-US" altLang="zh-CN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次多项式精确成立吗？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8725" y="354838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i="0">
                <a:solidFill>
                  <a:srgbClr val="FF0000"/>
                </a:solidFill>
              </a:rPr>
              <a:t>是的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3445" y="4608830"/>
            <a:ext cx="3683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accent4">
                    <a:lumMod val="50000"/>
                  </a:schemeClr>
                </a:solidFill>
              </a:rPr>
              <a:t>插值型求积公式具有</a:t>
            </a:r>
            <a:r>
              <a:rPr lang="en-US" altLang="zh-CN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次代数精度？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55235" y="455930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accent4">
                    <a:lumMod val="50000"/>
                  </a:schemeClr>
                </a:solidFill>
              </a:rPr>
              <a:t>不对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9470" y="5635625"/>
            <a:ext cx="3683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accent4">
                    <a:lumMod val="50000"/>
                  </a:schemeClr>
                </a:solidFill>
              </a:rPr>
              <a:t>插值型求积公式至少具有</a:t>
            </a:r>
            <a:r>
              <a:rPr lang="en-US" altLang="zh-CN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次代数精度？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38725" y="5635625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i="0">
                <a:solidFill>
                  <a:srgbClr val="FF0000"/>
                </a:solidFill>
              </a:rPr>
              <a:t>是的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3445" y="635000"/>
            <a:ext cx="2306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想一想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4565" y="1443990"/>
            <a:ext cx="36836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一个求积公式具有</a:t>
            </a:r>
            <a:r>
              <a:rPr lang="en-US" altLang="zh-CN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zh-CN" altLang="en-US">
                <a:solidFill>
                  <a:schemeClr val="accent4">
                    <a:lumMod val="50000"/>
                  </a:schemeClr>
                </a:solidFill>
              </a:rPr>
              <a:t>次代数精度，那么这个求积公式对拉格朗日基函数精确成立吗啊？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74060" y="695960"/>
            <a:ext cx="2715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给定</a:t>
            </a:r>
            <a:r>
              <a:rPr lang="en-US" altLang="zh-CN"/>
              <a:t>n+1</a:t>
            </a:r>
            <a:r>
              <a:rPr lang="zh-CN" altLang="en-US"/>
              <a:t>个点对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5235" y="1886585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i="0">
                <a:solidFill>
                  <a:srgbClr val="FF0000"/>
                </a:solidFill>
              </a:rPr>
              <a:t>是的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54860" y="3239135"/>
          <a:ext cx="30003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1459865" imgH="444500" progId="Equation.KSEE3">
                  <p:embed/>
                </p:oleObj>
              </mc:Choice>
              <mc:Fallback>
                <p:oleObj r:id="rId3" imgW="1459865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4860" y="3239135"/>
                        <a:ext cx="300037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5678170" y="3239135"/>
          <a:ext cx="198755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393700" imgH="241300" progId="Equation.KSEE3">
                  <p:embed/>
                </p:oleObj>
              </mc:Choice>
              <mc:Fallback>
                <p:oleObj r:id="rId5" imgW="393700" imgH="241300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8170" y="3239135"/>
                        <a:ext cx="1987550" cy="77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97245" y="4545013"/>
          <a:ext cx="1905635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7" imgW="927100" imgH="330200" progId="Equation.KSEE3">
                  <p:embed/>
                </p:oleObj>
              </mc:Choice>
              <mc:Fallback>
                <p:oleObj r:id="rId7" imgW="9271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7245" y="4545013"/>
                        <a:ext cx="1905635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2"/>
          <p:cNvSpPr txBox="1"/>
          <p:nvPr/>
        </p:nvSpPr>
        <p:spPr>
          <a:xfrm>
            <a:off x="304800" y="228600"/>
            <a:ext cx="7391400" cy="1820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2800" i="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.1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设积分区间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[a, b]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[0, 2]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，取时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                                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分别用梯形和辛卜生公式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</a:p>
        </p:txBody>
      </p:sp>
      <p:sp>
        <p:nvSpPr>
          <p:cNvPr id="15366" name="Rectangle 4"/>
          <p:cNvSpPr/>
          <p:nvPr/>
        </p:nvSpPr>
        <p:spPr>
          <a:xfrm>
            <a:off x="382905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362" name="Object 3"/>
          <p:cNvGraphicFramePr/>
          <p:nvPr/>
        </p:nvGraphicFramePr>
        <p:xfrm>
          <a:off x="1447800" y="838200"/>
          <a:ext cx="4419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r:id="rId3" imgW="1485900" imgH="228600" progId="Equation.3">
                  <p:embed/>
                </p:oleObj>
              </mc:Choice>
              <mc:Fallback>
                <p:oleObj r:id="rId3" imgW="1485900" imgH="228600" progId="Equation.3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838200"/>
                        <a:ext cx="4419600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6"/>
          <p:cNvSpPr/>
          <p:nvPr/>
        </p:nvSpPr>
        <p:spPr>
          <a:xfrm>
            <a:off x="3814763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363" name="Object 5"/>
          <p:cNvGraphicFramePr/>
          <p:nvPr/>
        </p:nvGraphicFramePr>
        <p:xfrm>
          <a:off x="2133600" y="2133600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r:id="rId5" imgW="1511300" imgH="330200" progId="Equation.3">
                  <p:embed/>
                </p:oleObj>
              </mc:Choice>
              <mc:Fallback>
                <p:oleObj r:id="rId5" imgW="1511300" imgH="330200" progId="Equation.3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3581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/>
          <p:nvPr/>
        </p:nvSpPr>
        <p:spPr>
          <a:xfrm>
            <a:off x="348138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364" name="Object 7"/>
          <p:cNvGraphicFramePr/>
          <p:nvPr/>
        </p:nvGraphicFramePr>
        <p:xfrm>
          <a:off x="1981200" y="2895600"/>
          <a:ext cx="46482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r:id="rId7" imgW="2184400" imgH="393700" progId="Equation.3">
                  <p:embed/>
                </p:oleObj>
              </mc:Choice>
              <mc:Fallback>
                <p:oleObj r:id="rId7" imgW="2184400" imgH="393700" progId="Equation.3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895600"/>
                        <a:ext cx="46482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/>
          <p:nvPr/>
        </p:nvSpPr>
        <p:spPr>
          <a:xfrm>
            <a:off x="457200" y="3962400"/>
            <a:ext cx="7696200" cy="239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计算其积分结果并与准确值进行比较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梯形公式和辛卜生的计算结果与准确值比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较如下表所示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/>
          <p:nvPr/>
        </p:nvSpPr>
        <p:spPr>
          <a:xfrm>
            <a:off x="0" y="609600"/>
            <a:ext cx="8915400" cy="2443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(x)                       1      x       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准确值       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2      2       2.67     4      6.40   6.389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梯形公式计算值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2      2      4           8      16      8.389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辛卜生公式计算值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2     2       2.67      4      6.67   6.421</a:t>
            </a:r>
          </a:p>
        </p:txBody>
      </p:sp>
      <p:sp>
        <p:nvSpPr>
          <p:cNvPr id="16388" name="Line 3"/>
          <p:cNvSpPr/>
          <p:nvPr/>
        </p:nvSpPr>
        <p:spPr>
          <a:xfrm>
            <a:off x="304800" y="1295400"/>
            <a:ext cx="822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9" name="Line 4"/>
          <p:cNvSpPr/>
          <p:nvPr/>
        </p:nvSpPr>
        <p:spPr>
          <a:xfrm>
            <a:off x="304800" y="1828800"/>
            <a:ext cx="822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0" name="Line 5"/>
          <p:cNvSpPr/>
          <p:nvPr/>
        </p:nvSpPr>
        <p:spPr>
          <a:xfrm>
            <a:off x="304800" y="2438400"/>
            <a:ext cx="822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1" name="Line 6"/>
          <p:cNvSpPr/>
          <p:nvPr/>
        </p:nvSpPr>
        <p:spPr>
          <a:xfrm flipV="1">
            <a:off x="381000" y="3124200"/>
            <a:ext cx="815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2" name="Line 7"/>
          <p:cNvSpPr/>
          <p:nvPr/>
        </p:nvSpPr>
        <p:spPr>
          <a:xfrm>
            <a:off x="228600" y="533400"/>
            <a:ext cx="822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3" name="Line 8"/>
          <p:cNvSpPr/>
          <p:nvPr/>
        </p:nvSpPr>
        <p:spPr>
          <a:xfrm>
            <a:off x="3124200" y="533400"/>
            <a:ext cx="0" cy="2590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4" name="Line 9"/>
          <p:cNvSpPr/>
          <p:nvPr/>
        </p:nvSpPr>
        <p:spPr>
          <a:xfrm>
            <a:off x="3733800" y="533400"/>
            <a:ext cx="0" cy="2590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5" name="Line 10"/>
          <p:cNvSpPr/>
          <p:nvPr/>
        </p:nvSpPr>
        <p:spPr>
          <a:xfrm>
            <a:off x="4572000" y="533400"/>
            <a:ext cx="0" cy="2590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6" name="Line 11"/>
          <p:cNvSpPr/>
          <p:nvPr/>
        </p:nvSpPr>
        <p:spPr>
          <a:xfrm>
            <a:off x="5715000" y="533400"/>
            <a:ext cx="0" cy="2590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7" name="Line 12"/>
          <p:cNvSpPr/>
          <p:nvPr/>
        </p:nvSpPr>
        <p:spPr>
          <a:xfrm>
            <a:off x="6553200" y="533400"/>
            <a:ext cx="0" cy="2590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8" name="Line 13"/>
          <p:cNvSpPr/>
          <p:nvPr/>
        </p:nvSpPr>
        <p:spPr>
          <a:xfrm>
            <a:off x="7391400" y="533400"/>
            <a:ext cx="0" cy="2514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9" name="Text Box 14"/>
          <p:cNvSpPr txBox="1"/>
          <p:nvPr/>
        </p:nvSpPr>
        <p:spPr>
          <a:xfrm>
            <a:off x="381000" y="3429000"/>
            <a:ext cx="8382000" cy="107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从表中可以看出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f(x)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是             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辛卜生公式比梯形公式更精确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</a:p>
        </p:txBody>
      </p:sp>
      <p:sp>
        <p:nvSpPr>
          <p:cNvPr id="16400" name="Rectangle 16"/>
          <p:cNvSpPr/>
          <p:nvPr/>
        </p:nvSpPr>
        <p:spPr>
          <a:xfrm>
            <a:off x="4271963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86" name="Object 15"/>
          <p:cNvGraphicFramePr/>
          <p:nvPr/>
        </p:nvGraphicFramePr>
        <p:xfrm>
          <a:off x="5334000" y="3473450"/>
          <a:ext cx="1752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r:id="rId3" imgW="596900" imgH="228600" progId="Equation.3">
                  <p:embed/>
                </p:oleObj>
              </mc:Choice>
              <mc:Fallback>
                <p:oleObj r:id="rId3" imgW="596900" imgH="228600" progId="Equation.3">
                  <p:embed/>
                  <p:pic>
                    <p:nvPicPr>
                      <p:cNvPr id="0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3473450"/>
                        <a:ext cx="17526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/>
          <p:cNvSpPr txBox="1"/>
          <p:nvPr/>
        </p:nvSpPr>
        <p:spPr>
          <a:xfrm>
            <a:off x="304800" y="4572000"/>
            <a:ext cx="8305800" cy="192052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一般说来，代数精度越高，求积公式越精确。梯形公式和中矩形公式具有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次代数精度，辛卜生公式有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次代数精度。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Group 17"/>
          <p:cNvGrpSpPr/>
          <p:nvPr/>
        </p:nvGrpSpPr>
        <p:grpSpPr bwMode="auto">
          <a:xfrm>
            <a:off x="609600" y="457200"/>
            <a:ext cx="5334000" cy="1341438"/>
            <a:chOff x="384" y="288"/>
            <a:chExt cx="3360" cy="845"/>
          </a:xfrm>
        </p:grpSpPr>
        <p:sp>
          <p:nvSpPr>
            <p:cNvPr id="8194" name="Rectangle 4"/>
            <p:cNvSpPr>
              <a:spLocks noChangeArrowheads="1"/>
            </p:cNvSpPr>
            <p:nvPr/>
          </p:nvSpPr>
          <p:spPr bwMode="auto">
            <a:xfrm>
              <a:off x="384" y="288"/>
              <a:ext cx="33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4400" i="0">
                  <a:solidFill>
                    <a:schemeClr val="hlin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§1   </a:t>
              </a:r>
              <a:r>
                <a:rPr lang="zh-CN" altLang="en-US" sz="4400" i="0">
                  <a:solidFill>
                    <a:schemeClr val="hlin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引  言</a:t>
              </a:r>
            </a:p>
          </p:txBody>
        </p:sp>
        <p:sp>
          <p:nvSpPr>
            <p:cNvPr id="8195" name="Rectangle 5"/>
            <p:cNvSpPr>
              <a:spLocks noChangeArrowheads="1"/>
            </p:cNvSpPr>
            <p:nvPr/>
          </p:nvSpPr>
          <p:spPr bwMode="auto">
            <a:xfrm>
              <a:off x="432" y="768"/>
              <a:ext cx="27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3200" i="0">
                  <a:solidFill>
                    <a:srgbClr val="000066"/>
                  </a:solidFill>
                  <a:latin typeface="Arial" panose="020B0604020202020204" pitchFamily="34" charset="0"/>
                </a:rPr>
                <a:t>【</a:t>
              </a:r>
              <a:r>
                <a:rPr lang="zh-CN" altLang="en-US" sz="3200" i="0">
                  <a:solidFill>
                    <a:srgbClr val="000066"/>
                  </a:solidFill>
                  <a:latin typeface="Arial" panose="020B0604020202020204" pitchFamily="34" charset="0"/>
                </a:rPr>
                <a:t>数值积分的必要性</a:t>
              </a:r>
              <a:r>
                <a:rPr lang="en-US" altLang="zh-CN" sz="3200" i="0">
                  <a:solidFill>
                    <a:srgbClr val="000066"/>
                  </a:solidFill>
                  <a:latin typeface="Arial" panose="020B0604020202020204" pitchFamily="34" charset="0"/>
                </a:rPr>
                <a:t>】</a:t>
              </a:r>
            </a:p>
          </p:txBody>
        </p:sp>
      </p:grpSp>
      <p:grpSp>
        <p:nvGrpSpPr>
          <p:cNvPr id="8196" name="Group 18"/>
          <p:cNvGrpSpPr/>
          <p:nvPr/>
        </p:nvGrpSpPr>
        <p:grpSpPr bwMode="auto">
          <a:xfrm>
            <a:off x="990600" y="1905000"/>
            <a:ext cx="5791200" cy="1538288"/>
            <a:chOff x="624" y="1200"/>
            <a:chExt cx="3648" cy="969"/>
          </a:xfrm>
        </p:grpSpPr>
        <p:sp>
          <p:nvSpPr>
            <p:cNvPr id="8197" name="Rectangle 6"/>
            <p:cNvSpPr>
              <a:spLocks noChangeArrowheads="1"/>
            </p:cNvSpPr>
            <p:nvPr/>
          </p:nvSpPr>
          <p:spPr bwMode="auto">
            <a:xfrm>
              <a:off x="624" y="1200"/>
              <a:ext cx="3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本章主要讨论如下形式的一元函数积分</a:t>
              </a:r>
            </a:p>
          </p:txBody>
        </p:sp>
        <p:graphicFrame>
          <p:nvGraphicFramePr>
            <p:cNvPr id="8198" name="Object 7"/>
            <p:cNvGraphicFramePr/>
            <p:nvPr/>
          </p:nvGraphicFramePr>
          <p:xfrm>
            <a:off x="1836" y="1544"/>
            <a:ext cx="1176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r:id="rId3" imgW="414655" imgH="235585" progId="Equation.DSMT4">
                    <p:embed/>
                  </p:oleObj>
                </mc:Choice>
                <mc:Fallback>
                  <p:oleObj r:id="rId3" imgW="414655" imgH="235585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1544"/>
                          <a:ext cx="1176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9" name="Group 19"/>
          <p:cNvGrpSpPr/>
          <p:nvPr/>
        </p:nvGrpSpPr>
        <p:grpSpPr bwMode="auto">
          <a:xfrm>
            <a:off x="990600" y="3352800"/>
            <a:ext cx="6416675" cy="1287463"/>
            <a:chOff x="624" y="2112"/>
            <a:chExt cx="4042" cy="811"/>
          </a:xfrm>
        </p:grpSpPr>
        <p:graphicFrame>
          <p:nvGraphicFramePr>
            <p:cNvPr id="8200" name="Object 8"/>
            <p:cNvGraphicFramePr/>
            <p:nvPr/>
          </p:nvGraphicFramePr>
          <p:xfrm>
            <a:off x="1423" y="2448"/>
            <a:ext cx="2557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r:id="rId5" imgW="911225" imgH="160655" progId="Equation.DSMT4">
                    <p:embed/>
                  </p:oleObj>
                </mc:Choice>
                <mc:Fallback>
                  <p:oleObj r:id="rId5" imgW="911225" imgH="160655" progId="Equation.DSMT4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2448"/>
                          <a:ext cx="2557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624" y="2112"/>
              <a:ext cx="40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在微积分里，按</a:t>
              </a:r>
              <a:r>
                <a:rPr lang="en-US" altLang="zh-CN" i="0">
                  <a:solidFill>
                    <a:srgbClr val="0000CC"/>
                  </a:solidFill>
                  <a:latin typeface="Arial" panose="020B0604020202020204" pitchFamily="34" charset="0"/>
                </a:rPr>
                <a:t>Newton-Leibniz</a:t>
              </a:r>
              <a:r>
                <a:rPr lang="zh-CN" altLang="en-US" i="0">
                  <a:solidFill>
                    <a:srgbClr val="0000CC"/>
                  </a:solidFill>
                  <a:latin typeface="Arial" panose="020B0604020202020204" pitchFamily="34" charset="0"/>
                </a:rPr>
                <a:t>公式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求定积分</a:t>
              </a:r>
            </a:p>
          </p:txBody>
        </p:sp>
      </p:grpSp>
      <p:graphicFrame>
        <p:nvGraphicFramePr>
          <p:cNvPr id="8202" name="Object 11"/>
          <p:cNvGraphicFramePr/>
          <p:nvPr/>
        </p:nvGraphicFramePr>
        <p:xfrm>
          <a:off x="3276600" y="1816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r:id="rId7" imgW="127635" imgH="198755" progId="Equation.DSMT4">
                  <p:embed/>
                </p:oleObj>
              </mc:Choice>
              <mc:Fallback>
                <p:oleObj r:id="rId7" imgW="127635" imgH="198755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161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3" name="Group 21"/>
          <p:cNvGrpSpPr/>
          <p:nvPr/>
        </p:nvGrpSpPr>
        <p:grpSpPr bwMode="auto">
          <a:xfrm>
            <a:off x="457200" y="4800600"/>
            <a:ext cx="7696200" cy="1752600"/>
            <a:chOff x="288" y="3024"/>
            <a:chExt cx="4848" cy="1104"/>
          </a:xfrm>
        </p:grpSpPr>
        <p:sp>
          <p:nvSpPr>
            <p:cNvPr id="8204" name="Rectangle 14" descr="水滴"/>
            <p:cNvSpPr>
              <a:spLocks noChangeArrowheads="1"/>
            </p:cNvSpPr>
            <p:nvPr/>
          </p:nvSpPr>
          <p:spPr bwMode="auto">
            <a:xfrm>
              <a:off x="288" y="3072"/>
              <a:ext cx="4848" cy="1056"/>
            </a:xfrm>
            <a:prstGeom prst="rect">
              <a:avLst/>
            </a:prstGeom>
            <a:blipFill dpi="0" rotWithShape="1">
              <a:blip r:embed="rId9"/>
              <a:srcRect/>
              <a:tile tx="0" ty="0" sx="100000" sy="100000" flip="none" algn="tl"/>
            </a:blipFill>
            <a:ln>
              <a:noFill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  <a:flatTx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zh-CN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205" name="Group 20"/>
            <p:cNvGrpSpPr/>
            <p:nvPr/>
          </p:nvGrpSpPr>
          <p:grpSpPr bwMode="auto">
            <a:xfrm>
              <a:off x="576" y="3024"/>
              <a:ext cx="3744" cy="1093"/>
              <a:chOff x="576" y="3024"/>
              <a:chExt cx="3744" cy="1093"/>
            </a:xfrm>
          </p:grpSpPr>
          <p:sp>
            <p:nvSpPr>
              <p:cNvPr id="2" name="Rectangle 10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3744" cy="109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None/>
                  <a:defRPr/>
                </a:pPr>
                <a:r>
                  <a:rPr lang="zh-CN" altLang="en-US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要求函数          </a:t>
                </a:r>
                <a:r>
                  <a:rPr lang="zh-CN" altLang="en-US" i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的原函数</a:t>
                </a:r>
                <a:r>
                  <a:rPr lang="zh-CN" alt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 </a:t>
                </a:r>
                <a:endParaRPr lang="zh-CN" altLang="en-US" i="0">
                  <a:solidFill>
                    <a:schemeClr val="tx1"/>
                  </a:solidFill>
                  <a:latin typeface="Arial" panose="020B0604020202020204" pitchFamily="34" charset="0"/>
                  <a:sym typeface="+mn-ea"/>
                </a:endParaRPr>
              </a:p>
              <a:p>
                <a:pPr>
                  <a:lnSpc>
                    <a:spcPct val="150000"/>
                  </a:lnSpc>
                  <a:buFontTx/>
                  <a:buNone/>
                  <a:defRPr/>
                </a:pPr>
                <a:r>
                  <a:rPr lang="zh-CN" altLang="en-US" b="0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☞ </a:t>
                </a:r>
                <a:r>
                  <a:rPr lang="zh-CN" altLang="en-US" i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有解析表达式</a:t>
                </a:r>
                <a:r>
                  <a:rPr lang="zh-CN" altLang="en-US" b="0" i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；</a:t>
                </a:r>
              </a:p>
              <a:p>
                <a:pPr>
                  <a:lnSpc>
                    <a:spcPct val="150000"/>
                  </a:lnSpc>
                  <a:buFontTx/>
                  <a:buNone/>
                  <a:defRPr/>
                </a:pPr>
                <a:r>
                  <a:rPr lang="zh-CN" altLang="en-US" b="0" i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☞ </a:t>
                </a:r>
                <a:r>
                  <a:rPr lang="zh-CN" alt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i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为初等函数</a:t>
                </a:r>
                <a:r>
                  <a:rPr lang="zh-CN" altLang="en-US" b="0" i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．</a:t>
                </a:r>
              </a:p>
            </p:txBody>
          </p:sp>
          <p:graphicFrame>
            <p:nvGraphicFramePr>
              <p:cNvPr id="8207" name="Object 12"/>
              <p:cNvGraphicFramePr/>
              <p:nvPr/>
            </p:nvGraphicFramePr>
            <p:xfrm>
              <a:off x="1440" y="3120"/>
              <a:ext cx="480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5" r:id="rId10" imgW="367665" imgH="254000" progId="Equation.DSMT4">
                      <p:embed/>
                    </p:oleObj>
                  </mc:Choice>
                  <mc:Fallback>
                    <p:oleObj r:id="rId10" imgW="367665" imgH="254000" progId="Equation.DSMT4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120"/>
                            <a:ext cx="480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8" name="Object 13"/>
              <p:cNvGraphicFramePr/>
              <p:nvPr/>
            </p:nvGraphicFramePr>
            <p:xfrm>
              <a:off x="2736" y="3120"/>
              <a:ext cx="528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6" r:id="rId12" imgW="380365" imgH="254000" progId="Equation.DSMT4">
                      <p:embed/>
                    </p:oleObj>
                  </mc:Choice>
                  <mc:Fallback>
                    <p:oleObj r:id="rId12" imgW="380365" imgH="254000" progId="Equation.DSMT4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3120"/>
                            <a:ext cx="528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8209" name="Picture 16" descr="MCj0437463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"/>
            <a:ext cx="22860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ext Box 2"/>
          <p:cNvSpPr txBox="1"/>
          <p:nvPr/>
        </p:nvSpPr>
        <p:spPr>
          <a:xfrm>
            <a:off x="381000" y="3810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2800" i="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试确定一个至少具有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次代数精度的公式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</a:p>
        </p:txBody>
      </p:sp>
      <p:sp>
        <p:nvSpPr>
          <p:cNvPr id="18439" name="Rectangle 4"/>
          <p:cNvSpPr/>
          <p:nvPr/>
        </p:nvSpPr>
        <p:spPr>
          <a:xfrm>
            <a:off x="3529013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4" name="Object 3"/>
          <p:cNvGraphicFramePr/>
          <p:nvPr/>
        </p:nvGraphicFramePr>
        <p:xfrm>
          <a:off x="1447800" y="914400"/>
          <a:ext cx="556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r:id="rId3" imgW="2082800" imgH="482600" progId="Equation.3">
                  <p:embed/>
                </p:oleObj>
              </mc:Choice>
              <mc:Fallback>
                <p:oleObj r:id="rId3" imgW="2082800" imgH="482600" progId="Equation.3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914400"/>
                        <a:ext cx="5562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5"/>
          <p:cNvSpPr txBox="1"/>
          <p:nvPr/>
        </p:nvSpPr>
        <p:spPr>
          <a:xfrm>
            <a:off x="457200" y="1752600"/>
            <a:ext cx="81534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要使公式具有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次代数精度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则对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f(x)=1,x,x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求积公式准确成立，即得如下方程组。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441" name="Rectangle 7"/>
          <p:cNvSpPr/>
          <p:nvPr/>
        </p:nvSpPr>
        <p:spPr>
          <a:xfrm>
            <a:off x="4019550" y="295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5" name="Object 6"/>
          <p:cNvGraphicFramePr/>
          <p:nvPr/>
        </p:nvGraphicFramePr>
        <p:xfrm>
          <a:off x="1371600" y="2840038"/>
          <a:ext cx="4876800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r:id="rId5" imgW="1104900" imgH="939800" progId="Equation.3">
                  <p:embed/>
                </p:oleObj>
              </mc:Choice>
              <mc:Fallback>
                <p:oleObj r:id="rId5" imgW="1104900" imgH="939800" progId="Equation.3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840038"/>
                        <a:ext cx="4876800" cy="204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9"/>
          <p:cNvSpPr/>
          <p:nvPr/>
        </p:nvSpPr>
        <p:spPr>
          <a:xfrm>
            <a:off x="36766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6" name="Object 8"/>
          <p:cNvGraphicFramePr/>
          <p:nvPr/>
        </p:nvGraphicFramePr>
        <p:xfrm>
          <a:off x="2514600" y="4953000"/>
          <a:ext cx="4724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r:id="rId7" imgW="1790700" imgH="393700" progId="Equation.3">
                  <p:embed/>
                </p:oleObj>
              </mc:Choice>
              <mc:Fallback>
                <p:oleObj r:id="rId7" imgW="1790700" imgH="393700" progId="Equation.3">
                  <p:embed/>
                  <p:pic>
                    <p:nvPicPr>
                      <p:cNvPr id="0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4953000"/>
                        <a:ext cx="4724400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0"/>
          <p:cNvSpPr txBox="1"/>
          <p:nvPr/>
        </p:nvSpPr>
        <p:spPr>
          <a:xfrm>
            <a:off x="914400" y="49530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解之得，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  <p:sp>
        <p:nvSpPr>
          <p:cNvPr id="18444" name="Rectangle 12"/>
          <p:cNvSpPr/>
          <p:nvPr/>
        </p:nvSpPr>
        <p:spPr>
          <a:xfrm>
            <a:off x="334803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7" name="Object 11"/>
          <p:cNvGraphicFramePr/>
          <p:nvPr/>
        </p:nvGraphicFramePr>
        <p:xfrm>
          <a:off x="3048000" y="5715000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r:id="rId9" imgW="2451100" imgH="393700" progId="Equation.3">
                  <p:embed/>
                </p:oleObj>
              </mc:Choice>
              <mc:Fallback>
                <p:oleObj r:id="rId9" imgW="2451100" imgH="393700" progId="Equation.3">
                  <p:embed/>
                  <p:pic>
                    <p:nvPicPr>
                      <p:cNvPr id="0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5715000"/>
                        <a:ext cx="4876800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/>
          <p:nvPr/>
        </p:nvSpPr>
        <p:spPr>
          <a:xfrm>
            <a:off x="914400" y="58674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所求公式为：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2"/>
          <p:cNvSpPr txBox="1"/>
          <p:nvPr/>
        </p:nvSpPr>
        <p:spPr>
          <a:xfrm>
            <a:off x="457200" y="228600"/>
            <a:ext cx="830580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试确定求积系数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A,B,C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使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     具有最高的代数精度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分别取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f(x)=1,x,x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使求积公式准确成立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即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   得如下方程组。</a:t>
            </a:r>
          </a:p>
        </p:txBody>
      </p:sp>
      <p:sp>
        <p:nvSpPr>
          <p:cNvPr id="19462" name="Rectangle 3"/>
          <p:cNvSpPr/>
          <p:nvPr/>
        </p:nvSpPr>
        <p:spPr>
          <a:xfrm>
            <a:off x="381000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3" name="Rectangle 4"/>
          <p:cNvSpPr/>
          <p:nvPr/>
        </p:nvSpPr>
        <p:spPr>
          <a:xfrm>
            <a:off x="4138613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4" name="Rectangle 5"/>
          <p:cNvSpPr/>
          <p:nvPr/>
        </p:nvSpPr>
        <p:spPr>
          <a:xfrm>
            <a:off x="39433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5" name="Rectangle 6"/>
          <p:cNvSpPr/>
          <p:nvPr/>
        </p:nvSpPr>
        <p:spPr>
          <a:xfrm>
            <a:off x="422433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6" name="Rectangle 8"/>
          <p:cNvSpPr/>
          <p:nvPr/>
        </p:nvSpPr>
        <p:spPr>
          <a:xfrm>
            <a:off x="2938463" y="2919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7" name="Text Box 9"/>
          <p:cNvSpPr txBox="1"/>
          <p:nvPr/>
        </p:nvSpPr>
        <p:spPr>
          <a:xfrm>
            <a:off x="381000" y="4800600"/>
            <a:ext cx="3352800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所得求积公式为：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9468" name="Rectangle 10"/>
          <p:cNvSpPr/>
          <p:nvPr/>
        </p:nvSpPr>
        <p:spPr>
          <a:xfrm>
            <a:off x="3614738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9" name="Rectangle 16"/>
          <p:cNvSpPr/>
          <p:nvPr/>
        </p:nvSpPr>
        <p:spPr>
          <a:xfrm>
            <a:off x="3462338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58" name="Object 15"/>
          <p:cNvGraphicFramePr/>
          <p:nvPr/>
        </p:nvGraphicFramePr>
        <p:xfrm>
          <a:off x="2057400" y="762000"/>
          <a:ext cx="5257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r:id="rId3" imgW="2222500" imgH="330200" progId="Equation.3">
                  <p:embed/>
                </p:oleObj>
              </mc:Choice>
              <mc:Fallback>
                <p:oleObj r:id="rId3" imgW="2222500" imgH="330200" progId="Equation.3">
                  <p:embed/>
                  <p:pic>
                    <p:nvPicPr>
                      <p:cNvPr id="0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762000"/>
                        <a:ext cx="5257800" cy="750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8"/>
          <p:cNvSpPr/>
          <p:nvPr/>
        </p:nvSpPr>
        <p:spPr>
          <a:xfrm>
            <a:off x="4057650" y="295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59" name="Object 17"/>
          <p:cNvGraphicFramePr/>
          <p:nvPr/>
        </p:nvGraphicFramePr>
        <p:xfrm>
          <a:off x="3810000" y="2743200"/>
          <a:ext cx="4114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r:id="rId5" imgW="1028700" imgH="939800" progId="Equation.3">
                  <p:embed/>
                </p:oleObj>
              </mc:Choice>
              <mc:Fallback>
                <p:oleObj r:id="rId5" imgW="1028700" imgH="939800" progId="Equation.3">
                  <p:embed/>
                  <p:pic>
                    <p:nvPicPr>
                      <p:cNvPr id="0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2743200"/>
                        <a:ext cx="4114800" cy="198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9"/>
          <p:cNvSpPr txBox="1"/>
          <p:nvPr/>
        </p:nvSpPr>
        <p:spPr>
          <a:xfrm>
            <a:off x="304800" y="5410200"/>
            <a:ext cx="8229600" cy="124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对于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f(x)=1,x,x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,x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都准确成立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对于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f(x)=x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就不准确了，所以此求积公式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黑体" panose="02010609060101010101" pitchFamily="49" charset="-122"/>
                <a:cs typeface="+mn-cs"/>
              </a:rPr>
              <a:t>次代数精度。</a:t>
            </a:r>
          </a:p>
        </p:txBody>
      </p:sp>
      <p:sp>
        <p:nvSpPr>
          <p:cNvPr id="19472" name="Rectangle 21"/>
          <p:cNvSpPr/>
          <p:nvPr/>
        </p:nvSpPr>
        <p:spPr>
          <a:xfrm>
            <a:off x="34099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60" name="Object 20"/>
          <p:cNvGraphicFramePr/>
          <p:nvPr/>
        </p:nvGraphicFramePr>
        <p:xfrm>
          <a:off x="3352800" y="4724400"/>
          <a:ext cx="4876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r:id="rId7" imgW="2324100" imgH="393700" progId="Equation.3">
                  <p:embed/>
                </p:oleObj>
              </mc:Choice>
              <mc:Fallback>
                <p:oleObj r:id="rId7" imgW="2324100" imgH="393700" progId="Equation.3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4876800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/>
          <p:nvPr/>
        </p:nvSpPr>
        <p:spPr>
          <a:xfrm>
            <a:off x="0" y="0"/>
            <a:ext cx="9144000" cy="5334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5"/>
          <p:cNvSpPr/>
          <p:nvPr/>
        </p:nvSpPr>
        <p:spPr>
          <a:xfrm>
            <a:off x="381000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1" name="Rectangle 6"/>
          <p:cNvSpPr/>
          <p:nvPr/>
        </p:nvSpPr>
        <p:spPr>
          <a:xfrm>
            <a:off x="4138613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2" name="Rectangle 7"/>
          <p:cNvSpPr/>
          <p:nvPr/>
        </p:nvSpPr>
        <p:spPr>
          <a:xfrm>
            <a:off x="39433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3" name="Rectangle 8"/>
          <p:cNvSpPr/>
          <p:nvPr/>
        </p:nvSpPr>
        <p:spPr>
          <a:xfrm>
            <a:off x="422433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4" name="Rectangle 9"/>
          <p:cNvSpPr/>
          <p:nvPr/>
        </p:nvSpPr>
        <p:spPr>
          <a:xfrm>
            <a:off x="2938463" y="2919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5" name="Rectangle 11"/>
          <p:cNvSpPr/>
          <p:nvPr/>
        </p:nvSpPr>
        <p:spPr>
          <a:xfrm>
            <a:off x="3614738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6" name="Rectangle 12"/>
          <p:cNvSpPr/>
          <p:nvPr/>
        </p:nvSpPr>
        <p:spPr>
          <a:xfrm>
            <a:off x="3967163" y="2843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7" name="Rectangle 13"/>
          <p:cNvSpPr/>
          <p:nvPr/>
        </p:nvSpPr>
        <p:spPr>
          <a:xfrm>
            <a:off x="3448050" y="2814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8" name="Text Box 16"/>
          <p:cNvSpPr txBox="1"/>
          <p:nvPr/>
        </p:nvSpPr>
        <p:spPr>
          <a:xfrm>
            <a:off x="457200" y="1981200"/>
            <a:ext cx="8229600" cy="177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的代数精度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可以验证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f(x)=1, 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时公式两端相等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再将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f(x)=x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代入公式    左端</a:t>
            </a:r>
          </a:p>
        </p:txBody>
      </p:sp>
      <p:sp>
        <p:nvSpPr>
          <p:cNvPr id="21519" name="Rectangle 18"/>
          <p:cNvSpPr/>
          <p:nvPr/>
        </p:nvSpPr>
        <p:spPr>
          <a:xfrm>
            <a:off x="344328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06" name="Object 19"/>
          <p:cNvGraphicFramePr/>
          <p:nvPr/>
        </p:nvGraphicFramePr>
        <p:xfrm>
          <a:off x="1676400" y="1066800"/>
          <a:ext cx="548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r:id="rId3" imgW="2259330" imgH="393700" progId="Equation.3">
                  <p:embed/>
                </p:oleObj>
              </mc:Choice>
              <mc:Fallback>
                <p:oleObj r:id="rId3" imgW="2259330" imgH="393700" progId="Equation.3">
                  <p:embed/>
                  <p:pic>
                    <p:nvPicPr>
                      <p:cNvPr id="0" name="Object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066800"/>
                        <a:ext cx="5486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20"/>
          <p:cNvSpPr txBox="1"/>
          <p:nvPr/>
        </p:nvSpPr>
        <p:spPr>
          <a:xfrm>
            <a:off x="304800" y="381000"/>
            <a:ext cx="472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2800" i="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.4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考察求积公式</a:t>
            </a:r>
          </a:p>
        </p:txBody>
      </p:sp>
      <p:sp>
        <p:nvSpPr>
          <p:cNvPr id="21521" name="Text Box 21"/>
          <p:cNvSpPr txBox="1"/>
          <p:nvPr/>
        </p:nvSpPr>
        <p:spPr>
          <a:xfrm>
            <a:off x="533400" y="4800600"/>
            <a:ext cx="8077200" cy="1862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两端不相等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所以该求积公式具有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次代数精度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三个节点不一定具有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次代数精度，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因为不是插值型的</a:t>
            </a:r>
          </a:p>
        </p:txBody>
      </p:sp>
      <p:sp>
        <p:nvSpPr>
          <p:cNvPr id="21522" name="Rectangle 25"/>
          <p:cNvSpPr/>
          <p:nvPr/>
        </p:nvSpPr>
        <p:spPr>
          <a:xfrm>
            <a:off x="3890963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07" name="Object 24"/>
          <p:cNvGraphicFramePr/>
          <p:nvPr/>
        </p:nvGraphicFramePr>
        <p:xfrm>
          <a:off x="3429000" y="3200400"/>
          <a:ext cx="365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r:id="rId5" imgW="1358265" imgH="393700" progId="Equation.3">
                  <p:embed/>
                </p:oleObj>
              </mc:Choice>
              <mc:Fallback>
                <p:oleObj r:id="rId5" imgW="1358265" imgH="393700" progId="Equation.3">
                  <p:embed/>
                  <p:pic>
                    <p:nvPicPr>
                      <p:cNvPr id="0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3200400"/>
                        <a:ext cx="3657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Rectangle 27"/>
          <p:cNvSpPr/>
          <p:nvPr/>
        </p:nvSpPr>
        <p:spPr>
          <a:xfrm>
            <a:off x="34099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08" name="Object 26"/>
          <p:cNvGraphicFramePr/>
          <p:nvPr/>
        </p:nvGraphicFramePr>
        <p:xfrm>
          <a:off x="3429000" y="4114800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r:id="rId7" imgW="2324100" imgH="393700" progId="Equation.3">
                  <p:embed/>
                </p:oleObj>
              </mc:Choice>
              <mc:Fallback>
                <p:oleObj r:id="rId7" imgW="2324100" imgH="393700" progId="Equation.3">
                  <p:embed/>
                  <p:pic>
                    <p:nvPicPr>
                      <p:cNvPr id="0" name="Object 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4114800"/>
                        <a:ext cx="4572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Text Box 28"/>
          <p:cNvSpPr txBox="1"/>
          <p:nvPr/>
        </p:nvSpPr>
        <p:spPr>
          <a:xfrm>
            <a:off x="2286000" y="4191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右端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2"/>
          <p:cNvSpPr txBox="1"/>
          <p:nvPr/>
        </p:nvSpPr>
        <p:spPr>
          <a:xfrm>
            <a:off x="152400" y="228600"/>
            <a:ext cx="853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2800" i="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.5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给定求积公式如下：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2536" name="Rectangle 4"/>
          <p:cNvSpPr/>
          <p:nvPr/>
        </p:nvSpPr>
        <p:spPr>
          <a:xfrm>
            <a:off x="3319463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0" name="Object 3"/>
          <p:cNvGraphicFramePr/>
          <p:nvPr/>
        </p:nvGraphicFramePr>
        <p:xfrm>
          <a:off x="1371600" y="8382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r:id="rId3" imgW="2501900" imgH="482600" progId="Equation.3">
                  <p:embed/>
                </p:oleObj>
              </mc:Choice>
              <mc:Fallback>
                <p:oleObj r:id="rId3" imgW="2501900" imgH="482600" progId="Equation.3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838200"/>
                        <a:ext cx="6019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5"/>
          <p:cNvSpPr txBox="1"/>
          <p:nvPr/>
        </p:nvSpPr>
        <p:spPr>
          <a:xfrm>
            <a:off x="1219200" y="1752600"/>
            <a:ext cx="739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试证此求积公式是插值型的求积公式 </a:t>
            </a:r>
          </a:p>
        </p:txBody>
      </p:sp>
      <p:sp>
        <p:nvSpPr>
          <p:cNvPr id="22538" name="Text Box 6"/>
          <p:cNvSpPr txBox="1"/>
          <p:nvPr/>
        </p:nvSpPr>
        <p:spPr>
          <a:xfrm>
            <a:off x="304800" y="2438400"/>
            <a:ext cx="80772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设 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则以这三点为插值节点的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Lagrange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插值基函数为 </a:t>
            </a:r>
          </a:p>
        </p:txBody>
      </p:sp>
      <p:sp>
        <p:nvSpPr>
          <p:cNvPr id="22539" name="Rectangle 8"/>
          <p:cNvSpPr/>
          <p:nvPr/>
        </p:nvSpPr>
        <p:spPr>
          <a:xfrm>
            <a:off x="3871913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1" name="Object 7"/>
          <p:cNvGraphicFramePr/>
          <p:nvPr/>
        </p:nvGraphicFramePr>
        <p:xfrm>
          <a:off x="1371600" y="2362200"/>
          <a:ext cx="2667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r:id="rId5" imgW="1396365" imgH="393700" progId="Equation.3">
                  <p:embed/>
                </p:oleObj>
              </mc:Choice>
              <mc:Fallback>
                <p:oleObj r:id="rId5" imgW="1396365" imgH="393700" progId="Equation.3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362200"/>
                        <a:ext cx="2667000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0"/>
          <p:cNvSpPr/>
          <p:nvPr/>
        </p:nvSpPr>
        <p:spPr>
          <a:xfrm>
            <a:off x="2709863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2" name="Object 9"/>
          <p:cNvGraphicFramePr/>
          <p:nvPr/>
        </p:nvGraphicFramePr>
        <p:xfrm>
          <a:off x="685800" y="3733800"/>
          <a:ext cx="74676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r:id="rId7" imgW="3721100" imgH="431800" progId="Equation.3">
                  <p:embed/>
                </p:oleObj>
              </mc:Choice>
              <mc:Fallback>
                <p:oleObj r:id="rId7" imgW="3721100" imgH="431800" progId="Equation.3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733800"/>
                        <a:ext cx="7467600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2"/>
          <p:cNvSpPr/>
          <p:nvPr/>
        </p:nvSpPr>
        <p:spPr>
          <a:xfrm>
            <a:off x="264795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3" name="Object 11"/>
          <p:cNvGraphicFramePr/>
          <p:nvPr/>
        </p:nvGraphicFramePr>
        <p:xfrm>
          <a:off x="685800" y="4800600"/>
          <a:ext cx="74676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r:id="rId9" imgW="3848100" imgH="431800" progId="Equation.3">
                  <p:embed/>
                </p:oleObj>
              </mc:Choice>
              <mc:Fallback>
                <p:oleObj r:id="rId9" imgW="3848100" imgH="431800" progId="Equation.3">
                  <p:embed/>
                  <p:pic>
                    <p:nvPicPr>
                      <p:cNvPr id="0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4800600"/>
                        <a:ext cx="7467600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/>
          <p:nvPr/>
        </p:nvSpPr>
        <p:spPr>
          <a:xfrm>
            <a:off x="272415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4" name="Object 13"/>
          <p:cNvGraphicFramePr/>
          <p:nvPr/>
        </p:nvGraphicFramePr>
        <p:xfrm>
          <a:off x="685800" y="5791200"/>
          <a:ext cx="7467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r:id="rId11" imgW="3695700" imgH="431800" progId="Equation.3">
                  <p:embed/>
                </p:oleObj>
              </mc:Choice>
              <mc:Fallback>
                <p:oleObj r:id="rId11" imgW="3695700" imgH="431800" progId="Equation.3">
                  <p:embed/>
                  <p:pic>
                    <p:nvPicPr>
                      <p:cNvPr id="0" name="Objec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5791200"/>
                        <a:ext cx="74676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/>
          <p:nvPr/>
        </p:nvGraphicFramePr>
        <p:xfrm>
          <a:off x="685800" y="228600"/>
          <a:ext cx="7315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r:id="rId3" imgW="3313430" imgH="482600" progId="Equation.3">
                  <p:embed/>
                </p:oleObj>
              </mc:Choice>
              <mc:Fallback>
                <p:oleObj r:id="rId3" imgW="3313430" imgH="482600" progId="Equation.3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28600"/>
                        <a:ext cx="731520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4"/>
          <p:cNvSpPr/>
          <p:nvPr/>
        </p:nvSpPr>
        <p:spPr>
          <a:xfrm>
            <a:off x="325755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55" name="Object 3"/>
          <p:cNvGraphicFramePr/>
          <p:nvPr/>
        </p:nvGraphicFramePr>
        <p:xfrm>
          <a:off x="2057400" y="1295400"/>
          <a:ext cx="541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r:id="rId5" imgW="2628900" imgH="431800" progId="Equation.3">
                  <p:embed/>
                </p:oleObj>
              </mc:Choice>
              <mc:Fallback>
                <p:oleObj r:id="rId5" imgW="2628900" imgH="431800" progId="Equation.3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1295400"/>
                        <a:ext cx="541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/>
          <p:cNvGraphicFramePr/>
          <p:nvPr/>
        </p:nvGraphicFramePr>
        <p:xfrm>
          <a:off x="609600" y="2190750"/>
          <a:ext cx="7620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r:id="rId7" imgW="3795395" imgH="482600" progId="Equation.3">
                  <p:embed/>
                </p:oleObj>
              </mc:Choice>
              <mc:Fallback>
                <p:oleObj r:id="rId7" imgW="3795395" imgH="482600" progId="Equation.3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2190750"/>
                        <a:ext cx="76200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7"/>
          <p:cNvSpPr/>
          <p:nvPr/>
        </p:nvSpPr>
        <p:spPr>
          <a:xfrm>
            <a:off x="283845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57" name="Object 6"/>
          <p:cNvGraphicFramePr/>
          <p:nvPr/>
        </p:nvGraphicFramePr>
        <p:xfrm>
          <a:off x="1600200" y="3330575"/>
          <a:ext cx="670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r:id="rId9" imgW="3467100" imgH="431800" progId="Equation.3">
                  <p:embed/>
                </p:oleObj>
              </mc:Choice>
              <mc:Fallback>
                <p:oleObj r:id="rId9" imgW="3467100" imgH="431800" progId="Equation.3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3330575"/>
                        <a:ext cx="67056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8"/>
          <p:cNvGraphicFramePr/>
          <p:nvPr/>
        </p:nvGraphicFramePr>
        <p:xfrm>
          <a:off x="609600" y="4454525"/>
          <a:ext cx="72390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r:id="rId11" imgW="3313430" imgH="482600" progId="Equation.3">
                  <p:embed/>
                </p:oleObj>
              </mc:Choice>
              <mc:Fallback>
                <p:oleObj r:id="rId11" imgW="3313430" imgH="482600" progId="Equation.3">
                  <p:embed/>
                  <p:pic>
                    <p:nvPicPr>
                      <p:cNvPr id="0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4454525"/>
                        <a:ext cx="7239000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0"/>
          <p:cNvSpPr/>
          <p:nvPr/>
        </p:nvSpPr>
        <p:spPr>
          <a:xfrm>
            <a:off x="3614738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59" name="Object 9"/>
          <p:cNvGraphicFramePr/>
          <p:nvPr/>
        </p:nvGraphicFramePr>
        <p:xfrm>
          <a:off x="1905000" y="5638800"/>
          <a:ext cx="4267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r:id="rId13" imgW="1917700" imgH="431800" progId="Equation.3">
                  <p:embed/>
                </p:oleObj>
              </mc:Choice>
              <mc:Fallback>
                <p:oleObj r:id="rId13" imgW="1917700" imgH="431800" progId="Equation.3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5000" y="5638800"/>
                        <a:ext cx="426720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/>
          <p:nvPr/>
        </p:nvSpPr>
        <p:spPr>
          <a:xfrm>
            <a:off x="762000" y="3124200"/>
            <a:ext cx="7315200" cy="1330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由插值型求积公式的定义知，所给的求积公式是插值型求积公式。 </a:t>
            </a:r>
          </a:p>
        </p:txBody>
      </p:sp>
      <p:sp>
        <p:nvSpPr>
          <p:cNvPr id="24580" name="Rectangle 3"/>
          <p:cNvSpPr/>
          <p:nvPr/>
        </p:nvSpPr>
        <p:spPr>
          <a:xfrm>
            <a:off x="3319463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78" name="Object 4"/>
          <p:cNvGraphicFramePr/>
          <p:nvPr/>
        </p:nvGraphicFramePr>
        <p:xfrm>
          <a:off x="1752600" y="1828800"/>
          <a:ext cx="4800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r:id="rId3" imgW="2501900" imgH="482600" progId="Equation.3">
                  <p:embed/>
                </p:oleObj>
              </mc:Choice>
              <mc:Fallback>
                <p:oleObj r:id="rId3" imgW="2501900" imgH="4826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828800"/>
                        <a:ext cx="4800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/>
          <p:nvPr/>
        </p:nvSpPr>
        <p:spPr>
          <a:xfrm>
            <a:off x="685800" y="9144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插值型求积公式为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Text Box 3"/>
          <p:cNvSpPr txBox="1"/>
          <p:nvPr/>
        </p:nvSpPr>
        <p:spPr>
          <a:xfrm>
            <a:off x="228600" y="228600"/>
            <a:ext cx="5334000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2800" i="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.7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给定求积公式</a:t>
            </a:r>
          </a:p>
        </p:txBody>
      </p:sp>
      <p:sp>
        <p:nvSpPr>
          <p:cNvPr id="28678" name="Rectangle 4"/>
          <p:cNvSpPr/>
          <p:nvPr/>
        </p:nvSpPr>
        <p:spPr>
          <a:xfrm>
            <a:off x="381000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9" name="Rectangle 5"/>
          <p:cNvSpPr/>
          <p:nvPr/>
        </p:nvSpPr>
        <p:spPr>
          <a:xfrm>
            <a:off x="4138613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0" name="Rectangle 6"/>
          <p:cNvSpPr/>
          <p:nvPr/>
        </p:nvSpPr>
        <p:spPr>
          <a:xfrm>
            <a:off x="39433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1" name="Rectangle 7"/>
          <p:cNvSpPr/>
          <p:nvPr/>
        </p:nvSpPr>
        <p:spPr>
          <a:xfrm>
            <a:off x="422433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2" name="Rectangle 8"/>
          <p:cNvSpPr/>
          <p:nvPr/>
        </p:nvSpPr>
        <p:spPr>
          <a:xfrm>
            <a:off x="2938463" y="2919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3" name="Rectangle 9"/>
          <p:cNvSpPr/>
          <p:nvPr/>
        </p:nvSpPr>
        <p:spPr>
          <a:xfrm>
            <a:off x="3614738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4" name="Rectangle 10"/>
          <p:cNvSpPr/>
          <p:nvPr/>
        </p:nvSpPr>
        <p:spPr>
          <a:xfrm>
            <a:off x="3967163" y="2843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5" name="Rectangle 11"/>
          <p:cNvSpPr/>
          <p:nvPr/>
        </p:nvSpPr>
        <p:spPr>
          <a:xfrm>
            <a:off x="3448050" y="2814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6" name="Text Box 12"/>
          <p:cNvSpPr txBox="1"/>
          <p:nvPr/>
        </p:nvSpPr>
        <p:spPr>
          <a:xfrm>
            <a:off x="609600" y="1905000"/>
            <a:ext cx="7924800" cy="124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试确定求积系数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,A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使其有尽可能高的代数精度，并指出其代数精度</a:t>
            </a:r>
          </a:p>
        </p:txBody>
      </p:sp>
      <p:graphicFrame>
        <p:nvGraphicFramePr>
          <p:cNvPr id="28674" name="Object 13"/>
          <p:cNvGraphicFramePr/>
          <p:nvPr/>
        </p:nvGraphicFramePr>
        <p:xfrm>
          <a:off x="1143000" y="838200"/>
          <a:ext cx="662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r:id="rId3" imgW="2551430" imgH="330200" progId="Equation.3">
                  <p:embed/>
                </p:oleObj>
              </mc:Choice>
              <mc:Fallback>
                <p:oleObj r:id="rId3" imgW="2551430" imgH="330200" progId="Equation.3">
                  <p:embed/>
                  <p:pic>
                    <p:nvPicPr>
                      <p:cNvPr id="0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6629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14"/>
          <p:cNvSpPr/>
          <p:nvPr/>
        </p:nvSpPr>
        <p:spPr>
          <a:xfrm>
            <a:off x="4071938" y="2871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8" name="Rectangle 15"/>
          <p:cNvSpPr/>
          <p:nvPr/>
        </p:nvSpPr>
        <p:spPr>
          <a:xfrm>
            <a:off x="3867150" y="2947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9" name="Rectangle 16"/>
          <p:cNvSpPr/>
          <p:nvPr/>
        </p:nvSpPr>
        <p:spPr>
          <a:xfrm>
            <a:off x="3309938" y="3024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90" name="Text Box 17"/>
          <p:cNvSpPr txBox="1"/>
          <p:nvPr/>
        </p:nvSpPr>
        <p:spPr>
          <a:xfrm>
            <a:off x="381000" y="33528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解：令求积公式对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f(x)=1, x, 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准确成立，则有</a:t>
            </a:r>
          </a:p>
        </p:txBody>
      </p:sp>
      <p:graphicFrame>
        <p:nvGraphicFramePr>
          <p:cNvPr id="28675" name="Object 18"/>
          <p:cNvGraphicFramePr/>
          <p:nvPr/>
        </p:nvGraphicFramePr>
        <p:xfrm>
          <a:off x="1066800" y="4038600"/>
          <a:ext cx="5334000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r:id="rId5" imgW="1409700" imgH="965200" progId="Equation.3">
                  <p:embed/>
                </p:oleObj>
              </mc:Choice>
              <mc:Fallback>
                <p:oleObj r:id="rId5" imgW="1409700" imgH="965200" progId="Equation.3">
                  <p:embed/>
                  <p:pic>
                    <p:nvPicPr>
                      <p:cNvPr id="0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038600"/>
                        <a:ext cx="5334000" cy="241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/>
          <p:nvPr/>
        </p:nvSpPr>
        <p:spPr>
          <a:xfrm>
            <a:off x="381000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Rectangle 5"/>
          <p:cNvSpPr/>
          <p:nvPr/>
        </p:nvSpPr>
        <p:spPr>
          <a:xfrm>
            <a:off x="4138613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Rectangle 6"/>
          <p:cNvSpPr/>
          <p:nvPr/>
        </p:nvSpPr>
        <p:spPr>
          <a:xfrm>
            <a:off x="39433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Rectangle 7"/>
          <p:cNvSpPr/>
          <p:nvPr/>
        </p:nvSpPr>
        <p:spPr>
          <a:xfrm>
            <a:off x="422433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Rectangle 8"/>
          <p:cNvSpPr/>
          <p:nvPr/>
        </p:nvSpPr>
        <p:spPr>
          <a:xfrm>
            <a:off x="2938463" y="2919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4" name="Rectangle 9"/>
          <p:cNvSpPr/>
          <p:nvPr/>
        </p:nvSpPr>
        <p:spPr>
          <a:xfrm>
            <a:off x="3614738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5" name="Rectangle 10"/>
          <p:cNvSpPr/>
          <p:nvPr/>
        </p:nvSpPr>
        <p:spPr>
          <a:xfrm>
            <a:off x="3967163" y="2843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6" name="Rectangle 11"/>
          <p:cNvSpPr/>
          <p:nvPr/>
        </p:nvSpPr>
        <p:spPr>
          <a:xfrm>
            <a:off x="3448050" y="2814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7" name="Rectangle 14"/>
          <p:cNvSpPr/>
          <p:nvPr/>
        </p:nvSpPr>
        <p:spPr>
          <a:xfrm>
            <a:off x="4071938" y="2871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Rectangle 18"/>
          <p:cNvSpPr/>
          <p:nvPr/>
        </p:nvSpPr>
        <p:spPr>
          <a:xfrm>
            <a:off x="3867150" y="2947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Rectangle 20"/>
          <p:cNvSpPr/>
          <p:nvPr/>
        </p:nvSpPr>
        <p:spPr>
          <a:xfrm>
            <a:off x="3309938" y="3024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698" name="Object 25"/>
          <p:cNvGraphicFramePr/>
          <p:nvPr/>
        </p:nvGraphicFramePr>
        <p:xfrm>
          <a:off x="1695450" y="1552575"/>
          <a:ext cx="65532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r:id="rId3" imgW="2527300" imgH="812800" progId="Equation.3">
                  <p:embed/>
                </p:oleObj>
              </mc:Choice>
              <mc:Fallback>
                <p:oleObj r:id="rId3" imgW="2527300" imgH="812800" progId="Equation.3">
                  <p:embed/>
                  <p:pic>
                    <p:nvPicPr>
                      <p:cNvPr id="0" name="Object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5450" y="1552575"/>
                        <a:ext cx="6553200" cy="176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26"/>
          <p:cNvSpPr txBox="1"/>
          <p:nvPr/>
        </p:nvSpPr>
        <p:spPr>
          <a:xfrm>
            <a:off x="323850" y="1628775"/>
            <a:ext cx="18288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解之得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6508" name="Text Box 28"/>
          <p:cNvSpPr txBox="1"/>
          <p:nvPr/>
        </p:nvSpPr>
        <p:spPr>
          <a:xfrm>
            <a:off x="400050" y="3381375"/>
            <a:ext cx="8153400" cy="1820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其代数精度至少为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f(x)=x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代入求积公式两端相等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而将将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f(x)=x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代入求积公式两端不相等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所以其代数精度为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027"/>
          <p:cNvSpPr/>
          <p:nvPr/>
        </p:nvSpPr>
        <p:spPr>
          <a:xfrm>
            <a:off x="381000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Rectangle 1028"/>
          <p:cNvSpPr/>
          <p:nvPr/>
        </p:nvSpPr>
        <p:spPr>
          <a:xfrm>
            <a:off x="4138613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Rectangle 1029"/>
          <p:cNvSpPr/>
          <p:nvPr/>
        </p:nvSpPr>
        <p:spPr>
          <a:xfrm>
            <a:off x="39433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1030"/>
          <p:cNvSpPr/>
          <p:nvPr/>
        </p:nvSpPr>
        <p:spPr>
          <a:xfrm>
            <a:off x="422433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0" name="Rectangle 1032"/>
          <p:cNvSpPr/>
          <p:nvPr/>
        </p:nvSpPr>
        <p:spPr>
          <a:xfrm>
            <a:off x="2938463" y="2919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1" name="Text Box 1033"/>
          <p:cNvSpPr txBox="1"/>
          <p:nvPr/>
        </p:nvSpPr>
        <p:spPr>
          <a:xfrm>
            <a:off x="0" y="3962400"/>
            <a:ext cx="8991600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</a:p>
        </p:txBody>
      </p:sp>
      <p:sp>
        <p:nvSpPr>
          <p:cNvPr id="33802" name="Rectangle 1034"/>
          <p:cNvSpPr/>
          <p:nvPr/>
        </p:nvSpPr>
        <p:spPr>
          <a:xfrm>
            <a:off x="3614738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3" name="Rectangle 1035"/>
          <p:cNvSpPr/>
          <p:nvPr/>
        </p:nvSpPr>
        <p:spPr>
          <a:xfrm>
            <a:off x="3481388" y="30622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Rectangle 1036"/>
          <p:cNvSpPr/>
          <p:nvPr/>
        </p:nvSpPr>
        <p:spPr>
          <a:xfrm>
            <a:off x="3967163" y="2843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5" name="Rectangle 1037"/>
          <p:cNvSpPr/>
          <p:nvPr/>
        </p:nvSpPr>
        <p:spPr>
          <a:xfrm>
            <a:off x="3448050" y="2814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6" name="Rectangle 1038"/>
          <p:cNvSpPr/>
          <p:nvPr/>
        </p:nvSpPr>
        <p:spPr>
          <a:xfrm>
            <a:off x="2786063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7" name="Rectangle 1039"/>
          <p:cNvSpPr/>
          <p:nvPr/>
        </p:nvSpPr>
        <p:spPr>
          <a:xfrm>
            <a:off x="314325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794" name="Object 1040"/>
          <p:cNvGraphicFramePr/>
          <p:nvPr/>
        </p:nvGraphicFramePr>
        <p:xfrm>
          <a:off x="3048000" y="990600"/>
          <a:ext cx="22447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r:id="rId3" imgW="862965" imgH="431800" progId="Equation.DSMT4">
                  <p:embed/>
                </p:oleObj>
              </mc:Choice>
              <mc:Fallback>
                <p:oleObj r:id="rId3" imgW="862965" imgH="431800" progId="Equation.DSMT4">
                  <p:embed/>
                  <p:pic>
                    <p:nvPicPr>
                      <p:cNvPr id="0" name="Object 10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990600"/>
                        <a:ext cx="224472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041"/>
          <p:cNvGraphicFramePr/>
          <p:nvPr/>
        </p:nvGraphicFramePr>
        <p:xfrm>
          <a:off x="609600" y="1905000"/>
          <a:ext cx="8305800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r:id="rId5" imgW="2806700" imgH="2273300" progId="Equation.DSMT4">
                  <p:embed/>
                </p:oleObj>
              </mc:Choice>
              <mc:Fallback>
                <p:oleObj r:id="rId5" imgW="2806700" imgH="2273300" progId="Equation.DSMT4">
                  <p:embed/>
                  <p:pic>
                    <p:nvPicPr>
                      <p:cNvPr id="0" name="Object 10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905000"/>
                        <a:ext cx="8305800" cy="4687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026"/>
          <p:cNvSpPr txBox="1"/>
          <p:nvPr/>
        </p:nvSpPr>
        <p:spPr>
          <a:xfrm>
            <a:off x="457200" y="381000"/>
            <a:ext cx="8305800" cy="6524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 </a:t>
            </a:r>
            <a:r>
              <a:rPr lang="en-US" altLang="zh-CN" sz="2800" i="0" dirty="0">
                <a:solidFill>
                  <a:srgbClr val="000000"/>
                </a:solidFill>
                <a:ea typeface="黑体" panose="02010609060101010101" pitchFamily="49" charset="-122"/>
              </a:rPr>
              <a:t>2.8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求证当节点为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个时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插值求积系数之和为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1" name="Text Box 3"/>
          <p:cNvSpPr txBox="1"/>
          <p:nvPr/>
        </p:nvSpPr>
        <p:spPr>
          <a:xfrm>
            <a:off x="381000" y="1143000"/>
            <a:ext cx="7696200" cy="2630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在积分区间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[a,b]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上选取节点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(2)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求出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f(x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及利用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或解关于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的线性方程组求出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，这样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就得到了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2" name="Rectangle 4"/>
          <p:cNvSpPr/>
          <p:nvPr/>
        </p:nvSpPr>
        <p:spPr>
          <a:xfrm>
            <a:off x="381000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3" name="Rectangle 5"/>
          <p:cNvSpPr/>
          <p:nvPr/>
        </p:nvSpPr>
        <p:spPr>
          <a:xfrm>
            <a:off x="4138613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Rectangle 6"/>
          <p:cNvSpPr/>
          <p:nvPr/>
        </p:nvSpPr>
        <p:spPr>
          <a:xfrm>
            <a:off x="39433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Rectangle 7"/>
          <p:cNvSpPr/>
          <p:nvPr/>
        </p:nvSpPr>
        <p:spPr>
          <a:xfrm>
            <a:off x="422433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6" name="Rectangle 9"/>
          <p:cNvSpPr/>
          <p:nvPr/>
        </p:nvSpPr>
        <p:spPr>
          <a:xfrm>
            <a:off x="3967163" y="2843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7" name="Rectangle 10"/>
          <p:cNvSpPr/>
          <p:nvPr/>
        </p:nvSpPr>
        <p:spPr>
          <a:xfrm>
            <a:off x="3448050" y="2814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Text Box 11"/>
          <p:cNvSpPr txBox="1"/>
          <p:nvPr/>
        </p:nvSpPr>
        <p:spPr>
          <a:xfrm>
            <a:off x="609600" y="4953000"/>
            <a:ext cx="6705600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(3)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利用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f(x)=x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验算代数精度</a:t>
            </a:r>
          </a:p>
        </p:txBody>
      </p:sp>
      <p:sp>
        <p:nvSpPr>
          <p:cNvPr id="34829" name="Text Box 12"/>
          <p:cNvSpPr txBox="1"/>
          <p:nvPr/>
        </p:nvSpPr>
        <p:spPr>
          <a:xfrm>
            <a:off x="533400" y="457200"/>
            <a:ext cx="8077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构造插值求积公式的步骤</a:t>
            </a:r>
          </a:p>
        </p:txBody>
      </p:sp>
      <p:sp>
        <p:nvSpPr>
          <p:cNvPr id="34830" name="Rectangle 13"/>
          <p:cNvSpPr/>
          <p:nvPr/>
        </p:nvSpPr>
        <p:spPr>
          <a:xfrm>
            <a:off x="344328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818" name="Object 15"/>
          <p:cNvGraphicFramePr/>
          <p:nvPr/>
        </p:nvGraphicFramePr>
        <p:xfrm>
          <a:off x="4495800" y="1905000"/>
          <a:ext cx="1876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r:id="rId3" imgW="964565" imgH="330200" progId="Equation.3">
                  <p:embed/>
                </p:oleObj>
              </mc:Choice>
              <mc:Fallback>
                <p:oleObj r:id="rId3" imgW="964565" imgH="330200" progId="Equation.3">
                  <p:embed/>
                  <p:pic>
                    <p:nvPicPr>
                      <p:cNvPr id="0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1905000"/>
                        <a:ext cx="1876425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6"/>
          <p:cNvGraphicFramePr/>
          <p:nvPr/>
        </p:nvGraphicFramePr>
        <p:xfrm>
          <a:off x="2209800" y="3886200"/>
          <a:ext cx="480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r:id="rId5" imgW="1459865" imgH="431800" progId="Equation.3">
                  <p:embed/>
                </p:oleObj>
              </mc:Choice>
              <mc:Fallback>
                <p:oleObj r:id="rId5" imgW="1459865" imgH="431800" progId="Equation.3">
                  <p:embed/>
                  <p:pic>
                    <p:nvPicPr>
                      <p:cNvPr id="0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3886200"/>
                        <a:ext cx="48006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18"/>
          <p:cNvSpPr/>
          <p:nvPr/>
        </p:nvSpPr>
        <p:spPr>
          <a:xfrm>
            <a:off x="3443288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Rectangle 21"/>
          <p:cNvSpPr/>
          <p:nvPr/>
        </p:nvSpPr>
        <p:spPr>
          <a:xfrm>
            <a:off x="3100388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3" name="Rectangle 24"/>
          <p:cNvSpPr/>
          <p:nvPr/>
        </p:nvSpPr>
        <p:spPr>
          <a:xfrm>
            <a:off x="259080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4" name="Rectangle 26"/>
          <p:cNvSpPr/>
          <p:nvPr/>
        </p:nvSpPr>
        <p:spPr>
          <a:xfrm>
            <a:off x="3028950" y="3009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CN" sz="2800"/>
            </a:br>
            <a:b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CN" sz="2800" b="1">
                <a:solidFill>
                  <a:schemeClr val="tx1"/>
                </a:solidFill>
              </a:rPr>
            </a:br>
            <a:br>
              <a:rPr lang="en-US" altLang="zh-CN" sz="3600" b="1">
                <a:solidFill>
                  <a:schemeClr val="tx1"/>
                </a:solidFill>
              </a:rPr>
            </a:br>
            <a:endParaRPr lang="en-US" altLang="zh-CN" sz="3600" b="1">
              <a:solidFill>
                <a:schemeClr val="tx1"/>
              </a:solidFill>
            </a:endParaRPr>
          </a:p>
        </p:txBody>
      </p:sp>
      <p:graphicFrame>
        <p:nvGraphicFramePr>
          <p:cNvPr id="9218" name="Object 34"/>
          <p:cNvGraphicFramePr>
            <a:graphicFrameLocks noGrp="1"/>
          </p:cNvGraphicFramePr>
          <p:nvPr>
            <p:ph sz="quarter" idx="3"/>
          </p:nvPr>
        </p:nvGraphicFramePr>
        <p:xfrm>
          <a:off x="2344738" y="4826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r:id="rId3" imgW="114300" imgH="215265" progId="Equation.3">
                  <p:embed/>
                </p:oleObj>
              </mc:Choice>
              <mc:Fallback>
                <p:oleObj r:id="rId3" imgW="114300" imgH="215265" progId="Equation.3">
                  <p:embed/>
                  <p:pic>
                    <p:nvPicPr>
                      <p:cNvPr id="0" name="Object 34"/>
                      <p:cNvPicPr>
                        <a:picLocks noRo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826000"/>
                        <a:ext cx="114300" cy="2159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" name="Group 63"/>
          <p:cNvGrpSpPr/>
          <p:nvPr/>
        </p:nvGrpSpPr>
        <p:grpSpPr bwMode="auto">
          <a:xfrm>
            <a:off x="838200" y="1600200"/>
            <a:ext cx="7772400" cy="1041400"/>
            <a:chOff x="528" y="1008"/>
            <a:chExt cx="4896" cy="656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528" y="1008"/>
              <a:ext cx="4896" cy="65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  <a:sym typeface="+mn-ea"/>
                </a:rPr>
                <a:t>例如求由函数                   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给定的曲线</a:t>
              </a:r>
              <a:r>
                <a:rPr lang="en-US" altLang="zh-CN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, 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从           到                间的弧长</a:t>
              </a:r>
              <a:r>
                <a:rPr lang="en-US" altLang="zh-CN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。</a:t>
              </a:r>
            </a:p>
          </p:txBody>
        </p:sp>
        <p:grpSp>
          <p:nvGrpSpPr>
            <p:cNvPr id="9221" name="Group 62"/>
            <p:cNvGrpSpPr/>
            <p:nvPr/>
          </p:nvGrpSpPr>
          <p:grpSpPr bwMode="auto">
            <a:xfrm>
              <a:off x="1824" y="1079"/>
              <a:ext cx="3456" cy="252"/>
              <a:chOff x="1824" y="1079"/>
              <a:chExt cx="3456" cy="252"/>
            </a:xfrm>
          </p:grpSpPr>
          <p:graphicFrame>
            <p:nvGraphicFramePr>
              <p:cNvPr id="9222" name="Object 39"/>
              <p:cNvGraphicFramePr/>
              <p:nvPr/>
            </p:nvGraphicFramePr>
            <p:xfrm>
              <a:off x="1824" y="1104"/>
              <a:ext cx="86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93" r:id="rId5" imgW="774065" imgH="203200" progId="Equation.3">
                      <p:embed/>
                    </p:oleObj>
                  </mc:Choice>
                  <mc:Fallback>
                    <p:oleObj r:id="rId5" imgW="774065" imgH="203200" progId="Equation.3">
                      <p:embed/>
                      <p:pic>
                        <p:nvPicPr>
                          <p:cNvPr id="0" name="Object 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104"/>
                            <a:ext cx="86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3" name="Object 40"/>
              <p:cNvGraphicFramePr/>
              <p:nvPr/>
            </p:nvGraphicFramePr>
            <p:xfrm>
              <a:off x="4032" y="1080"/>
              <a:ext cx="43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94" r:id="rId7" imgW="354965" imgH="177800" progId="Equation.DSMT4">
                      <p:embed/>
                    </p:oleObj>
                  </mc:Choice>
                  <mc:Fallback>
                    <p:oleObj r:id="rId7" imgW="354965" imgH="177800" progId="Equation.DSMT4">
                      <p:embed/>
                      <p:pic>
                        <p:nvPicPr>
                          <p:cNvPr id="0" name="Object 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080"/>
                            <a:ext cx="43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4" name="Object 41"/>
              <p:cNvGraphicFramePr/>
              <p:nvPr/>
            </p:nvGraphicFramePr>
            <p:xfrm>
              <a:off x="4752" y="1079"/>
              <a:ext cx="528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95" r:id="rId9" imgW="431165" imgH="177800" progId="Equation.DSMT4">
                      <p:embed/>
                    </p:oleObj>
                  </mc:Choice>
                  <mc:Fallback>
                    <p:oleObj r:id="rId9" imgW="431165" imgH="177800" progId="Equation.DSMT4">
                      <p:embed/>
                      <p:pic>
                        <p:nvPicPr>
                          <p:cNvPr id="0" name="Object 4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079"/>
                            <a:ext cx="528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25" name="Group 61"/>
          <p:cNvGrpSpPr/>
          <p:nvPr/>
        </p:nvGrpSpPr>
        <p:grpSpPr bwMode="auto">
          <a:xfrm>
            <a:off x="685800" y="152400"/>
            <a:ext cx="8229600" cy="1447800"/>
            <a:chOff x="432" y="96"/>
            <a:chExt cx="5184" cy="912"/>
          </a:xfrm>
        </p:grpSpPr>
        <p:grpSp>
          <p:nvGrpSpPr>
            <p:cNvPr id="9226" name="Group 60"/>
            <p:cNvGrpSpPr/>
            <p:nvPr/>
          </p:nvGrpSpPr>
          <p:grpSpPr bwMode="auto">
            <a:xfrm>
              <a:off x="432" y="96"/>
              <a:ext cx="5184" cy="612"/>
              <a:chOff x="432" y="96"/>
              <a:chExt cx="5184" cy="612"/>
            </a:xfrm>
          </p:grpSpPr>
          <p:pic>
            <p:nvPicPr>
              <p:cNvPr id="9227" name="Picture 8" descr="BD10263_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336"/>
                <a:ext cx="285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8" name="Rectangle 9"/>
              <p:cNvSpPr>
                <a:spLocks noChangeArrowheads="1"/>
              </p:cNvSpPr>
              <p:nvPr/>
            </p:nvSpPr>
            <p:spPr bwMode="auto">
              <a:xfrm>
                <a:off x="768" y="336"/>
                <a:ext cx="13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2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实际问题</a:t>
                </a:r>
              </a:p>
            </p:txBody>
          </p:sp>
          <p:pic>
            <p:nvPicPr>
              <p:cNvPr id="9229" name="Picture 27" descr="MCj04344110000[1]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2" y="96"/>
                <a:ext cx="624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230" name="Group 59"/>
            <p:cNvGrpSpPr/>
            <p:nvPr/>
          </p:nvGrpSpPr>
          <p:grpSpPr bwMode="auto">
            <a:xfrm>
              <a:off x="576" y="720"/>
              <a:ext cx="4032" cy="288"/>
              <a:chOff x="960" y="144"/>
              <a:chExt cx="4032" cy="288"/>
            </a:xfrm>
          </p:grpSpPr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960" y="144"/>
                <a:ext cx="403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i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1. </a:t>
                </a:r>
                <a:r>
                  <a:rPr lang="en-US" altLang="zh-CN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  </a:t>
                </a:r>
                <a:r>
                  <a:rPr lang="en-US" altLang="zh-CN">
                    <a:solidFill>
                      <a:srgbClr val="66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       </a:t>
                </a:r>
                <a:r>
                  <a:rPr lang="zh-CN" altLang="en-US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的原函数</a:t>
                </a:r>
                <a:r>
                  <a:rPr lang="zh-CN" altLang="en-US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       </a:t>
                </a:r>
                <a:r>
                  <a:rPr lang="zh-CN" altLang="en-US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不能用初等函数表示。</a:t>
                </a:r>
              </a:p>
            </p:txBody>
          </p:sp>
          <p:grpSp>
            <p:nvGrpSpPr>
              <p:cNvPr id="9232" name="Group 58"/>
              <p:cNvGrpSpPr/>
              <p:nvPr/>
            </p:nvGrpSpPr>
            <p:grpSpPr bwMode="auto">
              <a:xfrm>
                <a:off x="1344" y="192"/>
                <a:ext cx="1536" cy="228"/>
                <a:chOff x="1344" y="192"/>
                <a:chExt cx="1536" cy="228"/>
              </a:xfrm>
            </p:grpSpPr>
            <p:graphicFrame>
              <p:nvGraphicFramePr>
                <p:cNvPr id="9233" name="Object 43"/>
                <p:cNvGraphicFramePr/>
                <p:nvPr/>
              </p:nvGraphicFramePr>
              <p:xfrm>
                <a:off x="1344" y="192"/>
                <a:ext cx="384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96" r:id="rId13" imgW="342900" imgH="203200" progId="Equation.DSMT4">
                        <p:embed/>
                      </p:oleObj>
                    </mc:Choice>
                    <mc:Fallback>
                      <p:oleObj r:id="rId13" imgW="342900" imgH="203200" progId="Equation.DSMT4">
                        <p:embed/>
                        <p:pic>
                          <p:nvPicPr>
                            <p:cNvPr id="0" name="Object 4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192"/>
                              <a:ext cx="384" cy="2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34" name="Object 45"/>
                <p:cNvGraphicFramePr/>
                <p:nvPr/>
              </p:nvGraphicFramePr>
              <p:xfrm>
                <a:off x="2496" y="192"/>
                <a:ext cx="384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97" r:id="rId15" imgW="342900" imgH="203200" progId="Equation.DSMT4">
                        <p:embed/>
                      </p:oleObj>
                    </mc:Choice>
                    <mc:Fallback>
                      <p:oleObj r:id="rId15" imgW="342900" imgH="203200" progId="Equation.DSMT4">
                        <p:embed/>
                        <p:pic>
                          <p:nvPicPr>
                            <p:cNvPr id="0" name="Object 4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6" y="192"/>
                              <a:ext cx="384" cy="2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9235" name="Group 64"/>
          <p:cNvGrpSpPr/>
          <p:nvPr/>
        </p:nvGrpSpPr>
        <p:grpSpPr bwMode="auto">
          <a:xfrm>
            <a:off x="762000" y="2743200"/>
            <a:ext cx="6705600" cy="1350963"/>
            <a:chOff x="480" y="1728"/>
            <a:chExt cx="4224" cy="851"/>
          </a:xfrm>
        </p:grpSpPr>
        <p:graphicFrame>
          <p:nvGraphicFramePr>
            <p:cNvPr id="9236" name="Object 50"/>
            <p:cNvGraphicFramePr/>
            <p:nvPr/>
          </p:nvGraphicFramePr>
          <p:xfrm>
            <a:off x="1248" y="2160"/>
            <a:ext cx="345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" r:id="rId17" imgW="1397000" imgH="160655" progId="Equation.DSMT4">
                    <p:embed/>
                  </p:oleObj>
                </mc:Choice>
                <mc:Fallback>
                  <p:oleObj r:id="rId17" imgW="1397000" imgH="160655" progId="Equation.DSMT4">
                    <p:embed/>
                    <p:pic>
                      <p:nvPicPr>
                        <p:cNvPr id="0" name="Object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160"/>
                          <a:ext cx="3456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480" y="1728"/>
              <a:ext cx="3795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  <a:sym typeface="+mn-ea"/>
                </a:rPr>
                <a:t> 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由微积分学我们知道</a:t>
              </a:r>
              <a:r>
                <a:rPr lang="en-US" altLang="zh-CN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, 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所求的弧长可表示为</a:t>
              </a:r>
              <a:r>
                <a:rPr lang="en-US" altLang="zh-CN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:</a:t>
              </a:r>
            </a:p>
          </p:txBody>
        </p:sp>
      </p:grpSp>
      <p:grpSp>
        <p:nvGrpSpPr>
          <p:cNvPr id="9238" name="Group 65"/>
          <p:cNvGrpSpPr/>
          <p:nvPr/>
        </p:nvGrpSpPr>
        <p:grpSpPr bwMode="auto">
          <a:xfrm>
            <a:off x="838200" y="4191000"/>
            <a:ext cx="8001000" cy="1989138"/>
            <a:chOff x="528" y="2640"/>
            <a:chExt cx="5040" cy="1253"/>
          </a:xfrm>
        </p:grpSpPr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528" y="2640"/>
              <a:ext cx="5040" cy="65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buFontTx/>
                <a:buNone/>
                <a:defRPr/>
              </a:pP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上述积分称为</a:t>
              </a:r>
              <a:r>
                <a:rPr lang="zh-CN" altLang="en-US" i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第二类椭圆积分</a:t>
              </a:r>
              <a:r>
                <a:rPr lang="zh-CN" altLang="en-US" i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。</a:t>
              </a:r>
              <a:r>
                <a:rPr lang="zh-CN" altLang="en-US" i="0">
                  <a:solidFill>
                    <a:schemeClr val="tx1"/>
                  </a:solidFill>
                  <a:sym typeface="+mn-ea"/>
                </a:rPr>
                <a:t>类似的下列函数也不存在由初等函数表示的原函数</a:t>
              </a:r>
              <a:r>
                <a:rPr lang="en-US" altLang="zh-CN" i="0">
                  <a:solidFill>
                    <a:schemeClr val="tx1"/>
                  </a:solidFill>
                  <a:sym typeface="+mn-ea"/>
                </a:rPr>
                <a:t>:</a:t>
              </a:r>
              <a:endParaRPr lang="en-US" altLang="zh-CN" b="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+mn-ea"/>
              </a:endParaRPr>
            </a:p>
          </p:txBody>
        </p:sp>
        <p:graphicFrame>
          <p:nvGraphicFramePr>
            <p:cNvPr id="9240" name="Object 54"/>
            <p:cNvGraphicFramePr/>
            <p:nvPr/>
          </p:nvGraphicFramePr>
          <p:xfrm>
            <a:off x="1248" y="3367"/>
            <a:ext cx="37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r:id="rId19" imgW="1578610" imgH="215265" progId="Equation.DSMT4">
                    <p:embed/>
                  </p:oleObj>
                </mc:Choice>
                <mc:Fallback>
                  <p:oleObj r:id="rId19" imgW="1578610" imgH="215265" progId="Equation.DSMT4">
                    <p:embed/>
                    <p:pic>
                      <p:nvPicPr>
                        <p:cNvPr id="0" name="Object 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67"/>
                          <a:ext cx="37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241" name="Picture 66" descr="u=1321566600,1576792586&amp;fm=0&amp;gp=24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0200"/>
            <a:ext cx="12954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ChangeArrowheads="1"/>
          </p:cNvSpPr>
          <p:nvPr/>
        </p:nvSpPr>
        <p:spPr bwMode="auto">
          <a:xfrm>
            <a:off x="609600" y="457200"/>
            <a:ext cx="594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4000" i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§2   Newton-Cotes</a:t>
            </a:r>
            <a:r>
              <a:rPr lang="zh-CN" altLang="en-US" sz="4000" i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公式</a:t>
            </a:r>
          </a:p>
        </p:txBody>
      </p:sp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533400" y="1295400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000066"/>
                </a:solidFill>
                <a:latin typeface="Arial" panose="020B0604020202020204" pitchFamily="34" charset="0"/>
              </a:rPr>
              <a:t>一、</a:t>
            </a: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Cotes</a:t>
            </a:r>
            <a:r>
              <a:rPr lang="zh-CN" altLang="en-US" sz="3200" i="0">
                <a:solidFill>
                  <a:srgbClr val="000066"/>
                </a:solidFill>
                <a:latin typeface="Arial" panose="020B0604020202020204" pitchFamily="34" charset="0"/>
              </a:rPr>
              <a:t>系数与</a:t>
            </a: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Newton-Cotes</a:t>
            </a:r>
            <a:r>
              <a:rPr lang="zh-CN" altLang="en-US" sz="3200" i="0">
                <a:solidFill>
                  <a:srgbClr val="000066"/>
                </a:solidFill>
              </a:rPr>
              <a:t>公式</a:t>
            </a:r>
          </a:p>
        </p:txBody>
      </p:sp>
      <p:grpSp>
        <p:nvGrpSpPr>
          <p:cNvPr id="22531" name="Group 39"/>
          <p:cNvGrpSpPr/>
          <p:nvPr/>
        </p:nvGrpSpPr>
        <p:grpSpPr bwMode="auto">
          <a:xfrm>
            <a:off x="685800" y="3200400"/>
            <a:ext cx="8001000" cy="1187450"/>
            <a:chOff x="480" y="1344"/>
            <a:chExt cx="5040" cy="748"/>
          </a:xfrm>
        </p:grpSpPr>
        <p:sp>
          <p:nvSpPr>
            <p:cNvPr id="22532" name="Rectangle 8"/>
            <p:cNvSpPr>
              <a:spLocks noChangeArrowheads="1"/>
            </p:cNvSpPr>
            <p:nvPr/>
          </p:nvSpPr>
          <p:spPr bwMode="auto">
            <a:xfrm>
              <a:off x="480" y="1344"/>
              <a:ext cx="504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i="0" dirty="0">
                  <a:solidFill>
                    <a:schemeClr val="tx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取</a:t>
              </a:r>
              <a:r>
                <a:rPr lang="zh-CN" altLang="en-US" i="0" dirty="0">
                  <a:solidFill>
                    <a:schemeClr val="tx1"/>
                  </a:solidFill>
                  <a:latin typeface="Arial" panose="020B0604020202020204" pitchFamily="34" charset="0"/>
                </a:rPr>
                <a:t>节点为</a:t>
              </a:r>
              <a:r>
                <a:rPr lang="zh-CN" altLang="en-US" i="0" dirty="0">
                  <a:solidFill>
                    <a:srgbClr val="0000CC"/>
                  </a:solidFill>
                  <a:latin typeface="Arial" panose="020B0604020202020204" pitchFamily="34" charset="0"/>
                </a:rPr>
                <a:t>等距分布</a:t>
              </a:r>
              <a:r>
                <a:rPr lang="zh-CN" altLang="en-US" i="0" dirty="0">
                  <a:solidFill>
                    <a:schemeClr val="tx1"/>
                  </a:solidFill>
                  <a:latin typeface="Arial" panose="020B0604020202020204" pitchFamily="34" charset="0"/>
                </a:rPr>
                <a:t>：                                          </a:t>
              </a:r>
              <a:r>
                <a:rPr lang="zh-CN" altLang="en-US" i="0" dirty="0">
                  <a:solidFill>
                    <a:schemeClr val="tx1"/>
                  </a:solidFill>
                </a:rPr>
                <a:t>由此构造的插值型求积公式称为</a:t>
              </a:r>
              <a:r>
                <a:rPr lang="en-US" altLang="zh-CN" i="0" dirty="0">
                  <a:solidFill>
                    <a:srgbClr val="0000CC"/>
                  </a:solidFill>
                </a:rPr>
                <a:t>Newton-Cotes</a:t>
              </a:r>
              <a:r>
                <a:rPr lang="zh-CN" altLang="en-US" i="0" dirty="0">
                  <a:solidFill>
                    <a:srgbClr val="0000CC"/>
                  </a:solidFill>
                </a:rPr>
                <a:t>公式</a:t>
              </a:r>
              <a:r>
                <a:rPr lang="en-US" altLang="zh-CN" i="0" dirty="0">
                  <a:solidFill>
                    <a:schemeClr val="tx1"/>
                  </a:solidFill>
                </a:rPr>
                <a:t>, </a:t>
              </a:r>
              <a:r>
                <a:rPr lang="zh-CN" altLang="en-US" i="0" dirty="0">
                  <a:solidFill>
                    <a:schemeClr val="tx1"/>
                  </a:solidFill>
                </a:rPr>
                <a:t>此时</a:t>
              </a:r>
              <a:r>
                <a:rPr lang="zh-CN" altLang="en-US" i="0" dirty="0">
                  <a:solidFill>
                    <a:srgbClr val="FF00FF"/>
                  </a:solidFill>
                </a:rPr>
                <a:t>求积系数：</a:t>
              </a:r>
            </a:p>
          </p:txBody>
        </p:sp>
        <p:graphicFrame>
          <p:nvGraphicFramePr>
            <p:cNvPr id="22533" name="Object 9"/>
            <p:cNvGraphicFramePr/>
            <p:nvPr/>
          </p:nvGraphicFramePr>
          <p:xfrm>
            <a:off x="2160" y="1344"/>
            <a:ext cx="230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r:id="rId3" imgW="2348230" imgH="393700" progId="Equation.DSMT4">
                    <p:embed/>
                  </p:oleObj>
                </mc:Choice>
                <mc:Fallback>
                  <p:oleObj r:id="rId3" imgW="2348230" imgH="393700" progId="Equation.DSMT4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344"/>
                          <a:ext cx="2304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4" name="Group 38"/>
          <p:cNvGrpSpPr/>
          <p:nvPr/>
        </p:nvGrpSpPr>
        <p:grpSpPr bwMode="auto">
          <a:xfrm>
            <a:off x="1435500" y="4495800"/>
            <a:ext cx="6042947" cy="1905000"/>
            <a:chOff x="860" y="2448"/>
            <a:chExt cx="4161" cy="1458"/>
          </a:xfrm>
        </p:grpSpPr>
        <p:graphicFrame>
          <p:nvGraphicFramePr>
            <p:cNvPr id="22535" name="Object 11"/>
            <p:cNvGraphicFramePr/>
            <p:nvPr/>
          </p:nvGraphicFramePr>
          <p:xfrm>
            <a:off x="860" y="2448"/>
            <a:ext cx="4161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0" r:id="rId5" imgW="2908300" imgH="545465" progId="Equation.DSMT4">
                    <p:embed/>
                  </p:oleObj>
                </mc:Choice>
                <mc:Fallback>
                  <p:oleObj r:id="rId5" imgW="2908300" imgH="545465" progId="Equation.DSMT4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448"/>
                          <a:ext cx="4161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15"/>
            <p:cNvGraphicFramePr/>
            <p:nvPr/>
          </p:nvGraphicFramePr>
          <p:xfrm>
            <a:off x="1104" y="3168"/>
            <a:ext cx="3786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1" r:id="rId7" imgW="2717800" imgH="558800" progId="Equation.DSMT4">
                    <p:embed/>
                  </p:oleObj>
                </mc:Choice>
                <mc:Fallback>
                  <p:oleObj r:id="rId7" imgW="2717800" imgH="558800" progId="Equation.DSMT4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68"/>
                          <a:ext cx="3786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7" name="Group 35"/>
          <p:cNvGrpSpPr/>
          <p:nvPr/>
        </p:nvGrpSpPr>
        <p:grpSpPr bwMode="auto">
          <a:xfrm>
            <a:off x="7239000" y="152400"/>
            <a:ext cx="1676400" cy="1371600"/>
            <a:chOff x="3888" y="2784"/>
            <a:chExt cx="1244" cy="958"/>
          </a:xfrm>
        </p:grpSpPr>
        <p:pic>
          <p:nvPicPr>
            <p:cNvPr id="22538" name="Picture 36" descr="MCj04344110000[1]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784"/>
              <a:ext cx="81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9" name="Picture 37" descr="MCj04375610000[1]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120"/>
              <a:ext cx="1008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40" name="Group 47"/>
          <p:cNvGrpSpPr/>
          <p:nvPr/>
        </p:nvGrpSpPr>
        <p:grpSpPr bwMode="auto">
          <a:xfrm>
            <a:off x="609600" y="2057400"/>
            <a:ext cx="6983413" cy="1131888"/>
            <a:chOff x="384" y="1296"/>
            <a:chExt cx="4399" cy="713"/>
          </a:xfrm>
        </p:grpSpPr>
        <p:graphicFrame>
          <p:nvGraphicFramePr>
            <p:cNvPr id="22541" name="Object 42"/>
            <p:cNvGraphicFramePr/>
            <p:nvPr/>
          </p:nvGraphicFramePr>
          <p:xfrm>
            <a:off x="1993" y="1488"/>
            <a:ext cx="279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2" r:id="rId11" imgW="2145665" imgH="431800" progId="Equation.DSMT4">
                    <p:embed/>
                  </p:oleObj>
                </mc:Choice>
                <mc:Fallback>
                  <p:oleObj r:id="rId11" imgW="2145665" imgH="431800" progId="Equation.DSMT4">
                    <p:embed/>
                    <p:pic>
                      <p:nvPicPr>
                        <p:cNvPr id="0" name="Object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1488"/>
                          <a:ext cx="2790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Rectangle 45"/>
            <p:cNvSpPr>
              <a:spLocks noChangeArrowheads="1"/>
            </p:cNvSpPr>
            <p:nvPr/>
          </p:nvSpPr>
          <p:spPr bwMode="auto">
            <a:xfrm>
              <a:off x="384" y="129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chemeClr val="tx1"/>
                  </a:solidFill>
                </a:rPr>
                <a:t>插值型求积公式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：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1030605" y="1887220"/>
          <a:ext cx="2508250" cy="103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917065" imgH="758190" progId="Equation.DSMT4">
                  <p:embed/>
                </p:oleObj>
              </mc:Choice>
              <mc:Fallback>
                <p:oleObj r:id="rId3" imgW="1917065" imgH="75819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0605" y="1887220"/>
                        <a:ext cx="2508250" cy="1038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8860" y="2279650"/>
          <a:ext cx="82423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393700" imgH="228600" progId="Equation.KSEE3">
                  <p:embed/>
                </p:oleObj>
              </mc:Choice>
              <mc:Fallback>
                <p:oleObj r:id="rId5" imgW="393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8860" y="2279650"/>
                        <a:ext cx="824230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/>
          <p:nvPr/>
        </p:nvGraphicFramePr>
        <p:xfrm>
          <a:off x="947862" y="4610599"/>
          <a:ext cx="359664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7" imgW="1777365" imgH="558800" progId="Equation.DSMT4">
                  <p:embed/>
                </p:oleObj>
              </mc:Choice>
              <mc:Fallback>
                <p:oleObj r:id="rId7" imgW="1777365" imgH="55880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62" y="4610599"/>
                        <a:ext cx="3596640" cy="963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08713" y="4802188"/>
          <a:ext cx="79946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9" imgW="381000" imgH="203200" progId="Equation.KSEE3">
                  <p:embed/>
                </p:oleObj>
              </mc:Choice>
              <mc:Fallback>
                <p:oleObj r:id="rId9" imgW="381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08713" y="4802188"/>
                        <a:ext cx="79946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1"/>
          <p:cNvGraphicFramePr/>
          <p:nvPr/>
        </p:nvGraphicFramePr>
        <p:xfrm>
          <a:off x="861921" y="3397250"/>
          <a:ext cx="435419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11" imgW="2095500" imgH="545465" progId="Equation.DSMT4">
                  <p:embed/>
                </p:oleObj>
              </mc:Choice>
              <mc:Fallback>
                <p:oleObj r:id="rId11" imgW="2095500" imgH="545465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21" y="3397250"/>
                        <a:ext cx="435419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45238" y="3508375"/>
          <a:ext cx="37147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13" imgW="177165" imgH="228600" progId="Equation.KSEE3">
                  <p:embed/>
                </p:oleObj>
              </mc:Choice>
              <mc:Fallback>
                <p:oleObj r:id="rId13" imgW="1771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45238" y="3508375"/>
                        <a:ext cx="37147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59485" y="873125"/>
            <a:ext cx="3155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想一想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94990" y="911860"/>
            <a:ext cx="4894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确定一个求积公式需要哪些信息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39"/>
          <p:cNvGrpSpPr/>
          <p:nvPr/>
        </p:nvGrpSpPr>
        <p:grpSpPr bwMode="auto">
          <a:xfrm>
            <a:off x="601663" y="533400"/>
            <a:ext cx="7018337" cy="3505200"/>
            <a:chOff x="379" y="336"/>
            <a:chExt cx="4421" cy="2208"/>
          </a:xfrm>
        </p:grpSpPr>
        <p:grpSp>
          <p:nvGrpSpPr>
            <p:cNvPr id="23554" name="Group 36"/>
            <p:cNvGrpSpPr/>
            <p:nvPr/>
          </p:nvGrpSpPr>
          <p:grpSpPr bwMode="auto">
            <a:xfrm>
              <a:off x="480" y="336"/>
              <a:ext cx="3434" cy="777"/>
              <a:chOff x="432" y="624"/>
              <a:chExt cx="3434" cy="777"/>
            </a:xfrm>
          </p:grpSpPr>
          <p:sp>
            <p:nvSpPr>
              <p:cNvPr id="23555" name="Rectangle 7"/>
              <p:cNvSpPr>
                <a:spLocks noChangeArrowheads="1"/>
              </p:cNvSpPr>
              <p:nvPr/>
            </p:nvSpPr>
            <p:spPr bwMode="auto">
              <a:xfrm>
                <a:off x="432" y="81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rgbClr val="0000CC"/>
                    </a:solidFill>
                    <a:latin typeface="Arial" panose="020B0604020202020204" pitchFamily="34" charset="0"/>
                  </a:rPr>
                  <a:t>记</a:t>
                </a:r>
              </a:p>
            </p:txBody>
          </p:sp>
          <p:graphicFrame>
            <p:nvGraphicFramePr>
              <p:cNvPr id="23556" name="Object 8"/>
              <p:cNvGraphicFramePr/>
              <p:nvPr/>
            </p:nvGraphicFramePr>
            <p:xfrm>
              <a:off x="885" y="624"/>
              <a:ext cx="2981" cy="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7" r:id="rId3" imgW="2616200" imgH="685800" progId="Equation.DSMT4">
                      <p:embed/>
                    </p:oleObj>
                  </mc:Choice>
                  <mc:Fallback>
                    <p:oleObj r:id="rId3" imgW="2616200" imgH="685800" progId="Equation.DSMT4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5" y="624"/>
                            <a:ext cx="2981" cy="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57" name="Object 12"/>
            <p:cNvGraphicFramePr/>
            <p:nvPr/>
          </p:nvGraphicFramePr>
          <p:xfrm>
            <a:off x="1302" y="1584"/>
            <a:ext cx="3010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8" r:id="rId5" imgW="1198880" imgH="215265" progId="Equation.DSMT4">
                    <p:embed/>
                  </p:oleObj>
                </mc:Choice>
                <mc:Fallback>
                  <p:oleObj r:id="rId5" imgW="1198880" imgH="215265" progId="Equation.DSMT4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1584"/>
                          <a:ext cx="3010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8" name="Rectangle 13"/>
            <p:cNvSpPr>
              <a:spLocks noChangeArrowheads="1"/>
            </p:cNvSpPr>
            <p:nvPr/>
          </p:nvSpPr>
          <p:spPr bwMode="auto">
            <a:xfrm>
              <a:off x="379" y="2256"/>
              <a:ext cx="3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称上式为</a:t>
              </a: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阶</a:t>
              </a:r>
              <a:r>
                <a:rPr lang="en-US" altLang="zh-CN" i="0">
                  <a:solidFill>
                    <a:srgbClr val="FF0066"/>
                  </a:solidFill>
                  <a:latin typeface="Arial" panose="020B0604020202020204" pitchFamily="34" charset="0"/>
                </a:rPr>
                <a:t>Newton-Cotes</a:t>
              </a:r>
              <a:r>
                <a:rPr lang="zh-CN" altLang="en-US" i="0">
                  <a:solidFill>
                    <a:srgbClr val="FF0066"/>
                  </a:solidFill>
                  <a:latin typeface="Arial" panose="020B0604020202020204" pitchFamily="34" charset="0"/>
                </a:rPr>
                <a:t>求积公式。</a:t>
              </a:r>
            </a:p>
          </p:txBody>
        </p:sp>
        <p:grpSp>
          <p:nvGrpSpPr>
            <p:cNvPr id="23559" name="Group 35"/>
            <p:cNvGrpSpPr/>
            <p:nvPr/>
          </p:nvGrpSpPr>
          <p:grpSpPr bwMode="auto">
            <a:xfrm>
              <a:off x="432" y="1152"/>
              <a:ext cx="4368" cy="304"/>
              <a:chOff x="336" y="1344"/>
              <a:chExt cx="4368" cy="304"/>
            </a:xfrm>
          </p:grpSpPr>
          <p:sp>
            <p:nvSpPr>
              <p:cNvPr id="23560" name="Rectangle 9"/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43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chemeClr val="tx1"/>
                    </a:solidFill>
                  </a:rPr>
                  <a:t>称                                 为</a:t>
                </a:r>
                <a:r>
                  <a:rPr lang="en-US" altLang="zh-CN" i="0">
                    <a:solidFill>
                      <a:srgbClr val="FF0000"/>
                    </a:solidFill>
                  </a:rPr>
                  <a:t>Cotes</a:t>
                </a:r>
                <a:r>
                  <a:rPr lang="zh-CN" altLang="en-US" i="0">
                    <a:solidFill>
                      <a:srgbClr val="FF0000"/>
                    </a:solidFill>
                  </a:rPr>
                  <a:t>系数，</a:t>
                </a:r>
                <a:r>
                  <a:rPr lang="zh-CN" altLang="en-US" i="0">
                    <a:solidFill>
                      <a:schemeClr val="tx1"/>
                    </a:solidFill>
                  </a:rPr>
                  <a:t>求积公式变为</a:t>
                </a:r>
                <a:endParaRPr lang="zh-CN" altLang="en-US" i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3561" name="Object 17"/>
              <p:cNvGraphicFramePr/>
              <p:nvPr/>
            </p:nvGraphicFramePr>
            <p:xfrm>
              <a:off x="720" y="1344"/>
              <a:ext cx="148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9" r:id="rId7" imgW="1193165" imgH="241300" progId="Equation.DSMT4">
                      <p:embed/>
                    </p:oleObj>
                  </mc:Choice>
                  <mc:Fallback>
                    <p:oleObj r:id="rId7" imgW="1193165" imgH="241300" progId="Equation.DSMT4">
                      <p:embed/>
                      <p:pic>
                        <p:nvPicPr>
                          <p:cNvPr id="0" name="Object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344"/>
                            <a:ext cx="148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3562" name="Object 18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r:id="rId9" imgW="114300" imgH="215265" progId="Equation.3">
                  <p:embed/>
                </p:oleObj>
              </mc:Choice>
              <mc:Fallback>
                <p:oleObj r:id="rId9" imgW="114300" imgH="215265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4" name="Group 34"/>
          <p:cNvGrpSpPr/>
          <p:nvPr/>
        </p:nvGrpSpPr>
        <p:grpSpPr bwMode="auto">
          <a:xfrm>
            <a:off x="609600" y="4343399"/>
            <a:ext cx="8275638" cy="1289050"/>
            <a:chOff x="384" y="2592"/>
            <a:chExt cx="5213" cy="812"/>
          </a:xfrm>
        </p:grpSpPr>
        <p:sp>
          <p:nvSpPr>
            <p:cNvPr id="23565" name="Rectangle 19"/>
            <p:cNvSpPr>
              <a:spLocks noChangeArrowheads="1"/>
            </p:cNvSpPr>
            <p:nvPr/>
          </p:nvSpPr>
          <p:spPr bwMode="auto">
            <a:xfrm>
              <a:off x="384" y="2592"/>
              <a:ext cx="6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注意</a:t>
              </a:r>
              <a:r>
                <a:rPr lang="en-US" altLang="zh-CN" i="0">
                  <a:solidFill>
                    <a:srgbClr val="FF0000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grpSp>
          <p:nvGrpSpPr>
            <p:cNvPr id="23566" name="Group 20"/>
            <p:cNvGrpSpPr/>
            <p:nvPr/>
          </p:nvGrpSpPr>
          <p:grpSpPr bwMode="auto">
            <a:xfrm>
              <a:off x="480" y="2880"/>
              <a:ext cx="5117" cy="524"/>
              <a:chOff x="528" y="1584"/>
              <a:chExt cx="5117" cy="524"/>
            </a:xfrm>
          </p:grpSpPr>
          <p:sp>
            <p:nvSpPr>
              <p:cNvPr id="23567" name="Rectangle 21"/>
              <p:cNvSpPr>
                <a:spLocks noChangeArrowheads="1"/>
              </p:cNvSpPr>
              <p:nvPr/>
            </p:nvSpPr>
            <p:spPr bwMode="auto">
              <a:xfrm>
                <a:off x="528" y="1585"/>
                <a:ext cx="511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Cotes</a:t>
                </a:r>
                <a:r>
                  <a:rPr lang="zh-CN" altLang="en-US" i="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系数</a:t>
                </a:r>
                <a:r>
                  <a:rPr lang="zh-CN" altLang="en-US" i="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只与</a:t>
                </a:r>
                <a:r>
                  <a:rPr lang="zh-CN" altLang="en-US" i="0" dirty="0">
                    <a:solidFill>
                      <a:srgbClr val="0000CC"/>
                    </a:solidFill>
                    <a:latin typeface="Arial" panose="020B0604020202020204" pitchFamily="34" charset="0"/>
                  </a:rPr>
                  <a:t>    和    </a:t>
                </a:r>
                <a:r>
                  <a:rPr lang="zh-CN" altLang="en-US" i="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有关</a:t>
                </a:r>
                <a:r>
                  <a:rPr lang="en-US" altLang="zh-CN" i="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与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      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和积分</a:t>
                </a:r>
                <a:r>
                  <a:rPr lang="zh-CN" altLang="en-US" i="0">
                    <a:solidFill>
                      <a:schemeClr val="tx1"/>
                    </a:solidFill>
                  </a:rPr>
                  <a:t>区间        无关。</a:t>
                </a:r>
                <a:endParaRPr lang="en-US" altLang="zh-CN" i="0" dirty="0">
                  <a:solidFill>
                    <a:schemeClr val="tx1"/>
                  </a:solidFill>
                </a:endParaRPr>
              </a:p>
              <a:p>
                <a:pPr eaLnBrk="1" hangingPunct="1"/>
                <a:endParaRPr lang="en-US" altLang="zh-CN" i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3568" name="Group 22"/>
              <p:cNvGrpSpPr/>
              <p:nvPr/>
            </p:nvGrpSpPr>
            <p:grpSpPr bwMode="auto">
              <a:xfrm>
                <a:off x="1920" y="1584"/>
                <a:ext cx="3072" cy="308"/>
                <a:chOff x="1920" y="1584"/>
                <a:chExt cx="3072" cy="308"/>
              </a:xfrm>
            </p:grpSpPr>
            <p:graphicFrame>
              <p:nvGraphicFramePr>
                <p:cNvPr id="23569" name="Object 23"/>
                <p:cNvGraphicFramePr/>
                <p:nvPr/>
              </p:nvGraphicFramePr>
              <p:xfrm>
                <a:off x="1920" y="1584"/>
                <a:ext cx="171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41" r:id="rId11" imgW="127000" imgH="177165" progId="Equation.DSMT4">
                        <p:embed/>
                      </p:oleObj>
                    </mc:Choice>
                    <mc:Fallback>
                      <p:oleObj r:id="rId11" imgW="127000" imgH="177165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1584"/>
                              <a:ext cx="171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70" name="Object 24"/>
                <p:cNvGraphicFramePr/>
                <p:nvPr/>
              </p:nvGraphicFramePr>
              <p:xfrm>
                <a:off x="2304" y="1632"/>
                <a:ext cx="17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42" r:id="rId13" imgW="127000" imgH="139700" progId="Equation.DSMT4">
                        <p:embed/>
                      </p:oleObj>
                    </mc:Choice>
                    <mc:Fallback>
                      <p:oleObj r:id="rId13" imgW="127000" imgH="139700" progId="Equation.DSMT4">
                        <p:embed/>
                        <p:pic>
                          <p:nvPicPr>
                            <p:cNvPr id="0" name="Object 2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4" y="1632"/>
                              <a:ext cx="174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71" name="Object 25"/>
                <p:cNvGraphicFramePr/>
                <p:nvPr/>
              </p:nvGraphicFramePr>
              <p:xfrm>
                <a:off x="3168" y="1584"/>
                <a:ext cx="432" cy="2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43" r:id="rId15" imgW="367665" imgH="254000" progId="Equation.DSMT4">
                        <p:embed/>
                      </p:oleObj>
                    </mc:Choice>
                    <mc:Fallback>
                      <p:oleObj r:id="rId15" imgW="367665" imgH="254000" progId="Equation.DSMT4">
                        <p:embed/>
                        <p:pic>
                          <p:nvPicPr>
                            <p:cNvPr id="0" name="Object 2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1584"/>
                              <a:ext cx="432" cy="2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72" name="Object 26"/>
                <p:cNvGraphicFramePr/>
                <p:nvPr/>
              </p:nvGraphicFramePr>
              <p:xfrm>
                <a:off x="4560" y="1584"/>
                <a:ext cx="432" cy="3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644" r:id="rId17" imgW="355600" imgH="254000" progId="Equation.DSMT4">
                        <p:embed/>
                      </p:oleObj>
                    </mc:Choice>
                    <mc:Fallback>
                      <p:oleObj r:id="rId17" imgW="355600" imgH="254000" progId="Equation.DSMT4">
                        <p:embed/>
                        <p:pic>
                          <p:nvPicPr>
                            <p:cNvPr id="0" name="Object 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0" y="1584"/>
                              <a:ext cx="432" cy="3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pic>
        <p:nvPicPr>
          <p:cNvPr id="23576" name="Picture 40" descr="j043421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95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ChangeArrowheads="1"/>
          </p:cNvSpPr>
          <p:nvPr/>
        </p:nvSpPr>
        <p:spPr bwMode="auto">
          <a:xfrm>
            <a:off x="609600" y="5334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i="0" dirty="0">
                <a:solidFill>
                  <a:srgbClr val="000000"/>
                </a:solidFill>
                <a:latin typeface="Arial" panose="020B0604020202020204" pitchFamily="34" charset="0"/>
              </a:rPr>
              <a:t>二、几种常用的低阶求积公式及余项</a:t>
            </a: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609600" y="1143000"/>
            <a:ext cx="7931150" cy="2481263"/>
            <a:chOff x="384" y="702"/>
            <a:chExt cx="4996" cy="1563"/>
          </a:xfrm>
        </p:grpSpPr>
        <p:graphicFrame>
          <p:nvGraphicFramePr>
            <p:cNvPr id="26627" name="Object 6"/>
            <p:cNvGraphicFramePr/>
            <p:nvPr/>
          </p:nvGraphicFramePr>
          <p:xfrm>
            <a:off x="1056" y="702"/>
            <a:ext cx="144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6" r:id="rId3" imgW="1193165" imgH="393700" progId="Equation.DSMT4">
                    <p:embed/>
                  </p:oleObj>
                </mc:Choice>
                <mc:Fallback>
                  <p:oleObj r:id="rId3" imgW="1193165" imgH="393700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702"/>
                          <a:ext cx="1440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Text Box 7"/>
            <p:cNvSpPr txBox="1">
              <a:spLocks noChangeArrowheads="1"/>
            </p:cNvSpPr>
            <p:nvPr/>
          </p:nvSpPr>
          <p:spPr bwMode="auto">
            <a:xfrm>
              <a:off x="384" y="76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CC"/>
                  </a:solidFill>
                </a:rPr>
                <a:t>n</a:t>
              </a:r>
              <a:r>
                <a:rPr lang="en-US" altLang="zh-CN" i="0">
                  <a:solidFill>
                    <a:srgbClr val="0000CC"/>
                  </a:solidFill>
                </a:rPr>
                <a:t> = 1:</a:t>
              </a:r>
              <a:endParaRPr lang="en-US" altLang="zh-CN">
                <a:solidFill>
                  <a:srgbClr val="0000CC"/>
                </a:solidFill>
              </a:endParaRPr>
            </a:p>
          </p:txBody>
        </p:sp>
        <p:graphicFrame>
          <p:nvGraphicFramePr>
            <p:cNvPr id="26629" name="Object 12"/>
            <p:cNvGraphicFramePr/>
            <p:nvPr/>
          </p:nvGraphicFramePr>
          <p:xfrm>
            <a:off x="761" y="1776"/>
            <a:ext cx="461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7" r:id="rId5" imgW="4341495" imgH="431800" progId="Equation.DSMT4">
                    <p:embed/>
                  </p:oleObj>
                </mc:Choice>
                <mc:Fallback>
                  <p:oleObj r:id="rId5" imgW="4341495" imgH="431800" progId="Equation.DSMT4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776"/>
                          <a:ext cx="461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0" name="Group 8"/>
            <p:cNvGrpSpPr/>
            <p:nvPr/>
          </p:nvGrpSpPr>
          <p:grpSpPr bwMode="auto">
            <a:xfrm>
              <a:off x="1008" y="1200"/>
              <a:ext cx="2208" cy="528"/>
              <a:chOff x="864" y="624"/>
              <a:chExt cx="2304" cy="528"/>
            </a:xfrm>
          </p:grpSpPr>
          <p:sp>
            <p:nvSpPr>
              <p:cNvPr id="26631" name="AutoShape 9" descr="再生纸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2304" cy="528"/>
              </a:xfrm>
              <a:prstGeom prst="bevel">
                <a:avLst>
                  <a:gd name="adj" fmla="val 7199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graphicFrame>
            <p:nvGraphicFramePr>
              <p:cNvPr id="26632" name="Object 10"/>
              <p:cNvGraphicFramePr/>
              <p:nvPr/>
            </p:nvGraphicFramePr>
            <p:xfrm>
              <a:off x="987" y="665"/>
              <a:ext cx="2057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698" r:id="rId8" imgW="982980" imgH="194310" progId="Equation.DSMT4">
                      <p:embed/>
                    </p:oleObj>
                  </mc:Choice>
                  <mc:Fallback>
                    <p:oleObj r:id="rId8" imgW="982980" imgH="194310" progId="Equation.DSMT4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7" y="665"/>
                            <a:ext cx="2057" cy="4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3" name="AutoShape 11"/>
            <p:cNvSpPr>
              <a:spLocks noChangeArrowheads="1"/>
            </p:cNvSpPr>
            <p:nvPr/>
          </p:nvSpPr>
          <p:spPr bwMode="auto">
            <a:xfrm>
              <a:off x="3792" y="1056"/>
              <a:ext cx="1152" cy="336"/>
            </a:xfrm>
            <a:prstGeom prst="wedgeRoundRectCallout">
              <a:avLst>
                <a:gd name="adj1" fmla="val -100435"/>
                <a:gd name="adj2" fmla="val 48213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8000"/>
              </a:solidFill>
              <a:miter lim="800000"/>
            </a:ln>
          </p:spPr>
          <p:txBody>
            <a:bodyPr anchor="ctr"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rgbClr val="0000CC"/>
                  </a:solidFill>
                </a:rPr>
                <a:t>梯形公式</a:t>
              </a:r>
            </a:p>
          </p:txBody>
        </p:sp>
        <p:sp>
          <p:nvSpPr>
            <p:cNvPr id="26634" name="Text Box 15"/>
            <p:cNvSpPr txBox="1">
              <a:spLocks noChangeArrowheads="1"/>
            </p:cNvSpPr>
            <p:nvPr/>
          </p:nvSpPr>
          <p:spPr bwMode="auto">
            <a:xfrm>
              <a:off x="3840" y="1440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i="0">
                  <a:solidFill>
                    <a:schemeClr val="tx1"/>
                  </a:solidFill>
                </a:rPr>
                <a:t>代数精度 </a:t>
              </a:r>
              <a:r>
                <a:rPr lang="en-US" altLang="zh-CN">
                  <a:solidFill>
                    <a:schemeClr val="tx1"/>
                  </a:solidFill>
                </a:rPr>
                <a:t>= </a:t>
              </a:r>
              <a:r>
                <a:rPr lang="en-US" altLang="zh-CN" i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" name="Group 27"/>
          <p:cNvGrpSpPr/>
          <p:nvPr/>
        </p:nvGrpSpPr>
        <p:grpSpPr bwMode="auto">
          <a:xfrm>
            <a:off x="685800" y="3657600"/>
            <a:ext cx="7848600" cy="2733675"/>
            <a:chOff x="432" y="2304"/>
            <a:chExt cx="4944" cy="1722"/>
          </a:xfrm>
        </p:grpSpPr>
        <p:sp>
          <p:nvSpPr>
            <p:cNvPr id="26636" name="Text Box 17"/>
            <p:cNvSpPr txBox="1">
              <a:spLocks noChangeArrowheads="1"/>
            </p:cNvSpPr>
            <p:nvPr/>
          </p:nvSpPr>
          <p:spPr bwMode="auto">
            <a:xfrm>
              <a:off x="432" y="240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CC"/>
                  </a:solidFill>
                </a:rPr>
                <a:t>n</a:t>
              </a:r>
              <a:r>
                <a:rPr lang="en-US" altLang="zh-CN" i="0">
                  <a:solidFill>
                    <a:srgbClr val="0000CC"/>
                  </a:solidFill>
                </a:rPr>
                <a:t> = 2:</a:t>
              </a:r>
              <a:endParaRPr lang="en-US" altLang="zh-CN">
                <a:solidFill>
                  <a:srgbClr val="0000CC"/>
                </a:solidFill>
              </a:endParaRPr>
            </a:p>
          </p:txBody>
        </p:sp>
        <p:graphicFrame>
          <p:nvGraphicFramePr>
            <p:cNvPr id="26637" name="Object 18"/>
            <p:cNvGraphicFramePr/>
            <p:nvPr/>
          </p:nvGraphicFramePr>
          <p:xfrm>
            <a:off x="1152" y="2304"/>
            <a:ext cx="2250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9" r:id="rId10" imgW="1878965" imgH="393700" progId="Equation.DSMT4">
                    <p:embed/>
                  </p:oleObj>
                </mc:Choice>
                <mc:Fallback>
                  <p:oleObj r:id="rId10" imgW="1878965" imgH="393700" progId="Equation.DSMT4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04"/>
                          <a:ext cx="2250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8" name="Group 19"/>
            <p:cNvGrpSpPr/>
            <p:nvPr/>
          </p:nvGrpSpPr>
          <p:grpSpPr bwMode="auto">
            <a:xfrm>
              <a:off x="912" y="2448"/>
              <a:ext cx="4464" cy="960"/>
              <a:chOff x="480" y="1440"/>
              <a:chExt cx="4464" cy="960"/>
            </a:xfrm>
          </p:grpSpPr>
          <p:grpSp>
            <p:nvGrpSpPr>
              <p:cNvPr id="26639" name="Group 20"/>
              <p:cNvGrpSpPr/>
              <p:nvPr/>
            </p:nvGrpSpPr>
            <p:grpSpPr bwMode="auto">
              <a:xfrm>
                <a:off x="480" y="1824"/>
                <a:ext cx="2880" cy="576"/>
                <a:chOff x="912" y="2592"/>
                <a:chExt cx="3072" cy="576"/>
              </a:xfrm>
            </p:grpSpPr>
            <p:sp>
              <p:nvSpPr>
                <p:cNvPr id="26640" name="AutoShape 21" descr="再生纸"/>
                <p:cNvSpPr>
                  <a:spLocks noChangeArrowheads="1"/>
                </p:cNvSpPr>
                <p:nvPr/>
              </p:nvSpPr>
              <p:spPr bwMode="auto">
                <a:xfrm>
                  <a:off x="912" y="2592"/>
                  <a:ext cx="3072" cy="576"/>
                </a:xfrm>
                <a:prstGeom prst="bevel">
                  <a:avLst>
                    <a:gd name="adj" fmla="val 6250"/>
                  </a:avLst>
                </a:prstGeom>
                <a:blipFill dpi="0" rotWithShape="0">
                  <a:blip r:embed="rId7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graphicFrame>
              <p:nvGraphicFramePr>
                <p:cNvPr id="26641" name="Object 22"/>
                <p:cNvGraphicFramePr/>
                <p:nvPr/>
              </p:nvGraphicFramePr>
              <p:xfrm>
                <a:off x="996" y="2633"/>
                <a:ext cx="2892" cy="4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00" r:id="rId12" imgW="1297940" imgH="194310" progId="Equation.DSMT4">
                        <p:embed/>
                      </p:oleObj>
                    </mc:Choice>
                    <mc:Fallback>
                      <p:oleObj r:id="rId12" imgW="1297940" imgH="194310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96" y="2633"/>
                              <a:ext cx="2892" cy="4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642" name="AutoShape 23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1440" cy="336"/>
              </a:xfrm>
              <a:prstGeom prst="wedgeRoundRectCallout">
                <a:avLst>
                  <a:gd name="adj1" fmla="val -50694"/>
                  <a:gd name="adj2" fmla="val 127681"/>
                  <a:gd name="adj3" fmla="val 16667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solidFill>
                  <a:srgbClr val="008000"/>
                </a:solidFill>
                <a:miter lim="800000"/>
              </a:ln>
            </p:spPr>
            <p:txBody>
              <a:bodyPr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i="0">
                    <a:solidFill>
                      <a:srgbClr val="0000CC"/>
                    </a:solidFill>
                  </a:rPr>
                  <a:t>Simpson </a:t>
                </a:r>
                <a:r>
                  <a:rPr lang="zh-CN" altLang="en-US" i="0">
                    <a:solidFill>
                      <a:srgbClr val="0000CC"/>
                    </a:solidFill>
                  </a:rPr>
                  <a:t>公式</a:t>
                </a:r>
              </a:p>
            </p:txBody>
          </p:sp>
          <p:sp>
            <p:nvSpPr>
              <p:cNvPr id="26643" name="Text Box 24"/>
              <p:cNvSpPr txBox="1">
                <a:spLocks noChangeArrowheads="1"/>
              </p:cNvSpPr>
              <p:nvPr/>
            </p:nvSpPr>
            <p:spPr bwMode="auto">
              <a:xfrm>
                <a:off x="3552" y="2064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rgbClr val="0000CC"/>
                    </a:solidFill>
                  </a:rPr>
                  <a:t>代数精度 </a:t>
                </a:r>
                <a:r>
                  <a:rPr lang="en-US" altLang="zh-CN">
                    <a:solidFill>
                      <a:srgbClr val="0000CC"/>
                    </a:solidFill>
                  </a:rPr>
                  <a:t>= </a:t>
                </a:r>
                <a:r>
                  <a:rPr lang="en-US" altLang="zh-CN" i="0">
                    <a:solidFill>
                      <a:srgbClr val="0000CC"/>
                    </a:solidFill>
                  </a:rPr>
                  <a:t>3</a:t>
                </a:r>
              </a:p>
            </p:txBody>
          </p:sp>
        </p:grpSp>
        <p:graphicFrame>
          <p:nvGraphicFramePr>
            <p:cNvPr id="26644" name="Object 25"/>
            <p:cNvGraphicFramePr/>
            <p:nvPr/>
          </p:nvGraphicFramePr>
          <p:xfrm>
            <a:off x="912" y="3552"/>
            <a:ext cx="3648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1" r:id="rId14" imgW="2919730" imgH="393700" progId="Equation.DSMT4">
                    <p:embed/>
                  </p:oleObj>
                </mc:Choice>
                <mc:Fallback>
                  <p:oleObj r:id="rId14" imgW="2919730" imgH="393700" progId="Equation.DSMT4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52"/>
                          <a:ext cx="3648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645" name="Picture 28" descr="j041978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0200"/>
            <a:ext cx="803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6" name="Picture 29" descr="j041978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9001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51"/>
          <p:cNvSpPr txBox="1">
            <a:spLocks noChangeArrowheads="1"/>
          </p:cNvSpPr>
          <p:nvPr/>
        </p:nvSpPr>
        <p:spPr bwMode="auto">
          <a:xfrm>
            <a:off x="762000" y="53340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</a:rPr>
              <a:t>n</a:t>
            </a:r>
            <a:r>
              <a:rPr lang="en-US" altLang="zh-CN" sz="3200" i="0">
                <a:solidFill>
                  <a:srgbClr val="0000CC"/>
                </a:solidFill>
              </a:rPr>
              <a:t> = 4:</a:t>
            </a:r>
            <a:r>
              <a:rPr lang="en-US" altLang="zh-CN" i="0"/>
              <a:t>    </a:t>
            </a:r>
            <a:r>
              <a:rPr lang="en-US" altLang="zh-CN" i="0">
                <a:solidFill>
                  <a:srgbClr val="0000CC"/>
                </a:solidFill>
              </a:rPr>
              <a:t>Cotes </a:t>
            </a:r>
            <a:r>
              <a:rPr lang="zh-CN" altLang="en-US" i="0">
                <a:solidFill>
                  <a:srgbClr val="0000CC"/>
                </a:solidFill>
              </a:rPr>
              <a:t>公式 </a:t>
            </a:r>
            <a:r>
              <a:rPr lang="en-US" altLang="zh-CN" i="0">
                <a:solidFill>
                  <a:srgbClr val="0000CC"/>
                </a:solidFill>
              </a:rPr>
              <a:t>(</a:t>
            </a:r>
            <a:r>
              <a:rPr lang="zh-CN" altLang="en-US" i="0">
                <a:solidFill>
                  <a:srgbClr val="0000CC"/>
                </a:solidFill>
              </a:rPr>
              <a:t>代数精度 </a:t>
            </a:r>
            <a:r>
              <a:rPr lang="en-US" altLang="zh-CN">
                <a:solidFill>
                  <a:srgbClr val="0000CC"/>
                </a:solidFill>
              </a:rPr>
              <a:t>= </a:t>
            </a:r>
            <a:r>
              <a:rPr lang="en-US" altLang="zh-CN" i="0">
                <a:solidFill>
                  <a:srgbClr val="0000CC"/>
                </a:solidFill>
              </a:rPr>
              <a:t>5)</a:t>
            </a:r>
          </a:p>
        </p:txBody>
      </p:sp>
      <p:grpSp>
        <p:nvGrpSpPr>
          <p:cNvPr id="27650" name="Group 57"/>
          <p:cNvGrpSpPr/>
          <p:nvPr/>
        </p:nvGrpSpPr>
        <p:grpSpPr bwMode="auto">
          <a:xfrm>
            <a:off x="838200" y="1066800"/>
            <a:ext cx="7470775" cy="998538"/>
            <a:chOff x="0" y="1392"/>
            <a:chExt cx="5760" cy="816"/>
          </a:xfrm>
        </p:grpSpPr>
        <p:sp>
          <p:nvSpPr>
            <p:cNvPr id="27651" name="AutoShape 54" descr="再生纸"/>
            <p:cNvSpPr>
              <a:spLocks noChangeArrowheads="1"/>
            </p:cNvSpPr>
            <p:nvPr/>
          </p:nvSpPr>
          <p:spPr bwMode="auto">
            <a:xfrm>
              <a:off x="0" y="1392"/>
              <a:ext cx="5760" cy="816"/>
            </a:xfrm>
            <a:prstGeom prst="bevel">
              <a:avLst>
                <a:gd name="adj" fmla="val 625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27652" name="Object 55"/>
            <p:cNvGraphicFramePr/>
            <p:nvPr/>
          </p:nvGraphicFramePr>
          <p:xfrm>
            <a:off x="192" y="1536"/>
            <a:ext cx="5568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4" r:id="rId4" imgW="2092325" imgH="194310" progId="Equation.DSMT4">
                    <p:embed/>
                  </p:oleObj>
                </mc:Choice>
                <mc:Fallback>
                  <p:oleObj r:id="rId4" imgW="2092325" imgH="194310" progId="Equation.DSMT4">
                    <p:embed/>
                    <p:pic>
                      <p:nvPicPr>
                        <p:cNvPr id="0" name="Object 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536"/>
                          <a:ext cx="5568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3" name="Group 109"/>
          <p:cNvGrpSpPr/>
          <p:nvPr/>
        </p:nvGrpSpPr>
        <p:grpSpPr bwMode="auto">
          <a:xfrm>
            <a:off x="457200" y="2057400"/>
            <a:ext cx="8305800" cy="730250"/>
            <a:chOff x="288" y="1296"/>
            <a:chExt cx="5232" cy="460"/>
          </a:xfrm>
        </p:grpSpPr>
        <p:graphicFrame>
          <p:nvGraphicFramePr>
            <p:cNvPr id="27654" name="Object 52"/>
            <p:cNvGraphicFramePr/>
            <p:nvPr/>
          </p:nvGraphicFramePr>
          <p:xfrm>
            <a:off x="3600" y="1296"/>
            <a:ext cx="192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5" r:id="rId6" imgW="1459865" imgH="393700" progId="Equation.DSMT4">
                    <p:embed/>
                  </p:oleObj>
                </mc:Choice>
                <mc:Fallback>
                  <p:oleObj r:id="rId6" imgW="1459865" imgH="393700" progId="Equation.DSMT4">
                    <p:embed/>
                    <p:pic>
                      <p:nvPicPr>
                        <p:cNvPr id="0" name="Object 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1920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58"/>
            <p:cNvGraphicFramePr/>
            <p:nvPr/>
          </p:nvGraphicFramePr>
          <p:xfrm>
            <a:off x="864" y="1296"/>
            <a:ext cx="258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6" r:id="rId8" imgW="2322830" imgH="393700" progId="Equation.DSMT4">
                    <p:embed/>
                  </p:oleObj>
                </mc:Choice>
                <mc:Fallback>
                  <p:oleObj r:id="rId8" imgW="2322830" imgH="393700" progId="Equation.DSMT4">
                    <p:embed/>
                    <p:pic>
                      <p:nvPicPr>
                        <p:cNvPr id="0" name="Object 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296"/>
                          <a:ext cx="2585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Text Box 59"/>
            <p:cNvSpPr txBox="1">
              <a:spLocks noChangeArrowheads="1"/>
            </p:cNvSpPr>
            <p:nvPr/>
          </p:nvSpPr>
          <p:spPr bwMode="auto">
            <a:xfrm>
              <a:off x="288" y="1392"/>
              <a:ext cx="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这里</a:t>
              </a:r>
            </a:p>
          </p:txBody>
        </p:sp>
      </p:grpSp>
      <p:grpSp>
        <p:nvGrpSpPr>
          <p:cNvPr id="27657" name="Group 108"/>
          <p:cNvGrpSpPr/>
          <p:nvPr/>
        </p:nvGrpSpPr>
        <p:grpSpPr bwMode="auto">
          <a:xfrm>
            <a:off x="990600" y="2895600"/>
            <a:ext cx="7550150" cy="3505200"/>
            <a:chOff x="768" y="1872"/>
            <a:chExt cx="4756" cy="2208"/>
          </a:xfrm>
        </p:grpSpPr>
        <p:sp>
          <p:nvSpPr>
            <p:cNvPr id="27658" name="Line 64"/>
            <p:cNvSpPr>
              <a:spLocks noChangeShapeType="1"/>
            </p:cNvSpPr>
            <p:nvPr/>
          </p:nvSpPr>
          <p:spPr bwMode="auto">
            <a:xfrm flipV="1">
              <a:off x="768" y="1872"/>
              <a:ext cx="4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65"/>
            <p:cNvSpPr>
              <a:spLocks noChangeShapeType="1"/>
            </p:cNvSpPr>
            <p:nvPr/>
          </p:nvSpPr>
          <p:spPr bwMode="auto">
            <a:xfrm flipV="1">
              <a:off x="768" y="2160"/>
              <a:ext cx="47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66"/>
            <p:cNvSpPr>
              <a:spLocks noChangeShapeType="1"/>
            </p:cNvSpPr>
            <p:nvPr/>
          </p:nvSpPr>
          <p:spPr bwMode="auto">
            <a:xfrm flipV="1">
              <a:off x="816" y="4080"/>
              <a:ext cx="46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67"/>
            <p:cNvSpPr>
              <a:spLocks noChangeShapeType="1"/>
            </p:cNvSpPr>
            <p:nvPr/>
          </p:nvSpPr>
          <p:spPr bwMode="auto">
            <a:xfrm flipH="1">
              <a:off x="1200" y="1872"/>
              <a:ext cx="0" cy="2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62" name="Object 68"/>
            <p:cNvGraphicFramePr/>
            <p:nvPr/>
          </p:nvGraphicFramePr>
          <p:xfrm>
            <a:off x="912" y="1920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7" r:id="rId10" imgW="127000" imgH="139700" progId="Equation.DSMT4">
                    <p:embed/>
                  </p:oleObj>
                </mc:Choice>
                <mc:Fallback>
                  <p:oleObj r:id="rId10" imgW="127000" imgH="139700" progId="Equation.DSMT4">
                    <p:embed/>
                    <p:pic>
                      <p:nvPicPr>
                        <p:cNvPr id="0" name="Object 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20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69"/>
            <p:cNvGraphicFramePr/>
            <p:nvPr/>
          </p:nvGraphicFramePr>
          <p:xfrm>
            <a:off x="960" y="2256"/>
            <a:ext cx="1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8" r:id="rId12" imgW="88265" imgH="164465" progId="Equation.DSMT4">
                    <p:embed/>
                  </p:oleObj>
                </mc:Choice>
                <mc:Fallback>
                  <p:oleObj r:id="rId12" imgW="88265" imgH="164465" progId="Equation.DSMT4">
                    <p:embed/>
                    <p:pic>
                      <p:nvPicPr>
                        <p:cNvPr id="0" name="Object 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256"/>
                          <a:ext cx="1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74"/>
            <p:cNvGraphicFramePr/>
            <p:nvPr/>
          </p:nvGraphicFramePr>
          <p:xfrm>
            <a:off x="1392" y="2256"/>
            <a:ext cx="24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9" r:id="rId14" imgW="228600" imgH="215900" progId="Equation.DSMT4">
                    <p:embed/>
                  </p:oleObj>
                </mc:Choice>
                <mc:Fallback>
                  <p:oleObj r:id="rId14" imgW="228600" imgH="215900" progId="Equation.DSMT4">
                    <p:embed/>
                    <p:pic>
                      <p:nvPicPr>
                        <p:cNvPr id="0" name="Object 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56"/>
                          <a:ext cx="24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75"/>
            <p:cNvGraphicFramePr/>
            <p:nvPr/>
          </p:nvGraphicFramePr>
          <p:xfrm>
            <a:off x="2016" y="2256"/>
            <a:ext cx="23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0" r:id="rId16" imgW="228600" imgH="215900" progId="Equation.DSMT4">
                    <p:embed/>
                  </p:oleObj>
                </mc:Choice>
                <mc:Fallback>
                  <p:oleObj r:id="rId16" imgW="228600" imgH="215900" progId="Equation.DSMT4">
                    <p:embed/>
                    <p:pic>
                      <p:nvPicPr>
                        <p:cNvPr id="0" name="Object 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56"/>
                          <a:ext cx="23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77"/>
            <p:cNvGraphicFramePr/>
            <p:nvPr/>
          </p:nvGraphicFramePr>
          <p:xfrm>
            <a:off x="3168" y="1872"/>
            <a:ext cx="33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1" r:id="rId18" imgW="279400" imgH="241300" progId="Equation.DSMT4">
                    <p:embed/>
                  </p:oleObj>
                </mc:Choice>
                <mc:Fallback>
                  <p:oleObj r:id="rId18" imgW="279400" imgH="241300" progId="Equation.DSMT4">
                    <p:embed/>
                    <p:pic>
                      <p:nvPicPr>
                        <p:cNvPr id="0" name="Object 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872"/>
                          <a:ext cx="33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78"/>
            <p:cNvGraphicFramePr/>
            <p:nvPr/>
          </p:nvGraphicFramePr>
          <p:xfrm>
            <a:off x="938" y="2544"/>
            <a:ext cx="14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2" r:id="rId20" imgW="127000" imgH="164465" progId="Equation.DSMT4">
                    <p:embed/>
                  </p:oleObj>
                </mc:Choice>
                <mc:Fallback>
                  <p:oleObj r:id="rId20" imgW="127000" imgH="164465" progId="Equation.DSMT4">
                    <p:embed/>
                    <p:pic>
                      <p:nvPicPr>
                        <p:cNvPr id="0" name="Object 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544"/>
                          <a:ext cx="14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79"/>
            <p:cNvGraphicFramePr/>
            <p:nvPr/>
          </p:nvGraphicFramePr>
          <p:xfrm>
            <a:off x="945" y="2825"/>
            <a:ext cx="13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3" r:id="rId22" imgW="114300" imgH="177800" progId="Equation.DSMT4">
                    <p:embed/>
                  </p:oleObj>
                </mc:Choice>
                <mc:Fallback>
                  <p:oleObj r:id="rId22" imgW="114300" imgH="177800" progId="Equation.DSMT4">
                    <p:embed/>
                    <p:pic>
                      <p:nvPicPr>
                        <p:cNvPr id="0" name="Object 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2825"/>
                          <a:ext cx="13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Object 80"/>
            <p:cNvGraphicFramePr/>
            <p:nvPr/>
          </p:nvGraphicFramePr>
          <p:xfrm>
            <a:off x="938" y="3120"/>
            <a:ext cx="14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4" r:id="rId24" imgW="127000" imgH="164465" progId="Equation.DSMT4">
                    <p:embed/>
                  </p:oleObj>
                </mc:Choice>
                <mc:Fallback>
                  <p:oleObj r:id="rId24" imgW="127000" imgH="164465" progId="Equation.DSMT4">
                    <p:embed/>
                    <p:pic>
                      <p:nvPicPr>
                        <p:cNvPr id="0" name="Object 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3120"/>
                          <a:ext cx="14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81"/>
            <p:cNvGraphicFramePr/>
            <p:nvPr/>
          </p:nvGraphicFramePr>
          <p:xfrm>
            <a:off x="945" y="3449"/>
            <a:ext cx="13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5" r:id="rId26" imgW="114300" imgH="177800" progId="Equation.DSMT4">
                    <p:embed/>
                  </p:oleObj>
                </mc:Choice>
                <mc:Fallback>
                  <p:oleObj r:id="rId26" imgW="114300" imgH="177800" progId="Equation.DSMT4">
                    <p:embed/>
                    <p:pic>
                      <p:nvPicPr>
                        <p:cNvPr id="0" name="Object 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3449"/>
                          <a:ext cx="13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82"/>
            <p:cNvGraphicFramePr/>
            <p:nvPr/>
          </p:nvGraphicFramePr>
          <p:xfrm>
            <a:off x="912" y="3744"/>
            <a:ext cx="14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6" r:id="rId28" imgW="127000" imgH="177165" progId="Equation.DSMT4">
                    <p:embed/>
                  </p:oleObj>
                </mc:Choice>
                <mc:Fallback>
                  <p:oleObj r:id="rId28" imgW="127000" imgH="177165" progId="Equation.DSMT4">
                    <p:embed/>
                    <p:pic>
                      <p:nvPicPr>
                        <p:cNvPr id="0" name="Object 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744"/>
                          <a:ext cx="14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2" name="Object 83"/>
            <p:cNvGraphicFramePr/>
            <p:nvPr/>
          </p:nvGraphicFramePr>
          <p:xfrm>
            <a:off x="1392" y="2544"/>
            <a:ext cx="23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7" r:id="rId30" imgW="228600" imgH="215900" progId="Equation.DSMT4">
                    <p:embed/>
                  </p:oleObj>
                </mc:Choice>
                <mc:Fallback>
                  <p:oleObj r:id="rId30" imgW="228600" imgH="215900" progId="Equation.DSMT4">
                    <p:embed/>
                    <p:pic>
                      <p:nvPicPr>
                        <p:cNvPr id="0" name="Object 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44"/>
                          <a:ext cx="23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84"/>
            <p:cNvGraphicFramePr/>
            <p:nvPr/>
          </p:nvGraphicFramePr>
          <p:xfrm>
            <a:off x="2640" y="2544"/>
            <a:ext cx="23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8" r:id="rId32" imgW="228600" imgH="215900" progId="Equation.DSMT4">
                    <p:embed/>
                  </p:oleObj>
                </mc:Choice>
                <mc:Fallback>
                  <p:oleObj r:id="rId32" imgW="228600" imgH="215900" progId="Equation.DSMT4">
                    <p:embed/>
                    <p:pic>
                      <p:nvPicPr>
                        <p:cNvPr id="0" name="Object 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23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85"/>
            <p:cNvGraphicFramePr/>
            <p:nvPr/>
          </p:nvGraphicFramePr>
          <p:xfrm>
            <a:off x="2016" y="2544"/>
            <a:ext cx="26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9" r:id="rId33" imgW="253365" imgH="215900" progId="Equation.DSMT4">
                    <p:embed/>
                  </p:oleObj>
                </mc:Choice>
                <mc:Fallback>
                  <p:oleObj r:id="rId33" imgW="253365" imgH="215900" progId="Equation.DSMT4">
                    <p:embed/>
                    <p:pic>
                      <p:nvPicPr>
                        <p:cNvPr id="0" name="Object 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544"/>
                          <a:ext cx="26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5" name="Object 86"/>
            <p:cNvGraphicFramePr/>
            <p:nvPr/>
          </p:nvGraphicFramePr>
          <p:xfrm>
            <a:off x="1392" y="2784"/>
            <a:ext cx="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0" r:id="rId35" imgW="215900" imgH="215900" progId="Equation.DSMT4">
                    <p:embed/>
                  </p:oleObj>
                </mc:Choice>
                <mc:Fallback>
                  <p:oleObj r:id="rId35" imgW="215900" imgH="215900" progId="Equation.DSMT4">
                    <p:embed/>
                    <p:pic>
                      <p:nvPicPr>
                        <p:cNvPr id="0" name="Object 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784"/>
                          <a:ext cx="22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6" name="Object 87"/>
            <p:cNvGraphicFramePr/>
            <p:nvPr/>
          </p:nvGraphicFramePr>
          <p:xfrm>
            <a:off x="3216" y="2784"/>
            <a:ext cx="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1" r:id="rId37" imgW="215900" imgH="215900" progId="Equation.DSMT4">
                    <p:embed/>
                  </p:oleObj>
                </mc:Choice>
                <mc:Fallback>
                  <p:oleObj r:id="rId37" imgW="215900" imgH="215900" progId="Equation.DSMT4">
                    <p:embed/>
                    <p:pic>
                      <p:nvPicPr>
                        <p:cNvPr id="0" name="Object 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84"/>
                          <a:ext cx="22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7" name="Object 88"/>
            <p:cNvGraphicFramePr/>
            <p:nvPr/>
          </p:nvGraphicFramePr>
          <p:xfrm>
            <a:off x="2640" y="2784"/>
            <a:ext cx="24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2" r:id="rId38" imgW="241300" imgH="215900" progId="Equation.DSMT4">
                    <p:embed/>
                  </p:oleObj>
                </mc:Choice>
                <mc:Fallback>
                  <p:oleObj r:id="rId38" imgW="241300" imgH="215900" progId="Equation.DSMT4">
                    <p:embed/>
                    <p:pic>
                      <p:nvPicPr>
                        <p:cNvPr id="0" name="Object 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84"/>
                          <a:ext cx="24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8" name="Object 89"/>
            <p:cNvGraphicFramePr/>
            <p:nvPr/>
          </p:nvGraphicFramePr>
          <p:xfrm>
            <a:off x="2016" y="2784"/>
            <a:ext cx="24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3" r:id="rId40" imgW="241300" imgH="215900" progId="Equation.DSMT4">
                    <p:embed/>
                  </p:oleObj>
                </mc:Choice>
                <mc:Fallback>
                  <p:oleObj r:id="rId40" imgW="241300" imgH="215900" progId="Equation.DSMT4">
                    <p:embed/>
                    <p:pic>
                      <p:nvPicPr>
                        <p:cNvPr id="0" name="Object 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784"/>
                          <a:ext cx="24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9" name="Object 90"/>
            <p:cNvGraphicFramePr/>
            <p:nvPr/>
          </p:nvGraphicFramePr>
          <p:xfrm>
            <a:off x="1344" y="3072"/>
            <a:ext cx="3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4" r:id="rId41" imgW="329565" imgH="215900" progId="Equation.DSMT4">
                    <p:embed/>
                  </p:oleObj>
                </mc:Choice>
                <mc:Fallback>
                  <p:oleObj r:id="rId41" imgW="329565" imgH="215900" progId="Equation.DSMT4">
                    <p:embed/>
                    <p:pic>
                      <p:nvPicPr>
                        <p:cNvPr id="0" name="Object 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34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0" name="Object 91"/>
            <p:cNvGraphicFramePr/>
            <p:nvPr/>
          </p:nvGraphicFramePr>
          <p:xfrm>
            <a:off x="3744" y="3072"/>
            <a:ext cx="3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5" r:id="rId43" imgW="329565" imgH="215900" progId="Equation.DSMT4">
                    <p:embed/>
                  </p:oleObj>
                </mc:Choice>
                <mc:Fallback>
                  <p:oleObj r:id="rId43" imgW="329565" imgH="215900" progId="Equation.DSMT4">
                    <p:embed/>
                    <p:pic>
                      <p:nvPicPr>
                        <p:cNvPr id="0" name="Object 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072"/>
                          <a:ext cx="34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92"/>
            <p:cNvGraphicFramePr/>
            <p:nvPr/>
          </p:nvGraphicFramePr>
          <p:xfrm>
            <a:off x="1920" y="3072"/>
            <a:ext cx="4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6" r:id="rId44" imgW="405765" imgH="215900" progId="Equation.DSMT4">
                    <p:embed/>
                  </p:oleObj>
                </mc:Choice>
                <mc:Fallback>
                  <p:oleObj r:id="rId44" imgW="405765" imgH="215900" progId="Equation.DSMT4">
                    <p:embed/>
                    <p:pic>
                      <p:nvPicPr>
                        <p:cNvPr id="0" name="Object 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072"/>
                          <a:ext cx="4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2" name="Object 93"/>
            <p:cNvGraphicFramePr/>
            <p:nvPr/>
          </p:nvGraphicFramePr>
          <p:xfrm>
            <a:off x="3120" y="3072"/>
            <a:ext cx="4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7" r:id="rId46" imgW="405765" imgH="215900" progId="Equation.DSMT4">
                    <p:embed/>
                  </p:oleObj>
                </mc:Choice>
                <mc:Fallback>
                  <p:oleObj r:id="rId46" imgW="405765" imgH="215900" progId="Equation.DSMT4">
                    <p:embed/>
                    <p:pic>
                      <p:nvPicPr>
                        <p:cNvPr id="0" name="Object 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072"/>
                          <a:ext cx="4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3" name="Object 94"/>
            <p:cNvGraphicFramePr/>
            <p:nvPr/>
          </p:nvGraphicFramePr>
          <p:xfrm>
            <a:off x="2544" y="3072"/>
            <a:ext cx="40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8" r:id="rId47" imgW="393065" imgH="215900" progId="Equation.DSMT4">
                    <p:embed/>
                  </p:oleObj>
                </mc:Choice>
                <mc:Fallback>
                  <p:oleObj r:id="rId47" imgW="393065" imgH="215900" progId="Equation.DSMT4">
                    <p:embed/>
                    <p:pic>
                      <p:nvPicPr>
                        <p:cNvPr id="0" name="Object 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072"/>
                          <a:ext cx="40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4" name="Object 95"/>
            <p:cNvGraphicFramePr/>
            <p:nvPr/>
          </p:nvGraphicFramePr>
          <p:xfrm>
            <a:off x="4368" y="3408"/>
            <a:ext cx="48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9" r:id="rId49" imgW="469265" imgH="215900" progId="Equation.DSMT4">
                    <p:embed/>
                  </p:oleObj>
                </mc:Choice>
                <mc:Fallback>
                  <p:oleObj r:id="rId49" imgW="469265" imgH="215900" progId="Equation.DSMT4">
                    <p:embed/>
                    <p:pic>
                      <p:nvPicPr>
                        <p:cNvPr id="0" name="Object 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408"/>
                          <a:ext cx="48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96"/>
            <p:cNvGraphicFramePr/>
            <p:nvPr/>
          </p:nvGraphicFramePr>
          <p:xfrm>
            <a:off x="1296" y="3408"/>
            <a:ext cx="48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0" r:id="rId51" imgW="469265" imgH="215900" progId="Equation.DSMT4">
                    <p:embed/>
                  </p:oleObj>
                </mc:Choice>
                <mc:Fallback>
                  <p:oleObj r:id="rId51" imgW="469265" imgH="215900" progId="Equation.DSMT4">
                    <p:embed/>
                    <p:pic>
                      <p:nvPicPr>
                        <p:cNvPr id="0" name="Object 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408"/>
                          <a:ext cx="48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97"/>
            <p:cNvGraphicFramePr/>
            <p:nvPr/>
          </p:nvGraphicFramePr>
          <p:xfrm>
            <a:off x="1872" y="3408"/>
            <a:ext cx="4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1" r:id="rId52" imgW="481965" imgH="215900" progId="Equation.DSMT4">
                    <p:embed/>
                  </p:oleObj>
                </mc:Choice>
                <mc:Fallback>
                  <p:oleObj r:id="rId52" imgW="481965" imgH="215900" progId="Equation.DSMT4">
                    <p:embed/>
                    <p:pic>
                      <p:nvPicPr>
                        <p:cNvPr id="0" name="Object 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408"/>
                          <a:ext cx="49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7" name="Object 98"/>
            <p:cNvGraphicFramePr/>
            <p:nvPr/>
          </p:nvGraphicFramePr>
          <p:xfrm>
            <a:off x="3696" y="3408"/>
            <a:ext cx="4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2" r:id="rId54" imgW="481965" imgH="215900" progId="Equation.DSMT4">
                    <p:embed/>
                  </p:oleObj>
                </mc:Choice>
                <mc:Fallback>
                  <p:oleObj r:id="rId54" imgW="481965" imgH="215900" progId="Equation.DSMT4">
                    <p:embed/>
                    <p:pic>
                      <p:nvPicPr>
                        <p:cNvPr id="0" name="Object 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408"/>
                          <a:ext cx="49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8" name="Object 99"/>
            <p:cNvGraphicFramePr/>
            <p:nvPr/>
          </p:nvGraphicFramePr>
          <p:xfrm>
            <a:off x="2496" y="3408"/>
            <a:ext cx="4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3" r:id="rId55" imgW="481965" imgH="215900" progId="Equation.DSMT4">
                    <p:embed/>
                  </p:oleObj>
                </mc:Choice>
                <mc:Fallback>
                  <p:oleObj r:id="rId55" imgW="481965" imgH="215900" progId="Equation.DSMT4">
                    <p:embed/>
                    <p:pic>
                      <p:nvPicPr>
                        <p:cNvPr id="0" name="Object 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408"/>
                          <a:ext cx="49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9" name="Object 100"/>
            <p:cNvGraphicFramePr/>
            <p:nvPr/>
          </p:nvGraphicFramePr>
          <p:xfrm>
            <a:off x="3120" y="3408"/>
            <a:ext cx="4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4" r:id="rId57" imgW="481965" imgH="215900" progId="Equation.DSMT4">
                    <p:embed/>
                  </p:oleObj>
                </mc:Choice>
                <mc:Fallback>
                  <p:oleObj r:id="rId57" imgW="481965" imgH="215900" progId="Equation.DSMT4">
                    <p:embed/>
                    <p:pic>
                      <p:nvPicPr>
                        <p:cNvPr id="0" name="Object 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408"/>
                          <a:ext cx="49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0" name="Object 101"/>
            <p:cNvGraphicFramePr/>
            <p:nvPr/>
          </p:nvGraphicFramePr>
          <p:xfrm>
            <a:off x="4320" y="3744"/>
            <a:ext cx="57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5" r:id="rId58" imgW="558165" imgH="215900" progId="Equation.DSMT4">
                    <p:embed/>
                  </p:oleObj>
                </mc:Choice>
                <mc:Fallback>
                  <p:oleObj r:id="rId58" imgW="558165" imgH="215900" progId="Equation.DSMT4">
                    <p:embed/>
                    <p:pic>
                      <p:nvPicPr>
                        <p:cNvPr id="0" name="Object 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744"/>
                          <a:ext cx="57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1" name="Object 102"/>
            <p:cNvGraphicFramePr/>
            <p:nvPr/>
          </p:nvGraphicFramePr>
          <p:xfrm>
            <a:off x="5040" y="3744"/>
            <a:ext cx="48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6" r:id="rId60" imgW="469265" imgH="215900" progId="Equation.DSMT4">
                    <p:embed/>
                  </p:oleObj>
                </mc:Choice>
                <mc:Fallback>
                  <p:oleObj r:id="rId60" imgW="469265" imgH="215900" progId="Equation.DSMT4">
                    <p:embed/>
                    <p:pic>
                      <p:nvPicPr>
                        <p:cNvPr id="0" name="Object 1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744"/>
                          <a:ext cx="48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2" name="Object 103"/>
            <p:cNvGraphicFramePr/>
            <p:nvPr/>
          </p:nvGraphicFramePr>
          <p:xfrm>
            <a:off x="1296" y="3744"/>
            <a:ext cx="48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7" r:id="rId62" imgW="469265" imgH="215900" progId="Equation.DSMT4">
                    <p:embed/>
                  </p:oleObj>
                </mc:Choice>
                <mc:Fallback>
                  <p:oleObj r:id="rId62" imgW="469265" imgH="215900" progId="Equation.DSMT4">
                    <p:embed/>
                    <p:pic>
                      <p:nvPicPr>
                        <p:cNvPr id="0" name="Object 1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744"/>
                          <a:ext cx="48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3" name="Object 104"/>
            <p:cNvGraphicFramePr/>
            <p:nvPr/>
          </p:nvGraphicFramePr>
          <p:xfrm>
            <a:off x="1824" y="3744"/>
            <a:ext cx="57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8" r:id="rId63" imgW="558165" imgH="215900" progId="Equation.DSMT4">
                    <p:embed/>
                  </p:oleObj>
                </mc:Choice>
                <mc:Fallback>
                  <p:oleObj r:id="rId63" imgW="558165" imgH="215900" progId="Equation.DSMT4">
                    <p:embed/>
                    <p:pic>
                      <p:nvPicPr>
                        <p:cNvPr id="0" name="Object 1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744"/>
                          <a:ext cx="57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4" name="Object 105"/>
            <p:cNvGraphicFramePr/>
            <p:nvPr/>
          </p:nvGraphicFramePr>
          <p:xfrm>
            <a:off x="3696" y="3744"/>
            <a:ext cx="4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9" r:id="rId65" imgW="481965" imgH="215900" progId="Equation.DSMT4">
                    <p:embed/>
                  </p:oleObj>
                </mc:Choice>
                <mc:Fallback>
                  <p:oleObj r:id="rId65" imgW="481965" imgH="215900" progId="Equation.DSMT4">
                    <p:embed/>
                    <p:pic>
                      <p:nvPicPr>
                        <p:cNvPr id="0" name="Object 1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744"/>
                          <a:ext cx="49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5" name="Object 106"/>
            <p:cNvGraphicFramePr/>
            <p:nvPr/>
          </p:nvGraphicFramePr>
          <p:xfrm>
            <a:off x="2496" y="3744"/>
            <a:ext cx="4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0" r:id="rId67" imgW="481965" imgH="215900" progId="Equation.DSMT4">
                    <p:embed/>
                  </p:oleObj>
                </mc:Choice>
                <mc:Fallback>
                  <p:oleObj r:id="rId67" imgW="481965" imgH="215900" progId="Equation.DSMT4">
                    <p:embed/>
                    <p:pic>
                      <p:nvPicPr>
                        <p:cNvPr id="0" name="Object 1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744"/>
                          <a:ext cx="49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6" name="Object 107"/>
            <p:cNvGraphicFramePr/>
            <p:nvPr/>
          </p:nvGraphicFramePr>
          <p:xfrm>
            <a:off x="3072" y="3744"/>
            <a:ext cx="57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1" r:id="rId69" imgW="558165" imgH="215900" progId="Equation.DSMT4">
                    <p:embed/>
                  </p:oleObj>
                </mc:Choice>
                <mc:Fallback>
                  <p:oleObj r:id="rId69" imgW="558165" imgH="215900" progId="Equation.DSMT4">
                    <p:embed/>
                    <p:pic>
                      <p:nvPicPr>
                        <p:cNvPr id="0" name="Object 1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744"/>
                          <a:ext cx="57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5" descr="MCj043779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"/>
            <a:ext cx="13716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8" name="Group 33"/>
          <p:cNvGrpSpPr/>
          <p:nvPr/>
        </p:nvGrpSpPr>
        <p:grpSpPr bwMode="auto">
          <a:xfrm>
            <a:off x="685800" y="762000"/>
            <a:ext cx="6858000" cy="2325688"/>
            <a:chOff x="432" y="720"/>
            <a:chExt cx="4320" cy="1465"/>
          </a:xfrm>
        </p:grpSpPr>
        <p:sp>
          <p:nvSpPr>
            <p:cNvPr id="24579" name="Rectangle 5"/>
            <p:cNvSpPr>
              <a:spLocks noChangeArrowheads="1"/>
            </p:cNvSpPr>
            <p:nvPr/>
          </p:nvSpPr>
          <p:spPr bwMode="auto">
            <a:xfrm>
              <a:off x="432" y="720"/>
              <a:ext cx="31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i="0">
                  <a:solidFill>
                    <a:srgbClr val="0000CC"/>
                  </a:solidFill>
                  <a:latin typeface="Arial" panose="020B0604020202020204" pitchFamily="34" charset="0"/>
                </a:rPr>
                <a:t>Newton-Cotes</a:t>
              </a:r>
              <a:r>
                <a:rPr lang="zh-CN" altLang="en-US" i="0">
                  <a:solidFill>
                    <a:srgbClr val="0000CC"/>
                  </a:solidFill>
                  <a:latin typeface="Arial" panose="020B0604020202020204" pitchFamily="34" charset="0"/>
                </a:rPr>
                <a:t>公式的误差或余项为</a:t>
              </a:r>
              <a:r>
                <a:rPr lang="en-US" altLang="zh-CN" b="0" i="0">
                  <a:solidFill>
                    <a:srgbClr val="0000CC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graphicFrame>
          <p:nvGraphicFramePr>
            <p:cNvPr id="24580" name="Object 6"/>
            <p:cNvGraphicFramePr/>
            <p:nvPr/>
          </p:nvGraphicFramePr>
          <p:xfrm>
            <a:off x="624" y="1104"/>
            <a:ext cx="3508" cy="1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1" r:id="rId4" imgW="1605915" imgH="487680" progId="Equation.DSMT4">
                    <p:embed/>
                  </p:oleObj>
                </mc:Choice>
                <mc:Fallback>
                  <p:oleObj r:id="rId4" imgW="1605915" imgH="487680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04"/>
                          <a:ext cx="3508" cy="10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1" name="Group 19"/>
            <p:cNvGrpSpPr/>
            <p:nvPr/>
          </p:nvGrpSpPr>
          <p:grpSpPr bwMode="auto">
            <a:xfrm>
              <a:off x="3600" y="1152"/>
              <a:ext cx="1152" cy="336"/>
              <a:chOff x="3600" y="1056"/>
              <a:chExt cx="1152" cy="336"/>
            </a:xfrm>
          </p:grpSpPr>
          <p:sp>
            <p:nvSpPr>
              <p:cNvPr id="24582" name="AutoShape 17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152" cy="336"/>
              </a:xfrm>
              <a:prstGeom prst="wedgeRoundRectCallout">
                <a:avLst>
                  <a:gd name="adj1" fmla="val -49741"/>
                  <a:gd name="adj2" fmla="val 145833"/>
                  <a:gd name="adj3" fmla="val 16667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solidFill>
                  <a:srgbClr val="008000"/>
                </a:solidFill>
                <a:miter lim="800000"/>
              </a:ln>
            </p:spPr>
            <p:txBody>
              <a:bodyPr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rgbClr val="0000CC"/>
                    </a:solidFill>
                  </a:rPr>
                  <a:t>与     有关</a:t>
                </a:r>
              </a:p>
            </p:txBody>
          </p:sp>
          <p:graphicFrame>
            <p:nvGraphicFramePr>
              <p:cNvPr id="24583" name="Object 18"/>
              <p:cNvGraphicFramePr/>
              <p:nvPr/>
            </p:nvGraphicFramePr>
            <p:xfrm>
              <a:off x="3984" y="1104"/>
              <a:ext cx="21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2" r:id="rId6" imgW="127000" imgH="139700" progId="Equation.3">
                      <p:embed/>
                    </p:oleObj>
                  </mc:Choice>
                  <mc:Fallback>
                    <p:oleObj r:id="rId6" imgW="127000" imgH="139700" progId="Equation.3">
                      <p:embed/>
                      <p:pic>
                        <p:nvPicPr>
                          <p:cNvPr id="0" name="Object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104"/>
                            <a:ext cx="21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36"/>
          <p:cNvGrpSpPr/>
          <p:nvPr/>
        </p:nvGrpSpPr>
        <p:grpSpPr bwMode="auto">
          <a:xfrm>
            <a:off x="609600" y="3276600"/>
            <a:ext cx="8153400" cy="2971800"/>
            <a:chOff x="384" y="2064"/>
            <a:chExt cx="5136" cy="1872"/>
          </a:xfrm>
        </p:grpSpPr>
        <p:grpSp>
          <p:nvGrpSpPr>
            <p:cNvPr id="24585" name="Group 35"/>
            <p:cNvGrpSpPr/>
            <p:nvPr/>
          </p:nvGrpSpPr>
          <p:grpSpPr bwMode="auto">
            <a:xfrm>
              <a:off x="432" y="2640"/>
              <a:ext cx="5088" cy="1296"/>
              <a:chOff x="432" y="2640"/>
              <a:chExt cx="5088" cy="1296"/>
            </a:xfrm>
          </p:grpSpPr>
          <p:pic>
            <p:nvPicPr>
              <p:cNvPr id="24586" name="Picture 22" descr="MCj04348590000[1]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2640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87" name="Text Box 23"/>
              <p:cNvSpPr txBox="1">
                <a:spLocks noChangeArrowheads="1"/>
              </p:cNvSpPr>
              <p:nvPr/>
            </p:nvSpPr>
            <p:spPr bwMode="auto">
              <a:xfrm>
                <a:off x="720" y="2736"/>
                <a:ext cx="21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作为插值型求积公式，</a:t>
                </a:r>
              </a:p>
            </p:txBody>
          </p:sp>
          <p:sp>
            <p:nvSpPr>
              <p:cNvPr id="24588" name="Text Box 24"/>
              <p:cNvSpPr txBox="1">
                <a:spLocks noChangeArrowheads="1"/>
              </p:cNvSpPr>
              <p:nvPr/>
            </p:nvSpPr>
            <p:spPr bwMode="auto">
              <a:xfrm>
                <a:off x="576" y="3216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具有   次代数精度，</a:t>
                </a:r>
              </a:p>
            </p:txBody>
          </p:sp>
          <p:graphicFrame>
            <p:nvGraphicFramePr>
              <p:cNvPr id="24589" name="Object 25"/>
              <p:cNvGraphicFramePr/>
              <p:nvPr/>
            </p:nvGraphicFramePr>
            <p:xfrm>
              <a:off x="2640" y="2832"/>
              <a:ext cx="17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3" r:id="rId9" imgW="127000" imgH="139700" progId="Equation.DSMT4">
                      <p:embed/>
                    </p:oleObj>
                  </mc:Choice>
                  <mc:Fallback>
                    <p:oleObj r:id="rId9" imgW="127000" imgH="139700" progId="Equation.DSMT4">
                      <p:embed/>
                      <p:pic>
                        <p:nvPicPr>
                          <p:cNvPr id="0" name="Object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832"/>
                            <a:ext cx="17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0" name="Rectangle 26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26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阶</a:t>
                </a:r>
                <a:r>
                  <a:rPr lang="en-US" altLang="zh-CN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Newton-Cotes</a:t>
                </a: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公式至少</a:t>
                </a:r>
              </a:p>
            </p:txBody>
          </p:sp>
          <p:graphicFrame>
            <p:nvGraphicFramePr>
              <p:cNvPr id="24591" name="Object 27"/>
              <p:cNvGraphicFramePr/>
              <p:nvPr/>
            </p:nvGraphicFramePr>
            <p:xfrm>
              <a:off x="1008" y="3264"/>
              <a:ext cx="17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4" r:id="rId11" imgW="127000" imgH="139700" progId="Equation.DSMT4">
                      <p:embed/>
                    </p:oleObj>
                  </mc:Choice>
                  <mc:Fallback>
                    <p:oleObj r:id="rId11" imgW="127000" imgH="139700" progId="Equation.DSMT4">
                      <p:embed/>
                      <p:pic>
                        <p:nvPicPr>
                          <p:cNvPr id="0" name="Object 2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264"/>
                            <a:ext cx="17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2" name="Text Box 28"/>
              <p:cNvSpPr txBox="1">
                <a:spLocks noChangeArrowheads="1"/>
              </p:cNvSpPr>
              <p:nvPr/>
            </p:nvSpPr>
            <p:spPr bwMode="auto">
              <a:xfrm>
                <a:off x="2256" y="3216"/>
                <a:ext cx="32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而实际的代数精度是否可以进一步</a:t>
                </a:r>
              </a:p>
            </p:txBody>
          </p:sp>
          <p:sp>
            <p:nvSpPr>
              <p:cNvPr id="24593" name="Text Box 29"/>
              <p:cNvSpPr txBox="1">
                <a:spLocks noChangeArrowheads="1"/>
              </p:cNvSpPr>
              <p:nvPr/>
            </p:nvSpPr>
            <p:spPr bwMode="auto">
              <a:xfrm>
                <a:off x="576" y="3648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提高呢？</a:t>
                </a:r>
              </a:p>
            </p:txBody>
          </p:sp>
        </p:grpSp>
        <p:sp>
          <p:nvSpPr>
            <p:cNvPr id="24594" name="Rectangle 34"/>
            <p:cNvSpPr>
              <a:spLocks noChangeArrowheads="1"/>
            </p:cNvSpPr>
            <p:nvPr/>
          </p:nvSpPr>
          <p:spPr bwMode="auto">
            <a:xfrm>
              <a:off x="384" y="2064"/>
              <a:ext cx="36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3200" i="0" dirty="0">
                  <a:solidFill>
                    <a:srgbClr val="000066"/>
                  </a:solidFill>
                  <a:latin typeface="Arial" panose="020B0604020202020204" pitchFamily="34" charset="0"/>
                </a:rPr>
                <a:t>三、</a:t>
              </a:r>
              <a:r>
                <a:rPr lang="zh-CN" altLang="en-US" sz="3200" i="0" dirty="0">
                  <a:solidFill>
                    <a:srgbClr val="000000"/>
                  </a:solidFill>
                </a:rPr>
                <a:t>偶数求积</a:t>
              </a:r>
              <a:r>
                <a:rPr lang="zh-CN" altLang="en-US" sz="3200" i="0" dirty="0">
                  <a:solidFill>
                    <a:srgbClr val="000066"/>
                  </a:solidFill>
                </a:rPr>
                <a:t>公式的</a:t>
              </a:r>
              <a:r>
                <a:rPr lang="zh-CN" altLang="en-US" sz="3200" i="0" dirty="0">
                  <a:solidFill>
                    <a:srgbClr val="000000"/>
                  </a:solidFill>
                </a:rPr>
                <a:t>代数精度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6"/>
          <p:cNvGrpSpPr/>
          <p:nvPr/>
        </p:nvGrpSpPr>
        <p:grpSpPr bwMode="auto">
          <a:xfrm>
            <a:off x="533400" y="609600"/>
            <a:ext cx="8305800" cy="884238"/>
            <a:chOff x="288" y="2160"/>
            <a:chExt cx="5232" cy="557"/>
          </a:xfrm>
        </p:grpSpPr>
        <p:sp>
          <p:nvSpPr>
            <p:cNvPr id="25602" name="Rectangle 15"/>
            <p:cNvSpPr>
              <a:spLocks noChangeArrowheads="1"/>
            </p:cNvSpPr>
            <p:nvPr/>
          </p:nvSpPr>
          <p:spPr bwMode="auto">
            <a:xfrm>
              <a:off x="288" y="2160"/>
              <a:ext cx="5232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" hangingPunct="1"/>
              <a:r>
                <a:rPr lang="en-US" altLang="zh-CN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     </a:t>
              </a:r>
              <a:r>
                <a:rPr lang="zh-CN" altLang="en-US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定理 </a:t>
              </a:r>
              <a:r>
                <a:rPr lang="en-US" altLang="zh-CN" i="0">
                  <a:solidFill>
                    <a:srgbClr val="FF0000"/>
                  </a:solidFill>
                  <a:latin typeface="Arial" panose="020B0604020202020204" pitchFamily="34" charset="0"/>
                </a:rPr>
                <a:t>2      </a:t>
              </a:r>
              <a:r>
                <a:rPr lang="zh-CN" altLang="en-US" i="0">
                  <a:solidFill>
                    <a:schemeClr val="tx1"/>
                  </a:solidFill>
                </a:rPr>
                <a:t>当阶数</a:t>
              </a:r>
              <a:r>
                <a:rPr lang="zh-CN" altLang="en-US" i="0">
                  <a:solidFill>
                    <a:srgbClr val="CC0000"/>
                  </a:solidFill>
                </a:rPr>
                <a:t>    </a:t>
              </a:r>
              <a:r>
                <a:rPr lang="zh-CN" altLang="en-US" i="0">
                  <a:solidFill>
                    <a:schemeClr val="tx1"/>
                  </a:solidFill>
                </a:rPr>
                <a:t>为偶数时</a:t>
              </a:r>
              <a:r>
                <a:rPr lang="en-US" altLang="zh-CN" i="0">
                  <a:solidFill>
                    <a:schemeClr val="tx1"/>
                  </a:solidFill>
                </a:rPr>
                <a:t>,  Newton-Cotes</a:t>
              </a:r>
              <a:r>
                <a:rPr lang="zh-CN" altLang="en-US" i="0">
                  <a:solidFill>
                    <a:schemeClr val="tx1"/>
                  </a:solidFill>
                </a:rPr>
                <a:t>公式至少具有          次代数精度。</a:t>
              </a:r>
              <a:endParaRPr lang="zh-CN" altLang="en-US" i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03" name="Object 17"/>
            <p:cNvGraphicFramePr/>
            <p:nvPr/>
          </p:nvGraphicFramePr>
          <p:xfrm>
            <a:off x="2208" y="2256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5" r:id="rId3" imgW="127000" imgH="139700" progId="Equation.DSMT4">
                    <p:embed/>
                  </p:oleObj>
                </mc:Choice>
                <mc:Fallback>
                  <p:oleObj r:id="rId3" imgW="127000" imgH="139700" progId="Equation.DSMT4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256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24"/>
            <p:cNvGraphicFramePr/>
            <p:nvPr/>
          </p:nvGraphicFramePr>
          <p:xfrm>
            <a:off x="576" y="2448"/>
            <a:ext cx="43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6" r:id="rId5" imgW="316865" imgH="177800" progId="Equation.DSMT4">
                    <p:embed/>
                  </p:oleObj>
                </mc:Choice>
                <mc:Fallback>
                  <p:oleObj r:id="rId5" imgW="316865" imgH="177800" progId="Equation.DSMT4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448"/>
                          <a:ext cx="43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05" name="Picture 27" descr="MMj0323763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105400"/>
            <a:ext cx="10969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Group 82"/>
          <p:cNvGrpSpPr/>
          <p:nvPr/>
        </p:nvGrpSpPr>
        <p:grpSpPr bwMode="auto">
          <a:xfrm>
            <a:off x="685800" y="1600200"/>
            <a:ext cx="8001000" cy="4724400"/>
            <a:chOff x="432" y="1008"/>
            <a:chExt cx="5040" cy="2976"/>
          </a:xfrm>
        </p:grpSpPr>
        <p:grpSp>
          <p:nvGrpSpPr>
            <p:cNvPr id="25607" name="Group 28"/>
            <p:cNvGrpSpPr/>
            <p:nvPr/>
          </p:nvGrpSpPr>
          <p:grpSpPr bwMode="auto">
            <a:xfrm>
              <a:off x="720" y="1008"/>
              <a:ext cx="4622" cy="682"/>
              <a:chOff x="432" y="384"/>
              <a:chExt cx="4622" cy="682"/>
            </a:xfrm>
          </p:grpSpPr>
          <p:sp>
            <p:nvSpPr>
              <p:cNvPr id="25608" name="Rectangle 29"/>
              <p:cNvSpPr>
                <a:spLocks noChangeArrowheads="1"/>
              </p:cNvSpPr>
              <p:nvPr/>
            </p:nvSpPr>
            <p:spPr bwMode="auto">
              <a:xfrm>
                <a:off x="432" y="426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证明</a:t>
                </a:r>
                <a:r>
                  <a:rPr lang="en-US" altLang="zh-CN" i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25609" name="Rectangle 30"/>
              <p:cNvSpPr>
                <a:spLocks noChangeArrowheads="1"/>
              </p:cNvSpPr>
              <p:nvPr/>
            </p:nvSpPr>
            <p:spPr bwMode="auto">
              <a:xfrm>
                <a:off x="1725" y="768"/>
                <a:ext cx="12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的余项为零。</a:t>
                </a:r>
              </a:p>
            </p:txBody>
          </p:sp>
          <p:grpSp>
            <p:nvGrpSpPr>
              <p:cNvPr id="25610" name="Group 31"/>
              <p:cNvGrpSpPr/>
              <p:nvPr/>
            </p:nvGrpSpPr>
            <p:grpSpPr bwMode="auto">
              <a:xfrm>
                <a:off x="874" y="384"/>
                <a:ext cx="4180" cy="682"/>
                <a:chOff x="576" y="624"/>
                <a:chExt cx="4180" cy="682"/>
              </a:xfrm>
            </p:grpSpPr>
            <p:sp>
              <p:nvSpPr>
                <p:cNvPr id="25611" name="Rectangle 32"/>
                <p:cNvSpPr>
                  <a:spLocks noChangeArrowheads="1"/>
                </p:cNvSpPr>
                <p:nvPr/>
              </p:nvSpPr>
              <p:spPr bwMode="auto">
                <a:xfrm>
                  <a:off x="768" y="624"/>
                  <a:ext cx="3988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25000"/>
                    </a:lnSpc>
                    <a:spcBef>
                      <a:spcPct val="50000"/>
                    </a:spcBef>
                  </a:pP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只需验证当    为偶数时</a:t>
                  </a:r>
                  <a:r>
                    <a:rPr lang="en-US" altLang="zh-CN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,Newton-Cotes</a:t>
                  </a: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公式对</a:t>
                  </a:r>
                </a:p>
              </p:txBody>
            </p:sp>
            <p:graphicFrame>
              <p:nvGraphicFramePr>
                <p:cNvPr id="25612" name="Object 33"/>
                <p:cNvGraphicFramePr/>
                <p:nvPr/>
              </p:nvGraphicFramePr>
              <p:xfrm>
                <a:off x="1824" y="720"/>
                <a:ext cx="175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07" r:id="rId8" imgW="127000" imgH="139700" progId="Equation.DSMT4">
                        <p:embed/>
                      </p:oleObj>
                    </mc:Choice>
                    <mc:Fallback>
                      <p:oleObj r:id="rId8" imgW="127000" imgH="139700" progId="Equation.DSMT4">
                        <p:embed/>
                        <p:pic>
                          <p:nvPicPr>
                            <p:cNvPr id="0" name="Object 3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4" y="720"/>
                              <a:ext cx="175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13" name="Object 34"/>
                <p:cNvGraphicFramePr/>
                <p:nvPr/>
              </p:nvGraphicFramePr>
              <p:xfrm>
                <a:off x="576" y="1008"/>
                <a:ext cx="864" cy="2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08" r:id="rId9" imgW="735965" imgH="254000" progId="Equation.DSMT4">
                        <p:embed/>
                      </p:oleObj>
                    </mc:Choice>
                    <mc:Fallback>
                      <p:oleObj r:id="rId9" imgW="735965" imgH="254000" progId="Equation.DSMT4">
                        <p:embed/>
                        <p:pic>
                          <p:nvPicPr>
                            <p:cNvPr id="0" name="Object 3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1008"/>
                              <a:ext cx="864" cy="2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5614" name="Group 35"/>
            <p:cNvGrpSpPr/>
            <p:nvPr/>
          </p:nvGrpSpPr>
          <p:grpSpPr bwMode="auto">
            <a:xfrm>
              <a:off x="768" y="1776"/>
              <a:ext cx="3877" cy="833"/>
              <a:chOff x="713" y="1433"/>
              <a:chExt cx="3877" cy="833"/>
            </a:xfrm>
          </p:grpSpPr>
          <p:sp>
            <p:nvSpPr>
              <p:cNvPr id="25615" name="Rectangle 36"/>
              <p:cNvSpPr>
                <a:spLocks noChangeArrowheads="1"/>
              </p:cNvSpPr>
              <p:nvPr/>
            </p:nvSpPr>
            <p:spPr bwMode="auto">
              <a:xfrm>
                <a:off x="713" y="1440"/>
                <a:ext cx="21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由于</a:t>
                </a:r>
                <a:r>
                  <a:rPr lang="zh-CN" altLang="en-US">
                    <a:solidFill>
                      <a:schemeClr val="tx1"/>
                    </a:solidFill>
                    <a:latin typeface="Arial" panose="020B0604020202020204" pitchFamily="34" charset="0"/>
                  </a:rPr>
                  <a:t>                  </a:t>
                </a:r>
                <a:r>
                  <a:rPr lang="en-US" altLang="zh-CN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</a:t>
                </a: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所以</a:t>
                </a:r>
                <a:r>
                  <a:rPr lang="zh-CN" altLang="en-US">
                    <a:solidFill>
                      <a:schemeClr val="tx1"/>
                    </a:solidFill>
                    <a:latin typeface="Arial" panose="020B0604020202020204" pitchFamily="34" charset="0"/>
                  </a:rPr>
                  <a:t>                  </a:t>
                </a:r>
                <a:endParaRPr lang="zh-CN" altLang="en-US" i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5616" name="Object 37"/>
              <p:cNvGraphicFramePr/>
              <p:nvPr/>
            </p:nvGraphicFramePr>
            <p:xfrm>
              <a:off x="1152" y="1445"/>
              <a:ext cx="960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9" r:id="rId11" imgW="735965" imgH="254000" progId="Equation.DSMT4">
                      <p:embed/>
                    </p:oleObj>
                  </mc:Choice>
                  <mc:Fallback>
                    <p:oleObj r:id="rId11" imgW="735965" imgH="254000" progId="Equation.DSMT4">
                      <p:embed/>
                      <p:pic>
                        <p:nvPicPr>
                          <p:cNvPr id="0" name="Object 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445"/>
                            <a:ext cx="960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7" name="Object 38"/>
              <p:cNvGraphicFramePr/>
              <p:nvPr/>
            </p:nvGraphicFramePr>
            <p:xfrm>
              <a:off x="2544" y="1433"/>
              <a:ext cx="1488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0" r:id="rId12" imgW="1154430" imgH="266065" progId="Equation.DSMT4">
                      <p:embed/>
                    </p:oleObj>
                  </mc:Choice>
                  <mc:Fallback>
                    <p:oleObj r:id="rId12" imgW="1154430" imgH="266065" progId="Equation.DSMT4">
                      <p:embed/>
                      <p:pic>
                        <p:nvPicPr>
                          <p:cNvPr id="0" name="Object 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433"/>
                            <a:ext cx="1488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18" name="Rectangle 39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6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即得</a:t>
                </a:r>
              </a:p>
            </p:txBody>
          </p:sp>
          <p:graphicFrame>
            <p:nvGraphicFramePr>
              <p:cNvPr id="25619" name="Object 40"/>
              <p:cNvGraphicFramePr/>
              <p:nvPr/>
            </p:nvGraphicFramePr>
            <p:xfrm>
              <a:off x="1728" y="1728"/>
              <a:ext cx="1912" cy="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1" r:id="rId14" imgW="1625600" imgH="457200" progId="Equation.DSMT4">
                      <p:embed/>
                    </p:oleObj>
                  </mc:Choice>
                  <mc:Fallback>
                    <p:oleObj r:id="rId14" imgW="1625600" imgH="457200" progId="Equation.DSMT4">
                      <p:embed/>
                      <p:pic>
                        <p:nvPicPr>
                          <p:cNvPr id="0" name="Object 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1728"/>
                            <a:ext cx="1912" cy="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20" name="Group 78"/>
            <p:cNvGrpSpPr/>
            <p:nvPr/>
          </p:nvGrpSpPr>
          <p:grpSpPr bwMode="auto">
            <a:xfrm>
              <a:off x="720" y="2544"/>
              <a:ext cx="4752" cy="1040"/>
              <a:chOff x="720" y="2384"/>
              <a:chExt cx="4752" cy="1040"/>
            </a:xfrm>
          </p:grpSpPr>
          <p:grpSp>
            <p:nvGrpSpPr>
              <p:cNvPr id="25621" name="Group 47"/>
              <p:cNvGrpSpPr/>
              <p:nvPr/>
            </p:nvGrpSpPr>
            <p:grpSpPr bwMode="auto">
              <a:xfrm>
                <a:off x="720" y="2384"/>
                <a:ext cx="4752" cy="480"/>
                <a:chOff x="288" y="2304"/>
                <a:chExt cx="4752" cy="480"/>
              </a:xfrm>
            </p:grpSpPr>
            <p:sp>
              <p:nvSpPr>
                <p:cNvPr id="25622" name="Rectangle 48"/>
                <p:cNvSpPr>
                  <a:spLocks noChangeArrowheads="1"/>
                </p:cNvSpPr>
                <p:nvPr/>
              </p:nvSpPr>
              <p:spPr bwMode="auto">
                <a:xfrm>
                  <a:off x="288" y="2400"/>
                  <a:ext cx="475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引进变换               </a:t>
                  </a:r>
                  <a:r>
                    <a:rPr lang="en-US" altLang="zh-CN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</a:t>
                  </a: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因为     为偶数</a:t>
                  </a:r>
                  <a:r>
                    <a:rPr lang="en-US" altLang="zh-CN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</a:t>
                  </a: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故     为整数</a:t>
                  </a:r>
                  <a:r>
                    <a:rPr lang="en-US" altLang="zh-CN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</a:t>
                  </a:r>
                </a:p>
              </p:txBody>
            </p:sp>
            <p:graphicFrame>
              <p:nvGraphicFramePr>
                <p:cNvPr id="25623" name="Object 49"/>
                <p:cNvGraphicFramePr/>
                <p:nvPr/>
              </p:nvGraphicFramePr>
              <p:xfrm>
                <a:off x="1152" y="2310"/>
                <a:ext cx="672" cy="4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12" r:id="rId16" imgW="558800" imgH="393700" progId="Equation.DSMT4">
                        <p:embed/>
                      </p:oleObj>
                    </mc:Choice>
                    <mc:Fallback>
                      <p:oleObj r:id="rId16" imgW="558800" imgH="393700" progId="Equation.DSMT4">
                        <p:embed/>
                        <p:pic>
                          <p:nvPicPr>
                            <p:cNvPr id="0" name="Object 4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2310"/>
                              <a:ext cx="672" cy="4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24" name="Object 50"/>
                <p:cNvGraphicFramePr/>
                <p:nvPr/>
              </p:nvGraphicFramePr>
              <p:xfrm>
                <a:off x="3456" y="2304"/>
                <a:ext cx="210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13" r:id="rId18" imgW="152400" imgH="393065" progId="Equation.DSMT4">
                        <p:embed/>
                      </p:oleObj>
                    </mc:Choice>
                    <mc:Fallback>
                      <p:oleObj r:id="rId18" imgW="152400" imgH="393065" progId="Equation.DSMT4">
                        <p:embed/>
                        <p:pic>
                          <p:nvPicPr>
                            <p:cNvPr id="0" name="Object 5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304"/>
                              <a:ext cx="210" cy="4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25" name="Object 51"/>
                <p:cNvGraphicFramePr/>
                <p:nvPr/>
              </p:nvGraphicFramePr>
              <p:xfrm>
                <a:off x="2352" y="2448"/>
                <a:ext cx="175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14" r:id="rId20" imgW="127000" imgH="139700" progId="Equation.DSMT4">
                        <p:embed/>
                      </p:oleObj>
                    </mc:Choice>
                    <mc:Fallback>
                      <p:oleObj r:id="rId20" imgW="127000" imgH="139700" progId="Equation.DSMT4">
                        <p:embed/>
                        <p:pic>
                          <p:nvPicPr>
                            <p:cNvPr id="0" name="Object 5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2" y="2448"/>
                              <a:ext cx="175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626" name="Rectangle 52"/>
              <p:cNvSpPr>
                <a:spLocks noChangeArrowheads="1"/>
              </p:cNvSpPr>
              <p:nvPr/>
            </p:nvSpPr>
            <p:spPr bwMode="auto">
              <a:xfrm>
                <a:off x="4703" y="2480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于是有</a:t>
                </a:r>
              </a:p>
            </p:txBody>
          </p:sp>
          <p:graphicFrame>
            <p:nvGraphicFramePr>
              <p:cNvPr id="25627" name="Object 53"/>
              <p:cNvGraphicFramePr/>
              <p:nvPr/>
            </p:nvGraphicFramePr>
            <p:xfrm>
              <a:off x="1680" y="2832"/>
              <a:ext cx="2496" cy="5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5" r:id="rId21" imgW="2018665" imgH="482600" progId="Equation.DSMT4">
                      <p:embed/>
                    </p:oleObj>
                  </mc:Choice>
                  <mc:Fallback>
                    <p:oleObj r:id="rId21" imgW="2018665" imgH="482600" progId="Equation.DSMT4">
                      <p:embed/>
                      <p:pic>
                        <p:nvPicPr>
                          <p:cNvPr id="0" name="Object 5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32"/>
                            <a:ext cx="2496" cy="5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28" name="Group 79"/>
            <p:cNvGrpSpPr/>
            <p:nvPr/>
          </p:nvGrpSpPr>
          <p:grpSpPr bwMode="auto">
            <a:xfrm>
              <a:off x="432" y="3696"/>
              <a:ext cx="4438" cy="288"/>
              <a:chOff x="527" y="3696"/>
              <a:chExt cx="4438" cy="288"/>
            </a:xfrm>
          </p:grpSpPr>
          <p:sp>
            <p:nvSpPr>
              <p:cNvPr id="25629" name="Rectangle 80"/>
              <p:cNvSpPr>
                <a:spLocks noChangeArrowheads="1"/>
              </p:cNvSpPr>
              <p:nvPr/>
            </p:nvSpPr>
            <p:spPr bwMode="auto">
              <a:xfrm>
                <a:off x="527" y="3696"/>
                <a:ext cx="44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i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据此可断定</a:t>
                </a:r>
                <a:r>
                  <a:rPr lang="zh-CN" altLang="en-US">
                    <a:solidFill>
                      <a:srgbClr val="000099"/>
                    </a:solidFill>
                    <a:latin typeface="Arial" panose="020B0604020202020204" pitchFamily="34" charset="0"/>
                  </a:rPr>
                  <a:t>             </a:t>
                </a:r>
                <a:r>
                  <a:rPr lang="en-US" altLang="zh-CN" i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因为上述被积函数是个奇函数</a:t>
                </a:r>
                <a:r>
                  <a:rPr lang="en-US" altLang="zh-CN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  <p:graphicFrame>
            <p:nvGraphicFramePr>
              <p:cNvPr id="25630" name="Object 81"/>
              <p:cNvGraphicFramePr/>
              <p:nvPr/>
            </p:nvGraphicFramePr>
            <p:xfrm>
              <a:off x="1536" y="3743"/>
              <a:ext cx="695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6" r:id="rId23" imgW="583565" imgH="203200" progId="Equation.DSMT4">
                      <p:embed/>
                    </p:oleObj>
                  </mc:Choice>
                  <mc:Fallback>
                    <p:oleObj r:id="rId23" imgW="583565" imgH="203200" progId="Equation.DSMT4">
                      <p:embed/>
                      <p:pic>
                        <p:nvPicPr>
                          <p:cNvPr id="0" name="Object 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743"/>
                            <a:ext cx="695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ChangeArrowheads="1"/>
          </p:cNvSpPr>
          <p:nvPr/>
        </p:nvSpPr>
        <p:spPr bwMode="auto">
          <a:xfrm>
            <a:off x="609600" y="5334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000066"/>
                </a:solidFill>
                <a:latin typeface="Arial" panose="020B0604020202020204" pitchFamily="34" charset="0"/>
              </a:rPr>
              <a:t>四、复化求积法</a:t>
            </a:r>
          </a:p>
        </p:txBody>
      </p:sp>
      <p:grpSp>
        <p:nvGrpSpPr>
          <p:cNvPr id="29698" name="Group 5"/>
          <p:cNvGrpSpPr/>
          <p:nvPr/>
        </p:nvGrpSpPr>
        <p:grpSpPr bwMode="auto">
          <a:xfrm flipH="1">
            <a:off x="7391400" y="5257800"/>
            <a:ext cx="1447800" cy="1219200"/>
            <a:chOff x="2051" y="1696"/>
            <a:chExt cx="1004" cy="1028"/>
          </a:xfrm>
        </p:grpSpPr>
        <p:sp>
          <p:nvSpPr>
            <p:cNvPr id="29699" name="Freeform 6"/>
            <p:cNvSpPr>
              <a:spLocks noChangeArrowheads="1"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9700" name="Group 7"/>
            <p:cNvGrpSpPr/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29701" name="Freeform 8"/>
              <p:cNvSpPr>
                <a:spLocks noChangeArrowheads="1"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02" name="Freeform 9"/>
              <p:cNvSpPr>
                <a:spLocks noChangeArrowheads="1"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703" name="Freeform 10"/>
            <p:cNvSpPr>
              <a:spLocks noChangeArrowheads="1"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9704" name="Group 11"/>
            <p:cNvGrpSpPr/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29705" name="Group 12"/>
              <p:cNvGrpSpPr/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29706" name="Freeform 13"/>
                <p:cNvSpPr>
                  <a:spLocks noChangeArrowheads="1"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07" name="Freeform 14"/>
                <p:cNvSpPr>
                  <a:spLocks noChangeArrowheads="1"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9708" name="Group 15"/>
              <p:cNvGrpSpPr/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29709" name="Freeform 16"/>
                <p:cNvSpPr>
                  <a:spLocks noChangeArrowheads="1"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10" name="Freeform 17"/>
                <p:cNvSpPr>
                  <a:spLocks noChangeArrowheads="1"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11" name="Freeform 18"/>
                <p:cNvSpPr>
                  <a:spLocks noChangeArrowheads="1"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29712" name="Group 19"/>
            <p:cNvGrpSpPr/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29713" name="Group 20"/>
              <p:cNvGrpSpPr/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29714" name="Freeform 21"/>
                <p:cNvSpPr>
                  <a:spLocks noChangeArrowheads="1"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15" name="Freeform 22"/>
                <p:cNvSpPr>
                  <a:spLocks noChangeArrowheads="1"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9716" name="Freeform 23"/>
              <p:cNvSpPr>
                <a:spLocks noChangeArrowheads="1"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9717" name="Group 24"/>
              <p:cNvGrpSpPr/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29718" name="Freeform 25"/>
                <p:cNvSpPr>
                  <a:spLocks noChangeArrowheads="1"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19" name="Freeform 26"/>
                <p:cNvSpPr>
                  <a:spLocks noChangeArrowheads="1"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20" name="Freeform 27"/>
                <p:cNvSpPr>
                  <a:spLocks noChangeArrowheads="1"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9721" name="Group 28"/>
              <p:cNvGrpSpPr/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29722" name="Freeform 29"/>
                <p:cNvSpPr>
                  <a:spLocks noChangeArrowheads="1"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23" name="Oval 30"/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9724" name="Freeform 31"/>
                <p:cNvSpPr>
                  <a:spLocks noChangeArrowheads="1"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25" name="Oval 32"/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29726" name="Freeform 33"/>
              <p:cNvSpPr>
                <a:spLocks noChangeArrowheads="1"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27" name="Freeform 34"/>
              <p:cNvSpPr>
                <a:spLocks noChangeArrowheads="1"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28" name="Freeform 35"/>
              <p:cNvSpPr>
                <a:spLocks noChangeArrowheads="1"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729" name="Freeform 36"/>
            <p:cNvSpPr>
              <a:spLocks noChangeArrowheads="1"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9730" name="Group 37"/>
            <p:cNvGrpSpPr/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29731" name="Freeform 38"/>
              <p:cNvSpPr>
                <a:spLocks noChangeArrowheads="1"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32" name="Freeform 39"/>
              <p:cNvSpPr>
                <a:spLocks noChangeArrowheads="1"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33" name="Freeform 40"/>
              <p:cNvSpPr>
                <a:spLocks noChangeArrowheads="1"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34" name="Freeform 41"/>
              <p:cNvSpPr>
                <a:spLocks noChangeArrowheads="1"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35" name="Freeform 42"/>
              <p:cNvSpPr>
                <a:spLocks noChangeArrowheads="1"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36" name="Freeform 43"/>
              <p:cNvSpPr>
                <a:spLocks noChangeArrowheads="1"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37" name="Freeform 44"/>
              <p:cNvSpPr>
                <a:spLocks noChangeArrowheads="1"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38" name="Freeform 45"/>
              <p:cNvSpPr>
                <a:spLocks noChangeArrowheads="1"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39" name="Freeform 46"/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0" name="Freeform 47"/>
              <p:cNvSpPr>
                <a:spLocks noChangeArrowheads="1"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1" name="Freeform 48"/>
              <p:cNvSpPr>
                <a:spLocks noChangeArrowheads="1"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2" name="Freeform 49"/>
              <p:cNvSpPr>
                <a:spLocks noChangeArrowheads="1"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3" name="Freeform 50"/>
              <p:cNvSpPr>
                <a:spLocks noChangeArrowheads="1"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4" name="Freeform 51"/>
              <p:cNvSpPr>
                <a:spLocks noChangeArrowheads="1"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5" name="Freeform 52"/>
              <p:cNvSpPr>
                <a:spLocks noChangeArrowheads="1"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29746" name="Group 53"/>
          <p:cNvGrpSpPr/>
          <p:nvPr/>
        </p:nvGrpSpPr>
        <p:grpSpPr bwMode="auto">
          <a:xfrm flipH="1">
            <a:off x="152400" y="5410200"/>
            <a:ext cx="1676400" cy="1143000"/>
            <a:chOff x="1303" y="1686"/>
            <a:chExt cx="2573" cy="1669"/>
          </a:xfrm>
        </p:grpSpPr>
        <p:grpSp>
          <p:nvGrpSpPr>
            <p:cNvPr id="29747" name="Group 54"/>
            <p:cNvGrpSpPr/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29748" name="Freeform 55"/>
              <p:cNvSpPr>
                <a:spLocks noChangeArrowheads="1"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9" name="Rectangle 56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9750" name="Freeform 57"/>
              <p:cNvSpPr>
                <a:spLocks noChangeArrowheads="1"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751" name="Freeform 58"/>
            <p:cNvSpPr>
              <a:spLocks noChangeArrowheads="1"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9752" name="Group 59"/>
            <p:cNvGrpSpPr/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29753" name="Oval 60"/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9754" name="Oval 61"/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9755" name="Group 62"/>
            <p:cNvGrpSpPr/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29756" name="Oval 63"/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29757" name="Oval 64"/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29758" name="Group 65"/>
            <p:cNvGrpSpPr/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29759" name="Group 66"/>
              <p:cNvGrpSpPr/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29760" name="Freeform 67"/>
                <p:cNvSpPr>
                  <a:spLocks noChangeArrowheads="1"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61" name="Freeform 68"/>
                <p:cNvSpPr>
                  <a:spLocks noChangeArrowheads="1"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29762" name="Group 69"/>
                <p:cNvGrpSpPr/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29763" name="Freeform 70"/>
                  <p:cNvSpPr>
                    <a:spLocks noChangeArrowheads="1"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grpSp>
                <p:nvGrpSpPr>
                  <p:cNvPr id="29764" name="Group 71"/>
                  <p:cNvGrpSpPr/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29765" name="Freeform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>
                      <a:lvl1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9766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>
                      <a:lvl1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9767" name="Freeform 74"/>
                <p:cNvSpPr>
                  <a:spLocks noChangeArrowheads="1"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68" name="Freeform 75"/>
                <p:cNvSpPr>
                  <a:spLocks noChangeArrowheads="1"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29769" name="Group 76"/>
                <p:cNvGrpSpPr/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29770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9771" name="Freeform 78"/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9772" name="Freeform 79"/>
                  <p:cNvSpPr>
                    <a:spLocks noChangeArrowheads="1"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29773" name="Group 80"/>
                <p:cNvGrpSpPr/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29774" name="Freeform 81"/>
                  <p:cNvSpPr>
                    <a:spLocks noChangeArrowheads="1"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9775" name="Freeform 82"/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29776" name="Freeform 83"/>
                <p:cNvSpPr>
                  <a:spLocks noChangeArrowheads="1"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9777" name="Freeform 84"/>
              <p:cNvSpPr>
                <a:spLocks noChangeArrowheads="1"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78" name="Freeform 85"/>
              <p:cNvSpPr>
                <a:spLocks noChangeArrowheads="1"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9779" name="Group 86"/>
            <p:cNvGrpSpPr/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29780" name="Group 87"/>
              <p:cNvGrpSpPr/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29781" name="Freeform 88"/>
                <p:cNvSpPr>
                  <a:spLocks noChangeArrowheads="1"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82" name="Freeform 89"/>
                <p:cNvSpPr>
                  <a:spLocks noChangeArrowheads="1"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83" name="Freeform 90"/>
                <p:cNvSpPr>
                  <a:spLocks noChangeArrowheads="1"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84" name="Freeform 91"/>
                <p:cNvSpPr>
                  <a:spLocks noChangeArrowheads="1"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9785" name="Freeform 92"/>
                <p:cNvSpPr>
                  <a:spLocks noChangeArrowheads="1"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9786" name="Group 93"/>
              <p:cNvGrpSpPr/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29787" name="Oval 94"/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9788" name="Oval 95"/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29789" name="Group 96"/>
              <p:cNvGrpSpPr/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29790" name="Oval 97"/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29791" name="Oval 98"/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</p:grpSp>
        <p:sp>
          <p:nvSpPr>
            <p:cNvPr id="29792" name="Freeform 99"/>
            <p:cNvSpPr>
              <a:spLocks noChangeArrowheads="1"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9793" name="Group 100"/>
            <p:cNvGrpSpPr/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29794" name="Freeform 101"/>
              <p:cNvSpPr>
                <a:spLocks noChangeArrowheads="1"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95" name="Freeform 102"/>
              <p:cNvSpPr>
                <a:spLocks noChangeArrowheads="1"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96" name="Freeform 103"/>
              <p:cNvSpPr>
                <a:spLocks noChangeArrowheads="1"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97" name="Freeform 104"/>
              <p:cNvSpPr>
                <a:spLocks noChangeArrowheads="1"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98" name="Freeform 105"/>
              <p:cNvSpPr>
                <a:spLocks noChangeArrowheads="1"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99" name="Freeform 106"/>
              <p:cNvSpPr>
                <a:spLocks noChangeArrowheads="1"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0" name="Freeform 107"/>
              <p:cNvSpPr>
                <a:spLocks noChangeArrowheads="1"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1" name="Freeform 108"/>
              <p:cNvSpPr>
                <a:spLocks noChangeArrowheads="1"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2" name="Freeform 109"/>
              <p:cNvSpPr>
                <a:spLocks noChangeArrowheads="1"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3" name="Freeform 110"/>
              <p:cNvSpPr>
                <a:spLocks noChangeArrowheads="1"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4" name="Freeform 111"/>
              <p:cNvSpPr>
                <a:spLocks noChangeArrowheads="1"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5" name="Freeform 112"/>
              <p:cNvSpPr>
                <a:spLocks noChangeArrowheads="1"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6" name="Freeform 113"/>
              <p:cNvSpPr>
                <a:spLocks noChangeArrowheads="1"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7" name="Freeform 114"/>
              <p:cNvSpPr>
                <a:spLocks noChangeArrowheads="1"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8" name="Freeform 115"/>
              <p:cNvSpPr>
                <a:spLocks noChangeArrowheads="1"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09" name="Freeform 116"/>
              <p:cNvSpPr>
                <a:spLocks noChangeArrowheads="1"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10" name="Freeform 117"/>
              <p:cNvSpPr>
                <a:spLocks noChangeArrowheads="1"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11" name="Freeform 118"/>
              <p:cNvSpPr>
                <a:spLocks noChangeArrowheads="1"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12" name="Freeform 119"/>
              <p:cNvSpPr>
                <a:spLocks noChangeArrowheads="1"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13" name="Freeform 120"/>
              <p:cNvSpPr>
                <a:spLocks noChangeArrowheads="1"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14" name="Freeform 121"/>
              <p:cNvSpPr>
                <a:spLocks noChangeArrowheads="1"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15" name="Freeform 122"/>
              <p:cNvSpPr>
                <a:spLocks noChangeArrowheads="1"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9816" name="AutoShape 124"/>
          <p:cNvSpPr>
            <a:spLocks noChangeArrowheads="1"/>
          </p:cNvSpPr>
          <p:nvPr/>
        </p:nvSpPr>
        <p:spPr bwMode="auto">
          <a:xfrm>
            <a:off x="1600200" y="1295400"/>
            <a:ext cx="6096000" cy="1371600"/>
          </a:xfrm>
          <a:prstGeom prst="cloudCallout">
            <a:avLst>
              <a:gd name="adj1" fmla="val -33491"/>
              <a:gd name="adj2" fmla="val 188657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</a:ln>
        </p:spPr>
        <p:txBody>
          <a:bodyPr wrap="none"/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高次插值有</a:t>
            </a:r>
            <a:r>
              <a:rPr lang="en-US" altLang="zh-CN" i="0">
                <a:solidFill>
                  <a:srgbClr val="0000CC"/>
                </a:solidFill>
                <a:latin typeface="Arial" panose="020B0604020202020204" pitchFamily="34" charset="0"/>
              </a:rPr>
              <a:t>Runge </a:t>
            </a:r>
            <a:r>
              <a:rPr lang="zh-CN" altLang="en-US" i="0">
                <a:solidFill>
                  <a:srgbClr val="0000CC"/>
                </a:solidFill>
                <a:latin typeface="Arial" panose="020B0604020202020204" pitchFamily="34" charset="0"/>
              </a:rPr>
              <a:t>现象，怎么办？</a:t>
            </a:r>
          </a:p>
          <a:p>
            <a:pPr algn="ctr" eaLnBrk="1" hangingPunct="1"/>
            <a:r>
              <a:rPr lang="zh-CN" altLang="en-US" i="0">
                <a:solidFill>
                  <a:srgbClr val="0000CC"/>
                </a:solidFill>
              </a:rPr>
              <a:t>     可采用分段低次插值来解决。</a:t>
            </a:r>
          </a:p>
        </p:txBody>
      </p:sp>
      <p:sp>
        <p:nvSpPr>
          <p:cNvPr id="29817" name="AutoShape 126"/>
          <p:cNvSpPr>
            <a:spLocks noChangeArrowheads="1"/>
          </p:cNvSpPr>
          <p:nvPr/>
        </p:nvSpPr>
        <p:spPr bwMode="auto">
          <a:xfrm>
            <a:off x="1219200" y="2438400"/>
            <a:ext cx="7467600" cy="1752600"/>
          </a:xfrm>
          <a:prstGeom prst="cloudCallout">
            <a:avLst>
              <a:gd name="adj1" fmla="val -28764"/>
              <a:gd name="adj2" fmla="val 113315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</a:ln>
        </p:spPr>
        <p:txBody>
          <a:bodyPr wrap="none"/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高阶</a:t>
            </a:r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</a:rPr>
              <a:t>Newton-Cotes</a:t>
            </a:r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公式会出现数值不稳定</a:t>
            </a:r>
            <a:r>
              <a:rPr lang="zh-CN" altLang="en-US" i="0">
                <a:solidFill>
                  <a:srgbClr val="0000CC"/>
                </a:solidFill>
                <a:latin typeface="Arial" panose="020B0604020202020204" pitchFamily="34" charset="0"/>
              </a:rPr>
              <a:t>。</a:t>
            </a:r>
          </a:p>
          <a:p>
            <a:pPr algn="ctr" eaLnBrk="1" hangingPunct="1"/>
            <a:r>
              <a:rPr lang="zh-CN" altLang="en-US" i="0">
                <a:solidFill>
                  <a:srgbClr val="0000CC"/>
                </a:solidFill>
                <a:latin typeface="Arial" panose="020B0604020202020204" pitchFamily="34" charset="0"/>
              </a:rPr>
              <a:t>而</a:t>
            </a:r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低阶</a:t>
            </a:r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</a:rPr>
              <a:t>Newton-Cotes</a:t>
            </a:r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公式</a:t>
            </a:r>
          </a:p>
          <a:p>
            <a:pPr algn="ctr" eaLnBrk="1" hangingPunct="1"/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有时又不能满足精度要求</a:t>
            </a:r>
            <a:r>
              <a:rPr lang="zh-CN" altLang="en-US" i="0">
                <a:solidFill>
                  <a:srgbClr val="0000CC"/>
                </a:solidFill>
                <a:latin typeface="Arial" panose="020B0604020202020204" pitchFamily="34" charset="0"/>
              </a:rPr>
              <a:t>，怎么办？</a:t>
            </a:r>
          </a:p>
        </p:txBody>
      </p:sp>
      <p:grpSp>
        <p:nvGrpSpPr>
          <p:cNvPr id="29818" name="Group 137"/>
          <p:cNvGrpSpPr/>
          <p:nvPr/>
        </p:nvGrpSpPr>
        <p:grpSpPr bwMode="auto">
          <a:xfrm>
            <a:off x="1371600" y="3886200"/>
            <a:ext cx="6781800" cy="1905000"/>
            <a:chOff x="716" y="2352"/>
            <a:chExt cx="4272" cy="1200"/>
          </a:xfrm>
        </p:grpSpPr>
        <p:sp>
          <p:nvSpPr>
            <p:cNvPr id="29819" name="AutoShape 129"/>
            <p:cNvSpPr>
              <a:spLocks noChangeArrowheads="1"/>
            </p:cNvSpPr>
            <p:nvPr/>
          </p:nvSpPr>
          <p:spPr bwMode="auto">
            <a:xfrm>
              <a:off x="716" y="2352"/>
              <a:ext cx="4272" cy="1200"/>
            </a:xfrm>
            <a:prstGeom prst="cloudCallout">
              <a:avLst>
                <a:gd name="adj1" fmla="val 47431"/>
                <a:gd name="adj2" fmla="val 137009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</a:rPr>
                <a:t>           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可将积分区间        分成若干小区间，</a:t>
              </a:r>
            </a:p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        在每个小区间上用</a:t>
              </a:r>
            </a:p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             低阶求积公式计算，然后求和。    </a:t>
              </a:r>
            </a:p>
          </p:txBody>
        </p:sp>
        <p:graphicFrame>
          <p:nvGraphicFramePr>
            <p:cNvPr id="29820" name="Object 130"/>
            <p:cNvGraphicFramePr/>
            <p:nvPr/>
          </p:nvGraphicFramePr>
          <p:xfrm>
            <a:off x="2592" y="2544"/>
            <a:ext cx="43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9" r:id="rId3" imgW="355600" imgH="254000" progId="Equation.DSMT4">
                    <p:embed/>
                  </p:oleObj>
                </mc:Choice>
                <mc:Fallback>
                  <p:oleObj r:id="rId3" imgW="355600" imgH="254000" progId="Equation.DSMT4">
                    <p:embed/>
                    <p:pic>
                      <p:nvPicPr>
                        <p:cNvPr id="0" name="Object 1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44"/>
                          <a:ext cx="43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>
                <a:solidFill>
                  <a:srgbClr val="660066"/>
                </a:solidFill>
                <a:sym typeface="Wingdings" panose="05000000000000000000" pitchFamily="2" charset="2"/>
              </a:rPr>
              <a:t>1. </a:t>
            </a:r>
            <a:r>
              <a:rPr lang="zh-CN" altLang="en-US" i="0">
                <a:solidFill>
                  <a:srgbClr val="660066"/>
                </a:solidFill>
              </a:rPr>
              <a:t>复化梯形公式</a:t>
            </a:r>
          </a:p>
        </p:txBody>
      </p:sp>
      <p:graphicFrame>
        <p:nvGraphicFramePr>
          <p:cNvPr id="30722" name="Object 3"/>
          <p:cNvGraphicFramePr/>
          <p:nvPr/>
        </p:nvGraphicFramePr>
        <p:xfrm>
          <a:off x="2209800" y="1066800"/>
          <a:ext cx="48006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r:id="rId3" imgW="2348230" imgH="393700" progId="Equation.DSMT4">
                  <p:embed/>
                </p:oleObj>
              </mc:Choice>
              <mc:Fallback>
                <p:oleObj r:id="rId3" imgW="2348230" imgH="3937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48006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3" name="Group 35"/>
          <p:cNvGrpSpPr/>
          <p:nvPr/>
        </p:nvGrpSpPr>
        <p:grpSpPr bwMode="auto">
          <a:xfrm>
            <a:off x="609600" y="3581400"/>
            <a:ext cx="7924800" cy="836613"/>
            <a:chOff x="384" y="2256"/>
            <a:chExt cx="4992" cy="527"/>
          </a:xfrm>
        </p:grpSpPr>
        <p:graphicFrame>
          <p:nvGraphicFramePr>
            <p:cNvPr id="30724" name="Object 9"/>
            <p:cNvGraphicFramePr/>
            <p:nvPr/>
          </p:nvGraphicFramePr>
          <p:xfrm>
            <a:off x="384" y="2256"/>
            <a:ext cx="436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5" r:id="rId5" imgW="4038600" imgH="457200" progId="Equation.DSMT4">
                    <p:embed/>
                  </p:oleObj>
                </mc:Choice>
                <mc:Fallback>
                  <p:oleObj r:id="rId5" imgW="4038600" imgH="457200" progId="Equation.DSMT4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56"/>
                          <a:ext cx="4368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5" name="Text Box 11"/>
            <p:cNvSpPr txBox="1">
              <a:spLocks noChangeArrowheads="1"/>
            </p:cNvSpPr>
            <p:nvPr/>
          </p:nvSpPr>
          <p:spPr bwMode="auto">
            <a:xfrm>
              <a:off x="4752" y="240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0">
                  <a:solidFill>
                    <a:srgbClr val="FF0000"/>
                  </a:solidFill>
                </a:rPr>
                <a:t>= </a:t>
              </a:r>
              <a:r>
                <a:rPr lang="en-US" altLang="zh-CN" sz="2800">
                  <a:solidFill>
                    <a:srgbClr val="FF0000"/>
                  </a:solidFill>
                </a:rPr>
                <a:t>T</a:t>
              </a:r>
              <a:r>
                <a:rPr lang="en-US" altLang="zh-CN" sz="2800" baseline="-25000">
                  <a:solidFill>
                    <a:srgbClr val="FF0000"/>
                  </a:solidFill>
                </a:rPr>
                <a:t>n</a:t>
              </a:r>
              <a:endParaRPr lang="en-US" altLang="zh-CN" sz="2800" i="0">
                <a:solidFill>
                  <a:srgbClr val="FF0000"/>
                </a:solidFill>
              </a:endParaRPr>
            </a:p>
          </p:txBody>
        </p:sp>
      </p:grpSp>
      <p:grpSp>
        <p:nvGrpSpPr>
          <p:cNvPr id="30726" name="Group 12"/>
          <p:cNvGrpSpPr/>
          <p:nvPr/>
        </p:nvGrpSpPr>
        <p:grpSpPr bwMode="auto">
          <a:xfrm>
            <a:off x="669925" y="4419600"/>
            <a:ext cx="8474075" cy="1981200"/>
            <a:chOff x="422" y="3024"/>
            <a:chExt cx="4890" cy="1185"/>
          </a:xfrm>
        </p:grpSpPr>
        <p:graphicFrame>
          <p:nvGraphicFramePr>
            <p:cNvPr id="30727" name="Object 13"/>
            <p:cNvGraphicFramePr/>
            <p:nvPr/>
          </p:nvGraphicFramePr>
          <p:xfrm>
            <a:off x="422" y="3024"/>
            <a:ext cx="3429" cy="1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6" r:id="rId7" imgW="2984500" imgH="1066800" progId="Equation.DSMT4">
                    <p:embed/>
                  </p:oleObj>
                </mc:Choice>
                <mc:Fallback>
                  <p:oleObj r:id="rId7" imgW="2984500" imgH="1066800" progId="Equation.DSMT4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" y="3024"/>
                          <a:ext cx="3429" cy="1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8" name="Text Box 14"/>
            <p:cNvSpPr txBox="1">
              <a:spLocks noChangeArrowheads="1"/>
            </p:cNvSpPr>
            <p:nvPr/>
          </p:nvSpPr>
          <p:spPr bwMode="auto">
            <a:xfrm>
              <a:off x="3888" y="3312"/>
              <a:ext cx="142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olidFill>
                    <a:srgbClr val="008000"/>
                  </a:solidFill>
                </a:rPr>
                <a:t>/*</a:t>
              </a:r>
              <a:r>
                <a:rPr lang="zh-CN" altLang="en-US" i="0">
                  <a:solidFill>
                    <a:srgbClr val="008000"/>
                  </a:solidFill>
                </a:rPr>
                <a:t>中值定理*</a:t>
              </a:r>
              <a:r>
                <a:rPr lang="en-US" altLang="zh-CN" i="0">
                  <a:solidFill>
                    <a:srgbClr val="008000"/>
                  </a:solidFill>
                </a:rPr>
                <a:t>/</a:t>
              </a:r>
            </a:p>
          </p:txBody>
        </p:sp>
      </p:grpSp>
      <p:grpSp>
        <p:nvGrpSpPr>
          <p:cNvPr id="30729" name="Group 34"/>
          <p:cNvGrpSpPr/>
          <p:nvPr/>
        </p:nvGrpSpPr>
        <p:grpSpPr bwMode="auto">
          <a:xfrm>
            <a:off x="533400" y="1981200"/>
            <a:ext cx="7315200" cy="1465263"/>
            <a:chOff x="336" y="1248"/>
            <a:chExt cx="4608" cy="923"/>
          </a:xfrm>
        </p:grpSpPr>
        <p:grpSp>
          <p:nvGrpSpPr>
            <p:cNvPr id="30730" name="Group 31"/>
            <p:cNvGrpSpPr/>
            <p:nvPr/>
          </p:nvGrpSpPr>
          <p:grpSpPr bwMode="auto">
            <a:xfrm>
              <a:off x="336" y="1248"/>
              <a:ext cx="2976" cy="289"/>
              <a:chOff x="192" y="1296"/>
              <a:chExt cx="3371" cy="289"/>
            </a:xfrm>
          </p:grpSpPr>
          <p:sp>
            <p:nvSpPr>
              <p:cNvPr id="30731" name="Text Box 5"/>
              <p:cNvSpPr txBox="1">
                <a:spLocks noChangeArrowheads="1"/>
              </p:cNvSpPr>
              <p:nvPr/>
            </p:nvSpPr>
            <p:spPr bwMode="auto">
              <a:xfrm>
                <a:off x="192" y="1296"/>
                <a:ext cx="337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chemeClr val="tx1"/>
                    </a:solidFill>
                  </a:rPr>
                  <a:t>在每个             上用梯形公式：</a:t>
                </a:r>
              </a:p>
            </p:txBody>
          </p:sp>
          <p:graphicFrame>
            <p:nvGraphicFramePr>
              <p:cNvPr id="30732" name="Object 6"/>
              <p:cNvGraphicFramePr/>
              <p:nvPr/>
            </p:nvGraphicFramePr>
            <p:xfrm>
              <a:off x="881" y="1296"/>
              <a:ext cx="730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7" r:id="rId9" imgW="584200" imgH="228600" progId="Equation.DSMT4">
                      <p:embed/>
                    </p:oleObj>
                  </mc:Choice>
                  <mc:Fallback>
                    <p:oleObj r:id="rId9" imgW="584200" imgH="228600" progId="Equation.DSMT4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1" y="1296"/>
                            <a:ext cx="730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33" name="Object 7"/>
            <p:cNvGraphicFramePr/>
            <p:nvPr/>
          </p:nvGraphicFramePr>
          <p:xfrm>
            <a:off x="768" y="1680"/>
            <a:ext cx="4176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8" r:id="rId11" imgW="1835785" imgH="201295" progId="Equation.DSMT4">
                    <p:embed/>
                  </p:oleObj>
                </mc:Choice>
                <mc:Fallback>
                  <p:oleObj r:id="rId11" imgW="1835785" imgH="201295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680"/>
                          <a:ext cx="4176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4" name="Group 33"/>
            <p:cNvGrpSpPr/>
            <p:nvPr/>
          </p:nvGrpSpPr>
          <p:grpSpPr bwMode="auto">
            <a:xfrm>
              <a:off x="3648" y="1296"/>
              <a:ext cx="1296" cy="192"/>
              <a:chOff x="3504" y="1536"/>
              <a:chExt cx="1296" cy="192"/>
            </a:xfrm>
          </p:grpSpPr>
          <p:sp>
            <p:nvSpPr>
              <p:cNvPr id="30735" name="Line 15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736" name="Group 25"/>
              <p:cNvGrpSpPr/>
              <p:nvPr/>
            </p:nvGrpSpPr>
            <p:grpSpPr bwMode="auto">
              <a:xfrm>
                <a:off x="4224" y="1536"/>
                <a:ext cx="336" cy="96"/>
                <a:chOff x="3120" y="1776"/>
                <a:chExt cx="336" cy="96"/>
              </a:xfrm>
            </p:grpSpPr>
            <p:sp>
              <p:nvSpPr>
                <p:cNvPr id="30737" name="Oval 26"/>
                <p:cNvSpPr>
                  <a:spLocks noChangeArrowheads="1"/>
                </p:cNvSpPr>
                <p:nvPr/>
              </p:nvSpPr>
              <p:spPr bwMode="auto">
                <a:xfrm>
                  <a:off x="3120" y="177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30738" name="Oval 27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30739" name="Group 32"/>
              <p:cNvGrpSpPr/>
              <p:nvPr/>
            </p:nvGrpSpPr>
            <p:grpSpPr bwMode="auto">
              <a:xfrm>
                <a:off x="3504" y="1536"/>
                <a:ext cx="1296" cy="192"/>
                <a:chOff x="3504" y="1536"/>
                <a:chExt cx="1296" cy="192"/>
              </a:xfrm>
            </p:grpSpPr>
            <p:grpSp>
              <p:nvGrpSpPr>
                <p:cNvPr id="30740" name="Group 16"/>
                <p:cNvGrpSpPr/>
                <p:nvPr/>
              </p:nvGrpSpPr>
              <p:grpSpPr bwMode="auto">
                <a:xfrm>
                  <a:off x="3504" y="1632"/>
                  <a:ext cx="336" cy="96"/>
                  <a:chOff x="3120" y="1776"/>
                  <a:chExt cx="336" cy="96"/>
                </a:xfrm>
              </p:grpSpPr>
              <p:sp>
                <p:nvSpPr>
                  <p:cNvPr id="3074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776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074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776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</p:grpSp>
            <p:grpSp>
              <p:nvGrpSpPr>
                <p:cNvPr id="30743" name="Group 19"/>
                <p:cNvGrpSpPr/>
                <p:nvPr/>
              </p:nvGrpSpPr>
              <p:grpSpPr bwMode="auto">
                <a:xfrm>
                  <a:off x="3744" y="1536"/>
                  <a:ext cx="336" cy="96"/>
                  <a:chOff x="3120" y="1776"/>
                  <a:chExt cx="336" cy="96"/>
                </a:xfrm>
              </p:grpSpPr>
              <p:sp>
                <p:nvSpPr>
                  <p:cNvPr id="3074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776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074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776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</p:grpSp>
            <p:grpSp>
              <p:nvGrpSpPr>
                <p:cNvPr id="30746" name="Group 22"/>
                <p:cNvGrpSpPr/>
                <p:nvPr/>
              </p:nvGrpSpPr>
              <p:grpSpPr bwMode="auto">
                <a:xfrm>
                  <a:off x="3984" y="1632"/>
                  <a:ext cx="336" cy="96"/>
                  <a:chOff x="3120" y="1776"/>
                  <a:chExt cx="336" cy="96"/>
                </a:xfrm>
              </p:grpSpPr>
              <p:sp>
                <p:nvSpPr>
                  <p:cNvPr id="3074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776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0748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776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</p:grpSp>
            <p:grpSp>
              <p:nvGrpSpPr>
                <p:cNvPr id="30749" name="Group 28"/>
                <p:cNvGrpSpPr/>
                <p:nvPr/>
              </p:nvGrpSpPr>
              <p:grpSpPr bwMode="auto">
                <a:xfrm>
                  <a:off x="4464" y="1632"/>
                  <a:ext cx="336" cy="96"/>
                  <a:chOff x="3120" y="1776"/>
                  <a:chExt cx="336" cy="96"/>
                </a:xfrm>
              </p:grpSpPr>
              <p:sp>
                <p:nvSpPr>
                  <p:cNvPr id="30750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776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0751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776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813593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763713" y="5876925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i="0">
                <a:solidFill>
                  <a:schemeClr val="tx1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i="0">
                <a:solidFill>
                  <a:srgbClr val="0000CC"/>
                </a:solidFill>
                <a:ea typeface="宋体" panose="02010600030101010101" pitchFamily="2" charset="-122"/>
              </a:rPr>
              <a:t>复化梯形公式积分法</a:t>
            </a:r>
          </a:p>
        </p:txBody>
      </p:sp>
      <p:pic>
        <p:nvPicPr>
          <p:cNvPr id="31747" name="Picture 4" descr="j04179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"/>
            <a:ext cx="15240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10"/>
          <p:cNvGrpSpPr/>
          <p:nvPr/>
        </p:nvGrpSpPr>
        <p:grpSpPr bwMode="auto">
          <a:xfrm>
            <a:off x="609600" y="609600"/>
            <a:ext cx="8061325" cy="4195763"/>
            <a:chOff x="384" y="384"/>
            <a:chExt cx="5078" cy="2643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84" y="384"/>
              <a:ext cx="5040" cy="74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Tx/>
                <a:buNone/>
                <a:defRPr/>
              </a:pPr>
              <a:r>
                <a:rPr lang="en-US" altLang="zh-CN" i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2</a:t>
              </a:r>
              <a:r>
                <a:rPr lang="en-US" altLang="zh-CN" b="0" i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.</a:t>
              </a:r>
              <a:r>
                <a:rPr lang="en-US" altLang="zh-CN" b="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 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有些被积函数其原函数虽然可以用初等函数表示</a:t>
              </a:r>
              <a:r>
                <a:rPr lang="en-US" altLang="zh-CN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, 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但表达式相当复杂</a:t>
              </a:r>
              <a:r>
                <a:rPr lang="en-US" altLang="zh-CN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, 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计算极不方便</a:t>
              </a:r>
              <a:r>
                <a:rPr lang="en-US" altLang="zh-CN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.</a:t>
              </a: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84" y="1248"/>
              <a:ext cx="960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i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例如函数</a:t>
              </a:r>
              <a:r>
                <a:rPr lang="en-US" altLang="zh-CN" i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+mn-ea"/>
                </a:rPr>
                <a:t>:</a:t>
              </a:r>
            </a:p>
          </p:txBody>
        </p:sp>
        <p:graphicFrame>
          <p:nvGraphicFramePr>
            <p:cNvPr id="10244" name="Object 6"/>
            <p:cNvGraphicFramePr/>
            <p:nvPr/>
          </p:nvGraphicFramePr>
          <p:xfrm>
            <a:off x="2016" y="1488"/>
            <a:ext cx="12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r:id="rId3" imgW="386715" imgH="122555" progId="Equation.DSMT4">
                    <p:embed/>
                  </p:oleObj>
                </mc:Choice>
                <mc:Fallback>
                  <p:oleObj r:id="rId3" imgW="386715" imgH="122555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488"/>
                          <a:ext cx="12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384" y="1968"/>
              <a:ext cx="444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+mn-ea"/>
                </a:rPr>
                <a:t>并不复杂</a:t>
              </a:r>
              <a:r>
                <a:rPr lang="en-US" altLang="zh-CN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+mn-ea"/>
                </a:rPr>
                <a:t>, </a:t>
              </a:r>
              <a:r>
                <a:rPr lang="zh-CN" altLang="en-US" i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+mn-ea"/>
                </a:rPr>
                <a:t>但它的原函数却</a:t>
              </a:r>
              <a:r>
                <a:rPr lang="zh-CN" altLang="en-US" i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+mn-ea"/>
                </a:rPr>
                <a:t>十分复杂</a:t>
              </a:r>
              <a:r>
                <a:rPr lang="en-US" altLang="zh-CN" i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+mn-ea"/>
                </a:rPr>
                <a:t>:</a:t>
              </a:r>
            </a:p>
          </p:txBody>
        </p:sp>
        <p:graphicFrame>
          <p:nvGraphicFramePr>
            <p:cNvPr id="10246" name="Object 8"/>
            <p:cNvGraphicFramePr/>
            <p:nvPr/>
          </p:nvGraphicFramePr>
          <p:xfrm>
            <a:off x="384" y="2496"/>
            <a:ext cx="5078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r:id="rId5" imgW="1907540" imgH="208280" progId="Equation.DSMT4">
                    <p:embed/>
                  </p:oleObj>
                </mc:Choice>
                <mc:Fallback>
                  <p:oleObj r:id="rId5" imgW="1907540" imgH="208280" progId="Equation.DSMT4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5078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>
                <a:solidFill>
                  <a:srgbClr val="660066"/>
                </a:solidFill>
                <a:sym typeface="Wingdings" panose="05000000000000000000" pitchFamily="2" charset="2"/>
              </a:rPr>
              <a:t>2. </a:t>
            </a:r>
            <a:r>
              <a:rPr lang="zh-CN" altLang="en-US" i="0">
                <a:solidFill>
                  <a:srgbClr val="660066"/>
                </a:solidFill>
              </a:rPr>
              <a:t>复化 </a:t>
            </a:r>
            <a:r>
              <a:rPr lang="en-US" altLang="zh-CN" i="0">
                <a:solidFill>
                  <a:srgbClr val="660066"/>
                </a:solidFill>
              </a:rPr>
              <a:t>Simpson </a:t>
            </a:r>
            <a:r>
              <a:rPr lang="zh-CN" altLang="en-US" i="0">
                <a:solidFill>
                  <a:srgbClr val="660066"/>
                </a:solidFill>
              </a:rPr>
              <a:t>公式</a:t>
            </a:r>
          </a:p>
        </p:txBody>
      </p:sp>
      <p:graphicFrame>
        <p:nvGraphicFramePr>
          <p:cNvPr id="32770" name="Object 3"/>
          <p:cNvGraphicFramePr/>
          <p:nvPr/>
        </p:nvGraphicFramePr>
        <p:xfrm>
          <a:off x="1912938" y="1127125"/>
          <a:ext cx="439578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r:id="rId3" imgW="1184910" imgH="194310" progId="Equation.DSMT4">
                  <p:embed/>
                </p:oleObj>
              </mc:Choice>
              <mc:Fallback>
                <p:oleObj r:id="rId3" imgW="1184910" imgH="19431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1127125"/>
                        <a:ext cx="4395787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/>
          <p:cNvGraphicFramePr/>
          <p:nvPr/>
        </p:nvGraphicFramePr>
        <p:xfrm>
          <a:off x="1139825" y="1901825"/>
          <a:ext cx="5822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r:id="rId5" imgW="1400810" imgH="194310" progId="Equation.3">
                  <p:embed/>
                </p:oleObj>
              </mc:Choice>
              <mc:Fallback>
                <p:oleObj r:id="rId5" imgW="1400810" imgH="19431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901825"/>
                        <a:ext cx="58229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2" name="Group 5"/>
          <p:cNvGrpSpPr/>
          <p:nvPr/>
        </p:nvGrpSpPr>
        <p:grpSpPr bwMode="auto">
          <a:xfrm>
            <a:off x="838200" y="3040063"/>
            <a:ext cx="2422525" cy="530225"/>
            <a:chOff x="768" y="1200"/>
            <a:chExt cx="1541" cy="336"/>
          </a:xfrm>
        </p:grpSpPr>
        <p:graphicFrame>
          <p:nvGraphicFramePr>
            <p:cNvPr id="32773" name="Object 6"/>
            <p:cNvGraphicFramePr/>
            <p:nvPr/>
          </p:nvGraphicFramePr>
          <p:xfrm>
            <a:off x="768" y="1200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8" r:id="rId7" imgW="99060" imgH="109220" progId="Equation.3">
                    <p:embed/>
                  </p:oleObj>
                </mc:Choice>
                <mc:Fallback>
                  <p:oleObj r:id="rId7" imgW="99060" imgH="10922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00"/>
                          <a:ext cx="25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74" name="Group 7"/>
            <p:cNvGrpSpPr>
              <a:grpSpLocks noChangeAspect="1"/>
            </p:cNvGrpSpPr>
            <p:nvPr/>
          </p:nvGrpSpPr>
          <p:grpSpPr bwMode="auto">
            <a:xfrm>
              <a:off x="864" y="1200"/>
              <a:ext cx="1143" cy="34"/>
              <a:chOff x="3408" y="1680"/>
              <a:chExt cx="1632" cy="48"/>
            </a:xfrm>
          </p:grpSpPr>
          <p:sp>
            <p:nvSpPr>
              <p:cNvPr id="32775" name="Line 8"/>
              <p:cNvSpPr>
                <a:spLocks noChangeAspect="1" noChangeShapeType="1"/>
              </p:cNvSpPr>
              <p:nvPr/>
            </p:nvSpPr>
            <p:spPr bwMode="auto">
              <a:xfrm>
                <a:off x="3408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6" name="Line 9"/>
              <p:cNvSpPr>
                <a:spLocks noChangeAspect="1" noChangeShapeType="1"/>
              </p:cNvSpPr>
              <p:nvPr/>
            </p:nvSpPr>
            <p:spPr bwMode="auto">
              <a:xfrm>
                <a:off x="4224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7" name="Line 10"/>
              <p:cNvSpPr>
                <a:spLocks noChangeAspect="1" noChangeShapeType="1"/>
              </p:cNvSpPr>
              <p:nvPr/>
            </p:nvSpPr>
            <p:spPr bwMode="auto">
              <a:xfrm>
                <a:off x="4224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8" name="Line 11"/>
              <p:cNvSpPr>
                <a:spLocks noChangeAspect="1" noChangeShapeType="1"/>
              </p:cNvSpPr>
              <p:nvPr/>
            </p:nvSpPr>
            <p:spPr bwMode="auto">
              <a:xfrm>
                <a:off x="34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9" name="Line 12"/>
              <p:cNvSpPr>
                <a:spLocks noChangeAspect="1" noChangeShapeType="1"/>
              </p:cNvSpPr>
              <p:nvPr/>
            </p:nvSpPr>
            <p:spPr bwMode="auto">
              <a:xfrm>
                <a:off x="5040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2780" name="Object 13"/>
            <p:cNvGraphicFramePr/>
            <p:nvPr/>
          </p:nvGraphicFramePr>
          <p:xfrm>
            <a:off x="1344" y="1200"/>
            <a:ext cx="4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9" r:id="rId9" imgW="157480" imgH="129540" progId="Equation.3">
                    <p:embed/>
                  </p:oleObj>
                </mc:Choice>
                <mc:Fallback>
                  <p:oleObj r:id="rId9" imgW="157480" imgH="1295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00"/>
                          <a:ext cx="40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14"/>
            <p:cNvGraphicFramePr/>
            <p:nvPr/>
          </p:nvGraphicFramePr>
          <p:xfrm>
            <a:off x="1920" y="1200"/>
            <a:ext cx="3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0" r:id="rId11" imgW="150495" imgH="109220" progId="Equation.3">
                    <p:embed/>
                  </p:oleObj>
                </mc:Choice>
                <mc:Fallback>
                  <p:oleObj r:id="rId11" imgW="150495" imgH="10922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200"/>
                          <a:ext cx="3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82" name="Group 43"/>
          <p:cNvGrpSpPr/>
          <p:nvPr/>
        </p:nvGrpSpPr>
        <p:grpSpPr bwMode="auto">
          <a:xfrm>
            <a:off x="4083050" y="2963863"/>
            <a:ext cx="3897313" cy="344487"/>
            <a:chOff x="2560" y="1968"/>
            <a:chExt cx="2480" cy="218"/>
          </a:xfrm>
        </p:grpSpPr>
        <p:grpSp>
          <p:nvGrpSpPr>
            <p:cNvPr id="32783" name="Group 24"/>
            <p:cNvGrpSpPr/>
            <p:nvPr/>
          </p:nvGrpSpPr>
          <p:grpSpPr bwMode="auto">
            <a:xfrm>
              <a:off x="3512" y="2011"/>
              <a:ext cx="576" cy="144"/>
              <a:chOff x="576" y="1367"/>
              <a:chExt cx="576" cy="144"/>
            </a:xfrm>
          </p:grpSpPr>
          <p:sp>
            <p:nvSpPr>
              <p:cNvPr id="32784" name="Oval 25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32785" name="Oval 26"/>
              <p:cNvSpPr>
                <a:spLocks noChangeArrowheads="1"/>
              </p:cNvSpPr>
              <p:nvPr/>
            </p:nvSpPr>
            <p:spPr bwMode="auto">
              <a:xfrm>
                <a:off x="791" y="1367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400" i="0"/>
                  <a:t>4</a:t>
                </a:r>
              </a:p>
            </p:txBody>
          </p:sp>
          <p:sp>
            <p:nvSpPr>
              <p:cNvPr id="32786" name="Oval 27"/>
              <p:cNvSpPr>
                <a:spLocks noChangeArrowheads="1"/>
              </p:cNvSpPr>
              <p:nvPr/>
            </p:nvSpPr>
            <p:spPr bwMode="auto">
              <a:xfrm>
                <a:off x="1056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32787" name="Group 42"/>
            <p:cNvGrpSpPr/>
            <p:nvPr/>
          </p:nvGrpSpPr>
          <p:grpSpPr bwMode="auto">
            <a:xfrm>
              <a:off x="2560" y="1968"/>
              <a:ext cx="2480" cy="218"/>
              <a:chOff x="2560" y="1968"/>
              <a:chExt cx="2480" cy="218"/>
            </a:xfrm>
          </p:grpSpPr>
          <p:grpSp>
            <p:nvGrpSpPr>
              <p:cNvPr id="32788" name="Group 16"/>
              <p:cNvGrpSpPr/>
              <p:nvPr/>
            </p:nvGrpSpPr>
            <p:grpSpPr bwMode="auto">
              <a:xfrm>
                <a:off x="2560" y="2042"/>
                <a:ext cx="576" cy="144"/>
                <a:chOff x="576" y="1367"/>
                <a:chExt cx="576" cy="144"/>
              </a:xfrm>
            </p:grpSpPr>
            <p:sp>
              <p:nvSpPr>
                <p:cNvPr id="32789" name="Oval 17"/>
                <p:cNvSpPr>
                  <a:spLocks noChangeArrowheads="1"/>
                </p:cNvSpPr>
                <p:nvPr/>
              </p:nvSpPr>
              <p:spPr bwMode="auto">
                <a:xfrm>
                  <a:off x="576" y="139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32790" name="Oval 18"/>
                <p:cNvSpPr>
                  <a:spLocks noChangeArrowheads="1"/>
                </p:cNvSpPr>
                <p:nvPr/>
              </p:nvSpPr>
              <p:spPr bwMode="auto">
                <a:xfrm>
                  <a:off x="791" y="1367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 i="0"/>
                    <a:t>4</a:t>
                  </a:r>
                </a:p>
              </p:txBody>
            </p:sp>
            <p:sp>
              <p:nvSpPr>
                <p:cNvPr id="32791" name="Oval 19"/>
                <p:cNvSpPr>
                  <a:spLocks noChangeArrowheads="1"/>
                </p:cNvSpPr>
                <p:nvPr/>
              </p:nvSpPr>
              <p:spPr bwMode="auto">
                <a:xfrm>
                  <a:off x="1056" y="139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32792" name="Group 41"/>
              <p:cNvGrpSpPr/>
              <p:nvPr/>
            </p:nvGrpSpPr>
            <p:grpSpPr bwMode="auto">
              <a:xfrm>
                <a:off x="2592" y="1968"/>
                <a:ext cx="2400" cy="144"/>
                <a:chOff x="2592" y="1968"/>
                <a:chExt cx="2400" cy="144"/>
              </a:xfrm>
            </p:grpSpPr>
            <p:sp>
              <p:nvSpPr>
                <p:cNvPr id="32793" name="Line 15"/>
                <p:cNvSpPr>
                  <a:spLocks noChangeShapeType="1"/>
                </p:cNvSpPr>
                <p:nvPr/>
              </p:nvSpPr>
              <p:spPr bwMode="auto">
                <a:xfrm>
                  <a:off x="2592" y="2102"/>
                  <a:ext cx="24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794" name="Group 20"/>
                <p:cNvGrpSpPr/>
                <p:nvPr/>
              </p:nvGrpSpPr>
              <p:grpSpPr bwMode="auto">
                <a:xfrm>
                  <a:off x="3024" y="1968"/>
                  <a:ext cx="576" cy="144"/>
                  <a:chOff x="576" y="1367"/>
                  <a:chExt cx="576" cy="144"/>
                </a:xfrm>
              </p:grpSpPr>
              <p:sp>
                <p:nvSpPr>
                  <p:cNvPr id="3279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92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2796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1367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400" i="0"/>
                      <a:t>4</a:t>
                    </a:r>
                  </a:p>
                </p:txBody>
              </p:sp>
              <p:sp>
                <p:nvSpPr>
                  <p:cNvPr id="3279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392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</p:grpSp>
            <p:grpSp>
              <p:nvGrpSpPr>
                <p:cNvPr id="32798" name="Group 28"/>
                <p:cNvGrpSpPr/>
                <p:nvPr/>
              </p:nvGrpSpPr>
              <p:grpSpPr bwMode="auto">
                <a:xfrm>
                  <a:off x="3984" y="1968"/>
                  <a:ext cx="576" cy="144"/>
                  <a:chOff x="576" y="1367"/>
                  <a:chExt cx="576" cy="144"/>
                </a:xfrm>
              </p:grpSpPr>
              <p:sp>
                <p:nvSpPr>
                  <p:cNvPr id="3279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92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  <p:sp>
                <p:nvSpPr>
                  <p:cNvPr id="3280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1367"/>
                    <a:ext cx="144" cy="14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1400" i="0"/>
                      <a:t>4</a:t>
                    </a:r>
                  </a:p>
                </p:txBody>
              </p:sp>
              <p:sp>
                <p:nvSpPr>
                  <p:cNvPr id="3280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392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802" name="Group 32"/>
              <p:cNvGrpSpPr/>
              <p:nvPr/>
            </p:nvGrpSpPr>
            <p:grpSpPr bwMode="auto">
              <a:xfrm>
                <a:off x="4464" y="2029"/>
                <a:ext cx="576" cy="144"/>
                <a:chOff x="576" y="1367"/>
                <a:chExt cx="576" cy="144"/>
              </a:xfrm>
            </p:grpSpPr>
            <p:sp>
              <p:nvSpPr>
                <p:cNvPr id="32803" name="Oval 33"/>
                <p:cNvSpPr>
                  <a:spLocks noChangeArrowheads="1"/>
                </p:cNvSpPr>
                <p:nvPr/>
              </p:nvSpPr>
              <p:spPr bwMode="auto">
                <a:xfrm>
                  <a:off x="576" y="139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32804" name="Oval 34"/>
                <p:cNvSpPr>
                  <a:spLocks noChangeArrowheads="1"/>
                </p:cNvSpPr>
                <p:nvPr/>
              </p:nvSpPr>
              <p:spPr bwMode="auto">
                <a:xfrm>
                  <a:off x="791" y="1367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 i="0"/>
                    <a:t>4</a:t>
                  </a:r>
                </a:p>
              </p:txBody>
            </p:sp>
            <p:sp>
              <p:nvSpPr>
                <p:cNvPr id="32805" name="Oval 35"/>
                <p:cNvSpPr>
                  <a:spLocks noChangeArrowheads="1"/>
                </p:cNvSpPr>
                <p:nvPr/>
              </p:nvSpPr>
              <p:spPr bwMode="auto">
                <a:xfrm>
                  <a:off x="1056" y="139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</p:grpSp>
      </p:grpSp>
      <p:graphicFrame>
        <p:nvGraphicFramePr>
          <p:cNvPr id="32806" name="Object 36"/>
          <p:cNvGraphicFramePr/>
          <p:nvPr/>
        </p:nvGraphicFramePr>
        <p:xfrm>
          <a:off x="1422400" y="3706813"/>
          <a:ext cx="58928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r:id="rId13" imgW="1448435" imgH="180975" progId="Equation.DSMT4">
                  <p:embed/>
                </p:oleObj>
              </mc:Choice>
              <mc:Fallback>
                <p:oleObj r:id="rId13" imgW="1448435" imgH="180975" progId="Equation.DSMT4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706813"/>
                        <a:ext cx="58928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7" name="Text Box 37"/>
          <p:cNvSpPr txBox="1">
            <a:spLocks noChangeArrowheads="1"/>
          </p:cNvSpPr>
          <p:nvPr/>
        </p:nvSpPr>
        <p:spPr bwMode="auto">
          <a:xfrm>
            <a:off x="7391400" y="3810000"/>
            <a:ext cx="98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0">
                <a:solidFill>
                  <a:schemeClr val="tx1"/>
                </a:solidFill>
              </a:rPr>
              <a:t>=</a:t>
            </a:r>
            <a:r>
              <a:rPr lang="en-US" altLang="zh-CN" sz="2800" i="0"/>
              <a:t> </a:t>
            </a:r>
            <a:r>
              <a:rPr lang="en-US" altLang="zh-CN" sz="2800">
                <a:solidFill>
                  <a:srgbClr val="FF0000"/>
                </a:solidFill>
              </a:rPr>
              <a:t>S</a:t>
            </a:r>
            <a:r>
              <a:rPr lang="en-US" altLang="zh-CN" sz="2800" baseline="-25000">
                <a:solidFill>
                  <a:srgbClr val="FF0000"/>
                </a:solidFill>
              </a:rPr>
              <a:t>n</a:t>
            </a:r>
            <a:endParaRPr lang="en-US" altLang="zh-CN" sz="2800" i="0">
              <a:solidFill>
                <a:srgbClr val="FF0000"/>
              </a:solidFill>
            </a:endParaRPr>
          </a:p>
        </p:txBody>
      </p:sp>
      <p:pic>
        <p:nvPicPr>
          <p:cNvPr id="32808" name="Picture 39" descr="MCj0282178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4800"/>
            <a:ext cx="10842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809" name="Group 50"/>
          <p:cNvGrpSpPr/>
          <p:nvPr/>
        </p:nvGrpSpPr>
        <p:grpSpPr bwMode="auto">
          <a:xfrm>
            <a:off x="990600" y="4495800"/>
            <a:ext cx="6991350" cy="1830388"/>
            <a:chOff x="624" y="2832"/>
            <a:chExt cx="4404" cy="1153"/>
          </a:xfrm>
        </p:grpSpPr>
        <p:graphicFrame>
          <p:nvGraphicFramePr>
            <p:cNvPr id="32810" name="Object 47"/>
            <p:cNvGraphicFramePr/>
            <p:nvPr/>
          </p:nvGraphicFramePr>
          <p:xfrm>
            <a:off x="624" y="2832"/>
            <a:ext cx="4320" cy="1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2" r:id="rId16" imgW="3643630" imgH="1040765" progId="Equation.DSMT4">
                    <p:embed/>
                  </p:oleObj>
                </mc:Choice>
                <mc:Fallback>
                  <p:oleObj r:id="rId16" imgW="3643630" imgH="1040765" progId="Equation.DSMT4">
                    <p:embed/>
                    <p:pic>
                      <p:nvPicPr>
                        <p:cNvPr id="0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4320" cy="1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Text Box 48"/>
            <p:cNvSpPr txBox="1">
              <a:spLocks noChangeArrowheads="1"/>
            </p:cNvSpPr>
            <p:nvPr/>
          </p:nvSpPr>
          <p:spPr bwMode="auto">
            <a:xfrm>
              <a:off x="3744" y="3648"/>
              <a:ext cx="1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olidFill>
                    <a:srgbClr val="008000"/>
                  </a:solidFill>
                </a:rPr>
                <a:t>/*</a:t>
              </a:r>
              <a:r>
                <a:rPr lang="zh-CN" altLang="en-US" i="0">
                  <a:solidFill>
                    <a:srgbClr val="008000"/>
                  </a:solidFill>
                </a:rPr>
                <a:t>中值定理*</a:t>
              </a:r>
              <a:r>
                <a:rPr lang="en-US" altLang="zh-CN" i="0">
                  <a:solidFill>
                    <a:srgbClr val="008000"/>
                  </a:solidFill>
                </a:rPr>
                <a:t>/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765175"/>
            <a:ext cx="7993063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124075" y="5661025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i="0">
                <a:solidFill>
                  <a:schemeClr val="tx1"/>
                </a:solidFill>
                <a:ea typeface="宋体" panose="02010600030101010101" pitchFamily="2" charset="-122"/>
              </a:rPr>
              <a:t>               </a:t>
            </a:r>
            <a:r>
              <a:rPr lang="zh-CN" altLang="en-US" i="0">
                <a:solidFill>
                  <a:schemeClr val="tx1"/>
                </a:solidFill>
                <a:ea typeface="宋体" panose="02010600030101010101" pitchFamily="2" charset="-122"/>
              </a:rPr>
              <a:t>复化</a:t>
            </a:r>
            <a:r>
              <a:rPr lang="en-US" altLang="zh-CN" i="0">
                <a:solidFill>
                  <a:schemeClr val="tx1"/>
                </a:solidFill>
                <a:ea typeface="宋体" panose="02010600030101010101" pitchFamily="2" charset="-122"/>
              </a:rPr>
              <a:t>Simpson</a:t>
            </a:r>
            <a:r>
              <a:rPr lang="zh-CN" altLang="en-US" i="0">
                <a:solidFill>
                  <a:schemeClr val="tx1"/>
                </a:solidFill>
                <a:ea typeface="宋体" panose="02010600030101010101" pitchFamily="2" charset="-122"/>
              </a:rPr>
              <a:t>公式积分法</a:t>
            </a:r>
          </a:p>
        </p:txBody>
      </p:sp>
      <p:pic>
        <p:nvPicPr>
          <p:cNvPr id="33795" name="Picture 4" descr="j04295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24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>
                <a:solidFill>
                  <a:srgbClr val="660066"/>
                </a:solidFill>
                <a:sym typeface="Wingdings" panose="05000000000000000000" pitchFamily="2" charset="2"/>
              </a:rPr>
              <a:t>3. </a:t>
            </a:r>
            <a:r>
              <a:rPr lang="zh-CN" altLang="en-US" i="0">
                <a:solidFill>
                  <a:srgbClr val="660066"/>
                </a:solidFill>
              </a:rPr>
              <a:t>复化 </a:t>
            </a:r>
            <a:r>
              <a:rPr lang="en-US" altLang="zh-CN" i="0">
                <a:solidFill>
                  <a:srgbClr val="660066"/>
                </a:solidFill>
              </a:rPr>
              <a:t>Cotes </a:t>
            </a:r>
            <a:r>
              <a:rPr lang="zh-CN" altLang="en-US" i="0">
                <a:solidFill>
                  <a:srgbClr val="660066"/>
                </a:solidFill>
              </a:rPr>
              <a:t>公式</a:t>
            </a:r>
          </a:p>
        </p:txBody>
      </p:sp>
      <p:graphicFrame>
        <p:nvGraphicFramePr>
          <p:cNvPr id="34818" name="Object 5"/>
          <p:cNvGraphicFramePr/>
          <p:nvPr/>
        </p:nvGraphicFramePr>
        <p:xfrm>
          <a:off x="1828800" y="1295400"/>
          <a:ext cx="4800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r:id="rId3" imgW="1184910" imgH="194310" progId="Equation.DSMT4">
                  <p:embed/>
                </p:oleObj>
              </mc:Choice>
              <mc:Fallback>
                <p:oleObj r:id="rId3" imgW="1184910" imgH="19431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4800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/>
          <p:nvPr/>
        </p:nvGraphicFramePr>
        <p:xfrm>
          <a:off x="304800" y="2133600"/>
          <a:ext cx="8458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r:id="rId5" imgW="2318385" imgH="194310" progId="Equation.DSMT4">
                  <p:embed/>
                </p:oleObj>
              </mc:Choice>
              <mc:Fallback>
                <p:oleObj r:id="rId5" imgW="2318385" imgH="19431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458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7"/>
          <p:cNvGraphicFramePr/>
          <p:nvPr/>
        </p:nvGraphicFramePr>
        <p:xfrm>
          <a:off x="228600" y="3200400"/>
          <a:ext cx="85344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r:id="rId7" imgW="2352675" imgH="215265" progId="Equation.DSMT4">
                  <p:embed/>
                </p:oleObj>
              </mc:Choice>
              <mc:Fallback>
                <p:oleObj r:id="rId7" imgW="2352675" imgH="215265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00400"/>
                        <a:ext cx="85344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219200" y="4267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0">
                <a:solidFill>
                  <a:schemeClr val="tx1"/>
                </a:solidFill>
              </a:rPr>
              <a:t>=</a:t>
            </a:r>
            <a:r>
              <a:rPr lang="en-US" altLang="zh-CN" sz="2800" i="0"/>
              <a:t> </a:t>
            </a:r>
            <a:r>
              <a:rPr lang="en-US" altLang="zh-CN" sz="2800"/>
              <a:t>C</a:t>
            </a:r>
            <a:r>
              <a:rPr lang="en-US" altLang="zh-CN" sz="2800" baseline="-25000"/>
              <a:t>n</a:t>
            </a:r>
            <a:endParaRPr lang="en-US" altLang="zh-CN" sz="2800" i="0"/>
          </a:p>
        </p:txBody>
      </p:sp>
      <p:graphicFrame>
        <p:nvGraphicFramePr>
          <p:cNvPr id="34822" name="Object 9"/>
          <p:cNvGraphicFramePr/>
          <p:nvPr/>
        </p:nvGraphicFramePr>
        <p:xfrm>
          <a:off x="1600200" y="4800600"/>
          <a:ext cx="5943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r:id="rId9" imgW="1363345" imgH="235585" progId="Equation.DSMT4">
                  <p:embed/>
                </p:oleObj>
              </mc:Choice>
              <mc:Fallback>
                <p:oleObj r:id="rId9" imgW="1363345" imgH="235585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59436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3" name="Picture 6" descr="hehua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12192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56"/>
          <p:cNvGrpSpPr/>
          <p:nvPr/>
        </p:nvGrpSpPr>
        <p:grpSpPr bwMode="auto">
          <a:xfrm>
            <a:off x="685800" y="1143000"/>
            <a:ext cx="7696200" cy="1066800"/>
            <a:chOff x="432" y="768"/>
            <a:chExt cx="4848" cy="672"/>
          </a:xfrm>
        </p:grpSpPr>
        <p:sp>
          <p:nvSpPr>
            <p:cNvPr id="35842" name="Line 57"/>
            <p:cNvSpPr>
              <a:spLocks noChangeShapeType="1"/>
            </p:cNvSpPr>
            <p:nvPr/>
          </p:nvSpPr>
          <p:spPr bwMode="auto">
            <a:xfrm>
              <a:off x="432" y="768"/>
              <a:ext cx="4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43" name="Group 58"/>
            <p:cNvGrpSpPr/>
            <p:nvPr/>
          </p:nvGrpSpPr>
          <p:grpSpPr bwMode="auto">
            <a:xfrm>
              <a:off x="480" y="768"/>
              <a:ext cx="4800" cy="672"/>
              <a:chOff x="480" y="768"/>
              <a:chExt cx="4800" cy="672"/>
            </a:xfrm>
          </p:grpSpPr>
          <p:sp>
            <p:nvSpPr>
              <p:cNvPr id="35844" name="Line 59"/>
              <p:cNvSpPr>
                <a:spLocks noChangeShapeType="1"/>
              </p:cNvSpPr>
              <p:nvPr/>
            </p:nvSpPr>
            <p:spPr bwMode="auto">
              <a:xfrm>
                <a:off x="1776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5" name="Line 60"/>
              <p:cNvSpPr>
                <a:spLocks noChangeShapeType="1"/>
              </p:cNvSpPr>
              <p:nvPr/>
            </p:nvSpPr>
            <p:spPr bwMode="auto">
              <a:xfrm>
                <a:off x="2304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6" name="Line 61"/>
              <p:cNvSpPr>
                <a:spLocks noChangeShapeType="1"/>
              </p:cNvSpPr>
              <p:nvPr/>
            </p:nvSpPr>
            <p:spPr bwMode="auto">
              <a:xfrm>
                <a:off x="2832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7" name="Line 62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8" name="Line 63"/>
              <p:cNvSpPr>
                <a:spLocks noChangeShapeType="1"/>
              </p:cNvSpPr>
              <p:nvPr/>
            </p:nvSpPr>
            <p:spPr bwMode="auto">
              <a:xfrm>
                <a:off x="4368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9" name="Line 64"/>
              <p:cNvSpPr>
                <a:spLocks noChangeShapeType="1"/>
              </p:cNvSpPr>
              <p:nvPr/>
            </p:nvSpPr>
            <p:spPr bwMode="auto">
              <a:xfrm>
                <a:off x="4896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0" name="Line 65"/>
              <p:cNvSpPr>
                <a:spLocks noChangeShapeType="1"/>
              </p:cNvSpPr>
              <p:nvPr/>
            </p:nvSpPr>
            <p:spPr bwMode="auto">
              <a:xfrm>
                <a:off x="5280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851" name="Group 66"/>
              <p:cNvGrpSpPr/>
              <p:nvPr/>
            </p:nvGrpSpPr>
            <p:grpSpPr bwMode="auto">
              <a:xfrm>
                <a:off x="480" y="768"/>
                <a:ext cx="4735" cy="657"/>
                <a:chOff x="480" y="768"/>
                <a:chExt cx="4735" cy="657"/>
              </a:xfrm>
            </p:grpSpPr>
            <p:graphicFrame>
              <p:nvGraphicFramePr>
                <p:cNvPr id="35852" name="Object 67"/>
                <p:cNvGraphicFramePr/>
                <p:nvPr/>
              </p:nvGraphicFramePr>
              <p:xfrm>
                <a:off x="624" y="768"/>
                <a:ext cx="243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928" r:id="rId4" imgW="165100" imgH="228600" progId="Equation.DSMT4">
                        <p:embed/>
                      </p:oleObj>
                    </mc:Choice>
                    <mc:Fallback>
                      <p:oleObj r:id="rId4" imgW="165100" imgH="228600" progId="Equation.DSMT4">
                        <p:embed/>
                        <p:pic>
                          <p:nvPicPr>
                            <p:cNvPr id="0" name="Object 6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" y="768"/>
                              <a:ext cx="243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853" name="Object 68"/>
                <p:cNvGraphicFramePr/>
                <p:nvPr/>
              </p:nvGraphicFramePr>
              <p:xfrm>
                <a:off x="480" y="1104"/>
                <a:ext cx="528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929" r:id="rId6" imgW="431165" imgH="254000" progId="Equation.DSMT4">
                        <p:embed/>
                      </p:oleObj>
                    </mc:Choice>
                    <mc:Fallback>
                      <p:oleObj r:id="rId6" imgW="431165" imgH="254000" progId="Equation.DSMT4">
                        <p:embed/>
                        <p:pic>
                          <p:nvPicPr>
                            <p:cNvPr id="0" name="Object 6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" y="1104"/>
                              <a:ext cx="528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854" name="Rectangle 69"/>
                <p:cNvSpPr>
                  <a:spLocks noChangeArrowheads="1"/>
                </p:cNvSpPr>
                <p:nvPr/>
              </p:nvSpPr>
              <p:spPr bwMode="auto">
                <a:xfrm>
                  <a:off x="1008" y="816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5855" name="Rectangle 70"/>
                <p:cNvSpPr>
                  <a:spLocks noChangeArrowheads="1"/>
                </p:cNvSpPr>
                <p:nvPr/>
              </p:nvSpPr>
              <p:spPr bwMode="auto">
                <a:xfrm>
                  <a:off x="1296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1/8</a:t>
                  </a:r>
                </a:p>
              </p:txBody>
            </p:sp>
            <p:sp>
              <p:nvSpPr>
                <p:cNvPr id="35856" name="Rectangle 71"/>
                <p:cNvSpPr>
                  <a:spLocks noChangeArrowheads="1"/>
                </p:cNvSpPr>
                <p:nvPr/>
              </p:nvSpPr>
              <p:spPr bwMode="auto">
                <a:xfrm>
                  <a:off x="2352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3/8</a:t>
                  </a:r>
                </a:p>
              </p:txBody>
            </p:sp>
            <p:sp>
              <p:nvSpPr>
                <p:cNvPr id="35857" name="Rectangle 72"/>
                <p:cNvSpPr>
                  <a:spLocks noChangeArrowheads="1"/>
                </p:cNvSpPr>
                <p:nvPr/>
              </p:nvSpPr>
              <p:spPr bwMode="auto">
                <a:xfrm>
                  <a:off x="2880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1/2</a:t>
                  </a:r>
                </a:p>
              </p:txBody>
            </p:sp>
            <p:sp>
              <p:nvSpPr>
                <p:cNvPr id="35858" name="Rectangle 73"/>
                <p:cNvSpPr>
                  <a:spLocks noChangeArrowheads="1"/>
                </p:cNvSpPr>
                <p:nvPr/>
              </p:nvSpPr>
              <p:spPr bwMode="auto">
                <a:xfrm>
                  <a:off x="3312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5/8</a:t>
                  </a:r>
                </a:p>
              </p:txBody>
            </p:sp>
            <p:sp>
              <p:nvSpPr>
                <p:cNvPr id="35859" name="Rectangle 74"/>
                <p:cNvSpPr>
                  <a:spLocks noChangeArrowheads="1"/>
                </p:cNvSpPr>
                <p:nvPr/>
              </p:nvSpPr>
              <p:spPr bwMode="auto">
                <a:xfrm>
                  <a:off x="3936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3/4</a:t>
                  </a:r>
                </a:p>
              </p:txBody>
            </p:sp>
            <p:sp>
              <p:nvSpPr>
                <p:cNvPr id="35860" name="Rectangle 75"/>
                <p:cNvSpPr>
                  <a:spLocks noChangeArrowheads="1"/>
                </p:cNvSpPr>
                <p:nvPr/>
              </p:nvSpPr>
              <p:spPr bwMode="auto">
                <a:xfrm>
                  <a:off x="4464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7/8</a:t>
                  </a:r>
                </a:p>
              </p:txBody>
            </p:sp>
            <p:sp>
              <p:nvSpPr>
                <p:cNvPr id="35861" name="Rectangle 76"/>
                <p:cNvSpPr>
                  <a:spLocks noChangeArrowheads="1"/>
                </p:cNvSpPr>
                <p:nvPr/>
              </p:nvSpPr>
              <p:spPr bwMode="auto">
                <a:xfrm>
                  <a:off x="4992" y="816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35862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2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1/4</a:t>
                  </a:r>
                </a:p>
              </p:txBody>
            </p:sp>
            <p:sp>
              <p:nvSpPr>
                <p:cNvPr id="35863" name="Rectangle 78"/>
                <p:cNvSpPr>
                  <a:spLocks noChangeArrowheads="1"/>
                </p:cNvSpPr>
                <p:nvPr/>
              </p:nvSpPr>
              <p:spPr bwMode="auto">
                <a:xfrm>
                  <a:off x="5010" y="121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6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35864" name="Rectangle 79"/>
                <p:cNvSpPr>
                  <a:spLocks noChangeArrowheads="1"/>
                </p:cNvSpPr>
                <p:nvPr/>
              </p:nvSpPr>
              <p:spPr bwMode="auto">
                <a:xfrm>
                  <a:off x="4272" y="1200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2.2654867</a:t>
                  </a:r>
                </a:p>
              </p:txBody>
            </p:sp>
            <p:sp>
              <p:nvSpPr>
                <p:cNvPr id="35865" name="Rectangle 80"/>
                <p:cNvSpPr>
                  <a:spLocks noChangeArrowheads="1"/>
                </p:cNvSpPr>
                <p:nvPr/>
              </p:nvSpPr>
              <p:spPr bwMode="auto">
                <a:xfrm>
                  <a:off x="3888" y="1200"/>
                  <a:ext cx="46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2.56</a:t>
                  </a:r>
                </a:p>
              </p:txBody>
            </p:sp>
            <p:sp>
              <p:nvSpPr>
                <p:cNvPr id="35866" name="Rectangle 81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56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2.8764045</a:t>
                  </a:r>
                </a:p>
              </p:txBody>
            </p:sp>
            <p:sp>
              <p:nvSpPr>
                <p:cNvPr id="35867" name="Rectangle 82"/>
                <p:cNvSpPr>
                  <a:spLocks noChangeArrowheads="1"/>
                </p:cNvSpPr>
                <p:nvPr/>
              </p:nvSpPr>
              <p:spPr bwMode="auto">
                <a:xfrm>
                  <a:off x="2928" y="1200"/>
                  <a:ext cx="24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3.2</a:t>
                  </a:r>
                </a:p>
              </p:txBody>
            </p:sp>
            <p:sp>
              <p:nvSpPr>
                <p:cNvPr id="35868" name="Rectangle 83"/>
                <p:cNvSpPr>
                  <a:spLocks noChangeArrowheads="1"/>
                </p:cNvSpPr>
                <p:nvPr/>
              </p:nvSpPr>
              <p:spPr bwMode="auto">
                <a:xfrm>
                  <a:off x="2304" y="1200"/>
                  <a:ext cx="56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3.5068493</a:t>
                  </a:r>
                </a:p>
              </p:txBody>
            </p:sp>
            <p:sp>
              <p:nvSpPr>
                <p:cNvPr id="35869" name="Rectangle 84"/>
                <p:cNvSpPr>
                  <a:spLocks noChangeArrowheads="1"/>
                </p:cNvSpPr>
                <p:nvPr/>
              </p:nvSpPr>
              <p:spPr bwMode="auto">
                <a:xfrm>
                  <a:off x="1772" y="1200"/>
                  <a:ext cx="56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3.7647059</a:t>
                  </a:r>
                </a:p>
              </p:txBody>
            </p:sp>
            <p:sp>
              <p:nvSpPr>
                <p:cNvPr id="35870" name="Rectangle 85"/>
                <p:cNvSpPr>
                  <a:spLocks noChangeArrowheads="1"/>
                </p:cNvSpPr>
                <p:nvPr/>
              </p:nvSpPr>
              <p:spPr bwMode="auto">
                <a:xfrm>
                  <a:off x="1244" y="1200"/>
                  <a:ext cx="56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3.9384615</a:t>
                  </a:r>
                </a:p>
              </p:txBody>
            </p:sp>
            <p:sp>
              <p:nvSpPr>
                <p:cNvPr id="35871" name="Rectangle 86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6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</p:grpSp>
      <p:grpSp>
        <p:nvGrpSpPr>
          <p:cNvPr id="35872" name="Group 55"/>
          <p:cNvGrpSpPr/>
          <p:nvPr/>
        </p:nvGrpSpPr>
        <p:grpSpPr bwMode="auto">
          <a:xfrm>
            <a:off x="685800" y="1143000"/>
            <a:ext cx="7696200" cy="1066800"/>
            <a:chOff x="432" y="768"/>
            <a:chExt cx="4848" cy="672"/>
          </a:xfrm>
        </p:grpSpPr>
        <p:sp>
          <p:nvSpPr>
            <p:cNvPr id="35873" name="Line 9"/>
            <p:cNvSpPr>
              <a:spLocks noChangeShapeType="1"/>
            </p:cNvSpPr>
            <p:nvPr/>
          </p:nvSpPr>
          <p:spPr bwMode="auto">
            <a:xfrm>
              <a:off x="432" y="1104"/>
              <a:ext cx="4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10"/>
            <p:cNvSpPr>
              <a:spLocks noChangeShapeType="1"/>
            </p:cNvSpPr>
            <p:nvPr/>
          </p:nvSpPr>
          <p:spPr bwMode="auto">
            <a:xfrm>
              <a:off x="432" y="1440"/>
              <a:ext cx="4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11"/>
            <p:cNvSpPr>
              <a:spLocks noChangeShapeType="1"/>
            </p:cNvSpPr>
            <p:nvPr/>
          </p:nvSpPr>
          <p:spPr bwMode="auto">
            <a:xfrm>
              <a:off x="432" y="76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12"/>
            <p:cNvSpPr>
              <a:spLocks noChangeShapeType="1"/>
            </p:cNvSpPr>
            <p:nvPr/>
          </p:nvSpPr>
          <p:spPr bwMode="auto">
            <a:xfrm>
              <a:off x="1008" y="76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Line 13"/>
            <p:cNvSpPr>
              <a:spLocks noChangeShapeType="1"/>
            </p:cNvSpPr>
            <p:nvPr/>
          </p:nvSpPr>
          <p:spPr bwMode="auto">
            <a:xfrm>
              <a:off x="1248" y="76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17"/>
            <p:cNvSpPr>
              <a:spLocks noChangeShapeType="1"/>
            </p:cNvSpPr>
            <p:nvPr/>
          </p:nvSpPr>
          <p:spPr bwMode="auto">
            <a:xfrm>
              <a:off x="3264" y="76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79" name="Group 51"/>
          <p:cNvGrpSpPr/>
          <p:nvPr/>
        </p:nvGrpSpPr>
        <p:grpSpPr bwMode="auto">
          <a:xfrm>
            <a:off x="685800" y="381000"/>
            <a:ext cx="5730875" cy="754063"/>
            <a:chOff x="332" y="288"/>
            <a:chExt cx="3610" cy="475"/>
          </a:xfrm>
        </p:grpSpPr>
        <p:sp>
          <p:nvSpPr>
            <p:cNvPr id="35880" name="Rectangle 5"/>
            <p:cNvSpPr>
              <a:spLocks noChangeArrowheads="1"/>
            </p:cNvSpPr>
            <p:nvPr/>
          </p:nvSpPr>
          <p:spPr bwMode="auto">
            <a:xfrm>
              <a:off x="332" y="364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35881" name="Rectangle 6"/>
            <p:cNvSpPr>
              <a:spLocks noChangeArrowheads="1"/>
            </p:cNvSpPr>
            <p:nvPr/>
          </p:nvSpPr>
          <p:spPr bwMode="auto">
            <a:xfrm>
              <a:off x="864" y="384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利用数据表</a:t>
              </a:r>
              <a:r>
                <a:rPr lang="zh-CN" altLang="en-US" i="0">
                  <a:solidFill>
                    <a:srgbClr val="000066"/>
                  </a:solidFill>
                </a:rPr>
                <a:t>计算积分</a:t>
              </a:r>
            </a:p>
          </p:txBody>
        </p:sp>
        <p:graphicFrame>
          <p:nvGraphicFramePr>
            <p:cNvPr id="35882" name="Object 43"/>
            <p:cNvGraphicFramePr/>
            <p:nvPr/>
          </p:nvGraphicFramePr>
          <p:xfrm>
            <a:off x="2784" y="288"/>
            <a:ext cx="1158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0" r:id="rId8" imgW="486410" imgH="194310" progId="Equation.DSMT4">
                    <p:embed/>
                  </p:oleObj>
                </mc:Choice>
                <mc:Fallback>
                  <p:oleObj r:id="rId8" imgW="486410" imgH="194310" progId="Equation.DSMT4">
                    <p:embed/>
                    <p:pic>
                      <p:nvPicPr>
                        <p:cNvPr id="0" name="Object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88"/>
                          <a:ext cx="1158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9900" name="Rectangle 44"/>
          <p:cNvSpPr>
            <a:spLocks noChangeArrowheads="1"/>
          </p:cNvSpPr>
          <p:nvPr/>
        </p:nvSpPr>
        <p:spPr bwMode="auto">
          <a:xfrm>
            <a:off x="457200" y="2438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rgbClr val="FF33CC"/>
                </a:solidFill>
                <a:latin typeface="Arial" panose="020B0604020202020204" pitchFamily="34" charset="0"/>
              </a:rPr>
              <a:t>解：</a:t>
            </a:r>
          </a:p>
        </p:txBody>
      </p:sp>
      <p:sp>
        <p:nvSpPr>
          <p:cNvPr id="249901" name="Rectangle 45"/>
          <p:cNvSpPr>
            <a:spLocks noChangeArrowheads="1"/>
          </p:cNvSpPr>
          <p:nvPr/>
        </p:nvSpPr>
        <p:spPr bwMode="auto">
          <a:xfrm>
            <a:off x="1066800" y="24384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这个问题有明显的答案</a:t>
            </a:r>
          </a:p>
        </p:txBody>
      </p:sp>
      <p:graphicFrame>
        <p:nvGraphicFramePr>
          <p:cNvPr id="249902" name="Object 46"/>
          <p:cNvGraphicFramePr/>
          <p:nvPr/>
        </p:nvGraphicFramePr>
        <p:xfrm>
          <a:off x="4267200" y="2438400"/>
          <a:ext cx="4267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r:id="rId10" imgW="1034415" imgH="116205" progId="Equation.DSMT4">
                  <p:embed/>
                </p:oleObj>
              </mc:Choice>
              <mc:Fallback>
                <p:oleObj r:id="rId10" imgW="1034415" imgH="116205" progId="Equation.DSMT4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38400"/>
                        <a:ext cx="4267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03" name="Text Box 47"/>
          <p:cNvSpPr txBox="1">
            <a:spLocks noChangeArrowheads="1"/>
          </p:cNvSpPr>
          <p:nvPr/>
        </p:nvSpPr>
        <p:spPr bwMode="auto">
          <a:xfrm>
            <a:off x="685800" y="3048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取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i="0">
                <a:solidFill>
                  <a:srgbClr val="000000"/>
                </a:solidFill>
                <a:ea typeface="宋体" panose="02010600030101010101" pitchFamily="2" charset="-122"/>
              </a:rPr>
              <a:t> = 8</a:t>
            </a:r>
            <a:r>
              <a:rPr lang="zh-CN" altLang="en-US" i="0">
                <a:solidFill>
                  <a:schemeClr val="tx1"/>
                </a:solidFill>
              </a:rPr>
              <a:t>用复化梯形公式</a:t>
            </a:r>
          </a:p>
        </p:txBody>
      </p:sp>
      <p:graphicFrame>
        <p:nvGraphicFramePr>
          <p:cNvPr id="249904" name="Object 48"/>
          <p:cNvGraphicFramePr/>
          <p:nvPr/>
        </p:nvGraphicFramePr>
        <p:xfrm>
          <a:off x="1587500" y="3505200"/>
          <a:ext cx="604043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r:id="rId12" imgW="1400810" imgH="286385" progId="Equation.DSMT4">
                  <p:embed/>
                </p:oleObj>
              </mc:Choice>
              <mc:Fallback>
                <p:oleObj r:id="rId12" imgW="1400810" imgH="286385" progId="Equation.DSMT4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505200"/>
                        <a:ext cx="604043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05" name="Text Box 49"/>
          <p:cNvSpPr txBox="1">
            <a:spLocks noChangeArrowheads="1"/>
          </p:cNvSpPr>
          <p:nvPr/>
        </p:nvSpPr>
        <p:spPr bwMode="auto">
          <a:xfrm>
            <a:off x="685800" y="4800600"/>
            <a:ext cx="288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取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n=</a:t>
            </a:r>
            <a:r>
              <a:rPr lang="en-US" altLang="zh-CN" i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en-US" altLang="zh-CN" i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i="0">
                <a:solidFill>
                  <a:schemeClr val="tx1"/>
                </a:solidFill>
              </a:rPr>
              <a:t>用辛卜生公式</a:t>
            </a:r>
          </a:p>
        </p:txBody>
      </p:sp>
      <p:graphicFrame>
        <p:nvGraphicFramePr>
          <p:cNvPr id="249906" name="Object 50"/>
          <p:cNvGraphicFramePr/>
          <p:nvPr/>
        </p:nvGraphicFramePr>
        <p:xfrm>
          <a:off x="1447800" y="5257800"/>
          <a:ext cx="61722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r:id="rId14" imgW="1442085" imgH="273050" progId="Equation.DSMT4">
                  <p:embed/>
                </p:oleObj>
              </mc:Choice>
              <mc:Fallback>
                <p:oleObj r:id="rId14" imgW="1442085" imgH="273050" progId="Equation.DSMT4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61722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9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00" grpId="0"/>
      <p:bldP spid="249901" grpId="0"/>
      <p:bldP spid="249903" grpId="0"/>
      <p:bldP spid="2499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/>
          <p:cNvSpPr txBox="1">
            <a:spLocks noChangeArrowheads="1"/>
          </p:cNvSpPr>
          <p:nvPr/>
        </p:nvSpPr>
        <p:spPr bwMode="auto">
          <a:xfrm>
            <a:off x="457200" y="695960"/>
            <a:ext cx="2209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rgbClr val="660066"/>
                </a:solidFill>
              </a:rPr>
              <a:t>误差估计</a:t>
            </a:r>
          </a:p>
        </p:txBody>
      </p:sp>
      <p:grpSp>
        <p:nvGrpSpPr>
          <p:cNvPr id="37890" name="Group 36"/>
          <p:cNvGrpSpPr/>
          <p:nvPr/>
        </p:nvGrpSpPr>
        <p:grpSpPr bwMode="auto">
          <a:xfrm>
            <a:off x="381000" y="1381760"/>
            <a:ext cx="4324350" cy="609600"/>
            <a:chOff x="384" y="816"/>
            <a:chExt cx="2724" cy="384"/>
          </a:xfrm>
        </p:grpSpPr>
        <p:pic>
          <p:nvPicPr>
            <p:cNvPr id="37891" name="Picture 3" descr="MMj033639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816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892" name="Group 4"/>
            <p:cNvGrpSpPr/>
            <p:nvPr/>
          </p:nvGrpSpPr>
          <p:grpSpPr bwMode="auto">
            <a:xfrm>
              <a:off x="960" y="864"/>
              <a:ext cx="2148" cy="288"/>
              <a:chOff x="1050" y="819"/>
              <a:chExt cx="2148" cy="288"/>
            </a:xfrm>
          </p:grpSpPr>
          <p:sp>
            <p:nvSpPr>
              <p:cNvPr id="37893" name="Rectangle 5"/>
              <p:cNvSpPr>
                <a:spLocks noChangeArrowheads="1"/>
              </p:cNvSpPr>
              <p:nvPr/>
            </p:nvSpPr>
            <p:spPr bwMode="auto">
              <a:xfrm>
                <a:off x="1050" y="819"/>
                <a:ext cx="21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给定精度   ，如何取 </a:t>
                </a:r>
                <a:r>
                  <a:rPr lang="zh-CN" altLang="en-US">
                    <a:solidFill>
                      <a:srgbClr val="000099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zh-CN" altLang="en-US" i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CN" i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?</a:t>
                </a:r>
              </a:p>
            </p:txBody>
          </p:sp>
          <p:graphicFrame>
            <p:nvGraphicFramePr>
              <p:cNvPr id="37894" name="Object 6"/>
              <p:cNvGraphicFramePr/>
              <p:nvPr/>
            </p:nvGraphicFramePr>
            <p:xfrm>
              <a:off x="1872" y="864"/>
              <a:ext cx="165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80" r:id="rId4" imgW="127000" imgH="139700" progId="Equation.DSMT4">
                      <p:embed/>
                    </p:oleObj>
                  </mc:Choice>
                  <mc:Fallback>
                    <p:oleObj r:id="rId4" imgW="127000" imgH="139700" progId="Equation.DSMT4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864"/>
                            <a:ext cx="165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5" name="Object 7"/>
              <p:cNvGraphicFramePr/>
              <p:nvPr/>
            </p:nvGraphicFramePr>
            <p:xfrm>
              <a:off x="2832" y="864"/>
              <a:ext cx="17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81" r:id="rId6" imgW="127000" imgH="139700" progId="Equation.DSMT4">
                      <p:embed/>
                    </p:oleObj>
                  </mc:Choice>
                  <mc:Fallback>
                    <p:oleObj r:id="rId6" imgW="127000" imgH="139700" progId="Equation.DSMT4">
                      <p:embed/>
                      <p:pic>
                        <p:nvPicPr>
                          <p:cNvPr id="0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864"/>
                            <a:ext cx="17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896" name="Group 41"/>
          <p:cNvGrpSpPr/>
          <p:nvPr/>
        </p:nvGrpSpPr>
        <p:grpSpPr bwMode="auto">
          <a:xfrm>
            <a:off x="762000" y="2066925"/>
            <a:ext cx="7772400" cy="1193800"/>
            <a:chOff x="624" y="1152"/>
            <a:chExt cx="4896" cy="752"/>
          </a:xfrm>
        </p:grpSpPr>
        <p:grpSp>
          <p:nvGrpSpPr>
            <p:cNvPr id="37897" name="Group 21"/>
            <p:cNvGrpSpPr/>
            <p:nvPr/>
          </p:nvGrpSpPr>
          <p:grpSpPr bwMode="auto">
            <a:xfrm>
              <a:off x="624" y="1248"/>
              <a:ext cx="4896" cy="656"/>
              <a:chOff x="458" y="1168"/>
              <a:chExt cx="5034" cy="656"/>
            </a:xfrm>
          </p:grpSpPr>
          <p:sp>
            <p:nvSpPr>
              <p:cNvPr id="37898" name="Text Box 9"/>
              <p:cNvSpPr txBox="1">
                <a:spLocks noChangeArrowheads="1"/>
              </p:cNvSpPr>
              <p:nvPr/>
            </p:nvSpPr>
            <p:spPr bwMode="auto">
              <a:xfrm>
                <a:off x="458" y="1168"/>
                <a:ext cx="5034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rgbClr val="FF0000"/>
                    </a:solidFill>
                  </a:rPr>
                  <a:t>例  </a:t>
                </a:r>
                <a:r>
                  <a:rPr lang="zh-CN" altLang="en-US" i="0">
                    <a:solidFill>
                      <a:schemeClr val="tx1"/>
                    </a:solidFill>
                  </a:rPr>
                  <a:t>分别用复化梯形公式、复化辛普森公式求    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i="0">
                    <a:solidFill>
                      <a:schemeClr val="tx1"/>
                    </a:solidFill>
                  </a:rPr>
                  <a:t>      需将区间</a:t>
                </a:r>
                <a:r>
                  <a:rPr lang="en-US" altLang="zh-CN" i="0">
                    <a:solidFill>
                      <a:schemeClr val="tx1"/>
                    </a:solidFill>
                  </a:rPr>
                  <a:t>[a, b]</a:t>
                </a:r>
                <a:r>
                  <a:rPr lang="zh-CN" altLang="en-US" i="0">
                    <a:solidFill>
                      <a:schemeClr val="tx1"/>
                    </a:solidFill>
                  </a:rPr>
                  <a:t>多少等份，才能保证误差不超过     ？</a:t>
                </a:r>
              </a:p>
            </p:txBody>
          </p:sp>
          <p:graphicFrame>
            <p:nvGraphicFramePr>
              <p:cNvPr id="37899" name="Object 10"/>
              <p:cNvGraphicFramePr/>
              <p:nvPr/>
            </p:nvGraphicFramePr>
            <p:xfrm>
              <a:off x="2352" y="1251"/>
              <a:ext cx="197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82" r:id="rId8" imgW="114300" imgH="177800" progId="Equation.DSMT4">
                      <p:embed/>
                    </p:oleObj>
                  </mc:Choice>
                  <mc:Fallback>
                    <p:oleObj r:id="rId8" imgW="114300" imgH="177800" progId="Equation.DSMT4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251"/>
                            <a:ext cx="197" cy="5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00" name="Object 23"/>
            <p:cNvGraphicFramePr/>
            <p:nvPr/>
          </p:nvGraphicFramePr>
          <p:xfrm>
            <a:off x="4416" y="1152"/>
            <a:ext cx="720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3" r:id="rId10" imgW="294640" imgH="235585" progId="Equation.DSMT4">
                    <p:embed/>
                  </p:oleObj>
                </mc:Choice>
                <mc:Fallback>
                  <p:oleObj r:id="rId10" imgW="294640" imgH="235585" progId="Equation.DSMT4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152"/>
                          <a:ext cx="720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29"/>
            <p:cNvGraphicFramePr/>
            <p:nvPr/>
          </p:nvGraphicFramePr>
          <p:xfrm>
            <a:off x="4896" y="1632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4" r:id="rId12" imgW="127000" imgH="139700" progId="Equation.DSMT4">
                    <p:embed/>
                  </p:oleObj>
                </mc:Choice>
                <mc:Fallback>
                  <p:oleObj r:id="rId12" imgW="127000" imgH="139700" progId="Equation.DSMT4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632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762000" y="3362960"/>
            <a:ext cx="247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rgbClr val="FF33CC"/>
                </a:solidFill>
                <a:latin typeface="Arial" panose="020B0604020202020204" pitchFamily="34" charset="0"/>
              </a:rPr>
              <a:t>(1) </a:t>
            </a:r>
            <a:r>
              <a:rPr lang="zh-CN" altLang="en-US" i="0">
                <a:solidFill>
                  <a:srgbClr val="FF33CC"/>
                </a:solidFill>
                <a:latin typeface="Arial" panose="020B0604020202020204" pitchFamily="34" charset="0"/>
              </a:rPr>
              <a:t>复化梯形公式</a:t>
            </a:r>
          </a:p>
        </p:txBody>
      </p:sp>
      <p:graphicFrame>
        <p:nvGraphicFramePr>
          <p:cNvPr id="37903" name="Object 12"/>
          <p:cNvGraphicFramePr/>
          <p:nvPr/>
        </p:nvGraphicFramePr>
        <p:xfrm>
          <a:off x="1447800" y="3744595"/>
          <a:ext cx="39989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r:id="rId14" imgW="2120900" imgH="419100" progId="Equation.DSMT4">
                  <p:embed/>
                </p:oleObj>
              </mc:Choice>
              <mc:Fallback>
                <p:oleObj r:id="rId14" imgW="2120900" imgH="4191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44595"/>
                        <a:ext cx="39989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4" name="Group 46"/>
          <p:cNvGrpSpPr/>
          <p:nvPr/>
        </p:nvGrpSpPr>
        <p:grpSpPr bwMode="auto">
          <a:xfrm>
            <a:off x="1371600" y="4658360"/>
            <a:ext cx="4603750" cy="552450"/>
            <a:chOff x="1920" y="2976"/>
            <a:chExt cx="2900" cy="348"/>
          </a:xfrm>
        </p:grpSpPr>
        <p:graphicFrame>
          <p:nvGraphicFramePr>
            <p:cNvPr id="37905" name="Object 13"/>
            <p:cNvGraphicFramePr/>
            <p:nvPr/>
          </p:nvGraphicFramePr>
          <p:xfrm>
            <a:off x="2281" y="2976"/>
            <a:ext cx="135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6" r:id="rId16" imgW="1142365" imgH="292100" progId="Equation.DSMT4">
                    <p:embed/>
                  </p:oleObj>
                </mc:Choice>
                <mc:Fallback>
                  <p:oleObj r:id="rId16" imgW="1142365" imgH="292100" progId="Equation.DSMT4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1" y="2976"/>
                          <a:ext cx="135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1920" y="297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记</a:t>
              </a:r>
            </a:p>
          </p:txBody>
        </p:sp>
        <p:sp>
          <p:nvSpPr>
            <p:cNvPr id="37907" name="Text Box 34"/>
            <p:cNvSpPr txBox="1">
              <a:spLocks noChangeArrowheads="1"/>
            </p:cNvSpPr>
            <p:nvPr/>
          </p:nvSpPr>
          <p:spPr bwMode="auto">
            <a:xfrm>
              <a:off x="3792" y="297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令</a:t>
              </a:r>
            </a:p>
          </p:txBody>
        </p:sp>
        <p:graphicFrame>
          <p:nvGraphicFramePr>
            <p:cNvPr id="37908" name="Object 35"/>
            <p:cNvGraphicFramePr/>
            <p:nvPr/>
          </p:nvGraphicFramePr>
          <p:xfrm>
            <a:off x="4032" y="2976"/>
            <a:ext cx="78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7" r:id="rId18" imgW="659765" imgH="254000" progId="Equation.DSMT4">
                    <p:embed/>
                  </p:oleObj>
                </mc:Choice>
                <mc:Fallback>
                  <p:oleObj r:id="rId18" imgW="659765" imgH="254000" progId="Equation.DSMT4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76"/>
                          <a:ext cx="78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7909" name="Picture 39" descr="bd06811_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181600"/>
            <a:ext cx="9667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8"/>
          <p:cNvSpPr txBox="1">
            <a:spLocks noChangeArrowheads="1"/>
          </p:cNvSpPr>
          <p:nvPr/>
        </p:nvSpPr>
        <p:spPr bwMode="auto">
          <a:xfrm>
            <a:off x="609600" y="2667000"/>
            <a:ext cx="287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rgbClr val="FF33CC"/>
                </a:solidFill>
                <a:latin typeface="Arial" panose="020B0604020202020204" pitchFamily="34" charset="0"/>
              </a:rPr>
              <a:t>(2)  </a:t>
            </a:r>
            <a:r>
              <a:rPr lang="zh-CN" altLang="en-US" i="0">
                <a:solidFill>
                  <a:srgbClr val="FF33CC"/>
                </a:solidFill>
                <a:latin typeface="Arial" panose="020B0604020202020204" pitchFamily="34" charset="0"/>
              </a:rPr>
              <a:t>复化辛普森公式</a:t>
            </a:r>
          </a:p>
        </p:txBody>
      </p:sp>
      <p:graphicFrame>
        <p:nvGraphicFramePr>
          <p:cNvPr id="38914" name="Object 29"/>
          <p:cNvGraphicFramePr/>
          <p:nvPr/>
        </p:nvGraphicFramePr>
        <p:xfrm>
          <a:off x="1219200" y="2971800"/>
          <a:ext cx="4876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r:id="rId3" imgW="1181735" imgH="235585" progId="Equation.DSMT4">
                  <p:embed/>
                </p:oleObj>
              </mc:Choice>
              <mc:Fallback>
                <p:oleObj r:id="rId3" imgW="1181735" imgH="235585" progId="Equation.DSMT4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48768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5" name="Group 57"/>
          <p:cNvGrpSpPr/>
          <p:nvPr/>
        </p:nvGrpSpPr>
        <p:grpSpPr bwMode="auto">
          <a:xfrm>
            <a:off x="1143000" y="4800600"/>
            <a:ext cx="5257800" cy="838200"/>
            <a:chOff x="1872" y="1248"/>
            <a:chExt cx="3360" cy="532"/>
          </a:xfrm>
        </p:grpSpPr>
        <p:sp>
          <p:nvSpPr>
            <p:cNvPr id="38916" name="Text Box 33"/>
            <p:cNvSpPr txBox="1">
              <a:spLocks noChangeArrowheads="1"/>
            </p:cNvSpPr>
            <p:nvPr/>
          </p:nvSpPr>
          <p:spPr bwMode="auto">
            <a:xfrm>
              <a:off x="1872" y="1392"/>
              <a:ext cx="30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</a:rPr>
                <a:t>则</a:t>
              </a:r>
            </a:p>
          </p:txBody>
        </p:sp>
        <p:graphicFrame>
          <p:nvGraphicFramePr>
            <p:cNvPr id="38917" name="Object 34"/>
            <p:cNvGraphicFramePr/>
            <p:nvPr/>
          </p:nvGraphicFramePr>
          <p:xfrm>
            <a:off x="2304" y="1248"/>
            <a:ext cx="2928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5" r:id="rId5" imgW="2653030" imgH="482600" progId="Equation.DSMT4">
                    <p:embed/>
                  </p:oleObj>
                </mc:Choice>
                <mc:Fallback>
                  <p:oleObj r:id="rId5" imgW="2653030" imgH="482600" progId="Equation.DSMT4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248"/>
                          <a:ext cx="2928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8" name="Group 60"/>
          <p:cNvGrpSpPr/>
          <p:nvPr/>
        </p:nvGrpSpPr>
        <p:grpSpPr bwMode="auto">
          <a:xfrm>
            <a:off x="1143000" y="4038600"/>
            <a:ext cx="5334000" cy="609600"/>
            <a:chOff x="768" y="1824"/>
            <a:chExt cx="3347" cy="356"/>
          </a:xfrm>
        </p:grpSpPr>
        <p:grpSp>
          <p:nvGrpSpPr>
            <p:cNvPr id="38919" name="Group 59"/>
            <p:cNvGrpSpPr/>
            <p:nvPr/>
          </p:nvGrpSpPr>
          <p:grpSpPr bwMode="auto">
            <a:xfrm>
              <a:off x="768" y="1824"/>
              <a:ext cx="1695" cy="356"/>
              <a:chOff x="3696" y="768"/>
              <a:chExt cx="1695" cy="356"/>
            </a:xfrm>
          </p:grpSpPr>
          <p:sp>
            <p:nvSpPr>
              <p:cNvPr id="38920" name="Text Box 31"/>
              <p:cNvSpPr txBox="1">
                <a:spLocks noChangeArrowheads="1"/>
              </p:cNvSpPr>
              <p:nvPr/>
            </p:nvSpPr>
            <p:spPr bwMode="auto">
              <a:xfrm>
                <a:off x="3696" y="768"/>
                <a:ext cx="308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记</a:t>
                </a:r>
              </a:p>
            </p:txBody>
          </p:sp>
          <p:graphicFrame>
            <p:nvGraphicFramePr>
              <p:cNvPr id="38921" name="Object 32"/>
              <p:cNvGraphicFramePr/>
              <p:nvPr/>
            </p:nvGraphicFramePr>
            <p:xfrm>
              <a:off x="3969" y="768"/>
              <a:ext cx="1422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96" r:id="rId7" imgW="1217930" imgH="304800" progId="Equation.DSMT4">
                      <p:embed/>
                    </p:oleObj>
                  </mc:Choice>
                  <mc:Fallback>
                    <p:oleObj r:id="rId7" imgW="1217930" imgH="304800" progId="Equation.DSMT4">
                      <p:embed/>
                      <p:pic>
                        <p:nvPicPr>
                          <p:cNvPr id="0" name="Object 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768"/>
                            <a:ext cx="1422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22" name="Group 58"/>
            <p:cNvGrpSpPr/>
            <p:nvPr/>
          </p:nvGrpSpPr>
          <p:grpSpPr bwMode="auto">
            <a:xfrm>
              <a:off x="2784" y="1824"/>
              <a:ext cx="1331" cy="328"/>
              <a:chOff x="336" y="1392"/>
              <a:chExt cx="1331" cy="328"/>
            </a:xfrm>
          </p:grpSpPr>
          <p:sp>
            <p:nvSpPr>
              <p:cNvPr id="38923" name="Text Box 35"/>
              <p:cNvSpPr txBox="1">
                <a:spLocks noChangeArrowheads="1"/>
              </p:cNvSpPr>
              <p:nvPr/>
            </p:nvSpPr>
            <p:spPr bwMode="auto">
              <a:xfrm>
                <a:off x="336" y="1392"/>
                <a:ext cx="308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令</a:t>
                </a:r>
              </a:p>
            </p:txBody>
          </p:sp>
          <p:graphicFrame>
            <p:nvGraphicFramePr>
              <p:cNvPr id="38924" name="Object 36"/>
              <p:cNvGraphicFramePr/>
              <p:nvPr/>
            </p:nvGraphicFramePr>
            <p:xfrm>
              <a:off x="720" y="1392"/>
              <a:ext cx="947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97" r:id="rId9" imgW="735965" imgH="254000" progId="Equation.DSMT4">
                      <p:embed/>
                    </p:oleObj>
                  </mc:Choice>
                  <mc:Fallback>
                    <p:oleObj r:id="rId9" imgW="735965" imgH="254000" progId="Equation.DSMT4">
                      <p:embed/>
                      <p:pic>
                        <p:nvPicPr>
                          <p:cNvPr id="0" name="Object 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392"/>
                            <a:ext cx="947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925" name="Group 56"/>
          <p:cNvGrpSpPr/>
          <p:nvPr/>
        </p:nvGrpSpPr>
        <p:grpSpPr bwMode="auto">
          <a:xfrm>
            <a:off x="1143000" y="5638800"/>
            <a:ext cx="5105400" cy="762000"/>
            <a:chOff x="336" y="1776"/>
            <a:chExt cx="3373" cy="541"/>
          </a:xfrm>
        </p:grpSpPr>
        <p:sp>
          <p:nvSpPr>
            <p:cNvPr id="38926" name="Text Box 37"/>
            <p:cNvSpPr txBox="1">
              <a:spLocks noChangeArrowheads="1"/>
            </p:cNvSpPr>
            <p:nvPr/>
          </p:nvSpPr>
          <p:spPr bwMode="auto">
            <a:xfrm>
              <a:off x="336" y="1872"/>
              <a:ext cx="28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</a:rPr>
                <a:t>由</a:t>
              </a:r>
            </a:p>
          </p:txBody>
        </p:sp>
        <p:graphicFrame>
          <p:nvGraphicFramePr>
            <p:cNvPr id="38927" name="Object 38"/>
            <p:cNvGraphicFramePr/>
            <p:nvPr/>
          </p:nvGraphicFramePr>
          <p:xfrm>
            <a:off x="720" y="1776"/>
            <a:ext cx="85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8" r:id="rId11" imgW="660400" imgH="393700" progId="Equation.DSMT4">
                    <p:embed/>
                  </p:oleObj>
                </mc:Choice>
                <mc:Fallback>
                  <p:oleObj r:id="rId11" imgW="660400" imgH="393700" progId="Equation.DSMT4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776"/>
                          <a:ext cx="850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39"/>
            <p:cNvSpPr txBox="1">
              <a:spLocks noChangeArrowheads="1"/>
            </p:cNvSpPr>
            <p:nvPr/>
          </p:nvSpPr>
          <p:spPr bwMode="auto">
            <a:xfrm>
              <a:off x="1873" y="1920"/>
              <a:ext cx="28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</a:rPr>
                <a:t>得</a:t>
              </a:r>
            </a:p>
          </p:txBody>
        </p:sp>
        <p:graphicFrame>
          <p:nvGraphicFramePr>
            <p:cNvPr id="38929" name="Object 40"/>
            <p:cNvGraphicFramePr/>
            <p:nvPr/>
          </p:nvGraphicFramePr>
          <p:xfrm>
            <a:off x="2352" y="1776"/>
            <a:ext cx="1357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9" r:id="rId13" imgW="1054100" imgH="419100" progId="Equation.DSMT4">
                    <p:embed/>
                  </p:oleObj>
                </mc:Choice>
                <mc:Fallback>
                  <p:oleObj r:id="rId13" imgW="1054100" imgH="419100" progId="Equation.DSMT4">
                    <p:embed/>
                    <p:pic>
                      <p:nvPicPr>
                        <p:cNvPr id="0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776"/>
                          <a:ext cx="1357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30" name="Picture 54" descr="j04343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764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31" name="Group 61"/>
          <p:cNvGrpSpPr/>
          <p:nvPr/>
        </p:nvGrpSpPr>
        <p:grpSpPr bwMode="auto">
          <a:xfrm>
            <a:off x="1295400" y="1752600"/>
            <a:ext cx="4343400" cy="758825"/>
            <a:chOff x="528" y="3408"/>
            <a:chExt cx="2736" cy="478"/>
          </a:xfrm>
        </p:grpSpPr>
        <p:sp>
          <p:nvSpPr>
            <p:cNvPr id="38932" name="Text Box 62"/>
            <p:cNvSpPr txBox="1">
              <a:spLocks noChangeArrowheads="1"/>
            </p:cNvSpPr>
            <p:nvPr/>
          </p:nvSpPr>
          <p:spPr bwMode="auto">
            <a:xfrm>
              <a:off x="528" y="35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</a:rPr>
                <a:t>由</a:t>
              </a:r>
            </a:p>
          </p:txBody>
        </p:sp>
        <p:graphicFrame>
          <p:nvGraphicFramePr>
            <p:cNvPr id="38933" name="Object 63"/>
            <p:cNvGraphicFramePr/>
            <p:nvPr/>
          </p:nvGraphicFramePr>
          <p:xfrm>
            <a:off x="816" y="3456"/>
            <a:ext cx="720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0" r:id="rId16" imgW="660400" imgH="393700" progId="Equation.DSMT4">
                    <p:embed/>
                  </p:oleObj>
                </mc:Choice>
                <mc:Fallback>
                  <p:oleObj r:id="rId16" imgW="660400" imgH="393700" progId="Equation.DSMT4">
                    <p:embed/>
                    <p:pic>
                      <p:nvPicPr>
                        <p:cNvPr id="0" name="Object 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456"/>
                          <a:ext cx="720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4" name="Text Box 64"/>
            <p:cNvSpPr txBox="1">
              <a:spLocks noChangeArrowheads="1"/>
            </p:cNvSpPr>
            <p:nvPr/>
          </p:nvSpPr>
          <p:spPr bwMode="auto">
            <a:xfrm>
              <a:off x="1824" y="35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</a:rPr>
                <a:t>得</a:t>
              </a:r>
            </a:p>
          </p:txBody>
        </p:sp>
        <p:graphicFrame>
          <p:nvGraphicFramePr>
            <p:cNvPr id="38935" name="Object 65"/>
            <p:cNvGraphicFramePr/>
            <p:nvPr/>
          </p:nvGraphicFramePr>
          <p:xfrm>
            <a:off x="2112" y="3408"/>
            <a:ext cx="115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1" r:id="rId17" imgW="1054100" imgH="419100" progId="Equation.DSMT4">
                    <p:embed/>
                  </p:oleObj>
                </mc:Choice>
                <mc:Fallback>
                  <p:oleObj r:id="rId17" imgW="1054100" imgH="419100" progId="Equation.DSMT4">
                    <p:embed/>
                    <p:pic>
                      <p:nvPicPr>
                        <p:cNvPr id="0" name="Object 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152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6" name="Text Box 66"/>
          <p:cNvSpPr txBox="1">
            <a:spLocks noChangeArrowheads="1"/>
          </p:cNvSpPr>
          <p:nvPr/>
        </p:nvSpPr>
        <p:spPr bwMode="auto">
          <a:xfrm>
            <a:off x="1295400" y="99060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</a:rPr>
              <a:t>则</a:t>
            </a:r>
          </a:p>
        </p:txBody>
      </p:sp>
      <p:graphicFrame>
        <p:nvGraphicFramePr>
          <p:cNvPr id="38937" name="Object 67"/>
          <p:cNvGraphicFramePr/>
          <p:nvPr/>
        </p:nvGraphicFramePr>
        <p:xfrm>
          <a:off x="1828800" y="762000"/>
          <a:ext cx="4038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r:id="rId19" imgW="2259330" imgH="482600" progId="Equation.DSMT4">
                  <p:embed/>
                </p:oleObj>
              </mc:Choice>
              <mc:Fallback>
                <p:oleObj r:id="rId19" imgW="2259330" imgH="482600" progId="Equation.DSMT4">
                  <p:embed/>
                  <p:pic>
                    <p:nvPicPr>
                      <p:cNvPr id="0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40386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7"/>
          <p:cNvSpPr txBox="1">
            <a:spLocks noChangeArrowheads="1"/>
          </p:cNvSpPr>
          <p:nvPr/>
        </p:nvSpPr>
        <p:spPr bwMode="auto">
          <a:xfrm>
            <a:off x="457200" y="1905000"/>
            <a:ext cx="2462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rgbClr val="FF33CC"/>
                </a:solidFill>
                <a:latin typeface="Arial" panose="020B0604020202020204" pitchFamily="34" charset="0"/>
              </a:rPr>
              <a:t>a. </a:t>
            </a:r>
            <a:r>
              <a:rPr lang="zh-CN" altLang="en-US" i="0">
                <a:solidFill>
                  <a:srgbClr val="FF33CC"/>
                </a:solidFill>
                <a:latin typeface="Arial" panose="020B0604020202020204" pitchFamily="34" charset="0"/>
              </a:rPr>
              <a:t>复化梯形公式</a:t>
            </a:r>
            <a:r>
              <a:rPr lang="en-US" altLang="zh-CN" i="0">
                <a:solidFill>
                  <a:srgbClr val="FF33CC"/>
                </a:solidFill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39938" name="Object 8"/>
          <p:cNvGraphicFramePr/>
          <p:nvPr/>
        </p:nvGraphicFramePr>
        <p:xfrm>
          <a:off x="1981200" y="2438400"/>
          <a:ext cx="5715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r:id="rId3" imgW="2946400" imgH="419100" progId="Equation.DSMT4">
                  <p:embed/>
                </p:oleObj>
              </mc:Choice>
              <mc:Fallback>
                <p:oleObj r:id="rId3" imgW="2946400" imgH="4191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57150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10"/>
          <p:cNvSpPr txBox="1">
            <a:spLocks noChangeArrowheads="1"/>
          </p:cNvSpPr>
          <p:nvPr/>
        </p:nvSpPr>
        <p:spPr bwMode="auto">
          <a:xfrm>
            <a:off x="533400" y="3657600"/>
            <a:ext cx="278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rgbClr val="FF33CC"/>
                </a:solidFill>
                <a:latin typeface="Arial" panose="020B0604020202020204" pitchFamily="34" charset="0"/>
              </a:rPr>
              <a:t>b. </a:t>
            </a:r>
            <a:r>
              <a:rPr lang="zh-CN" altLang="en-US" i="0">
                <a:solidFill>
                  <a:srgbClr val="FF33CC"/>
                </a:solidFill>
                <a:latin typeface="Arial" panose="020B0604020202020204" pitchFamily="34" charset="0"/>
              </a:rPr>
              <a:t>复化辛普森公式</a:t>
            </a:r>
            <a:r>
              <a:rPr lang="en-US" altLang="zh-CN" i="0">
                <a:solidFill>
                  <a:srgbClr val="FF33CC"/>
                </a:solidFill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39940" name="Object 11"/>
          <p:cNvGraphicFramePr/>
          <p:nvPr/>
        </p:nvGraphicFramePr>
        <p:xfrm>
          <a:off x="1981200" y="4572000"/>
          <a:ext cx="56165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r:id="rId5" imgW="2895600" imgH="419100" progId="Equation.DSMT4">
                  <p:embed/>
                </p:oleObj>
              </mc:Choice>
              <mc:Fallback>
                <p:oleObj r:id="rId5" imgW="2895600" imgH="4191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56165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1" name="Group 12"/>
          <p:cNvGrpSpPr/>
          <p:nvPr/>
        </p:nvGrpSpPr>
        <p:grpSpPr bwMode="auto">
          <a:xfrm>
            <a:off x="685800" y="914400"/>
            <a:ext cx="7391400" cy="822325"/>
            <a:chOff x="432" y="2352"/>
            <a:chExt cx="4656" cy="518"/>
          </a:xfrm>
        </p:grpSpPr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432" y="2448"/>
              <a:ext cx="46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chemeClr val="hlink"/>
                  </a:solidFill>
                  <a:latin typeface="Arial" panose="020B0604020202020204" pitchFamily="34" charset="0"/>
                </a:rPr>
                <a:t>若求               ，取                   ，各取多少个节点？</a:t>
              </a:r>
            </a:p>
          </p:txBody>
        </p:sp>
        <p:graphicFrame>
          <p:nvGraphicFramePr>
            <p:cNvPr id="39943" name="Object 14"/>
            <p:cNvGraphicFramePr/>
            <p:nvPr/>
          </p:nvGraphicFramePr>
          <p:xfrm>
            <a:off x="864" y="2352"/>
            <a:ext cx="798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3" r:id="rId7" imgW="328930" imgH="235585" progId="Equation.DSMT4">
                    <p:embed/>
                  </p:oleObj>
                </mc:Choice>
                <mc:Fallback>
                  <p:oleObj r:id="rId7" imgW="328930" imgH="235585" progId="Equation.DSMT4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352"/>
                          <a:ext cx="798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15"/>
            <p:cNvGraphicFramePr/>
            <p:nvPr/>
          </p:nvGraphicFramePr>
          <p:xfrm>
            <a:off x="2064" y="2400"/>
            <a:ext cx="99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4" r:id="rId9" imgW="723265" imgH="203200" progId="Equation.DSMT4">
                    <p:embed/>
                  </p:oleObj>
                </mc:Choice>
                <mc:Fallback>
                  <p:oleObj r:id="rId9" imgW="723265" imgH="203200" progId="Equation.DSMT4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00"/>
                          <a:ext cx="99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7"/>
          <p:cNvSpPr>
            <a:spLocks noChangeArrowheads="1"/>
          </p:cNvSpPr>
          <p:nvPr/>
        </p:nvSpPr>
        <p:spPr bwMode="auto">
          <a:xfrm>
            <a:off x="533400" y="609600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4000" i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§3  </a:t>
            </a:r>
            <a:r>
              <a:rPr lang="zh-CN" altLang="en-US" sz="4000" i="0">
                <a:solidFill>
                  <a:schemeClr val="hlin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龙贝格算法</a:t>
            </a:r>
          </a:p>
        </p:txBody>
      </p:sp>
      <p:sp>
        <p:nvSpPr>
          <p:cNvPr id="40962" name="Rectangle 28"/>
          <p:cNvSpPr>
            <a:spLocks noChangeArrowheads="1"/>
          </p:cNvSpPr>
          <p:nvPr/>
        </p:nvSpPr>
        <p:spPr bwMode="auto">
          <a:xfrm>
            <a:off x="533400" y="17526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000066"/>
                </a:solidFill>
                <a:latin typeface="Arial" panose="020B0604020202020204" pitchFamily="34" charset="0"/>
              </a:rPr>
              <a:t>一、梯形法的递推化</a:t>
            </a:r>
          </a:p>
        </p:txBody>
      </p:sp>
      <p:sp>
        <p:nvSpPr>
          <p:cNvPr id="40963" name="Text Box 29"/>
          <p:cNvSpPr txBox="1">
            <a:spLocks noChangeArrowheads="1"/>
          </p:cNvSpPr>
          <p:nvPr/>
        </p:nvSpPr>
        <p:spPr bwMode="auto">
          <a:xfrm>
            <a:off x="762000" y="2743200"/>
            <a:ext cx="77724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i="0">
                <a:solidFill>
                  <a:srgbClr val="FF0000"/>
                </a:solidFill>
              </a:rPr>
              <a:t>变步长法：</a:t>
            </a:r>
            <a:r>
              <a:rPr lang="zh-CN" altLang="en-US" sz="2800" i="0">
                <a:solidFill>
                  <a:schemeClr val="tx1"/>
                </a:solidFill>
              </a:rPr>
              <a:t>在使用复化求积公式时，步长太大精度难以保证，步长太小计算量增加，实际计算时常常采用变步长法，即在步长逐次分半过程中，反复利用复化公式进行计算，直到求出满足精度要求的解。</a:t>
            </a:r>
          </a:p>
        </p:txBody>
      </p:sp>
      <p:pic>
        <p:nvPicPr>
          <p:cNvPr id="40964" name="Picture 36" descr="j04363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6"/>
          <p:cNvGraphicFramePr/>
          <p:nvPr/>
        </p:nvGraphicFramePr>
        <p:xfrm>
          <a:off x="838200" y="533400"/>
          <a:ext cx="63246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r:id="rId3" imgW="2881630" imgH="431800" progId="Equation.DSMT4">
                  <p:embed/>
                </p:oleObj>
              </mc:Choice>
              <mc:Fallback>
                <p:oleObj r:id="rId3" imgW="2881630" imgH="4318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63246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7"/>
          <p:cNvGraphicFramePr/>
          <p:nvPr/>
        </p:nvGraphicFramePr>
        <p:xfrm>
          <a:off x="457200" y="1524000"/>
          <a:ext cx="81534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r:id="rId5" imgW="4140200" imgH="1257300" progId="Equation.DSMT4">
                  <p:embed/>
                </p:oleObj>
              </mc:Choice>
              <mc:Fallback>
                <p:oleObj r:id="rId5" imgW="4140200" imgH="12573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1534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8"/>
          <p:cNvGraphicFramePr/>
          <p:nvPr/>
        </p:nvGraphicFramePr>
        <p:xfrm>
          <a:off x="609600" y="4114800"/>
          <a:ext cx="61722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r:id="rId7" imgW="2984500" imgH="1155700" progId="Equation.DSMT4">
                  <p:embed/>
                </p:oleObj>
              </mc:Choice>
              <mc:Fallback>
                <p:oleObj r:id="rId7" imgW="2984500" imgH="11557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6172200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6"/>
          <p:cNvGrpSpPr/>
          <p:nvPr/>
        </p:nvGrpSpPr>
        <p:grpSpPr bwMode="auto">
          <a:xfrm>
            <a:off x="527050" y="457200"/>
            <a:ext cx="5730875" cy="754063"/>
            <a:chOff x="332" y="288"/>
            <a:chExt cx="3610" cy="475"/>
          </a:xfrm>
        </p:grpSpPr>
        <p:sp>
          <p:nvSpPr>
            <p:cNvPr id="43010" name="Rectangle 7"/>
            <p:cNvSpPr>
              <a:spLocks noChangeArrowheads="1"/>
            </p:cNvSpPr>
            <p:nvPr/>
          </p:nvSpPr>
          <p:spPr bwMode="auto">
            <a:xfrm>
              <a:off x="332" y="364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sz="2800" i="0">
                  <a:solidFill>
                    <a:srgbClr val="FF0000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43011" name="Rectangle 8"/>
            <p:cNvSpPr>
              <a:spLocks noChangeArrowheads="1"/>
            </p:cNvSpPr>
            <p:nvPr/>
          </p:nvSpPr>
          <p:spPr bwMode="auto">
            <a:xfrm>
              <a:off x="864" y="384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利用数据表</a:t>
              </a:r>
              <a:r>
                <a:rPr lang="zh-CN" altLang="en-US" i="0">
                  <a:solidFill>
                    <a:srgbClr val="000066"/>
                  </a:solidFill>
                </a:rPr>
                <a:t>计算积分</a:t>
              </a:r>
            </a:p>
          </p:txBody>
        </p:sp>
        <p:graphicFrame>
          <p:nvGraphicFramePr>
            <p:cNvPr id="43012" name="Object 9"/>
            <p:cNvGraphicFramePr/>
            <p:nvPr/>
          </p:nvGraphicFramePr>
          <p:xfrm>
            <a:off x="2784" y="288"/>
            <a:ext cx="1158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0" r:id="rId3" imgW="486410" imgH="194310" progId="Equation.DSMT4">
                    <p:embed/>
                  </p:oleObj>
                </mc:Choice>
                <mc:Fallback>
                  <p:oleObj r:id="rId3" imgW="486410" imgH="194310" progId="Equation.DSMT4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88"/>
                          <a:ext cx="1158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45" name="Rectangle 45"/>
          <p:cNvSpPr>
            <a:spLocks noChangeArrowheads="1"/>
          </p:cNvSpPr>
          <p:nvPr/>
        </p:nvSpPr>
        <p:spPr bwMode="auto">
          <a:xfrm>
            <a:off x="304800" y="2590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rgbClr val="FF33CC"/>
                </a:solidFill>
                <a:latin typeface="Arial" panose="020B0604020202020204" pitchFamily="34" charset="0"/>
              </a:rPr>
              <a:t>解：</a:t>
            </a:r>
          </a:p>
        </p:txBody>
      </p:sp>
      <p:graphicFrame>
        <p:nvGraphicFramePr>
          <p:cNvPr id="43014" name="Object 46"/>
          <p:cNvGraphicFramePr/>
          <p:nvPr/>
        </p:nvGraphicFramePr>
        <p:xfrm>
          <a:off x="990600" y="2514600"/>
          <a:ext cx="41259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r:id="rId5" imgW="2310130" imgH="393700" progId="Equation.DSMT4">
                  <p:embed/>
                </p:oleObj>
              </mc:Choice>
              <mc:Fallback>
                <p:oleObj r:id="rId5" imgW="2310130" imgH="393700" progId="Equation.DSMT4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41259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47"/>
          <p:cNvGraphicFramePr/>
          <p:nvPr/>
        </p:nvGraphicFramePr>
        <p:xfrm>
          <a:off x="990600" y="3124200"/>
          <a:ext cx="5872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r:id="rId7" imgW="3288030" imgH="393700" progId="Equation.DSMT4">
                  <p:embed/>
                </p:oleObj>
              </mc:Choice>
              <mc:Fallback>
                <p:oleObj r:id="rId7" imgW="3288030" imgH="393700" progId="Equation.DSMT4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58721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48"/>
          <p:cNvGraphicFramePr/>
          <p:nvPr/>
        </p:nvGraphicFramePr>
        <p:xfrm>
          <a:off x="998538" y="3810000"/>
          <a:ext cx="61626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r:id="rId9" imgW="3427730" imgH="812165" progId="Equation.DSMT4">
                  <p:embed/>
                </p:oleObj>
              </mc:Choice>
              <mc:Fallback>
                <p:oleObj r:id="rId9" imgW="3427730" imgH="812165" progId="Equation.DSMT4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810000"/>
                        <a:ext cx="61626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49"/>
          <p:cNvGraphicFramePr/>
          <p:nvPr/>
        </p:nvGraphicFramePr>
        <p:xfrm>
          <a:off x="1066800" y="5181600"/>
          <a:ext cx="77136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r:id="rId11" imgW="4290695" imgH="812165" progId="Equation.DSMT4">
                  <p:embed/>
                </p:oleObj>
              </mc:Choice>
              <mc:Fallback>
                <p:oleObj r:id="rId11" imgW="4290695" imgH="812165" progId="Equation.DSMT4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77136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8" name="Group 85"/>
          <p:cNvGrpSpPr/>
          <p:nvPr/>
        </p:nvGrpSpPr>
        <p:grpSpPr bwMode="auto">
          <a:xfrm>
            <a:off x="685800" y="1219200"/>
            <a:ext cx="7696200" cy="1066800"/>
            <a:chOff x="432" y="768"/>
            <a:chExt cx="4848" cy="672"/>
          </a:xfrm>
        </p:grpSpPr>
        <p:sp>
          <p:nvSpPr>
            <p:cNvPr id="43019" name="Line 86"/>
            <p:cNvSpPr>
              <a:spLocks noChangeShapeType="1"/>
            </p:cNvSpPr>
            <p:nvPr/>
          </p:nvSpPr>
          <p:spPr bwMode="auto">
            <a:xfrm>
              <a:off x="432" y="768"/>
              <a:ext cx="4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20" name="Group 87"/>
            <p:cNvGrpSpPr/>
            <p:nvPr/>
          </p:nvGrpSpPr>
          <p:grpSpPr bwMode="auto">
            <a:xfrm>
              <a:off x="480" y="768"/>
              <a:ext cx="4800" cy="672"/>
              <a:chOff x="480" y="768"/>
              <a:chExt cx="4800" cy="672"/>
            </a:xfrm>
          </p:grpSpPr>
          <p:sp>
            <p:nvSpPr>
              <p:cNvPr id="43021" name="Line 88"/>
              <p:cNvSpPr>
                <a:spLocks noChangeShapeType="1"/>
              </p:cNvSpPr>
              <p:nvPr/>
            </p:nvSpPr>
            <p:spPr bwMode="auto">
              <a:xfrm>
                <a:off x="1776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2" name="Line 89"/>
              <p:cNvSpPr>
                <a:spLocks noChangeShapeType="1"/>
              </p:cNvSpPr>
              <p:nvPr/>
            </p:nvSpPr>
            <p:spPr bwMode="auto">
              <a:xfrm>
                <a:off x="2304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3" name="Line 90"/>
              <p:cNvSpPr>
                <a:spLocks noChangeShapeType="1"/>
              </p:cNvSpPr>
              <p:nvPr/>
            </p:nvSpPr>
            <p:spPr bwMode="auto">
              <a:xfrm>
                <a:off x="2832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4" name="Line 91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5" name="Line 92"/>
              <p:cNvSpPr>
                <a:spLocks noChangeShapeType="1"/>
              </p:cNvSpPr>
              <p:nvPr/>
            </p:nvSpPr>
            <p:spPr bwMode="auto">
              <a:xfrm>
                <a:off x="4368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6" name="Line 93"/>
              <p:cNvSpPr>
                <a:spLocks noChangeShapeType="1"/>
              </p:cNvSpPr>
              <p:nvPr/>
            </p:nvSpPr>
            <p:spPr bwMode="auto">
              <a:xfrm>
                <a:off x="4896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7" name="Line 94"/>
              <p:cNvSpPr>
                <a:spLocks noChangeShapeType="1"/>
              </p:cNvSpPr>
              <p:nvPr/>
            </p:nvSpPr>
            <p:spPr bwMode="auto">
              <a:xfrm>
                <a:off x="5280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28" name="Group 95"/>
              <p:cNvGrpSpPr/>
              <p:nvPr/>
            </p:nvGrpSpPr>
            <p:grpSpPr bwMode="auto">
              <a:xfrm>
                <a:off x="480" y="768"/>
                <a:ext cx="4735" cy="657"/>
                <a:chOff x="480" y="768"/>
                <a:chExt cx="4735" cy="657"/>
              </a:xfrm>
            </p:grpSpPr>
            <p:graphicFrame>
              <p:nvGraphicFramePr>
                <p:cNvPr id="43029" name="Object 96"/>
                <p:cNvGraphicFramePr/>
                <p:nvPr/>
              </p:nvGraphicFramePr>
              <p:xfrm>
                <a:off x="624" y="768"/>
                <a:ext cx="243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105" r:id="rId13" imgW="165100" imgH="228600" progId="Equation.DSMT4">
                        <p:embed/>
                      </p:oleObj>
                    </mc:Choice>
                    <mc:Fallback>
                      <p:oleObj r:id="rId13" imgW="165100" imgH="228600" progId="Equation.DSMT4">
                        <p:embed/>
                        <p:pic>
                          <p:nvPicPr>
                            <p:cNvPr id="0" name="Object 9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" y="768"/>
                              <a:ext cx="243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30" name="Object 97"/>
                <p:cNvGraphicFramePr/>
                <p:nvPr/>
              </p:nvGraphicFramePr>
              <p:xfrm>
                <a:off x="480" y="1104"/>
                <a:ext cx="528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106" r:id="rId15" imgW="431165" imgH="254000" progId="Equation.DSMT4">
                        <p:embed/>
                      </p:oleObj>
                    </mc:Choice>
                    <mc:Fallback>
                      <p:oleObj r:id="rId15" imgW="431165" imgH="254000" progId="Equation.DSMT4">
                        <p:embed/>
                        <p:pic>
                          <p:nvPicPr>
                            <p:cNvPr id="0" name="Object 9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" y="1104"/>
                              <a:ext cx="528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03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8" y="816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43032" name="Rectangle 99"/>
                <p:cNvSpPr>
                  <a:spLocks noChangeArrowheads="1"/>
                </p:cNvSpPr>
                <p:nvPr/>
              </p:nvSpPr>
              <p:spPr bwMode="auto">
                <a:xfrm>
                  <a:off x="1296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1/8</a:t>
                  </a:r>
                </a:p>
              </p:txBody>
            </p:sp>
            <p:sp>
              <p:nvSpPr>
                <p:cNvPr id="43033" name="Rectangle 100"/>
                <p:cNvSpPr>
                  <a:spLocks noChangeArrowheads="1"/>
                </p:cNvSpPr>
                <p:nvPr/>
              </p:nvSpPr>
              <p:spPr bwMode="auto">
                <a:xfrm>
                  <a:off x="2352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3/8</a:t>
                  </a:r>
                </a:p>
              </p:txBody>
            </p:sp>
            <p:sp>
              <p:nvSpPr>
                <p:cNvPr id="43034" name="Rectangle 101"/>
                <p:cNvSpPr>
                  <a:spLocks noChangeArrowheads="1"/>
                </p:cNvSpPr>
                <p:nvPr/>
              </p:nvSpPr>
              <p:spPr bwMode="auto">
                <a:xfrm>
                  <a:off x="2880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1/2</a:t>
                  </a:r>
                </a:p>
              </p:txBody>
            </p:sp>
            <p:sp>
              <p:nvSpPr>
                <p:cNvPr id="43035" name="Rectangle 102"/>
                <p:cNvSpPr>
                  <a:spLocks noChangeArrowheads="1"/>
                </p:cNvSpPr>
                <p:nvPr/>
              </p:nvSpPr>
              <p:spPr bwMode="auto">
                <a:xfrm>
                  <a:off x="3312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5/8</a:t>
                  </a:r>
                </a:p>
              </p:txBody>
            </p:sp>
            <p:sp>
              <p:nvSpPr>
                <p:cNvPr id="43036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3/4</a:t>
                  </a:r>
                </a:p>
              </p:txBody>
            </p:sp>
            <p:sp>
              <p:nvSpPr>
                <p:cNvPr id="43037" name="Rectangle 104"/>
                <p:cNvSpPr>
                  <a:spLocks noChangeArrowheads="1"/>
                </p:cNvSpPr>
                <p:nvPr/>
              </p:nvSpPr>
              <p:spPr bwMode="auto">
                <a:xfrm>
                  <a:off x="4464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7/8</a:t>
                  </a:r>
                </a:p>
              </p:txBody>
            </p:sp>
            <p:sp>
              <p:nvSpPr>
                <p:cNvPr id="43038" name="Rectangle 105"/>
                <p:cNvSpPr>
                  <a:spLocks noChangeArrowheads="1"/>
                </p:cNvSpPr>
                <p:nvPr/>
              </p:nvSpPr>
              <p:spPr bwMode="auto">
                <a:xfrm>
                  <a:off x="4992" y="816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43039" name="Rectangle 106"/>
                <p:cNvSpPr>
                  <a:spLocks noChangeArrowheads="1"/>
                </p:cNvSpPr>
                <p:nvPr/>
              </p:nvSpPr>
              <p:spPr bwMode="auto">
                <a:xfrm>
                  <a:off x="1872" y="816"/>
                  <a:ext cx="3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1/4</a:t>
                  </a:r>
                </a:p>
              </p:txBody>
            </p:sp>
            <p:sp>
              <p:nvSpPr>
                <p:cNvPr id="43040" name="Rectangle 107"/>
                <p:cNvSpPr>
                  <a:spLocks noChangeArrowheads="1"/>
                </p:cNvSpPr>
                <p:nvPr/>
              </p:nvSpPr>
              <p:spPr bwMode="auto">
                <a:xfrm>
                  <a:off x="5010" y="121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6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43041" name="Rectangle 108"/>
                <p:cNvSpPr>
                  <a:spLocks noChangeArrowheads="1"/>
                </p:cNvSpPr>
                <p:nvPr/>
              </p:nvSpPr>
              <p:spPr bwMode="auto">
                <a:xfrm>
                  <a:off x="4272" y="1200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2.2654867</a:t>
                  </a:r>
                </a:p>
              </p:txBody>
            </p:sp>
            <p:sp>
              <p:nvSpPr>
                <p:cNvPr id="4304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888" y="1200"/>
                  <a:ext cx="46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2.56</a:t>
                  </a:r>
                </a:p>
              </p:txBody>
            </p:sp>
            <p:sp>
              <p:nvSpPr>
                <p:cNvPr id="43043" name="Rectangle 110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56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2.8764045</a:t>
                  </a:r>
                </a:p>
              </p:txBody>
            </p:sp>
            <p:sp>
              <p:nvSpPr>
                <p:cNvPr id="43044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28" y="1200"/>
                  <a:ext cx="24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3.2</a:t>
                  </a:r>
                </a:p>
              </p:txBody>
            </p:sp>
            <p:sp>
              <p:nvSpPr>
                <p:cNvPr id="4304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304" y="1200"/>
                  <a:ext cx="56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3.5068493</a:t>
                  </a:r>
                </a:p>
              </p:txBody>
            </p:sp>
            <p:sp>
              <p:nvSpPr>
                <p:cNvPr id="43046" name="Rectangle 113"/>
                <p:cNvSpPr>
                  <a:spLocks noChangeArrowheads="1"/>
                </p:cNvSpPr>
                <p:nvPr/>
              </p:nvSpPr>
              <p:spPr bwMode="auto">
                <a:xfrm>
                  <a:off x="1772" y="1200"/>
                  <a:ext cx="56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3.7647059</a:t>
                  </a:r>
                </a:p>
              </p:txBody>
            </p:sp>
            <p:sp>
              <p:nvSpPr>
                <p:cNvPr id="43047" name="Rectangle 114"/>
                <p:cNvSpPr>
                  <a:spLocks noChangeArrowheads="1"/>
                </p:cNvSpPr>
                <p:nvPr/>
              </p:nvSpPr>
              <p:spPr bwMode="auto">
                <a:xfrm>
                  <a:off x="1244" y="1200"/>
                  <a:ext cx="567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3.9384615</a:t>
                  </a:r>
                </a:p>
              </p:txBody>
            </p:sp>
            <p:sp>
              <p:nvSpPr>
                <p:cNvPr id="43048" name="Rectangle 11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600" i="0">
                      <a:solidFill>
                        <a:srgbClr val="000066"/>
                      </a:solidFill>
                      <a:latin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</p:grpSp>
      <p:grpSp>
        <p:nvGrpSpPr>
          <p:cNvPr id="43049" name="Group 116"/>
          <p:cNvGrpSpPr/>
          <p:nvPr/>
        </p:nvGrpSpPr>
        <p:grpSpPr bwMode="auto">
          <a:xfrm>
            <a:off x="685800" y="1219200"/>
            <a:ext cx="7696200" cy="1066800"/>
            <a:chOff x="432" y="768"/>
            <a:chExt cx="4848" cy="672"/>
          </a:xfrm>
        </p:grpSpPr>
        <p:sp>
          <p:nvSpPr>
            <p:cNvPr id="43050" name="Line 117"/>
            <p:cNvSpPr>
              <a:spLocks noChangeShapeType="1"/>
            </p:cNvSpPr>
            <p:nvPr/>
          </p:nvSpPr>
          <p:spPr bwMode="auto">
            <a:xfrm>
              <a:off x="432" y="1104"/>
              <a:ext cx="4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118"/>
            <p:cNvSpPr>
              <a:spLocks noChangeShapeType="1"/>
            </p:cNvSpPr>
            <p:nvPr/>
          </p:nvSpPr>
          <p:spPr bwMode="auto">
            <a:xfrm>
              <a:off x="432" y="1440"/>
              <a:ext cx="4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119"/>
            <p:cNvSpPr>
              <a:spLocks noChangeShapeType="1"/>
            </p:cNvSpPr>
            <p:nvPr/>
          </p:nvSpPr>
          <p:spPr bwMode="auto">
            <a:xfrm>
              <a:off x="432" y="76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Line 120"/>
            <p:cNvSpPr>
              <a:spLocks noChangeShapeType="1"/>
            </p:cNvSpPr>
            <p:nvPr/>
          </p:nvSpPr>
          <p:spPr bwMode="auto">
            <a:xfrm>
              <a:off x="1008" y="76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4" name="Line 121"/>
            <p:cNvSpPr>
              <a:spLocks noChangeShapeType="1"/>
            </p:cNvSpPr>
            <p:nvPr/>
          </p:nvSpPr>
          <p:spPr bwMode="auto">
            <a:xfrm>
              <a:off x="1248" y="76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5" name="Line 122"/>
            <p:cNvSpPr>
              <a:spLocks noChangeShapeType="1"/>
            </p:cNvSpPr>
            <p:nvPr/>
          </p:nvSpPr>
          <p:spPr bwMode="auto">
            <a:xfrm>
              <a:off x="3264" y="768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67"/>
          <p:cNvGrpSpPr/>
          <p:nvPr/>
        </p:nvGrpSpPr>
        <p:grpSpPr bwMode="auto">
          <a:xfrm>
            <a:off x="685800" y="685800"/>
            <a:ext cx="6019800" cy="1905000"/>
            <a:chOff x="432" y="432"/>
            <a:chExt cx="3792" cy="1200"/>
          </a:xfrm>
        </p:grpSpPr>
        <p:grpSp>
          <p:nvGrpSpPr>
            <p:cNvPr id="11266" name="Group 66"/>
            <p:cNvGrpSpPr/>
            <p:nvPr/>
          </p:nvGrpSpPr>
          <p:grpSpPr bwMode="auto">
            <a:xfrm>
              <a:off x="432" y="432"/>
              <a:ext cx="3466" cy="298"/>
              <a:chOff x="432" y="432"/>
              <a:chExt cx="3466" cy="298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32" y="432"/>
                <a:ext cx="3466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i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3.       </a:t>
                </a: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没有解析表达式，只有数表形式</a:t>
                </a:r>
                <a:r>
                  <a:rPr lang="en-US" altLang="zh-CN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+mn-ea"/>
                  </a:rPr>
                  <a:t>:</a:t>
                </a:r>
              </a:p>
            </p:txBody>
          </p:sp>
          <p:graphicFrame>
            <p:nvGraphicFramePr>
              <p:cNvPr id="11268" name="Object 8"/>
              <p:cNvGraphicFramePr/>
              <p:nvPr/>
            </p:nvGraphicFramePr>
            <p:xfrm>
              <a:off x="672" y="432"/>
              <a:ext cx="432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7" r:id="rId3" imgW="367665" imgH="254000" progId="Equation.DSMT4">
                      <p:embed/>
                    </p:oleObj>
                  </mc:Choice>
                  <mc:Fallback>
                    <p:oleObj r:id="rId3" imgW="367665" imgH="254000" progId="Equation.DSMT4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432"/>
                            <a:ext cx="432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69" name="Group 59"/>
            <p:cNvGrpSpPr/>
            <p:nvPr/>
          </p:nvGrpSpPr>
          <p:grpSpPr bwMode="auto">
            <a:xfrm>
              <a:off x="1007" y="863"/>
              <a:ext cx="3217" cy="769"/>
              <a:chOff x="1007" y="863"/>
              <a:chExt cx="3217" cy="769"/>
            </a:xfrm>
          </p:grpSpPr>
          <p:sp>
            <p:nvSpPr>
              <p:cNvPr id="11270" name="Line 34"/>
              <p:cNvSpPr>
                <a:spLocks noChangeShapeType="1"/>
              </p:cNvSpPr>
              <p:nvPr/>
            </p:nvSpPr>
            <p:spPr bwMode="auto">
              <a:xfrm>
                <a:off x="1008" y="864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" name="Line 35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" name="Line 36"/>
              <p:cNvSpPr>
                <a:spLocks noChangeShapeType="1"/>
              </p:cNvSpPr>
              <p:nvPr/>
            </p:nvSpPr>
            <p:spPr bwMode="auto">
              <a:xfrm>
                <a:off x="1008" y="1632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" name="Line 37"/>
              <p:cNvSpPr>
                <a:spLocks noChangeShapeType="1"/>
              </p:cNvSpPr>
              <p:nvPr/>
            </p:nvSpPr>
            <p:spPr bwMode="auto">
              <a:xfrm>
                <a:off x="1007" y="863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" name="Line 38"/>
              <p:cNvSpPr>
                <a:spLocks noChangeShapeType="1"/>
              </p:cNvSpPr>
              <p:nvPr/>
            </p:nvSpPr>
            <p:spPr bwMode="auto">
              <a:xfrm>
                <a:off x="1584" y="86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" name="Line 39"/>
              <p:cNvSpPr>
                <a:spLocks noChangeShapeType="1"/>
              </p:cNvSpPr>
              <p:nvPr/>
            </p:nvSpPr>
            <p:spPr bwMode="auto">
              <a:xfrm>
                <a:off x="2112" y="86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Line 40"/>
              <p:cNvSpPr>
                <a:spLocks noChangeShapeType="1"/>
              </p:cNvSpPr>
              <p:nvPr/>
            </p:nvSpPr>
            <p:spPr bwMode="auto">
              <a:xfrm>
                <a:off x="2640" y="86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Line 41"/>
              <p:cNvSpPr>
                <a:spLocks noChangeShapeType="1"/>
              </p:cNvSpPr>
              <p:nvPr/>
            </p:nvSpPr>
            <p:spPr bwMode="auto">
              <a:xfrm>
                <a:off x="3168" y="86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Line 42"/>
              <p:cNvSpPr>
                <a:spLocks noChangeShapeType="1"/>
              </p:cNvSpPr>
              <p:nvPr/>
            </p:nvSpPr>
            <p:spPr bwMode="auto">
              <a:xfrm>
                <a:off x="3696" y="86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Line 43"/>
              <p:cNvSpPr>
                <a:spLocks noChangeShapeType="1"/>
              </p:cNvSpPr>
              <p:nvPr/>
            </p:nvSpPr>
            <p:spPr bwMode="auto">
              <a:xfrm>
                <a:off x="4224" y="86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80" name="Object 44"/>
              <p:cNvGraphicFramePr/>
              <p:nvPr/>
            </p:nvGraphicFramePr>
            <p:xfrm>
              <a:off x="1056" y="1296"/>
              <a:ext cx="432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8" r:id="rId5" imgW="367665" imgH="254000" progId="Equation.DSMT4">
                      <p:embed/>
                    </p:oleObj>
                  </mc:Choice>
                  <mc:Fallback>
                    <p:oleObj r:id="rId5" imgW="367665" imgH="254000" progId="Equation.DSMT4">
                      <p:embed/>
                      <p:pic>
                        <p:nvPicPr>
                          <p:cNvPr id="0" name="Object 4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296"/>
                            <a:ext cx="432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1" name="Object 45"/>
              <p:cNvGraphicFramePr/>
              <p:nvPr/>
            </p:nvGraphicFramePr>
            <p:xfrm>
              <a:off x="1200" y="1008"/>
              <a:ext cx="17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9" r:id="rId7" imgW="127000" imgH="139700" progId="Equation.DSMT4">
                      <p:embed/>
                    </p:oleObj>
                  </mc:Choice>
                  <mc:Fallback>
                    <p:oleObj r:id="rId7" imgW="127000" imgH="139700" progId="Equation.DSMT4">
                      <p:embed/>
                      <p:pic>
                        <p:nvPicPr>
                          <p:cNvPr id="0" name="Object 4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008"/>
                            <a:ext cx="175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2" name="Rectangle 48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283" name="Rectangle 49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284" name="Rectangle 5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285" name="Rectangle 51"/>
              <p:cNvSpPr>
                <a:spLocks noChangeArrowheads="1"/>
              </p:cNvSpPr>
              <p:nvPr/>
            </p:nvSpPr>
            <p:spPr bwMode="auto">
              <a:xfrm>
                <a:off x="2784" y="96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1286" name="Rectangle 52"/>
              <p:cNvSpPr>
                <a:spLocks noChangeArrowheads="1"/>
              </p:cNvSpPr>
              <p:nvPr/>
            </p:nvSpPr>
            <p:spPr bwMode="auto">
              <a:xfrm>
                <a:off x="3312" y="9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287" name="Rectangle 53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1288" name="Rectangle 54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None/>
                </a:pPr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4.5</a:t>
                </a:r>
              </a:p>
            </p:txBody>
          </p:sp>
          <p:sp>
            <p:nvSpPr>
              <p:cNvPr id="11289" name="Rectangle 55"/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1290" name="Rectangle 56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1291" name="Rectangle 57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0" i="0">
                    <a:solidFill>
                      <a:schemeClr val="tx1"/>
                    </a:solidFill>
                    <a:latin typeface="Arial" panose="020B0604020202020204" pitchFamily="34" charset="0"/>
                  </a:rPr>
                  <a:t>8.5</a:t>
                </a:r>
              </a:p>
            </p:txBody>
          </p:sp>
        </p:grpSp>
      </p:grpSp>
      <p:grpSp>
        <p:nvGrpSpPr>
          <p:cNvPr id="5" name="Group 68"/>
          <p:cNvGrpSpPr/>
          <p:nvPr/>
        </p:nvGrpSpPr>
        <p:grpSpPr bwMode="auto">
          <a:xfrm>
            <a:off x="304800" y="2819400"/>
            <a:ext cx="8534400" cy="3657600"/>
            <a:chOff x="192" y="1776"/>
            <a:chExt cx="5376" cy="2304"/>
          </a:xfrm>
        </p:grpSpPr>
        <p:pic>
          <p:nvPicPr>
            <p:cNvPr id="11293" name="Picture 61" descr="MCj04375610000[1]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832"/>
              <a:ext cx="1680" cy="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4" name="Picture 62" descr="MCj04344110000[1]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688"/>
              <a:ext cx="124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5" name="AutoShape 63"/>
            <p:cNvSpPr>
              <a:spLocks noChangeArrowheads="1"/>
            </p:cNvSpPr>
            <p:nvPr/>
          </p:nvSpPr>
          <p:spPr bwMode="auto">
            <a:xfrm>
              <a:off x="528" y="1776"/>
              <a:ext cx="2832" cy="1104"/>
            </a:xfrm>
            <a:prstGeom prst="cloudCallout">
              <a:avLst>
                <a:gd name="adj1" fmla="val -23657"/>
                <a:gd name="adj2" fmla="val 104167"/>
              </a:avLst>
            </a:prstGeom>
            <a:gradFill rotWithShape="0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</a:ln>
          </p:spPr>
          <p:txBody>
            <a:bodyPr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原来通过原函数来计算积分有它的局限性。那</a:t>
              </a:r>
              <a:r>
                <a:rPr lang="en-US" altLang="zh-CN" i="0">
                  <a:solidFill>
                    <a:srgbClr val="000099"/>
                  </a:solidFill>
                  <a:latin typeface="Arial" panose="020B0604020202020204" pitchFamily="34" charset="0"/>
                </a:rPr>
                <a:t>……</a:t>
              </a:r>
            </a:p>
            <a:p>
              <a:pPr algn="ctr" eaLnBrk="1" hangingPunct="1"/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怎么办呢？</a:t>
              </a:r>
            </a:p>
          </p:txBody>
        </p:sp>
        <p:sp>
          <p:nvSpPr>
            <p:cNvPr id="11296" name="AutoShape 65"/>
            <p:cNvSpPr>
              <a:spLocks noChangeArrowheads="1"/>
            </p:cNvSpPr>
            <p:nvPr/>
          </p:nvSpPr>
          <p:spPr bwMode="auto">
            <a:xfrm>
              <a:off x="2784" y="1872"/>
              <a:ext cx="2784" cy="960"/>
            </a:xfrm>
            <a:prstGeom prst="cloudCallout">
              <a:avLst>
                <a:gd name="adj1" fmla="val -5713"/>
                <a:gd name="adj2" fmla="val 141981"/>
              </a:avLst>
            </a:prstGeom>
            <a:gradFill rotWithShape="0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</a:ln>
          </p:spPr>
          <p:txBody>
            <a:bodyPr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呵呵</a:t>
              </a:r>
              <a:r>
                <a:rPr lang="en-US" altLang="zh-CN" i="0">
                  <a:solidFill>
                    <a:srgbClr val="000099"/>
                  </a:solidFill>
                  <a:latin typeface="Arial" panose="020B0604020202020204" pitchFamily="34" charset="0"/>
                </a:rPr>
                <a:t>…</a:t>
              </a:r>
              <a:r>
                <a:rPr lang="zh-CN" altLang="en-US" i="0">
                  <a:solidFill>
                    <a:srgbClr val="000099"/>
                  </a:solidFill>
                  <a:latin typeface="Arial" panose="020B0604020202020204" pitchFamily="34" charset="0"/>
                </a:rPr>
                <a:t>这就需要积分的数值方法来帮忙啦。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ChangeArrowheads="1"/>
          </p:cNvSpPr>
          <p:nvPr/>
        </p:nvSpPr>
        <p:spPr bwMode="auto">
          <a:xfrm>
            <a:off x="609600" y="5334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000066"/>
                </a:solidFill>
                <a:latin typeface="Arial" panose="020B0604020202020204" pitchFamily="34" charset="0"/>
              </a:rPr>
              <a:t>二、龙贝格公式</a:t>
            </a:r>
          </a:p>
        </p:txBody>
      </p:sp>
      <p:graphicFrame>
        <p:nvGraphicFramePr>
          <p:cNvPr id="44034" name="Object 5"/>
          <p:cNvGraphicFramePr>
            <a:graphicFrameLocks noGrp="1"/>
          </p:cNvGraphicFramePr>
          <p:nvPr>
            <p:ph sz="quarter" idx="1"/>
          </p:nvPr>
        </p:nvGraphicFramePr>
        <p:xfrm>
          <a:off x="1219200" y="1524000"/>
          <a:ext cx="67437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r:id="rId3" imgW="3668395" imgH="431800" progId="Equation.DSMT4">
                  <p:embed/>
                </p:oleObj>
              </mc:Choice>
              <mc:Fallback>
                <p:oleObj r:id="rId3" imgW="3668395" imgH="431800" progId="Equation.DSMT4">
                  <p:embed/>
                  <p:pic>
                    <p:nvPicPr>
                      <p:cNvPr id="0" name="Object 5"/>
                      <p:cNvPicPr>
                        <a:picLocks noRo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6743700" cy="7889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682625" y="1143000"/>
            <a:ext cx="346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chemeClr val="tx1"/>
                </a:solidFill>
              </a:rPr>
              <a:t>由复化梯形公式误差得：</a:t>
            </a: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457200" y="2336800"/>
            <a:ext cx="699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chemeClr val="tx1"/>
                </a:solidFill>
              </a:rPr>
              <a:t>假设         变化不大，可设                       ，则有：</a:t>
            </a:r>
          </a:p>
        </p:txBody>
      </p:sp>
      <p:grpSp>
        <p:nvGrpSpPr>
          <p:cNvPr id="44037" name="Group 37"/>
          <p:cNvGrpSpPr/>
          <p:nvPr/>
        </p:nvGrpSpPr>
        <p:grpSpPr bwMode="auto">
          <a:xfrm>
            <a:off x="1371600" y="2309813"/>
            <a:ext cx="4587875" cy="433387"/>
            <a:chOff x="864" y="1488"/>
            <a:chExt cx="2928" cy="279"/>
          </a:xfrm>
        </p:grpSpPr>
        <p:graphicFrame>
          <p:nvGraphicFramePr>
            <p:cNvPr id="44038" name="Object 21"/>
            <p:cNvGraphicFramePr/>
            <p:nvPr/>
          </p:nvGraphicFramePr>
          <p:xfrm>
            <a:off x="2688" y="1488"/>
            <a:ext cx="11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3" r:id="rId5" imgW="927100" imgH="228600" progId="Equation.DSMT4">
                    <p:embed/>
                  </p:oleObj>
                </mc:Choice>
                <mc:Fallback>
                  <p:oleObj r:id="rId5" imgW="927100" imgH="228600" progId="Equation.DSMT4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488"/>
                          <a:ext cx="11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9" name="Object 27"/>
            <p:cNvGraphicFramePr/>
            <p:nvPr/>
          </p:nvGraphicFramePr>
          <p:xfrm>
            <a:off x="864" y="1488"/>
            <a:ext cx="48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4" r:id="rId7" imgW="393700" imgH="228600" progId="Equation.DSMT4">
                    <p:embed/>
                  </p:oleObj>
                </mc:Choice>
                <mc:Fallback>
                  <p:oleObj r:id="rId7" imgW="393700" imgH="228600" progId="Equation.DSMT4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488"/>
                          <a:ext cx="48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0" name="Object 30"/>
          <p:cNvGraphicFramePr>
            <a:graphicFrameLocks noGrp="1"/>
          </p:cNvGraphicFramePr>
          <p:nvPr>
            <p:ph sz="quarter" idx="4"/>
          </p:nvPr>
        </p:nvGraphicFramePr>
        <p:xfrm>
          <a:off x="1066800" y="2819400"/>
          <a:ext cx="5105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r:id="rId9" imgW="2437130" imgH="444500" progId="Equation.DSMT4">
                  <p:embed/>
                </p:oleObj>
              </mc:Choice>
              <mc:Fallback>
                <p:oleObj r:id="rId9" imgW="2437130" imgH="444500" progId="Equation.DSMT4">
                  <p:embed/>
                  <p:pic>
                    <p:nvPicPr>
                      <p:cNvPr id="0" name="Object 30"/>
                      <p:cNvPicPr>
                        <a:picLocks noRo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510540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33"/>
          <p:cNvGraphicFramePr/>
          <p:nvPr/>
        </p:nvGraphicFramePr>
        <p:xfrm>
          <a:off x="609600" y="3505200"/>
          <a:ext cx="4953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r:id="rId11" imgW="2538730" imgH="393700" progId="Equation.DSMT4">
                  <p:embed/>
                </p:oleObj>
              </mc:Choice>
              <mc:Fallback>
                <p:oleObj r:id="rId11" imgW="2538730" imgH="393700" progId="Equation.DSMT4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4953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34"/>
          <p:cNvGraphicFramePr/>
          <p:nvPr/>
        </p:nvGraphicFramePr>
        <p:xfrm>
          <a:off x="1905000" y="4191000"/>
          <a:ext cx="5562600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r:id="rId13" imgW="2832100" imgH="1371600" progId="Equation.DSMT4">
                  <p:embed/>
                </p:oleObj>
              </mc:Choice>
              <mc:Fallback>
                <p:oleObj r:id="rId13" imgW="2832100" imgH="1371600" progId="Equation.DSMT4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5562600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16"/>
          <p:cNvGrpSpPr/>
          <p:nvPr/>
        </p:nvGrpSpPr>
        <p:grpSpPr bwMode="auto">
          <a:xfrm>
            <a:off x="762000" y="2819400"/>
            <a:ext cx="6726238" cy="3225800"/>
            <a:chOff x="432" y="480"/>
            <a:chExt cx="4237" cy="2032"/>
          </a:xfrm>
        </p:grpSpPr>
        <p:sp>
          <p:nvSpPr>
            <p:cNvPr id="45058" name="Text Box 8"/>
            <p:cNvSpPr txBox="1">
              <a:spLocks noChangeArrowheads="1"/>
            </p:cNvSpPr>
            <p:nvPr/>
          </p:nvSpPr>
          <p:spPr bwMode="auto">
            <a:xfrm>
              <a:off x="432" y="52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</a:rPr>
                <a:t>同理有：</a:t>
              </a:r>
            </a:p>
          </p:txBody>
        </p:sp>
        <p:graphicFrame>
          <p:nvGraphicFramePr>
            <p:cNvPr id="45059" name="Object 9"/>
            <p:cNvGraphicFramePr/>
            <p:nvPr/>
          </p:nvGraphicFramePr>
          <p:xfrm>
            <a:off x="1248" y="480"/>
            <a:ext cx="2963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7" r:id="rId3" imgW="2602230" imgH="444500" progId="Equation.DSMT4">
                    <p:embed/>
                  </p:oleObj>
                </mc:Choice>
                <mc:Fallback>
                  <p:oleObj r:id="rId3" imgW="2602230" imgH="444500" progId="Equation.DSMT4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480"/>
                          <a:ext cx="2963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Object 10"/>
            <p:cNvGraphicFramePr/>
            <p:nvPr/>
          </p:nvGraphicFramePr>
          <p:xfrm>
            <a:off x="1200" y="1008"/>
            <a:ext cx="3469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8" r:id="rId5" imgW="3046730" imgH="393700" progId="Equation.DSMT4">
                    <p:embed/>
                  </p:oleObj>
                </mc:Choice>
                <mc:Fallback>
                  <p:oleObj r:id="rId5" imgW="3046730" imgH="393700" progId="Equation.DSMT4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3469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1" name="Object 11"/>
            <p:cNvGraphicFramePr/>
            <p:nvPr/>
          </p:nvGraphicFramePr>
          <p:xfrm>
            <a:off x="816" y="1536"/>
            <a:ext cx="3049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9" r:id="rId7" imgW="2678430" imgH="444500" progId="Equation.DSMT4">
                    <p:embed/>
                  </p:oleObj>
                </mc:Choice>
                <mc:Fallback>
                  <p:oleObj r:id="rId7" imgW="2678430" imgH="444500" progId="Equation.DSMT4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36"/>
                          <a:ext cx="3049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2" name="Object 12"/>
            <p:cNvGraphicFramePr/>
            <p:nvPr/>
          </p:nvGraphicFramePr>
          <p:xfrm>
            <a:off x="768" y="2064"/>
            <a:ext cx="3599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0" r:id="rId9" imgW="3161030" imgH="393700" progId="Equation.DSMT4">
                    <p:embed/>
                  </p:oleObj>
                </mc:Choice>
                <mc:Fallback>
                  <p:oleObj r:id="rId9" imgW="3161030" imgH="393700" progId="Equation.DSMT4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64"/>
                          <a:ext cx="3599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4" name="Object 20"/>
          <p:cNvGraphicFramePr/>
          <p:nvPr/>
        </p:nvGraphicFramePr>
        <p:xfrm>
          <a:off x="685800" y="685800"/>
          <a:ext cx="8077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r:id="rId11" imgW="1736090" imgH="317500" progId="Equation.DSMT4">
                  <p:embed/>
                </p:oleObj>
              </mc:Choice>
              <mc:Fallback>
                <p:oleObj r:id="rId11" imgW="1736090" imgH="317500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8077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>
                <a:solidFill>
                  <a:srgbClr val="FF0000"/>
                </a:solidFill>
                <a:sym typeface="Wingdings" panose="05000000000000000000" pitchFamily="2" charset="2"/>
              </a:rPr>
              <a:t> </a:t>
            </a:r>
            <a:r>
              <a:rPr lang="en-US" altLang="zh-CN" i="0">
                <a:solidFill>
                  <a:srgbClr val="FF0000"/>
                </a:solidFill>
              </a:rPr>
              <a:t>Romberg </a:t>
            </a:r>
            <a:r>
              <a:rPr lang="zh-CN" altLang="en-US" i="0">
                <a:solidFill>
                  <a:srgbClr val="FF0000"/>
                </a:solidFill>
              </a:rPr>
              <a:t>公式计算过程：</a:t>
            </a:r>
          </a:p>
        </p:txBody>
      </p:sp>
      <p:grpSp>
        <p:nvGrpSpPr>
          <p:cNvPr id="46082" name="Group 108"/>
          <p:cNvGrpSpPr/>
          <p:nvPr/>
        </p:nvGrpSpPr>
        <p:grpSpPr bwMode="auto">
          <a:xfrm>
            <a:off x="1752600" y="3733800"/>
            <a:ext cx="5791200" cy="2530475"/>
            <a:chOff x="1440" y="1008"/>
            <a:chExt cx="3648" cy="1594"/>
          </a:xfrm>
        </p:grpSpPr>
        <p:grpSp>
          <p:nvGrpSpPr>
            <p:cNvPr id="46083" name="Group 5"/>
            <p:cNvGrpSpPr/>
            <p:nvPr/>
          </p:nvGrpSpPr>
          <p:grpSpPr bwMode="auto">
            <a:xfrm>
              <a:off x="2064" y="1152"/>
              <a:ext cx="336" cy="336"/>
              <a:chOff x="864" y="3216"/>
              <a:chExt cx="432" cy="240"/>
            </a:xfrm>
          </p:grpSpPr>
          <p:sp>
            <p:nvSpPr>
              <p:cNvPr id="46084" name="Line 6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432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5" name="Line 7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4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86" name="Group 8"/>
            <p:cNvGrpSpPr/>
            <p:nvPr/>
          </p:nvGrpSpPr>
          <p:grpSpPr bwMode="auto">
            <a:xfrm>
              <a:off x="2064" y="1584"/>
              <a:ext cx="384" cy="384"/>
              <a:chOff x="864" y="3216"/>
              <a:chExt cx="432" cy="240"/>
            </a:xfrm>
          </p:grpSpPr>
          <p:sp>
            <p:nvSpPr>
              <p:cNvPr id="46087" name="Line 9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432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8" name="Line 10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4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89" name="Group 11"/>
            <p:cNvGrpSpPr/>
            <p:nvPr/>
          </p:nvGrpSpPr>
          <p:grpSpPr bwMode="auto">
            <a:xfrm>
              <a:off x="3216" y="1632"/>
              <a:ext cx="288" cy="336"/>
              <a:chOff x="864" y="3216"/>
              <a:chExt cx="432" cy="240"/>
            </a:xfrm>
          </p:grpSpPr>
          <p:sp>
            <p:nvSpPr>
              <p:cNvPr id="46090" name="Line 12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432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1" name="Line 13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4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92" name="Group 14"/>
            <p:cNvGrpSpPr/>
            <p:nvPr/>
          </p:nvGrpSpPr>
          <p:grpSpPr bwMode="auto">
            <a:xfrm>
              <a:off x="2064" y="2112"/>
              <a:ext cx="384" cy="384"/>
              <a:chOff x="864" y="3216"/>
              <a:chExt cx="432" cy="240"/>
            </a:xfrm>
          </p:grpSpPr>
          <p:sp>
            <p:nvSpPr>
              <p:cNvPr id="46093" name="Line 15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432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4" name="Line 16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4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95" name="Group 17"/>
            <p:cNvGrpSpPr/>
            <p:nvPr/>
          </p:nvGrpSpPr>
          <p:grpSpPr bwMode="auto">
            <a:xfrm>
              <a:off x="3216" y="2064"/>
              <a:ext cx="336" cy="432"/>
              <a:chOff x="864" y="3216"/>
              <a:chExt cx="432" cy="240"/>
            </a:xfrm>
          </p:grpSpPr>
          <p:sp>
            <p:nvSpPr>
              <p:cNvPr id="46096" name="Line 18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432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7" name="Line 19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4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98" name="Group 20"/>
            <p:cNvGrpSpPr/>
            <p:nvPr/>
          </p:nvGrpSpPr>
          <p:grpSpPr bwMode="auto">
            <a:xfrm>
              <a:off x="4176" y="2064"/>
              <a:ext cx="240" cy="384"/>
              <a:chOff x="864" y="3216"/>
              <a:chExt cx="432" cy="240"/>
            </a:xfrm>
          </p:grpSpPr>
          <p:sp>
            <p:nvSpPr>
              <p:cNvPr id="46099" name="Line 21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432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0" name="Line 22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4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01" name="Text Box 28"/>
            <p:cNvSpPr txBox="1">
              <a:spLocks noChangeArrowheads="1"/>
            </p:cNvSpPr>
            <p:nvPr/>
          </p:nvSpPr>
          <p:spPr bwMode="auto">
            <a:xfrm>
              <a:off x="1440" y="1008"/>
              <a:ext cx="52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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T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1 </a:t>
              </a:r>
              <a:endParaRPr lang="en-US" altLang="zh-CN" sz="2800" i="0">
                <a:solidFill>
                  <a:schemeClr val="tx1"/>
                </a:solidFill>
              </a:endParaRPr>
            </a:p>
          </p:txBody>
        </p:sp>
        <p:sp>
          <p:nvSpPr>
            <p:cNvPr id="46102" name="Text Box 36"/>
            <p:cNvSpPr txBox="1">
              <a:spLocks noChangeArrowheads="1"/>
            </p:cNvSpPr>
            <p:nvPr/>
          </p:nvSpPr>
          <p:spPr bwMode="auto">
            <a:xfrm>
              <a:off x="1440" y="235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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T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8 </a:t>
              </a:r>
            </a:p>
          </p:txBody>
        </p:sp>
        <p:sp>
          <p:nvSpPr>
            <p:cNvPr id="46103" name="Text Box 44"/>
            <p:cNvSpPr txBox="1">
              <a:spLocks noChangeArrowheads="1"/>
            </p:cNvSpPr>
            <p:nvPr/>
          </p:nvSpPr>
          <p:spPr bwMode="auto">
            <a:xfrm>
              <a:off x="1440" y="182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  </a:t>
              </a:r>
              <a:r>
                <a:rPr lang="en-US" altLang="zh-CN" sz="2000">
                  <a:solidFill>
                    <a:schemeClr val="tx1"/>
                  </a:solidFill>
                </a:rPr>
                <a:t>T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4 </a:t>
              </a:r>
              <a:endParaRPr lang="en-US" altLang="zh-CN" sz="2800" i="0">
                <a:solidFill>
                  <a:schemeClr val="tx1"/>
                </a:solidFill>
              </a:endParaRPr>
            </a:p>
          </p:txBody>
        </p:sp>
        <p:sp>
          <p:nvSpPr>
            <p:cNvPr id="46104" name="Text Box 52"/>
            <p:cNvSpPr txBox="1">
              <a:spLocks noChangeArrowheads="1"/>
            </p:cNvSpPr>
            <p:nvPr/>
          </p:nvSpPr>
          <p:spPr bwMode="auto">
            <a:xfrm>
              <a:off x="1440" y="1392"/>
              <a:ext cx="52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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T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2 </a:t>
              </a:r>
              <a:endParaRPr lang="en-US" altLang="zh-CN" sz="2800" i="0">
                <a:solidFill>
                  <a:schemeClr val="tx1"/>
                </a:solidFill>
              </a:endParaRPr>
            </a:p>
          </p:txBody>
        </p:sp>
        <p:sp>
          <p:nvSpPr>
            <p:cNvPr id="46105" name="Text Box 60"/>
            <p:cNvSpPr txBox="1">
              <a:spLocks noChangeArrowheads="1"/>
            </p:cNvSpPr>
            <p:nvPr/>
          </p:nvSpPr>
          <p:spPr bwMode="auto">
            <a:xfrm>
              <a:off x="2496" y="1392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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1</a:t>
              </a:r>
              <a:endParaRPr lang="en-US" altLang="zh-CN" sz="2800" i="0">
                <a:solidFill>
                  <a:schemeClr val="tx1"/>
                </a:solidFill>
              </a:endParaRPr>
            </a:p>
          </p:txBody>
        </p:sp>
        <p:sp>
          <p:nvSpPr>
            <p:cNvPr id="46106" name="Text Box 68"/>
            <p:cNvSpPr txBox="1">
              <a:spLocks noChangeArrowheads="1"/>
            </p:cNvSpPr>
            <p:nvPr/>
          </p:nvSpPr>
          <p:spPr bwMode="auto">
            <a:xfrm>
              <a:off x="4512" y="235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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R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1 </a:t>
              </a:r>
              <a:endParaRPr lang="en-US" altLang="zh-CN" sz="2800" i="0">
                <a:solidFill>
                  <a:schemeClr val="tx1"/>
                </a:solidFill>
              </a:endParaRPr>
            </a:p>
          </p:txBody>
        </p:sp>
        <p:sp>
          <p:nvSpPr>
            <p:cNvPr id="46107" name="Text Box 76"/>
            <p:cNvSpPr txBox="1">
              <a:spLocks noChangeArrowheads="1"/>
            </p:cNvSpPr>
            <p:nvPr/>
          </p:nvSpPr>
          <p:spPr bwMode="auto">
            <a:xfrm>
              <a:off x="2496" y="182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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2 </a:t>
              </a:r>
              <a:endParaRPr lang="en-US" altLang="zh-CN" sz="2800" i="0">
                <a:solidFill>
                  <a:schemeClr val="tx1"/>
                </a:solidFill>
              </a:endParaRPr>
            </a:p>
          </p:txBody>
        </p:sp>
        <p:sp>
          <p:nvSpPr>
            <p:cNvPr id="46108" name="Text Box 84"/>
            <p:cNvSpPr txBox="1">
              <a:spLocks noChangeArrowheads="1"/>
            </p:cNvSpPr>
            <p:nvPr/>
          </p:nvSpPr>
          <p:spPr bwMode="auto">
            <a:xfrm>
              <a:off x="3648" y="182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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C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1 </a:t>
              </a:r>
              <a:endParaRPr lang="en-US" altLang="zh-CN" sz="2800" i="0">
                <a:solidFill>
                  <a:schemeClr val="tx1"/>
                </a:solidFill>
              </a:endParaRPr>
            </a:p>
          </p:txBody>
        </p:sp>
        <p:sp>
          <p:nvSpPr>
            <p:cNvPr id="46109" name="Text Box 92"/>
            <p:cNvSpPr txBox="1">
              <a:spLocks noChangeArrowheads="1"/>
            </p:cNvSpPr>
            <p:nvPr/>
          </p:nvSpPr>
          <p:spPr bwMode="auto">
            <a:xfrm>
              <a:off x="3648" y="235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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C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2 </a:t>
              </a:r>
            </a:p>
          </p:txBody>
        </p:sp>
        <p:sp>
          <p:nvSpPr>
            <p:cNvPr id="46110" name="Text Box 100"/>
            <p:cNvSpPr txBox="1">
              <a:spLocks noChangeArrowheads="1"/>
            </p:cNvSpPr>
            <p:nvPr/>
          </p:nvSpPr>
          <p:spPr bwMode="auto">
            <a:xfrm>
              <a:off x="2496" y="235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tx1"/>
                  </a:solidFill>
                  <a:sym typeface="Wingdings" panose="05000000000000000000" pitchFamily="2" charset="2"/>
                </a:rPr>
                <a:t></a:t>
              </a:r>
              <a:r>
                <a:rPr lang="en-US" altLang="zh-CN" sz="2000" i="0">
                  <a:solidFill>
                    <a:schemeClr val="tx1"/>
                  </a:solidFill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i="0" baseline="-25000">
                  <a:solidFill>
                    <a:schemeClr val="tx1"/>
                  </a:solidFill>
                </a:rPr>
                <a:t>4 </a:t>
              </a:r>
              <a:endParaRPr lang="en-US" altLang="zh-CN" sz="2800" i="0">
                <a:solidFill>
                  <a:schemeClr val="tx1"/>
                </a:solidFill>
              </a:endParaRPr>
            </a:p>
          </p:txBody>
        </p:sp>
      </p:grpSp>
      <p:pic>
        <p:nvPicPr>
          <p:cNvPr id="46111" name="Picture 109" descr="j0435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2400"/>
            <a:ext cx="9334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2" name="Picture 110" descr="j04197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81600"/>
            <a:ext cx="7635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13" name="Group 111"/>
          <p:cNvGrpSpPr/>
          <p:nvPr/>
        </p:nvGrpSpPr>
        <p:grpSpPr bwMode="auto">
          <a:xfrm>
            <a:off x="609600" y="685800"/>
            <a:ext cx="8305800" cy="2339975"/>
            <a:chOff x="240" y="2592"/>
            <a:chExt cx="5232" cy="1474"/>
          </a:xfrm>
        </p:grpSpPr>
        <p:sp>
          <p:nvSpPr>
            <p:cNvPr id="46114" name="Text Box 112"/>
            <p:cNvSpPr txBox="1">
              <a:spLocks noChangeArrowheads="1"/>
            </p:cNvSpPr>
            <p:nvPr/>
          </p:nvSpPr>
          <p:spPr bwMode="auto">
            <a:xfrm>
              <a:off x="240" y="2592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1"/>
                  </a:solidFill>
                </a:rPr>
                <a:t>从而得三个加速公式：</a:t>
              </a:r>
            </a:p>
          </p:txBody>
        </p:sp>
        <p:graphicFrame>
          <p:nvGraphicFramePr>
            <p:cNvPr id="46115" name="Object 113"/>
            <p:cNvGraphicFramePr/>
            <p:nvPr/>
          </p:nvGraphicFramePr>
          <p:xfrm>
            <a:off x="2256" y="2592"/>
            <a:ext cx="1517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5" r:id="rId5" imgW="1257300" imgH="1219200" progId="Equation.DSMT4">
                    <p:embed/>
                  </p:oleObj>
                </mc:Choice>
                <mc:Fallback>
                  <p:oleObj r:id="rId5" imgW="1257300" imgH="1219200" progId="Equation.DSMT4">
                    <p:embed/>
                    <p:pic>
                      <p:nvPicPr>
                        <p:cNvPr id="0" name="Object 1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92"/>
                          <a:ext cx="1517" cy="1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6" name="Text Box 114"/>
            <p:cNvSpPr txBox="1">
              <a:spLocks noChangeArrowheads="1"/>
            </p:cNvSpPr>
            <p:nvPr/>
          </p:nvSpPr>
          <p:spPr bwMode="auto">
            <a:xfrm>
              <a:off x="3792" y="3744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i="0">
                  <a:solidFill>
                    <a:srgbClr val="FF0000"/>
                  </a:solidFill>
                </a:rPr>
                <a:t>——Romberg</a:t>
              </a:r>
              <a:r>
                <a:rPr lang="zh-CN" altLang="en-US" i="0">
                  <a:solidFill>
                    <a:srgbClr val="FF0000"/>
                  </a:solidFill>
                </a:rPr>
                <a:t>公式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/>
          <p:cNvSpPr>
            <a:spLocks noChangeArrowheads="1"/>
          </p:cNvSpPr>
          <p:nvPr/>
        </p:nvSpPr>
        <p:spPr bwMode="auto">
          <a:xfrm>
            <a:off x="527050" y="577850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i="0">
                <a:solidFill>
                  <a:srgbClr val="FF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i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47106" name="Rectangle 7"/>
          <p:cNvSpPr>
            <a:spLocks noChangeArrowheads="1"/>
          </p:cNvSpPr>
          <p:nvPr/>
        </p:nvSpPr>
        <p:spPr bwMode="auto">
          <a:xfrm>
            <a:off x="1371600" y="609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rgbClr val="000066"/>
                </a:solidFill>
                <a:latin typeface="Arial" panose="020B0604020202020204" pitchFamily="34" charset="0"/>
              </a:rPr>
              <a:t>利用数据表</a:t>
            </a:r>
            <a:r>
              <a:rPr lang="zh-CN" altLang="en-US" i="0">
                <a:solidFill>
                  <a:srgbClr val="000066"/>
                </a:solidFill>
              </a:rPr>
              <a:t>计算积分</a:t>
            </a:r>
          </a:p>
        </p:txBody>
      </p:sp>
      <p:graphicFrame>
        <p:nvGraphicFramePr>
          <p:cNvPr id="47107" name="Object 8"/>
          <p:cNvGraphicFramePr/>
          <p:nvPr/>
        </p:nvGraphicFramePr>
        <p:xfrm>
          <a:off x="4419600" y="457200"/>
          <a:ext cx="4318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7" r:id="rId3" imgW="1147445" imgH="194310" progId="Equation.DSMT4">
                  <p:embed/>
                </p:oleObj>
              </mc:Choice>
              <mc:Fallback>
                <p:oleObj r:id="rId3" imgW="1147445" imgH="19431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200"/>
                        <a:ext cx="4318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92" name="Rectangle 44"/>
          <p:cNvSpPr>
            <a:spLocks noChangeArrowheads="1"/>
          </p:cNvSpPr>
          <p:nvPr/>
        </p:nvSpPr>
        <p:spPr bwMode="auto">
          <a:xfrm>
            <a:off x="304800" y="2590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rgbClr val="FF33CC"/>
                </a:solidFill>
                <a:latin typeface="Arial" panose="020B0604020202020204" pitchFamily="34" charset="0"/>
              </a:rPr>
              <a:t>解：</a:t>
            </a:r>
          </a:p>
        </p:txBody>
      </p:sp>
      <p:sp>
        <p:nvSpPr>
          <p:cNvPr id="47109" name="Line 46"/>
          <p:cNvSpPr>
            <a:spLocks noChangeShapeType="1"/>
          </p:cNvSpPr>
          <p:nvPr/>
        </p:nvSpPr>
        <p:spPr bwMode="auto">
          <a:xfrm flipV="1">
            <a:off x="990600" y="2743200"/>
            <a:ext cx="746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47"/>
          <p:cNvSpPr>
            <a:spLocks noChangeShapeType="1"/>
          </p:cNvSpPr>
          <p:nvPr/>
        </p:nvSpPr>
        <p:spPr bwMode="auto">
          <a:xfrm flipV="1">
            <a:off x="990600" y="3276600"/>
            <a:ext cx="746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Line 48"/>
          <p:cNvSpPr>
            <a:spLocks noChangeShapeType="1"/>
          </p:cNvSpPr>
          <p:nvPr/>
        </p:nvSpPr>
        <p:spPr bwMode="auto">
          <a:xfrm flipV="1">
            <a:off x="1066800" y="6248400"/>
            <a:ext cx="7391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Line 49"/>
          <p:cNvSpPr>
            <a:spLocks noChangeShapeType="1"/>
          </p:cNvSpPr>
          <p:nvPr/>
        </p:nvSpPr>
        <p:spPr bwMode="auto">
          <a:xfrm flipH="1">
            <a:off x="1524000" y="2743200"/>
            <a:ext cx="0" cy="350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13" name="Object 50"/>
          <p:cNvGraphicFramePr/>
          <p:nvPr/>
        </p:nvGraphicFramePr>
        <p:xfrm>
          <a:off x="1143000" y="2819400"/>
          <a:ext cx="2778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" r:id="rId5" imgW="127000" imgH="177165" progId="Equation.DSMT4">
                  <p:embed/>
                </p:oleObj>
              </mc:Choice>
              <mc:Fallback>
                <p:oleObj r:id="rId5" imgW="127000" imgH="177165" progId="Equation.DSMT4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27781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51"/>
          <p:cNvGraphicFramePr/>
          <p:nvPr/>
        </p:nvGraphicFramePr>
        <p:xfrm>
          <a:off x="1143000" y="3505200"/>
          <a:ext cx="2349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" r:id="rId7" imgW="127000" imgH="177165" progId="Equation.DSMT4">
                  <p:embed/>
                </p:oleObj>
              </mc:Choice>
              <mc:Fallback>
                <p:oleObj r:id="rId7" imgW="127000" imgH="177165" progId="Equation.DSMT4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2349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54"/>
          <p:cNvGraphicFramePr/>
          <p:nvPr/>
        </p:nvGraphicFramePr>
        <p:xfrm>
          <a:off x="3810000" y="2819400"/>
          <a:ext cx="533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0" r:id="rId9" imgW="279400" imgH="241300" progId="Equation.DSMT4">
                  <p:embed/>
                </p:oleObj>
              </mc:Choice>
              <mc:Fallback>
                <p:oleObj r:id="rId9" imgW="279400" imgH="241300" progId="Equation.DSMT4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9400"/>
                        <a:ext cx="533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55"/>
          <p:cNvGraphicFramePr/>
          <p:nvPr/>
        </p:nvGraphicFramePr>
        <p:xfrm>
          <a:off x="1143000" y="4191000"/>
          <a:ext cx="165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" r:id="rId11" imgW="88265" imgH="164465" progId="Equation.DSMT4">
                  <p:embed/>
                </p:oleObj>
              </mc:Choice>
              <mc:Fallback>
                <p:oleObj r:id="rId11" imgW="88265" imgH="164465" progId="Equation.DSMT4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165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56"/>
          <p:cNvGraphicFramePr/>
          <p:nvPr/>
        </p:nvGraphicFramePr>
        <p:xfrm>
          <a:off x="1143000" y="4876800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" r:id="rId13" imgW="127000" imgH="164465" progId="Equation.DSMT4">
                  <p:embed/>
                </p:oleObj>
              </mc:Choice>
              <mc:Fallback>
                <p:oleObj r:id="rId13" imgW="127000" imgH="164465" progId="Equation.DSMT4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2365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57"/>
          <p:cNvGraphicFramePr/>
          <p:nvPr/>
        </p:nvGraphicFramePr>
        <p:xfrm>
          <a:off x="1143000" y="5638800"/>
          <a:ext cx="2127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3" r:id="rId15" imgW="114300" imgH="177800" progId="Equation.DSMT4">
                  <p:embed/>
                </p:oleObj>
              </mc:Choice>
              <mc:Fallback>
                <p:oleObj r:id="rId15" imgW="114300" imgH="177800" progId="Equation.DSMT4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38800"/>
                        <a:ext cx="2127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Line 85"/>
          <p:cNvSpPr>
            <a:spLocks noChangeShapeType="1"/>
          </p:cNvSpPr>
          <p:nvPr/>
        </p:nvSpPr>
        <p:spPr bwMode="auto">
          <a:xfrm flipH="1">
            <a:off x="3200400" y="2743200"/>
            <a:ext cx="0" cy="350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20" name="Object 87"/>
          <p:cNvGraphicFramePr/>
          <p:nvPr/>
        </p:nvGraphicFramePr>
        <p:xfrm>
          <a:off x="2209800" y="2819400"/>
          <a:ext cx="3873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" r:id="rId17" imgW="203200" imgH="241300" progId="Equation.DSMT4">
                  <p:embed/>
                </p:oleObj>
              </mc:Choice>
              <mc:Fallback>
                <p:oleObj r:id="rId17" imgW="203200" imgH="241300" progId="Equation.DSMT4">
                  <p:embed/>
                  <p:pic>
                    <p:nvPicPr>
                      <p:cNvPr id="0" name="Object 8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3873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88"/>
          <p:cNvGraphicFramePr/>
          <p:nvPr/>
        </p:nvGraphicFramePr>
        <p:xfrm>
          <a:off x="5486400" y="2819400"/>
          <a:ext cx="5826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5" r:id="rId19" imgW="304800" imgH="241300" progId="Equation.DSMT4">
                  <p:embed/>
                </p:oleObj>
              </mc:Choice>
              <mc:Fallback>
                <p:oleObj r:id="rId19" imgW="304800" imgH="241300" progId="Equation.DSMT4">
                  <p:embed/>
                  <p:pic>
                    <p:nvPicPr>
                      <p:cNvPr id="0" name="Object 8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5826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89"/>
          <p:cNvGraphicFramePr/>
          <p:nvPr/>
        </p:nvGraphicFramePr>
        <p:xfrm>
          <a:off x="7391400" y="2819400"/>
          <a:ext cx="581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" r:id="rId21" imgW="304800" imgH="241300" progId="Equation.DSMT4">
                  <p:embed/>
                </p:oleObj>
              </mc:Choice>
              <mc:Fallback>
                <p:oleObj r:id="rId21" imgW="304800" imgH="241300" progId="Equation.DSMT4">
                  <p:embed/>
                  <p:pic>
                    <p:nvPicPr>
                      <p:cNvPr id="0" name="Object 8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19400"/>
                        <a:ext cx="5810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Line 94"/>
          <p:cNvSpPr>
            <a:spLocks noChangeShapeType="1"/>
          </p:cNvSpPr>
          <p:nvPr/>
        </p:nvSpPr>
        <p:spPr bwMode="auto">
          <a:xfrm flipH="1">
            <a:off x="4953000" y="2743200"/>
            <a:ext cx="0" cy="350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Line 95"/>
          <p:cNvSpPr>
            <a:spLocks noChangeShapeType="1"/>
          </p:cNvSpPr>
          <p:nvPr/>
        </p:nvSpPr>
        <p:spPr bwMode="auto">
          <a:xfrm flipH="1">
            <a:off x="6781800" y="2743200"/>
            <a:ext cx="0" cy="350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25" name="Object 96"/>
          <p:cNvGraphicFramePr/>
          <p:nvPr/>
        </p:nvGraphicFramePr>
        <p:xfrm>
          <a:off x="1752600" y="3505200"/>
          <a:ext cx="12811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" r:id="rId23" imgW="671830" imgH="177800" progId="Equation.DSMT4">
                  <p:embed/>
                </p:oleObj>
              </mc:Choice>
              <mc:Fallback>
                <p:oleObj r:id="rId23" imgW="671830" imgH="177800" progId="Equation.DSMT4">
                  <p:embed/>
                  <p:pic>
                    <p:nvPicPr>
                      <p:cNvPr id="0" name="Object 9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128111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97"/>
          <p:cNvGraphicFramePr/>
          <p:nvPr/>
        </p:nvGraphicFramePr>
        <p:xfrm>
          <a:off x="1752600" y="4191000"/>
          <a:ext cx="13065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" r:id="rId25" imgW="684530" imgH="177800" progId="Equation.DSMT4">
                  <p:embed/>
                </p:oleObj>
              </mc:Choice>
              <mc:Fallback>
                <p:oleObj r:id="rId25" imgW="684530" imgH="177800" progId="Equation.DSMT4">
                  <p:embed/>
                  <p:pic>
                    <p:nvPicPr>
                      <p:cNvPr id="0" name="Object 9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130651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98"/>
          <p:cNvGraphicFramePr/>
          <p:nvPr/>
        </p:nvGraphicFramePr>
        <p:xfrm>
          <a:off x="1752600" y="4876800"/>
          <a:ext cx="13049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r:id="rId27" imgW="684530" imgH="177800" progId="Equation.DSMT4">
                  <p:embed/>
                </p:oleObj>
              </mc:Choice>
              <mc:Fallback>
                <p:oleObj r:id="rId27" imgW="684530" imgH="177800" progId="Equation.DSMT4">
                  <p:embed/>
                  <p:pic>
                    <p:nvPicPr>
                      <p:cNvPr id="0" name="Object 98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76800"/>
                        <a:ext cx="13049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99"/>
          <p:cNvGraphicFramePr/>
          <p:nvPr/>
        </p:nvGraphicFramePr>
        <p:xfrm>
          <a:off x="1752600" y="5638800"/>
          <a:ext cx="13049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r:id="rId29" imgW="684530" imgH="177800" progId="Equation.DSMT4">
                  <p:embed/>
                </p:oleObj>
              </mc:Choice>
              <mc:Fallback>
                <p:oleObj r:id="rId29" imgW="684530" imgH="177800" progId="Equation.DSMT4">
                  <p:embed/>
                  <p:pic>
                    <p:nvPicPr>
                      <p:cNvPr id="0" name="Object 99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38800"/>
                        <a:ext cx="13049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100"/>
          <p:cNvGraphicFramePr/>
          <p:nvPr/>
        </p:nvGraphicFramePr>
        <p:xfrm>
          <a:off x="3452813" y="4191000"/>
          <a:ext cx="12573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r:id="rId31" imgW="659130" imgH="177800" progId="Equation.DSMT4">
                  <p:embed/>
                </p:oleObj>
              </mc:Choice>
              <mc:Fallback>
                <p:oleObj r:id="rId31" imgW="659130" imgH="177800" progId="Equation.DSMT4">
                  <p:embed/>
                  <p:pic>
                    <p:nvPicPr>
                      <p:cNvPr id="0" name="Object 100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191000"/>
                        <a:ext cx="12573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101"/>
          <p:cNvGraphicFramePr/>
          <p:nvPr/>
        </p:nvGraphicFramePr>
        <p:xfrm>
          <a:off x="3440113" y="4876800"/>
          <a:ext cx="12811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r:id="rId33" imgW="671830" imgH="177800" progId="Equation.DSMT4">
                  <p:embed/>
                </p:oleObj>
              </mc:Choice>
              <mc:Fallback>
                <p:oleObj r:id="rId33" imgW="671830" imgH="177800" progId="Equation.DSMT4">
                  <p:embed/>
                  <p:pic>
                    <p:nvPicPr>
                      <p:cNvPr id="0" name="Object 101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4876800"/>
                        <a:ext cx="12811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102"/>
          <p:cNvGraphicFramePr/>
          <p:nvPr/>
        </p:nvGraphicFramePr>
        <p:xfrm>
          <a:off x="3441700" y="5638800"/>
          <a:ext cx="1279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" r:id="rId35" imgW="671830" imgH="177800" progId="Equation.DSMT4">
                  <p:embed/>
                </p:oleObj>
              </mc:Choice>
              <mc:Fallback>
                <p:oleObj r:id="rId35" imgW="671830" imgH="177800" progId="Equation.DSMT4">
                  <p:embed/>
                  <p:pic>
                    <p:nvPicPr>
                      <p:cNvPr id="0" name="Object 102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5638800"/>
                        <a:ext cx="12795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103"/>
          <p:cNvGraphicFramePr/>
          <p:nvPr/>
        </p:nvGraphicFramePr>
        <p:xfrm>
          <a:off x="5195888" y="4876800"/>
          <a:ext cx="12779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r:id="rId37" imgW="671830" imgH="177800" progId="Equation.DSMT4">
                  <p:embed/>
                </p:oleObj>
              </mc:Choice>
              <mc:Fallback>
                <p:oleObj r:id="rId37" imgW="671830" imgH="177800" progId="Equation.DSMT4">
                  <p:embed/>
                  <p:pic>
                    <p:nvPicPr>
                      <p:cNvPr id="0" name="Object 103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4876800"/>
                        <a:ext cx="12779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104"/>
          <p:cNvGraphicFramePr/>
          <p:nvPr/>
        </p:nvGraphicFramePr>
        <p:xfrm>
          <a:off x="5194300" y="5638800"/>
          <a:ext cx="1279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5" r:id="rId39" imgW="671830" imgH="177800" progId="Equation.DSMT4">
                  <p:embed/>
                </p:oleObj>
              </mc:Choice>
              <mc:Fallback>
                <p:oleObj r:id="rId39" imgW="671830" imgH="177800" progId="Equation.DSMT4">
                  <p:embed/>
                  <p:pic>
                    <p:nvPicPr>
                      <p:cNvPr id="0" name="Object 104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5638800"/>
                        <a:ext cx="12795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105"/>
          <p:cNvGraphicFramePr/>
          <p:nvPr/>
        </p:nvGraphicFramePr>
        <p:xfrm>
          <a:off x="6934200" y="5638800"/>
          <a:ext cx="1279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6" r:id="rId41" imgW="671830" imgH="177800" progId="Equation.DSMT4">
                  <p:embed/>
                </p:oleObj>
              </mc:Choice>
              <mc:Fallback>
                <p:oleObj r:id="rId41" imgW="671830" imgH="177800" progId="Equation.DSMT4">
                  <p:embed/>
                  <p:pic>
                    <p:nvPicPr>
                      <p:cNvPr id="0" name="Object 105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638800"/>
                        <a:ext cx="12795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35" name="Group 149"/>
          <p:cNvGrpSpPr/>
          <p:nvPr/>
        </p:nvGrpSpPr>
        <p:grpSpPr bwMode="auto">
          <a:xfrm>
            <a:off x="762000" y="1219200"/>
            <a:ext cx="7696200" cy="1066800"/>
            <a:chOff x="384" y="720"/>
            <a:chExt cx="4848" cy="672"/>
          </a:xfrm>
        </p:grpSpPr>
        <p:grpSp>
          <p:nvGrpSpPr>
            <p:cNvPr id="47136" name="Group 146"/>
            <p:cNvGrpSpPr/>
            <p:nvPr/>
          </p:nvGrpSpPr>
          <p:grpSpPr bwMode="auto">
            <a:xfrm>
              <a:off x="432" y="768"/>
              <a:ext cx="4752" cy="618"/>
              <a:chOff x="432" y="768"/>
              <a:chExt cx="4752" cy="618"/>
            </a:xfrm>
          </p:grpSpPr>
          <p:graphicFrame>
            <p:nvGraphicFramePr>
              <p:cNvPr id="47137" name="Object 117"/>
              <p:cNvGraphicFramePr/>
              <p:nvPr/>
            </p:nvGraphicFramePr>
            <p:xfrm>
              <a:off x="528" y="768"/>
              <a:ext cx="20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27" r:id="rId43" imgW="165100" imgH="228600" progId="Equation.DSMT4">
                      <p:embed/>
                    </p:oleObj>
                  </mc:Choice>
                  <mc:Fallback>
                    <p:oleObj r:id="rId43" imgW="165100" imgH="228600" progId="Equation.DSMT4">
                      <p:embed/>
                      <p:pic>
                        <p:nvPicPr>
                          <p:cNvPr id="0" name="Object 1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768"/>
                            <a:ext cx="20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8" name="Object 118"/>
              <p:cNvGraphicFramePr/>
              <p:nvPr/>
            </p:nvGraphicFramePr>
            <p:xfrm>
              <a:off x="432" y="1104"/>
              <a:ext cx="384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28" r:id="rId45" imgW="431165" imgH="254000" progId="Equation.DSMT4">
                      <p:embed/>
                    </p:oleObj>
                  </mc:Choice>
                  <mc:Fallback>
                    <p:oleObj r:id="rId45" imgW="431165" imgH="254000" progId="Equation.DSMT4">
                      <p:embed/>
                      <p:pic>
                        <p:nvPicPr>
                          <p:cNvPr id="0" name="Object 1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1104"/>
                            <a:ext cx="384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9" name="Rectangle 119"/>
              <p:cNvSpPr>
                <a:spLocks noChangeArrowheads="1"/>
              </p:cNvSpPr>
              <p:nvPr/>
            </p:nvSpPr>
            <p:spPr bwMode="auto">
              <a:xfrm>
                <a:off x="960" y="768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140" name="Rectangle 120"/>
              <p:cNvSpPr>
                <a:spLocks noChangeArrowheads="1"/>
              </p:cNvSpPr>
              <p:nvPr/>
            </p:nvSpPr>
            <p:spPr bwMode="auto">
              <a:xfrm>
                <a:off x="1248" y="76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1.25</a:t>
                </a:r>
              </a:p>
            </p:txBody>
          </p:sp>
          <p:sp>
            <p:nvSpPr>
              <p:cNvPr id="47141" name="Rectangle 121"/>
              <p:cNvSpPr>
                <a:spLocks noChangeArrowheads="1"/>
              </p:cNvSpPr>
              <p:nvPr/>
            </p:nvSpPr>
            <p:spPr bwMode="auto">
              <a:xfrm>
                <a:off x="2304" y="76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1.75</a:t>
                </a:r>
              </a:p>
            </p:txBody>
          </p:sp>
          <p:sp>
            <p:nvSpPr>
              <p:cNvPr id="47142" name="Rectangle 122"/>
              <p:cNvSpPr>
                <a:spLocks noChangeArrowheads="1"/>
              </p:cNvSpPr>
              <p:nvPr/>
            </p:nvSpPr>
            <p:spPr bwMode="auto">
              <a:xfrm>
                <a:off x="2880" y="768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7143" name="Rectangle 123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2.25</a:t>
                </a:r>
              </a:p>
            </p:txBody>
          </p:sp>
          <p:sp>
            <p:nvSpPr>
              <p:cNvPr id="47144" name="Rectangle 124"/>
              <p:cNvSpPr>
                <a:spLocks noChangeArrowheads="1"/>
              </p:cNvSpPr>
              <p:nvPr/>
            </p:nvSpPr>
            <p:spPr bwMode="auto">
              <a:xfrm>
                <a:off x="3696" y="76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2.5</a:t>
                </a:r>
              </a:p>
            </p:txBody>
          </p:sp>
          <p:sp>
            <p:nvSpPr>
              <p:cNvPr id="47145" name="Rectangle 125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2.75</a:t>
                </a:r>
              </a:p>
            </p:txBody>
          </p:sp>
          <p:sp>
            <p:nvSpPr>
              <p:cNvPr id="47146" name="Rectangle 126"/>
              <p:cNvSpPr>
                <a:spLocks noChangeArrowheads="1"/>
              </p:cNvSpPr>
              <p:nvPr/>
            </p:nvSpPr>
            <p:spPr bwMode="auto">
              <a:xfrm>
                <a:off x="4800" y="76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7147" name="Rectangle 127"/>
              <p:cNvSpPr>
                <a:spLocks noChangeArrowheads="1"/>
              </p:cNvSpPr>
              <p:nvPr/>
            </p:nvSpPr>
            <p:spPr bwMode="auto">
              <a:xfrm>
                <a:off x="1824" y="76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8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1.5</a:t>
                </a:r>
              </a:p>
            </p:txBody>
          </p:sp>
          <p:sp>
            <p:nvSpPr>
              <p:cNvPr id="47148" name="Rectangle 128"/>
              <p:cNvSpPr>
                <a:spLocks noChangeArrowheads="1"/>
              </p:cNvSpPr>
              <p:nvPr/>
            </p:nvSpPr>
            <p:spPr bwMode="auto">
              <a:xfrm>
                <a:off x="4608" y="1152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2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0.3333333</a:t>
                </a:r>
              </a:p>
            </p:txBody>
          </p:sp>
          <p:sp>
            <p:nvSpPr>
              <p:cNvPr id="47149" name="Rectangle 129"/>
              <p:cNvSpPr>
                <a:spLocks noChangeArrowheads="1"/>
              </p:cNvSpPr>
              <p:nvPr/>
            </p:nvSpPr>
            <p:spPr bwMode="auto">
              <a:xfrm>
                <a:off x="4032" y="1152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2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0.3636364</a:t>
                </a:r>
              </a:p>
            </p:txBody>
          </p:sp>
          <p:sp>
            <p:nvSpPr>
              <p:cNvPr id="47150" name="Rectangle 130"/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2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0.4</a:t>
                </a:r>
              </a:p>
            </p:txBody>
          </p:sp>
          <p:sp>
            <p:nvSpPr>
              <p:cNvPr id="47151" name="Rectangle 13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2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0.4444444</a:t>
                </a:r>
              </a:p>
            </p:txBody>
          </p:sp>
          <p:sp>
            <p:nvSpPr>
              <p:cNvPr id="47152" name="Rectangle 132"/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2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0.5</a:t>
                </a:r>
              </a:p>
            </p:txBody>
          </p:sp>
          <p:sp>
            <p:nvSpPr>
              <p:cNvPr id="47153" name="Rectangle 133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2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0.5714286</a:t>
                </a:r>
              </a:p>
            </p:txBody>
          </p:sp>
          <p:sp>
            <p:nvSpPr>
              <p:cNvPr id="47154" name="Rectangle 134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5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2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0.6666667</a:t>
                </a:r>
              </a:p>
            </p:txBody>
          </p:sp>
          <p:sp>
            <p:nvSpPr>
              <p:cNvPr id="47155" name="Rectangle 135"/>
              <p:cNvSpPr>
                <a:spLocks noChangeArrowheads="1"/>
              </p:cNvSpPr>
              <p:nvPr/>
            </p:nvSpPr>
            <p:spPr bwMode="auto">
              <a:xfrm>
                <a:off x="1344" y="1152"/>
                <a:ext cx="2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2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0.8</a:t>
                </a:r>
              </a:p>
            </p:txBody>
          </p:sp>
          <p:sp>
            <p:nvSpPr>
              <p:cNvPr id="47156" name="Rectangle 136"/>
              <p:cNvSpPr>
                <a:spLocks noChangeArrowheads="1"/>
              </p:cNvSpPr>
              <p:nvPr/>
            </p:nvSpPr>
            <p:spPr bwMode="auto">
              <a:xfrm>
                <a:off x="960" y="11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1600" i="0">
                    <a:solidFill>
                      <a:srgbClr val="000066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7157" name="Group 148"/>
            <p:cNvGrpSpPr/>
            <p:nvPr/>
          </p:nvGrpSpPr>
          <p:grpSpPr bwMode="auto">
            <a:xfrm>
              <a:off x="384" y="720"/>
              <a:ext cx="4848" cy="672"/>
              <a:chOff x="384" y="720"/>
              <a:chExt cx="4848" cy="672"/>
            </a:xfrm>
          </p:grpSpPr>
          <p:sp>
            <p:nvSpPr>
              <p:cNvPr id="47158" name="Line 107"/>
              <p:cNvSpPr>
                <a:spLocks noChangeShapeType="1"/>
              </p:cNvSpPr>
              <p:nvPr/>
            </p:nvSpPr>
            <p:spPr bwMode="auto">
              <a:xfrm>
                <a:off x="384" y="720"/>
                <a:ext cx="4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159" name="Group 147"/>
              <p:cNvGrpSpPr/>
              <p:nvPr/>
            </p:nvGrpSpPr>
            <p:grpSpPr bwMode="auto">
              <a:xfrm>
                <a:off x="384" y="720"/>
                <a:ext cx="4848" cy="672"/>
                <a:chOff x="384" y="720"/>
                <a:chExt cx="4848" cy="672"/>
              </a:xfrm>
            </p:grpSpPr>
            <p:sp>
              <p:nvSpPr>
                <p:cNvPr id="47160" name="Line 109"/>
                <p:cNvSpPr>
                  <a:spLocks noChangeShapeType="1"/>
                </p:cNvSpPr>
                <p:nvPr/>
              </p:nvSpPr>
              <p:spPr bwMode="auto">
                <a:xfrm>
                  <a:off x="1680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1" name="Line 110"/>
                <p:cNvSpPr>
                  <a:spLocks noChangeShapeType="1"/>
                </p:cNvSpPr>
                <p:nvPr/>
              </p:nvSpPr>
              <p:spPr bwMode="auto">
                <a:xfrm>
                  <a:off x="2256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2" name="Line 111"/>
                <p:cNvSpPr>
                  <a:spLocks noChangeShapeType="1"/>
                </p:cNvSpPr>
                <p:nvPr/>
              </p:nvSpPr>
              <p:spPr bwMode="auto">
                <a:xfrm>
                  <a:off x="2784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3" name="Line 112"/>
                <p:cNvSpPr>
                  <a:spLocks noChangeShapeType="1"/>
                </p:cNvSpPr>
                <p:nvPr/>
              </p:nvSpPr>
              <p:spPr bwMode="auto">
                <a:xfrm>
                  <a:off x="3696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4" name="Line 113"/>
                <p:cNvSpPr>
                  <a:spLocks noChangeShapeType="1"/>
                </p:cNvSpPr>
                <p:nvPr/>
              </p:nvSpPr>
              <p:spPr bwMode="auto">
                <a:xfrm>
                  <a:off x="4032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5" name="Line 114"/>
                <p:cNvSpPr>
                  <a:spLocks noChangeShapeType="1"/>
                </p:cNvSpPr>
                <p:nvPr/>
              </p:nvSpPr>
              <p:spPr bwMode="auto">
                <a:xfrm>
                  <a:off x="4608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6" name="Line 115"/>
                <p:cNvSpPr>
                  <a:spLocks noChangeShapeType="1"/>
                </p:cNvSpPr>
                <p:nvPr/>
              </p:nvSpPr>
              <p:spPr bwMode="auto">
                <a:xfrm>
                  <a:off x="5232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7" name="Line 138"/>
                <p:cNvSpPr>
                  <a:spLocks noChangeShapeType="1"/>
                </p:cNvSpPr>
                <p:nvPr/>
              </p:nvSpPr>
              <p:spPr bwMode="auto">
                <a:xfrm>
                  <a:off x="384" y="1056"/>
                  <a:ext cx="484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8" name="Line 139"/>
                <p:cNvSpPr>
                  <a:spLocks noChangeShapeType="1"/>
                </p:cNvSpPr>
                <p:nvPr/>
              </p:nvSpPr>
              <p:spPr bwMode="auto">
                <a:xfrm>
                  <a:off x="384" y="1392"/>
                  <a:ext cx="484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9" name="Line 140"/>
                <p:cNvSpPr>
                  <a:spLocks noChangeShapeType="1"/>
                </p:cNvSpPr>
                <p:nvPr/>
              </p:nvSpPr>
              <p:spPr bwMode="auto">
                <a:xfrm>
                  <a:off x="384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0" name="Line 141"/>
                <p:cNvSpPr>
                  <a:spLocks noChangeShapeType="1"/>
                </p:cNvSpPr>
                <p:nvPr/>
              </p:nvSpPr>
              <p:spPr bwMode="auto">
                <a:xfrm>
                  <a:off x="864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1" name="Line 142"/>
                <p:cNvSpPr>
                  <a:spLocks noChangeShapeType="1"/>
                </p:cNvSpPr>
                <p:nvPr/>
              </p:nvSpPr>
              <p:spPr bwMode="auto">
                <a:xfrm>
                  <a:off x="1200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2" name="Line 143"/>
                <p:cNvSpPr>
                  <a:spLocks noChangeShapeType="1"/>
                </p:cNvSpPr>
                <p:nvPr/>
              </p:nvSpPr>
              <p:spPr bwMode="auto">
                <a:xfrm>
                  <a:off x="3120" y="72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39" descr="MCj041795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76962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Text Box 140"/>
          <p:cNvSpPr txBox="1">
            <a:spLocks noChangeArrowheads="1"/>
          </p:cNvSpPr>
          <p:nvPr/>
        </p:nvSpPr>
        <p:spPr bwMode="auto">
          <a:xfrm>
            <a:off x="609600" y="6096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>
                <a:solidFill>
                  <a:srgbClr val="FF0000"/>
                </a:solidFill>
                <a:sym typeface="Wingdings" panose="05000000000000000000" pitchFamily="2" charset="2"/>
              </a:rPr>
              <a:t> </a:t>
            </a:r>
            <a:r>
              <a:rPr lang="en-US" altLang="zh-CN" i="0">
                <a:solidFill>
                  <a:srgbClr val="FF0000"/>
                </a:solidFill>
              </a:rPr>
              <a:t>Romberg </a:t>
            </a:r>
            <a:r>
              <a:rPr lang="zh-CN" altLang="en-US" i="0">
                <a:solidFill>
                  <a:srgbClr val="FF0000"/>
                </a:solidFill>
              </a:rPr>
              <a:t>算法计算步骤：</a:t>
            </a:r>
          </a:p>
        </p:txBody>
      </p:sp>
      <p:grpSp>
        <p:nvGrpSpPr>
          <p:cNvPr id="48131" name="Group 174"/>
          <p:cNvGrpSpPr/>
          <p:nvPr/>
        </p:nvGrpSpPr>
        <p:grpSpPr bwMode="auto">
          <a:xfrm>
            <a:off x="762000" y="1238250"/>
            <a:ext cx="9540875" cy="3394075"/>
            <a:chOff x="480" y="780"/>
            <a:chExt cx="6010" cy="2138"/>
          </a:xfrm>
        </p:grpSpPr>
        <p:grpSp>
          <p:nvGrpSpPr>
            <p:cNvPr id="48132" name="Group 145"/>
            <p:cNvGrpSpPr/>
            <p:nvPr/>
          </p:nvGrpSpPr>
          <p:grpSpPr bwMode="auto">
            <a:xfrm>
              <a:off x="480" y="1296"/>
              <a:ext cx="4704" cy="292"/>
              <a:chOff x="480" y="1152"/>
              <a:chExt cx="4598" cy="292"/>
            </a:xfrm>
          </p:grpSpPr>
          <p:sp>
            <p:nvSpPr>
              <p:cNvPr id="48133" name="Text Box 136"/>
              <p:cNvSpPr txBox="1">
                <a:spLocks noChangeArrowheads="1"/>
              </p:cNvSpPr>
              <p:nvPr/>
            </p:nvSpPr>
            <p:spPr bwMode="auto">
              <a:xfrm>
                <a:off x="480" y="1152"/>
                <a:ext cx="45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zh-CN" altLang="en-US" i="0">
                    <a:solidFill>
                      <a:schemeClr val="tx1"/>
                    </a:solidFill>
                    <a:ea typeface="宋体" panose="02010600030101010101" pitchFamily="2" charset="-122"/>
                  </a:rPr>
                  <a:t>．</a:t>
                </a:r>
                <a:r>
                  <a:rPr lang="zh-CN" altLang="en-US" i="0">
                    <a:solidFill>
                      <a:schemeClr val="tx1"/>
                    </a:solidFill>
                  </a:rPr>
                  <a:t>按变步长复化梯形公式，由         计算        ，转</a:t>
                </a:r>
                <a:r>
                  <a:rPr lang="en-US" altLang="zh-CN" i="0">
                    <a:solidFill>
                      <a:schemeClr val="tx1"/>
                    </a:solidFill>
                  </a:rPr>
                  <a:t>3</a:t>
                </a:r>
                <a:r>
                  <a:rPr lang="zh-CN" altLang="en-US" i="0">
                    <a:solidFill>
                      <a:schemeClr val="tx1"/>
                    </a:solidFill>
                  </a:rPr>
                  <a:t>；</a:t>
                </a:r>
              </a:p>
            </p:txBody>
          </p:sp>
          <p:graphicFrame>
            <p:nvGraphicFramePr>
              <p:cNvPr id="48134" name="Object 143"/>
              <p:cNvGraphicFramePr/>
              <p:nvPr/>
            </p:nvGraphicFramePr>
            <p:xfrm>
              <a:off x="3061" y="1152"/>
              <a:ext cx="413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25" r:id="rId4" imgW="177800" imgH="116205" progId="Equation.DSMT4">
                      <p:embed/>
                    </p:oleObj>
                  </mc:Choice>
                  <mc:Fallback>
                    <p:oleObj r:id="rId4" imgW="177800" imgH="116205" progId="Equation.DSMT4">
                      <p:embed/>
                      <p:pic>
                        <p:nvPicPr>
                          <p:cNvPr id="0" name="Object 14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1152"/>
                            <a:ext cx="413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5" name="Object 144"/>
              <p:cNvGraphicFramePr/>
              <p:nvPr/>
            </p:nvGraphicFramePr>
            <p:xfrm>
              <a:off x="3984" y="1152"/>
              <a:ext cx="323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26" r:id="rId6" imgW="130175" imgH="116205" progId="Equation.DSMT4">
                      <p:embed/>
                    </p:oleObj>
                  </mc:Choice>
                  <mc:Fallback>
                    <p:oleObj r:id="rId6" imgW="130175" imgH="116205" progId="Equation.DSMT4">
                      <p:embed/>
                      <p:pic>
                        <p:nvPicPr>
                          <p:cNvPr id="0" name="Object 14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152"/>
                            <a:ext cx="323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136" name="Group 151"/>
            <p:cNvGrpSpPr/>
            <p:nvPr/>
          </p:nvGrpSpPr>
          <p:grpSpPr bwMode="auto">
            <a:xfrm>
              <a:off x="480" y="1776"/>
              <a:ext cx="4944" cy="518"/>
              <a:chOff x="432" y="1536"/>
              <a:chExt cx="4944" cy="518"/>
            </a:xfrm>
          </p:grpSpPr>
          <p:sp>
            <p:nvSpPr>
              <p:cNvPr id="48137" name="Text Box 147"/>
              <p:cNvSpPr txBox="1">
                <a:spLocks noChangeArrowheads="1"/>
              </p:cNvSpPr>
              <p:nvPr/>
            </p:nvSpPr>
            <p:spPr bwMode="auto">
              <a:xfrm>
                <a:off x="432" y="1536"/>
                <a:ext cx="494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  <a:r>
                  <a:rPr lang="zh-CN" altLang="en-US" i="0">
                    <a:solidFill>
                      <a:schemeClr val="tx1"/>
                    </a:solidFill>
                    <a:ea typeface="宋体" panose="02010600030101010101" pitchFamily="2" charset="-122"/>
                  </a:rPr>
                  <a:t>．</a:t>
                </a:r>
                <a:r>
                  <a:rPr lang="zh-CN" altLang="en-US" i="0">
                    <a:solidFill>
                      <a:schemeClr val="tx1"/>
                    </a:solidFill>
                  </a:rPr>
                  <a:t>按加速公式，计算</a:t>
                </a:r>
                <a:r>
                  <a:rPr lang="en-US" altLang="zh-CN" i="0">
                    <a:solidFill>
                      <a:schemeClr val="tx1"/>
                    </a:solidFill>
                  </a:rPr>
                  <a:t>T</a:t>
                </a:r>
                <a:r>
                  <a:rPr lang="zh-CN" altLang="en-US" i="0">
                    <a:solidFill>
                      <a:schemeClr val="tx1"/>
                    </a:solidFill>
                  </a:rPr>
                  <a:t>数表中第        行的其余元素</a:t>
                </a:r>
              </a:p>
              <a:p>
                <a:pPr eaLnBrk="1" hangingPunct="1"/>
                <a:r>
                  <a:rPr lang="zh-CN" altLang="en-US" i="0">
                    <a:solidFill>
                      <a:schemeClr val="tx1"/>
                    </a:solidFill>
                  </a:rPr>
                  <a:t>                                     ，转</a:t>
                </a:r>
                <a:r>
                  <a:rPr lang="en-US" altLang="zh-CN" i="0">
                    <a:solidFill>
                      <a:schemeClr val="tx1"/>
                    </a:solidFill>
                  </a:rPr>
                  <a:t>4</a:t>
                </a:r>
                <a:r>
                  <a:rPr lang="zh-CN" altLang="en-US" i="0">
                    <a:solidFill>
                      <a:schemeClr val="tx1"/>
                    </a:solidFill>
                  </a:rPr>
                  <a:t>；</a:t>
                </a:r>
              </a:p>
            </p:txBody>
          </p:sp>
          <p:graphicFrame>
            <p:nvGraphicFramePr>
              <p:cNvPr id="48138" name="Object 148"/>
              <p:cNvGraphicFramePr/>
              <p:nvPr/>
            </p:nvGraphicFramePr>
            <p:xfrm>
              <a:off x="3216" y="1584"/>
              <a:ext cx="369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27" r:id="rId8" imgW="157480" imgH="81915" progId="Equation.DSMT4">
                      <p:embed/>
                    </p:oleObj>
                  </mc:Choice>
                  <mc:Fallback>
                    <p:oleObj r:id="rId8" imgW="157480" imgH="81915" progId="Equation.DSMT4">
                      <p:embed/>
                      <p:pic>
                        <p:nvPicPr>
                          <p:cNvPr id="0" name="Object 1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584"/>
                            <a:ext cx="369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9" name="Object 149"/>
              <p:cNvGraphicFramePr/>
              <p:nvPr/>
            </p:nvGraphicFramePr>
            <p:xfrm>
              <a:off x="816" y="1776"/>
              <a:ext cx="1360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28" r:id="rId10" imgW="633730" imgH="122555" progId="Equation.DSMT4">
                      <p:embed/>
                    </p:oleObj>
                  </mc:Choice>
                  <mc:Fallback>
                    <p:oleObj r:id="rId10" imgW="633730" imgH="122555" progId="Equation.DSMT4">
                      <p:embed/>
                      <p:pic>
                        <p:nvPicPr>
                          <p:cNvPr id="0" name="Object 1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776"/>
                            <a:ext cx="1360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140" name="Group 173"/>
            <p:cNvGrpSpPr/>
            <p:nvPr/>
          </p:nvGrpSpPr>
          <p:grpSpPr bwMode="auto">
            <a:xfrm>
              <a:off x="480" y="2400"/>
              <a:ext cx="4628" cy="518"/>
              <a:chOff x="480" y="2400"/>
              <a:chExt cx="4628" cy="518"/>
            </a:xfrm>
          </p:grpSpPr>
          <p:sp>
            <p:nvSpPr>
              <p:cNvPr id="48141" name="Text Box 153"/>
              <p:cNvSpPr txBox="1">
                <a:spLocks noChangeArrowheads="1"/>
              </p:cNvSpPr>
              <p:nvPr/>
            </p:nvSpPr>
            <p:spPr bwMode="auto">
              <a:xfrm>
                <a:off x="480" y="2400"/>
                <a:ext cx="462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i="0">
                    <a:solidFill>
                      <a:schemeClr val="tx1"/>
                    </a:solidFill>
                    <a:ea typeface="宋体" panose="02010600030101010101" pitchFamily="2" charset="-122"/>
                  </a:rPr>
                  <a:t>4</a:t>
                </a:r>
                <a:r>
                  <a:rPr lang="zh-CN" altLang="en-US" i="0">
                    <a:solidFill>
                      <a:schemeClr val="tx1"/>
                    </a:solidFill>
                    <a:ea typeface="宋体" panose="02010600030101010101" pitchFamily="2" charset="-122"/>
                  </a:rPr>
                  <a:t>．</a:t>
                </a:r>
                <a:r>
                  <a:rPr lang="zh-CN" altLang="en-US" i="0">
                    <a:solidFill>
                      <a:schemeClr val="tx1"/>
                    </a:solidFill>
                  </a:rPr>
                  <a:t>对给定的误差    ，若                        ，停止，取        </a:t>
                </a:r>
              </a:p>
              <a:p>
                <a:pPr eaLnBrk="1" hangingPunct="1"/>
                <a:r>
                  <a:rPr lang="zh-CN" altLang="en-US" i="0">
                    <a:solidFill>
                      <a:schemeClr val="tx1"/>
                    </a:solidFill>
                  </a:rPr>
                  <a:t>      为    的近似值；否则，令              ，转</a:t>
                </a:r>
                <a:r>
                  <a:rPr lang="en-US" altLang="zh-CN" i="0">
                    <a:solidFill>
                      <a:schemeClr val="tx1"/>
                    </a:solidFill>
                  </a:rPr>
                  <a:t>2</a:t>
                </a:r>
                <a:r>
                  <a:rPr lang="zh-CN" altLang="en-US" i="0">
                    <a:solidFill>
                      <a:schemeClr val="tx1"/>
                    </a:solidFill>
                  </a:rPr>
                  <a:t>。</a:t>
                </a:r>
              </a:p>
            </p:txBody>
          </p:sp>
          <p:graphicFrame>
            <p:nvGraphicFramePr>
              <p:cNvPr id="48142" name="Object 137"/>
              <p:cNvGraphicFramePr/>
              <p:nvPr/>
            </p:nvGraphicFramePr>
            <p:xfrm>
              <a:off x="2544" y="2400"/>
              <a:ext cx="1069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29" r:id="rId12" imgW="486410" imgH="136525" progId="Equation.DSMT4">
                      <p:embed/>
                    </p:oleObj>
                  </mc:Choice>
                  <mc:Fallback>
                    <p:oleObj r:id="rId12" imgW="486410" imgH="136525" progId="Equation.DSMT4">
                      <p:embed/>
                      <p:pic>
                        <p:nvPicPr>
                          <p:cNvPr id="0" name="Object 1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2400"/>
                            <a:ext cx="1069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3" name="Object 154"/>
              <p:cNvGraphicFramePr/>
              <p:nvPr/>
            </p:nvGraphicFramePr>
            <p:xfrm>
              <a:off x="1968" y="2448"/>
              <a:ext cx="148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0" r:id="rId14" imgW="58420" imgH="64770" progId="Equation.DSMT4">
                      <p:embed/>
                    </p:oleObj>
                  </mc:Choice>
                  <mc:Fallback>
                    <p:oleObj r:id="rId14" imgW="58420" imgH="64770" progId="Equation.DSMT4">
                      <p:embed/>
                      <p:pic>
                        <p:nvPicPr>
                          <p:cNvPr id="0" name="Object 1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448"/>
                            <a:ext cx="148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4" name="Object 155"/>
              <p:cNvGraphicFramePr/>
              <p:nvPr/>
            </p:nvGraphicFramePr>
            <p:xfrm>
              <a:off x="4704" y="2400"/>
              <a:ext cx="336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1" r:id="rId16" imgW="130175" imgH="116205" progId="Equation.DSMT4">
                      <p:embed/>
                    </p:oleObj>
                  </mc:Choice>
                  <mc:Fallback>
                    <p:oleObj r:id="rId16" imgW="130175" imgH="116205" progId="Equation.DSMT4">
                      <p:embed/>
                      <p:pic>
                        <p:nvPicPr>
                          <p:cNvPr id="0" name="Object 1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400"/>
                            <a:ext cx="336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5" name="Object 156"/>
              <p:cNvGraphicFramePr/>
              <p:nvPr/>
            </p:nvGraphicFramePr>
            <p:xfrm>
              <a:off x="2976" y="2688"/>
              <a:ext cx="651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2" r:id="rId18" imgW="280670" imgH="81915" progId="Equation.DSMT4">
                      <p:embed/>
                    </p:oleObj>
                  </mc:Choice>
                  <mc:Fallback>
                    <p:oleObj r:id="rId18" imgW="280670" imgH="81915" progId="Equation.DSMT4">
                      <p:embed/>
                      <p:pic>
                        <p:nvPicPr>
                          <p:cNvPr id="0" name="Object 15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688"/>
                            <a:ext cx="651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6" name="Object 157"/>
              <p:cNvGraphicFramePr/>
              <p:nvPr/>
            </p:nvGraphicFramePr>
            <p:xfrm>
              <a:off x="1056" y="2688"/>
              <a:ext cx="148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3" r:id="rId20" imgW="58420" imgH="78740" progId="Equation.DSMT4">
                      <p:embed/>
                    </p:oleObj>
                  </mc:Choice>
                  <mc:Fallback>
                    <p:oleObj r:id="rId20" imgW="58420" imgH="78740" progId="Equation.DSMT4">
                      <p:embed/>
                      <p:pic>
                        <p:nvPicPr>
                          <p:cNvPr id="0" name="Object 1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688"/>
                            <a:ext cx="148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147" name="Group 169"/>
            <p:cNvGrpSpPr/>
            <p:nvPr/>
          </p:nvGrpSpPr>
          <p:grpSpPr bwMode="auto">
            <a:xfrm>
              <a:off x="480" y="780"/>
              <a:ext cx="6010" cy="405"/>
              <a:chOff x="480" y="828"/>
              <a:chExt cx="6010" cy="405"/>
            </a:xfrm>
          </p:grpSpPr>
          <p:grpSp>
            <p:nvGrpSpPr>
              <p:cNvPr id="48148" name="Group 142"/>
              <p:cNvGrpSpPr/>
              <p:nvPr/>
            </p:nvGrpSpPr>
            <p:grpSpPr bwMode="auto">
              <a:xfrm>
                <a:off x="480" y="828"/>
                <a:ext cx="6010" cy="405"/>
                <a:chOff x="480" y="732"/>
                <a:chExt cx="6010" cy="405"/>
              </a:xfrm>
            </p:grpSpPr>
            <p:sp>
              <p:nvSpPr>
                <p:cNvPr id="4814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80" y="751"/>
                  <a:ext cx="6010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b="0" i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1</a:t>
                  </a:r>
                  <a:r>
                    <a:rPr lang="zh-CN" altLang="en-US" b="0" i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．</a:t>
                  </a:r>
                  <a:r>
                    <a:rPr lang="zh-CN" altLang="en-US" i="0">
                      <a:solidFill>
                        <a:schemeClr val="tx1"/>
                      </a:solidFill>
                      <a:latin typeface="楷体_GB2312" pitchFamily="49" charset="-122"/>
                    </a:rPr>
                    <a:t>取       ，计算                ，          ，令    ，转</a:t>
                  </a:r>
                  <a:r>
                    <a:rPr lang="en-US" altLang="zh-CN" i="0">
                      <a:solidFill>
                        <a:schemeClr val="tx1"/>
                      </a:solidFill>
                      <a:latin typeface="楷体_GB2312" pitchFamily="49" charset="-122"/>
                    </a:rPr>
                    <a:t>2</a:t>
                  </a:r>
                  <a:r>
                    <a:rPr lang="zh-CN" altLang="en-US" i="0">
                      <a:solidFill>
                        <a:schemeClr val="tx1"/>
                      </a:solidFill>
                      <a:latin typeface="楷体_GB2312" pitchFamily="49" charset="-122"/>
                    </a:rPr>
                    <a:t>；</a:t>
                  </a:r>
                </a:p>
              </p:txBody>
            </p:sp>
            <p:graphicFrame>
              <p:nvGraphicFramePr>
                <p:cNvPr id="48150" name="Object 134"/>
                <p:cNvGraphicFramePr/>
                <p:nvPr/>
              </p:nvGraphicFramePr>
              <p:xfrm>
                <a:off x="1008" y="768"/>
                <a:ext cx="700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34" r:id="rId22" imgW="314960" imgH="109220" progId="Equation.DSMT4">
                        <p:embed/>
                      </p:oleObj>
                    </mc:Choice>
                    <mc:Fallback>
                      <p:oleObj r:id="rId22" imgW="314960" imgH="109220" progId="Equation.DSMT4">
                        <p:embed/>
                        <p:pic>
                          <p:nvPicPr>
                            <p:cNvPr id="0" name="Object 13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768"/>
                              <a:ext cx="700" cy="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1" name="Object 135"/>
                <p:cNvGraphicFramePr/>
                <p:nvPr/>
              </p:nvGraphicFramePr>
              <p:xfrm>
                <a:off x="2207" y="732"/>
                <a:ext cx="1742" cy="4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35" r:id="rId24" imgW="1422400" imgH="393700" progId="Equation.DSMT4">
                        <p:embed/>
                      </p:oleObj>
                    </mc:Choice>
                    <mc:Fallback>
                      <p:oleObj r:id="rId24" imgW="1422400" imgH="393700" progId="Equation.DSMT4">
                        <p:embed/>
                        <p:pic>
                          <p:nvPicPr>
                            <p:cNvPr id="0" name="Object 13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7" y="732"/>
                              <a:ext cx="1742" cy="4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8152" name="Group 165"/>
              <p:cNvGrpSpPr>
                <a:grpSpLocks noChangeAspect="1"/>
              </p:cNvGrpSpPr>
              <p:nvPr/>
            </p:nvGrpSpPr>
            <p:grpSpPr bwMode="auto">
              <a:xfrm>
                <a:off x="4176" y="864"/>
                <a:ext cx="404" cy="231"/>
                <a:chOff x="4176" y="753"/>
                <a:chExt cx="404" cy="231"/>
              </a:xfrm>
            </p:grpSpPr>
            <p:sp>
              <p:nvSpPr>
                <p:cNvPr id="48153" name="AutoShape 16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76" y="768"/>
                  <a:ext cx="385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8154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92" y="773"/>
                  <a:ext cx="8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200" b="0" i="0">
                      <a:solidFill>
                        <a:srgbClr val="000000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48155" name="Rectangle 167"/>
                <p:cNvSpPr>
                  <a:spLocks noChangeArrowheads="1"/>
                </p:cNvSpPr>
                <p:nvPr/>
              </p:nvSpPr>
              <p:spPr bwMode="auto">
                <a:xfrm>
                  <a:off x="4238" y="773"/>
                  <a:ext cx="7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200" b="0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48156" name="Rectangle 168"/>
                <p:cNvSpPr>
                  <a:spLocks noChangeArrowheads="1"/>
                </p:cNvSpPr>
                <p:nvPr/>
              </p:nvSpPr>
              <p:spPr bwMode="auto">
                <a:xfrm>
                  <a:off x="4389" y="753"/>
                  <a:ext cx="97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200" b="0" i="0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=</a:t>
                  </a:r>
                  <a:endParaRPr lang="en-US" altLang="zh-CN"/>
                </a:p>
              </p:txBody>
            </p:sp>
          </p:grp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>
          <a:xfrm>
            <a:off x="2819400" y="1981200"/>
            <a:ext cx="3733800" cy="1828800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5400"/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29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291" name="Line 36"/>
          <p:cNvSpPr>
            <a:spLocks noChangeShapeType="1"/>
          </p:cNvSpPr>
          <p:nvPr/>
        </p:nvSpPr>
        <p:spPr bwMode="auto">
          <a:xfrm>
            <a:off x="2590800" y="41910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0"/>
          <p:cNvGrpSpPr/>
          <p:nvPr/>
        </p:nvGrpSpPr>
        <p:grpSpPr bwMode="auto">
          <a:xfrm>
            <a:off x="685800" y="1295400"/>
            <a:ext cx="7543800" cy="1905000"/>
            <a:chOff x="432" y="816"/>
            <a:chExt cx="4752" cy="1200"/>
          </a:xfrm>
        </p:grpSpPr>
        <p:sp>
          <p:nvSpPr>
            <p:cNvPr id="12293" name="Rectangle 31"/>
            <p:cNvSpPr>
              <a:spLocks noChangeArrowheads="1"/>
            </p:cNvSpPr>
            <p:nvPr/>
          </p:nvSpPr>
          <p:spPr bwMode="auto">
            <a:xfrm>
              <a:off x="432" y="816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solidFill>
                    <a:srgbClr val="FF3399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sz="2800" i="0">
                  <a:solidFill>
                    <a:srgbClr val="FF3399"/>
                  </a:solidFill>
                  <a:latin typeface="Arial" panose="020B0604020202020204" pitchFamily="34" charset="0"/>
                </a:rPr>
                <a:t>、定积分的几何意义</a:t>
              </a:r>
            </a:p>
          </p:txBody>
        </p:sp>
        <p:graphicFrame>
          <p:nvGraphicFramePr>
            <p:cNvPr id="12294" name="Object 32"/>
            <p:cNvGraphicFramePr/>
            <p:nvPr/>
          </p:nvGraphicFramePr>
          <p:xfrm>
            <a:off x="1488" y="1200"/>
            <a:ext cx="1344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" r:id="rId3" imgW="414655" imgH="235585" progId="Equation.DSMT4">
                    <p:embed/>
                  </p:oleObj>
                </mc:Choice>
                <mc:Fallback>
                  <p:oleObj r:id="rId3" imgW="414655" imgH="235585" progId="Equation.DSMT4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1344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5" name="Group 62"/>
            <p:cNvGrpSpPr/>
            <p:nvPr/>
          </p:nvGrpSpPr>
          <p:grpSpPr bwMode="auto">
            <a:xfrm>
              <a:off x="3264" y="816"/>
              <a:ext cx="1920" cy="1200"/>
              <a:chOff x="768" y="1536"/>
              <a:chExt cx="2810" cy="2072"/>
            </a:xfrm>
          </p:grpSpPr>
          <p:grpSp>
            <p:nvGrpSpPr>
              <p:cNvPr id="12296" name="Group 39"/>
              <p:cNvGrpSpPr/>
              <p:nvPr/>
            </p:nvGrpSpPr>
            <p:grpSpPr bwMode="auto">
              <a:xfrm>
                <a:off x="1632" y="2064"/>
                <a:ext cx="1104" cy="1248"/>
                <a:chOff x="1776" y="2352"/>
                <a:chExt cx="1104" cy="1248"/>
              </a:xfrm>
            </p:grpSpPr>
            <p:grpSp>
              <p:nvGrpSpPr>
                <p:cNvPr id="12297" name="Group 40"/>
                <p:cNvGrpSpPr/>
                <p:nvPr/>
              </p:nvGrpSpPr>
              <p:grpSpPr bwMode="auto">
                <a:xfrm>
                  <a:off x="1776" y="2352"/>
                  <a:ext cx="1104" cy="1248"/>
                  <a:chOff x="1632" y="2064"/>
                  <a:chExt cx="1104" cy="1248"/>
                </a:xfrm>
              </p:grpSpPr>
              <p:sp>
                <p:nvSpPr>
                  <p:cNvPr id="1229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312"/>
                    <a:ext cx="1104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9" name="Arc 42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896" y="1800"/>
                    <a:ext cx="576" cy="1104"/>
                  </a:xfrm>
                  <a:custGeom>
                    <a:avLst/>
                    <a:gdLst>
                      <a:gd name="T0" fmla="*/ -1 w 21600"/>
                      <a:gd name="T1" fmla="*/ 0 h 21600"/>
                      <a:gd name="T2" fmla="*/ 21600 w 21600"/>
                      <a:gd name="T3" fmla="*/ 21600 h 21600"/>
                      <a:gd name="T4" fmla="*/ -1 w 21600"/>
                      <a:gd name="T5" fmla="*/ 0 h 21600"/>
                      <a:gd name="T6" fmla="*/ 21600 w 21600"/>
                      <a:gd name="T7" fmla="*/ 21600 h 21600"/>
                      <a:gd name="T8" fmla="*/ 0 w 21600"/>
                      <a:gd name="T9" fmla="*/ 21600 h 21600"/>
                      <a:gd name="T10" fmla="*/ -1 w 21600"/>
                      <a:gd name="T11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230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640"/>
                    <a:ext cx="0" cy="672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064"/>
                    <a:ext cx="0" cy="1248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02" name="Rectangle 45"/>
                <p:cNvSpPr>
                  <a:spLocks noChangeArrowheads="1"/>
                </p:cNvSpPr>
                <p:nvPr/>
              </p:nvSpPr>
              <p:spPr bwMode="auto">
                <a:xfrm>
                  <a:off x="1776" y="2928"/>
                  <a:ext cx="1104" cy="672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12303" name="Group 61"/>
              <p:cNvGrpSpPr/>
              <p:nvPr/>
            </p:nvGrpSpPr>
            <p:grpSpPr bwMode="auto">
              <a:xfrm>
                <a:off x="768" y="1536"/>
                <a:ext cx="2810" cy="2072"/>
                <a:chOff x="768" y="1536"/>
                <a:chExt cx="2810" cy="2072"/>
              </a:xfrm>
            </p:grpSpPr>
            <p:sp>
              <p:nvSpPr>
                <p:cNvPr id="12304" name="AutoShape 52"/>
                <p:cNvSpPr/>
                <p:nvPr/>
              </p:nvSpPr>
              <p:spPr bwMode="auto">
                <a:xfrm>
                  <a:off x="2736" y="1800"/>
                  <a:ext cx="576" cy="384"/>
                </a:xfrm>
                <a:prstGeom prst="callout1">
                  <a:avLst>
                    <a:gd name="adj1" fmla="val 18750"/>
                    <a:gd name="adj2" fmla="val -8333"/>
                    <a:gd name="adj3" fmla="val 81250"/>
                    <a:gd name="adj4" fmla="val -6666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endParaRPr lang="zh-CN" altLang="zh-CN" i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305" name="Group 60"/>
                <p:cNvGrpSpPr/>
                <p:nvPr/>
              </p:nvGrpSpPr>
              <p:grpSpPr bwMode="auto">
                <a:xfrm>
                  <a:off x="768" y="1536"/>
                  <a:ext cx="2810" cy="2072"/>
                  <a:chOff x="768" y="1536"/>
                  <a:chExt cx="2810" cy="2072"/>
                </a:xfrm>
              </p:grpSpPr>
              <p:sp>
                <p:nvSpPr>
                  <p:cNvPr id="1230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064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prstDash val="lg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307" name="Group 59"/>
                  <p:cNvGrpSpPr/>
                  <p:nvPr/>
                </p:nvGrpSpPr>
                <p:grpSpPr bwMode="auto">
                  <a:xfrm>
                    <a:off x="768" y="1536"/>
                    <a:ext cx="2810" cy="2072"/>
                    <a:chOff x="768" y="1536"/>
                    <a:chExt cx="2810" cy="2072"/>
                  </a:xfrm>
                </p:grpSpPr>
                <p:sp>
                  <p:nvSpPr>
                    <p:cNvPr id="1230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2640"/>
                      <a:ext cx="0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prstDash val="lgDash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2309" name="Group 58"/>
                    <p:cNvGrpSpPr/>
                    <p:nvPr/>
                  </p:nvGrpSpPr>
                  <p:grpSpPr bwMode="auto">
                    <a:xfrm>
                      <a:off x="768" y="1536"/>
                      <a:ext cx="2810" cy="2072"/>
                      <a:chOff x="768" y="1536"/>
                      <a:chExt cx="2810" cy="2072"/>
                    </a:xfrm>
                  </p:grpSpPr>
                  <p:graphicFrame>
                    <p:nvGraphicFramePr>
                      <p:cNvPr id="12310" name="Object 48"/>
                      <p:cNvGraphicFramePr/>
                      <p:nvPr/>
                    </p:nvGraphicFramePr>
                    <p:xfrm>
                      <a:off x="1536" y="3408"/>
                      <a:ext cx="171" cy="18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2436" r:id="rId5" imgW="127000" imgH="139700" progId="Equation.DSMT4">
                              <p:embed/>
                            </p:oleObj>
                          </mc:Choice>
                          <mc:Fallback>
                            <p:oleObj r:id="rId5" imgW="127000" imgH="139700" progId="Equation.DSMT4">
                              <p:embed/>
                              <p:pic>
                                <p:nvPicPr>
                                  <p:cNvPr id="0" name="Object 48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536" y="3408"/>
                                    <a:ext cx="171" cy="1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pSp>
                    <p:nvGrpSpPr>
                      <p:cNvPr id="12311" name="Group 57"/>
                      <p:cNvGrpSpPr/>
                      <p:nvPr/>
                    </p:nvGrpSpPr>
                    <p:grpSpPr bwMode="auto">
                      <a:xfrm>
                        <a:off x="768" y="1536"/>
                        <a:ext cx="2810" cy="2072"/>
                        <a:chOff x="768" y="1536"/>
                        <a:chExt cx="2810" cy="2072"/>
                      </a:xfrm>
                    </p:grpSpPr>
                    <p:graphicFrame>
                      <p:nvGraphicFramePr>
                        <p:cNvPr id="12312" name="Object 49"/>
                        <p:cNvGraphicFramePr/>
                        <p:nvPr/>
                      </p:nvGraphicFramePr>
                      <p:xfrm>
                        <a:off x="2640" y="3360"/>
                        <a:ext cx="240" cy="248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2437" r:id="rId7" imgW="127000" imgH="177165" progId="Equation.DSMT4">
                                <p:embed/>
                              </p:oleObj>
                            </mc:Choice>
                            <mc:Fallback>
                              <p:oleObj r:id="rId7" imgW="127000" imgH="177165" progId="Equation.DSMT4">
                                <p:embed/>
                                <p:pic>
                                  <p:nvPicPr>
                                    <p:cNvPr id="0" name="Object 49"/>
                                    <p:cNvPicPr>
                                      <a:picLocks noChangeArrowheads="1"/>
                                    </p:cNvPicPr>
                                    <p:nvPr/>
                                  </p:nvPicPr>
                                  <p:blipFill>
                                    <a:blip r:embed="rId8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2640" y="3360"/>
                                      <a:ext cx="240" cy="24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38100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pSp>
                      <p:nvGrpSpPr>
                        <p:cNvPr id="12313" name="Group 56"/>
                        <p:cNvGrpSpPr/>
                        <p:nvPr/>
                      </p:nvGrpSpPr>
                      <p:grpSpPr bwMode="auto">
                        <a:xfrm>
                          <a:off x="768" y="1536"/>
                          <a:ext cx="2810" cy="2064"/>
                          <a:chOff x="768" y="1536"/>
                          <a:chExt cx="2810" cy="2064"/>
                        </a:xfrm>
                      </p:grpSpPr>
                      <p:sp>
                        <p:nvSpPr>
                          <p:cNvPr id="12314" name="Arc 3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-5400000">
                            <a:off x="1896" y="1800"/>
                            <a:ext cx="576" cy="1104"/>
                          </a:xfrm>
                          <a:custGeom>
                            <a:avLst/>
                            <a:gdLst>
                              <a:gd name="T0" fmla="*/ -1 w 21600"/>
                              <a:gd name="T1" fmla="*/ 0 h 21600"/>
                              <a:gd name="T2" fmla="*/ 21600 w 21600"/>
                              <a:gd name="T3" fmla="*/ 21600 h 21600"/>
                              <a:gd name="T4" fmla="*/ -1 w 21600"/>
                              <a:gd name="T5" fmla="*/ 0 h 21600"/>
                              <a:gd name="T6" fmla="*/ 21600 w 21600"/>
                              <a:gd name="T7" fmla="*/ 21600 h 21600"/>
                              <a:gd name="T8" fmla="*/ 0 w 21600"/>
                              <a:gd name="T9" fmla="*/ 21600 h 21600"/>
                              <a:gd name="T10" fmla="*/ -1 w 21600"/>
                              <a:gd name="T11" fmla="*/ 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21600" h="21600" fill="none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lnTo>
                                  <a:pt x="-1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>
                            <a:lvl1pPr eaLnBrk="0" hangingPunct="0"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1pPr>
                            <a:lvl2pPr eaLnBrk="0" hangingPunct="0"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2pPr>
                            <a:lvl3pPr eaLnBrk="0" hangingPunct="0"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3pPr>
                            <a:lvl4pPr eaLnBrk="0" hangingPunct="0"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4pPr>
                            <a:lvl5pPr eaLnBrk="0" hangingPunct="0"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5pPr>
                            <a:lvl6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6pPr>
                            <a:lvl7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7pPr>
                            <a:lvl8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8pPr>
                            <a:lvl9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 sz="2400" b="1" i="1">
                                <a:solidFill>
                                  <a:schemeClr val="accent2"/>
                                </a:solidFill>
                                <a:latin typeface="Times New Roman" panose="02020603050405020304" pitchFamily="18" charset="0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12315" name="Group 55"/>
                          <p:cNvGrpSpPr/>
                          <p:nvPr/>
                        </p:nvGrpSpPr>
                        <p:grpSpPr bwMode="auto">
                          <a:xfrm>
                            <a:off x="768" y="1536"/>
                            <a:ext cx="2810" cy="2064"/>
                            <a:chOff x="768" y="1536"/>
                            <a:chExt cx="2810" cy="2064"/>
                          </a:xfrm>
                        </p:grpSpPr>
                        <p:grpSp>
                          <p:nvGrpSpPr>
                            <p:cNvPr id="12316" name="Group 54"/>
                            <p:cNvGrpSpPr/>
                            <p:nvPr/>
                          </p:nvGrpSpPr>
                          <p:grpSpPr bwMode="auto">
                            <a:xfrm>
                              <a:off x="768" y="1536"/>
                              <a:ext cx="2810" cy="2064"/>
                              <a:chOff x="768" y="1536"/>
                              <a:chExt cx="2810" cy="2064"/>
                            </a:xfrm>
                          </p:grpSpPr>
                          <p:sp>
                            <p:nvSpPr>
                              <p:cNvPr id="12317" name="Line 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152" y="3312"/>
                                <a:ext cx="2304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tailEnd type="triangle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2318" name="Line 3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152" y="1632"/>
                                <a:ext cx="0" cy="168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tailEnd type="triangle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graphicFrame>
                            <p:nvGraphicFramePr>
                              <p:cNvPr id="12319" name="Object 46"/>
                              <p:cNvGraphicFramePr/>
                              <p:nvPr/>
                            </p:nvGraphicFramePr>
                            <p:xfrm>
                              <a:off x="3360" y="3360"/>
                              <a:ext cx="218" cy="240"/>
                            </p:xfrm>
                            <a:graphic>
                              <a:graphicData uri="http://schemas.openxmlformats.org/presentationml/2006/ole">
                                <mc:AlternateContent xmlns:mc="http://schemas.openxmlformats.org/markup-compatibility/2006">
                                  <mc:Choice xmlns:v="urn:schemas-microsoft-com:vml" Requires="v">
                                    <p:oleObj spid="_x0000_s12438" r:id="rId9" imgW="127000" imgH="139700" progId="Equation.DSMT4">
                                      <p:embed/>
                                    </p:oleObj>
                                  </mc:Choice>
                                  <mc:Fallback>
                                    <p:oleObj r:id="rId9" imgW="127000" imgH="139700" progId="Equation.DSMT4">
                                      <p:embed/>
                                      <p:pic>
                                        <p:nvPicPr>
                                          <p:cNvPr id="0" name="Object 46"/>
                                          <p:cNvPicPr>
                                            <a:picLocks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10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3360" y="3360"/>
                                            <a:ext cx="218" cy="24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rgbClr val="FFFFFF"/>
                                                </a:solidFill>
                                              </a14:hiddenFill>
                                            </a:ext>
                                            <a:ext uri="{91240B29-F687-4F45-9708-019B960494DF}">
                                              <a14:hiddenLine xmlns:a14="http://schemas.microsoft.com/office/drawing/2010/main" w="38100">
                                                <a:solidFill>
                                                  <a:srgbClr val="000000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14:hiddenLine>
                                            </a:ext>
                                          </a:extLst>
                                        </p:spPr>
                                      </p:pic>
                                    </p:oleObj>
                                  </mc:Fallback>
                                </mc:AlternateContent>
                              </a:graphicData>
                            </a:graphic>
                          </p:graphicFrame>
                          <p:graphicFrame>
                            <p:nvGraphicFramePr>
                              <p:cNvPr id="12320" name="Object 47"/>
                              <p:cNvGraphicFramePr/>
                              <p:nvPr/>
                            </p:nvGraphicFramePr>
                            <p:xfrm>
                              <a:off x="768" y="1536"/>
                              <a:ext cx="203" cy="240"/>
                            </p:xfrm>
                            <a:graphic>
                              <a:graphicData uri="http://schemas.openxmlformats.org/presentationml/2006/ole">
                                <mc:AlternateContent xmlns:mc="http://schemas.openxmlformats.org/markup-compatibility/2006">
                                  <mc:Choice xmlns:v="urn:schemas-microsoft-com:vml" Requires="v">
                                    <p:oleObj spid="_x0000_s12439" r:id="rId11" imgW="139700" imgH="165100" progId="Equation.DSMT4">
                                      <p:embed/>
                                    </p:oleObj>
                                  </mc:Choice>
                                  <mc:Fallback>
                                    <p:oleObj r:id="rId11" imgW="139700" imgH="165100" progId="Equation.DSMT4">
                                      <p:embed/>
                                      <p:pic>
                                        <p:nvPicPr>
                                          <p:cNvPr id="0" name="Object 47"/>
                                          <p:cNvPicPr>
                                            <a:picLocks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12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768" y="1536"/>
                                            <a:ext cx="203" cy="24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rgbClr val="FFFFFF"/>
                                                </a:solidFill>
                                              </a14:hiddenFill>
                                            </a:ext>
                                            <a:ext uri="{91240B29-F687-4F45-9708-019B960494DF}">
                                              <a14:hiddenLine xmlns:a14="http://schemas.microsoft.com/office/drawing/2010/main" w="38100">
                                                <a:solidFill>
                                                  <a:srgbClr val="000000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14:hiddenLine>
                                            </a:ext>
                                          </a:extLst>
                                        </p:spPr>
                                      </p:pic>
                                    </p:oleObj>
                                  </mc:Fallback>
                                </mc:AlternateContent>
                              </a:graphicData>
                            </a:graphic>
                          </p:graphicFrame>
                          <p:graphicFrame>
                            <p:nvGraphicFramePr>
                              <p:cNvPr id="12321" name="Object 50"/>
                              <p:cNvGraphicFramePr/>
                              <p:nvPr/>
                            </p:nvGraphicFramePr>
                            <p:xfrm>
                              <a:off x="864" y="3312"/>
                              <a:ext cx="219" cy="240"/>
                            </p:xfrm>
                            <a:graphic>
                              <a:graphicData uri="http://schemas.openxmlformats.org/presentationml/2006/ole">
                                <mc:AlternateContent xmlns:mc="http://schemas.openxmlformats.org/markup-compatibility/2006">
                                  <mc:Choice xmlns:v="urn:schemas-microsoft-com:vml" Requires="v">
                                    <p:oleObj spid="_x0000_s12440" r:id="rId13" imgW="127000" imgH="139700" progId="Equation.DSMT4">
                                      <p:embed/>
                                    </p:oleObj>
                                  </mc:Choice>
                                  <mc:Fallback>
                                    <p:oleObj r:id="rId13" imgW="127000" imgH="139700" progId="Equation.DSMT4">
                                      <p:embed/>
                                      <p:pic>
                                        <p:nvPicPr>
                                          <p:cNvPr id="0" name="Object 50"/>
                                          <p:cNvPicPr>
                                            <a:picLocks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14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864" y="3312"/>
                                            <a:ext cx="219" cy="24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rgbClr val="FFFFFF"/>
                                                </a:solidFill>
                                              </a14:hiddenFill>
                                            </a:ext>
                                            <a:ext uri="{91240B29-F687-4F45-9708-019B960494DF}">
                                              <a14:hiddenLine xmlns:a14="http://schemas.microsoft.com/office/drawing/2010/main" w="38100">
                                                <a:solidFill>
                                                  <a:srgbClr val="000000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14:hiddenLine>
                                            </a:ext>
                                          </a:extLst>
                                        </p:spPr>
                                      </p:pic>
                                    </p:oleObj>
                                  </mc:Fallback>
                                </mc:AlternateContent>
                              </a:graphicData>
                            </a:graphic>
                          </p:graphicFrame>
                        </p:grpSp>
                        <p:graphicFrame>
                          <p:nvGraphicFramePr>
                            <p:cNvPr id="12322" name="Object 53"/>
                            <p:cNvGraphicFramePr/>
                            <p:nvPr/>
                          </p:nvGraphicFramePr>
                          <p:xfrm>
                            <a:off x="2688" y="1632"/>
                            <a:ext cx="500" cy="345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spid="_x0000_s12441" r:id="rId15" imgW="367665" imgH="254000" progId="Equation.DSMT4">
                                    <p:embed/>
                                  </p:oleObj>
                                </mc:Choice>
                                <mc:Fallback>
                                  <p:oleObj r:id="rId15" imgW="367665" imgH="254000" progId="Equation.DSMT4">
                                    <p:embed/>
                                    <p:pic>
                                      <p:nvPicPr>
                                        <p:cNvPr id="0" name="Object 53"/>
                                        <p:cNvPicPr>
                                          <a:picLocks noChangeArrowheads="1"/>
                                        </p:cNvPicPr>
                                        <p:nvPr/>
                                      </p:nvPicPr>
                                      <p:blipFill>
                                        <a:blip r:embed="rId16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rcRect/>
                                        <a:stretch>
                                          <a:fillRect/>
                                        </a:stretch>
                                      </p:blipFill>
                                      <p:spPr bwMode="auto">
                                        <a:xfrm>
                                          <a:off x="2688" y="1632"/>
                                          <a:ext cx="500" cy="34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solidFill>
                                                <a:srgbClr val="FFFFFF"/>
                                              </a:solidFill>
                                            </a14:hiddenFill>
                                          </a:ext>
                                          <a:ext uri="{91240B29-F687-4F45-9708-019B960494DF}">
                                            <a14:hiddenLine xmlns:a14="http://schemas.microsoft.com/office/drawing/2010/main" w="38100">
                                              <a:solidFill>
                                                <a:srgbClr val="000000"/>
                                              </a:solidFill>
                                              <a:miter lim="800000"/>
                                              <a:headEnd/>
                                              <a:tailEnd/>
                                            </a14:hiddenLine>
                                          </a:ext>
                                        </a:extLst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4" name="Group 91"/>
          <p:cNvGrpSpPr/>
          <p:nvPr/>
        </p:nvGrpSpPr>
        <p:grpSpPr bwMode="auto">
          <a:xfrm>
            <a:off x="685800" y="3124200"/>
            <a:ext cx="8077200" cy="3276600"/>
            <a:chOff x="432" y="1968"/>
            <a:chExt cx="5088" cy="2064"/>
          </a:xfrm>
        </p:grpSpPr>
        <p:grpSp>
          <p:nvGrpSpPr>
            <p:cNvPr id="12324" name="Group 89"/>
            <p:cNvGrpSpPr/>
            <p:nvPr/>
          </p:nvGrpSpPr>
          <p:grpSpPr bwMode="auto">
            <a:xfrm>
              <a:off x="480" y="2400"/>
              <a:ext cx="5040" cy="1632"/>
              <a:chOff x="480" y="2400"/>
              <a:chExt cx="5040" cy="1632"/>
            </a:xfrm>
          </p:grpSpPr>
          <p:grpSp>
            <p:nvGrpSpPr>
              <p:cNvPr id="12325" name="Group 88"/>
              <p:cNvGrpSpPr/>
              <p:nvPr/>
            </p:nvGrpSpPr>
            <p:grpSpPr bwMode="auto">
              <a:xfrm>
                <a:off x="528" y="2400"/>
                <a:ext cx="3504" cy="621"/>
                <a:chOff x="528" y="2400"/>
                <a:chExt cx="3504" cy="621"/>
              </a:xfrm>
            </p:grpSpPr>
            <p:sp>
              <p:nvSpPr>
                <p:cNvPr id="12326" name="Rectangle 63"/>
                <p:cNvSpPr>
                  <a:spLocks noChangeArrowheads="1"/>
                </p:cNvSpPr>
                <p:nvPr/>
              </p:nvSpPr>
              <p:spPr bwMode="auto">
                <a:xfrm>
                  <a:off x="528" y="2400"/>
                  <a:ext cx="3504" cy="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依据</a:t>
                  </a:r>
                  <a:r>
                    <a:rPr lang="zh-CN" altLang="en-US" i="0">
                      <a:solidFill>
                        <a:srgbClr val="CC3399"/>
                      </a:solidFill>
                      <a:latin typeface="Arial" panose="020B0604020202020204" pitchFamily="34" charset="0"/>
                    </a:rPr>
                    <a:t>积分中值定理</a:t>
                  </a:r>
                  <a:r>
                    <a:rPr lang="en-US" altLang="zh-CN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, </a:t>
                  </a:r>
                  <a:r>
                    <a:rPr lang="zh-CN" altLang="en-US" i="0">
                      <a:solidFill>
                        <a:schemeClr val="tx1"/>
                      </a:solidFill>
                    </a:rPr>
                    <a:t>对于连续函数         </a:t>
                  </a:r>
                  <a:r>
                    <a:rPr lang="en-US" altLang="zh-CN" i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pPr eaLnBrk="1" hangingPunct="1">
                    <a:lnSpc>
                      <a:spcPct val="120000"/>
                    </a:lnSpc>
                  </a:pPr>
                  <a:r>
                    <a:rPr lang="zh-CN" altLang="en-US" i="0">
                      <a:solidFill>
                        <a:schemeClr val="tx1"/>
                      </a:solidFill>
                    </a:rPr>
                    <a:t>在       内存在一点     </a:t>
                  </a:r>
                  <a:r>
                    <a:rPr lang="en-US" altLang="zh-CN" i="0">
                      <a:solidFill>
                        <a:schemeClr val="tx1"/>
                      </a:solidFill>
                    </a:rPr>
                    <a:t>, </a:t>
                  </a:r>
                  <a:r>
                    <a:rPr lang="zh-CN" altLang="en-US" i="0">
                      <a:solidFill>
                        <a:schemeClr val="tx1"/>
                      </a:solidFill>
                    </a:rPr>
                    <a:t>使得</a:t>
                  </a:r>
                </a:p>
              </p:txBody>
            </p:sp>
            <p:grpSp>
              <p:nvGrpSpPr>
                <p:cNvPr id="12327" name="Group 87"/>
                <p:cNvGrpSpPr/>
                <p:nvPr/>
              </p:nvGrpSpPr>
              <p:grpSpPr bwMode="auto">
                <a:xfrm>
                  <a:off x="768" y="2448"/>
                  <a:ext cx="2976" cy="573"/>
                  <a:chOff x="624" y="2448"/>
                  <a:chExt cx="2976" cy="573"/>
                </a:xfrm>
              </p:grpSpPr>
              <p:graphicFrame>
                <p:nvGraphicFramePr>
                  <p:cNvPr id="12328" name="Object 64"/>
                  <p:cNvGraphicFramePr/>
                  <p:nvPr/>
                </p:nvGraphicFramePr>
                <p:xfrm>
                  <a:off x="3216" y="2448"/>
                  <a:ext cx="384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442" r:id="rId17" imgW="367665" imgH="254000" progId="Equation.DSMT4">
                          <p:embed/>
                        </p:oleObj>
                      </mc:Choice>
                      <mc:Fallback>
                        <p:oleObj r:id="rId17" imgW="367665" imgH="254000" progId="Equation.DSMT4">
                          <p:embed/>
                          <p:pic>
                            <p:nvPicPr>
                              <p:cNvPr id="0" name="Object 6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16" y="2448"/>
                                <a:ext cx="384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329" name="Object 65"/>
                  <p:cNvGraphicFramePr/>
                  <p:nvPr/>
                </p:nvGraphicFramePr>
                <p:xfrm>
                  <a:off x="624" y="2736"/>
                  <a:ext cx="281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443" r:id="rId19" imgW="355600" imgH="254000" progId="Equation.DSMT4">
                          <p:embed/>
                        </p:oleObj>
                      </mc:Choice>
                      <mc:Fallback>
                        <p:oleObj r:id="rId19" imgW="355600" imgH="254000" progId="Equation.DSMT4">
                          <p:embed/>
                          <p:pic>
                            <p:nvPicPr>
                              <p:cNvPr id="0" name="Object 6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24" y="2736"/>
                                <a:ext cx="281" cy="28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330" name="Object 66"/>
                  <p:cNvGraphicFramePr/>
                  <p:nvPr/>
                </p:nvGraphicFramePr>
                <p:xfrm>
                  <a:off x="1968" y="2736"/>
                  <a:ext cx="10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444" r:id="rId21" imgW="127000" imgH="202565" progId="Equation.DSMT4">
                          <p:embed/>
                        </p:oleObj>
                      </mc:Choice>
                      <mc:Fallback>
                        <p:oleObj r:id="rId21" imgW="127000" imgH="202565" progId="Equation.DSMT4">
                          <p:embed/>
                          <p:pic>
                            <p:nvPicPr>
                              <p:cNvPr id="0" name="Object 66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68" y="2736"/>
                                <a:ext cx="10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12331" name="Object 69"/>
              <p:cNvGraphicFramePr/>
              <p:nvPr/>
            </p:nvGraphicFramePr>
            <p:xfrm>
              <a:off x="1632" y="3120"/>
              <a:ext cx="2562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5" r:id="rId23" imgW="859790" imgH="235585" progId="Equation.DSMT4">
                      <p:embed/>
                    </p:oleObj>
                  </mc:Choice>
                  <mc:Fallback>
                    <p:oleObj r:id="rId23" imgW="859790" imgH="235585" progId="Equation.DSMT4">
                      <p:embed/>
                      <p:pic>
                        <p:nvPicPr>
                          <p:cNvPr id="0" name="Object 6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120"/>
                            <a:ext cx="2562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332" name="Group 70"/>
              <p:cNvGrpSpPr/>
              <p:nvPr/>
            </p:nvGrpSpPr>
            <p:grpSpPr bwMode="auto">
              <a:xfrm>
                <a:off x="4080" y="2496"/>
                <a:ext cx="1440" cy="1152"/>
                <a:chOff x="3910" y="795"/>
                <a:chExt cx="1584" cy="1371"/>
              </a:xfrm>
            </p:grpSpPr>
            <p:pic>
              <p:nvPicPr>
                <p:cNvPr id="12333" name="Picture 71" descr="MCj04346670000[1]"/>
                <p:cNvPicPr>
                  <a:picLocks noChangeAspect="1" noChangeArrowheads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249739">
                  <a:off x="3910" y="795"/>
                  <a:ext cx="1584" cy="13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aphicFrame>
              <p:nvGraphicFramePr>
                <p:cNvPr id="12334" name="Object 72"/>
                <p:cNvGraphicFramePr/>
                <p:nvPr/>
              </p:nvGraphicFramePr>
              <p:xfrm>
                <a:off x="4272" y="1008"/>
                <a:ext cx="883" cy="4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46" r:id="rId26" imgW="583565" imgH="254000" progId="Equation.DSMT4">
                        <p:embed/>
                      </p:oleObj>
                    </mc:Choice>
                    <mc:Fallback>
                      <p:oleObj r:id="rId26" imgW="583565" imgH="254000" progId="Equation.DSMT4">
                        <p:embed/>
                        <p:pic>
                          <p:nvPicPr>
                            <p:cNvPr id="0" name="Object 7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1008"/>
                              <a:ext cx="883" cy="4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335" name="Group 77"/>
              <p:cNvGrpSpPr/>
              <p:nvPr/>
            </p:nvGrpSpPr>
            <p:grpSpPr bwMode="auto">
              <a:xfrm>
                <a:off x="480" y="3744"/>
                <a:ext cx="3639" cy="288"/>
                <a:chOff x="432" y="2400"/>
                <a:chExt cx="3639" cy="288"/>
              </a:xfrm>
            </p:grpSpPr>
            <p:sp>
              <p:nvSpPr>
                <p:cNvPr id="12336" name="Rectangle 78"/>
                <p:cNvSpPr>
                  <a:spLocks noChangeArrowheads="1"/>
                </p:cNvSpPr>
                <p:nvPr/>
              </p:nvSpPr>
              <p:spPr bwMode="auto">
                <a:xfrm>
                  <a:off x="432" y="2400"/>
                  <a:ext cx="363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称</a:t>
                  </a:r>
                  <a:r>
                    <a:rPr lang="zh-CN" altLang="en-US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      </a:t>
                  </a:r>
                  <a:r>
                    <a:rPr lang="zh-CN" altLang="en-US" i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为        在区间        上的平均高度。</a:t>
                  </a:r>
                </a:p>
              </p:txBody>
            </p:sp>
            <p:grpSp>
              <p:nvGrpSpPr>
                <p:cNvPr id="12337" name="Group 79"/>
                <p:cNvGrpSpPr/>
                <p:nvPr/>
              </p:nvGrpSpPr>
              <p:grpSpPr bwMode="auto">
                <a:xfrm>
                  <a:off x="672" y="2400"/>
                  <a:ext cx="2032" cy="288"/>
                  <a:chOff x="672" y="2400"/>
                  <a:chExt cx="2032" cy="288"/>
                </a:xfrm>
              </p:grpSpPr>
              <p:graphicFrame>
                <p:nvGraphicFramePr>
                  <p:cNvPr id="12338" name="Object 80"/>
                  <p:cNvGraphicFramePr/>
                  <p:nvPr/>
                </p:nvGraphicFramePr>
                <p:xfrm>
                  <a:off x="672" y="2400"/>
                  <a:ext cx="43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447" r:id="rId28" imgW="380365" imgH="254000" progId="Equation.DSMT4">
                          <p:embed/>
                        </p:oleObj>
                      </mc:Choice>
                      <mc:Fallback>
                        <p:oleObj r:id="rId28" imgW="380365" imgH="254000" progId="Equation.DSMT4">
                          <p:embed/>
                          <p:pic>
                            <p:nvPicPr>
                              <p:cNvPr id="0" name="Object 80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72" y="2400"/>
                                <a:ext cx="432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339" name="Object 81"/>
                  <p:cNvGraphicFramePr/>
                  <p:nvPr/>
                </p:nvGraphicFramePr>
                <p:xfrm>
                  <a:off x="2304" y="2400"/>
                  <a:ext cx="400" cy="2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448" r:id="rId30" imgW="355600" imgH="254000" progId="Equation.DSMT4">
                          <p:embed/>
                        </p:oleObj>
                      </mc:Choice>
                      <mc:Fallback>
                        <p:oleObj r:id="rId30" imgW="355600" imgH="254000" progId="Equation.DSMT4">
                          <p:embed/>
                          <p:pic>
                            <p:nvPicPr>
                              <p:cNvPr id="0" name="Object 81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04" y="2400"/>
                                <a:ext cx="400" cy="28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340" name="Object 82"/>
                  <p:cNvGraphicFramePr/>
                  <p:nvPr/>
                </p:nvGraphicFramePr>
                <p:xfrm>
                  <a:off x="1248" y="2400"/>
                  <a:ext cx="418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449" r:id="rId31" imgW="367665" imgH="254000" progId="Equation.DSMT4">
                          <p:embed/>
                        </p:oleObj>
                      </mc:Choice>
                      <mc:Fallback>
                        <p:oleObj r:id="rId31" imgW="367665" imgH="254000" progId="Equation.DSMT4">
                          <p:embed/>
                          <p:pic>
                            <p:nvPicPr>
                              <p:cNvPr id="0" name="Object 82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48" y="2400"/>
                                <a:ext cx="418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12341" name="Rectangle 83"/>
            <p:cNvSpPr>
              <a:spLocks noChangeArrowheads="1"/>
            </p:cNvSpPr>
            <p:nvPr/>
          </p:nvSpPr>
          <p:spPr bwMode="auto">
            <a:xfrm>
              <a:off x="432" y="1968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solidFill>
                    <a:srgbClr val="FF3399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sz="2800" i="0">
                  <a:solidFill>
                    <a:srgbClr val="FF3399"/>
                  </a:solidFill>
                  <a:latin typeface="Arial" panose="020B0604020202020204" pitchFamily="34" charset="0"/>
                </a:rPr>
                <a:t>、数值积分的理论依据</a:t>
              </a:r>
            </a:p>
          </p:txBody>
        </p:sp>
      </p:grpSp>
      <p:sp>
        <p:nvSpPr>
          <p:cNvPr id="12342" name="Rectangle 30"/>
          <p:cNvSpPr>
            <a:spLocks noChangeArrowheads="1"/>
          </p:cNvSpPr>
          <p:nvPr/>
        </p:nvSpPr>
        <p:spPr bwMode="auto">
          <a:xfrm>
            <a:off x="685800" y="609600"/>
            <a:ext cx="497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000066"/>
                </a:solidFill>
                <a:latin typeface="Arial" panose="020B0604020202020204" pitchFamily="34" charset="0"/>
              </a:rPr>
              <a:t>一、数值积分的基本思想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142"/>
          <p:cNvGrpSpPr/>
          <p:nvPr/>
        </p:nvGrpSpPr>
        <p:grpSpPr bwMode="auto">
          <a:xfrm>
            <a:off x="533400" y="609600"/>
            <a:ext cx="8077200" cy="1501775"/>
            <a:chOff x="336" y="384"/>
            <a:chExt cx="5088" cy="946"/>
          </a:xfrm>
        </p:grpSpPr>
        <p:sp>
          <p:nvSpPr>
            <p:cNvPr id="13314" name="Rectangle 4"/>
            <p:cNvSpPr>
              <a:spLocks noChangeArrowheads="1"/>
            </p:cNvSpPr>
            <p:nvPr/>
          </p:nvSpPr>
          <p:spPr bwMode="auto">
            <a:xfrm>
              <a:off x="432" y="384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228600" algn="l"/>
                </a:tabLst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solidFill>
                    <a:srgbClr val="FF3399"/>
                  </a:solidFill>
                  <a:latin typeface="Arial" panose="020B0604020202020204" pitchFamily="34" charset="0"/>
                </a:rPr>
                <a:t>3</a:t>
              </a:r>
              <a:r>
                <a:rPr lang="zh-CN" altLang="en-US" sz="2800" i="0">
                  <a:solidFill>
                    <a:srgbClr val="FF3399"/>
                  </a:solidFill>
                  <a:latin typeface="Arial" panose="020B0604020202020204" pitchFamily="34" charset="0"/>
                </a:rPr>
                <a:t>、求积公式的构造</a:t>
              </a:r>
            </a:p>
          </p:txBody>
        </p:sp>
        <p:sp>
          <p:nvSpPr>
            <p:cNvPr id="13315" name="Rectangle 5"/>
            <p:cNvSpPr>
              <a:spLocks noChangeArrowheads="1"/>
            </p:cNvSpPr>
            <p:nvPr/>
          </p:nvSpPr>
          <p:spPr bwMode="auto">
            <a:xfrm>
              <a:off x="336" y="720"/>
              <a:ext cx="5088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i="0">
                  <a:latin typeface="Arial" panose="020B0604020202020204" pitchFamily="34" charset="0"/>
                  <a:sym typeface="Wingdings" panose="05000000000000000000" pitchFamily="2" charset="2"/>
                </a:rPr>
                <a:t> 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若简单选取区间端点或中点的函数值作为平均高度，则可得一点求积公式如下：</a:t>
              </a:r>
            </a:p>
          </p:txBody>
        </p:sp>
      </p:grpSp>
      <p:grpSp>
        <p:nvGrpSpPr>
          <p:cNvPr id="13316" name="Group 145"/>
          <p:cNvGrpSpPr/>
          <p:nvPr/>
        </p:nvGrpSpPr>
        <p:grpSpPr bwMode="auto">
          <a:xfrm>
            <a:off x="533400" y="1752600"/>
            <a:ext cx="7924800" cy="4648200"/>
            <a:chOff x="336" y="1104"/>
            <a:chExt cx="4992" cy="2928"/>
          </a:xfrm>
        </p:grpSpPr>
        <p:sp>
          <p:nvSpPr>
            <p:cNvPr id="13317" name="Text Box 6"/>
            <p:cNvSpPr txBox="1">
              <a:spLocks noChangeArrowheads="1"/>
            </p:cNvSpPr>
            <p:nvPr/>
          </p:nvSpPr>
          <p:spPr bwMode="auto">
            <a:xfrm>
              <a:off x="336" y="1536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左矩形公式：</a:t>
              </a:r>
            </a:p>
          </p:txBody>
        </p:sp>
        <p:sp>
          <p:nvSpPr>
            <p:cNvPr id="13318" name="Text Box 7"/>
            <p:cNvSpPr txBox="1">
              <a:spLocks noChangeArrowheads="1"/>
            </p:cNvSpPr>
            <p:nvPr/>
          </p:nvSpPr>
          <p:spPr bwMode="auto">
            <a:xfrm>
              <a:off x="336" y="235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中矩形公式：</a:t>
              </a:r>
            </a:p>
          </p:txBody>
        </p:sp>
        <p:sp>
          <p:nvSpPr>
            <p:cNvPr id="13319" name="Text Box 8"/>
            <p:cNvSpPr txBox="1">
              <a:spLocks noChangeArrowheads="1"/>
            </p:cNvSpPr>
            <p:nvPr/>
          </p:nvSpPr>
          <p:spPr bwMode="auto">
            <a:xfrm>
              <a:off x="384" y="3360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右矩形公式：</a:t>
              </a:r>
            </a:p>
          </p:txBody>
        </p:sp>
        <p:graphicFrame>
          <p:nvGraphicFramePr>
            <p:cNvPr id="13320" name="Object 9">
              <a:hlinkClick r:id="" action="ppaction://hlinkshowjump?jump=nextslide"/>
            </p:cNvPr>
            <p:cNvGraphicFramePr/>
            <p:nvPr/>
          </p:nvGraphicFramePr>
          <p:xfrm>
            <a:off x="1488" y="1583"/>
            <a:ext cx="232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" r:id="rId3" imgW="1047750" imgH="122555" progId="Equation.DSMT4">
                    <p:embed/>
                  </p:oleObj>
                </mc:Choice>
                <mc:Fallback>
                  <p:oleObj r:id="rId3" imgW="1047750" imgH="122555" progId="Equation.DSMT4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83"/>
                          <a:ext cx="2329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0"/>
            <p:cNvGraphicFramePr/>
            <p:nvPr/>
          </p:nvGraphicFramePr>
          <p:xfrm>
            <a:off x="1872" y="2256"/>
            <a:ext cx="1429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7" r:id="rId5" imgW="674370" imgH="422910" progId="Equation.DSMT4">
                    <p:embed/>
                  </p:oleObj>
                </mc:Choice>
                <mc:Fallback>
                  <p:oleObj r:id="rId5" imgW="674370" imgH="422910" progId="Equation.DSMT4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56"/>
                          <a:ext cx="1429" cy="9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1"/>
            <p:cNvGraphicFramePr/>
            <p:nvPr/>
          </p:nvGraphicFramePr>
          <p:xfrm>
            <a:off x="1536" y="3408"/>
            <a:ext cx="243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8" r:id="rId7" imgW="1041400" imgH="122555" progId="Equation.DSMT4">
                    <p:embed/>
                  </p:oleObj>
                </mc:Choice>
                <mc:Fallback>
                  <p:oleObj r:id="rId7" imgW="1041400" imgH="122555" progId="Equation.DSMT4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408"/>
                          <a:ext cx="243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3" name="Group 64"/>
            <p:cNvGrpSpPr/>
            <p:nvPr/>
          </p:nvGrpSpPr>
          <p:grpSpPr bwMode="auto">
            <a:xfrm>
              <a:off x="3936" y="2064"/>
              <a:ext cx="1248" cy="1008"/>
              <a:chOff x="864" y="1152"/>
              <a:chExt cx="3291" cy="2544"/>
            </a:xfrm>
          </p:grpSpPr>
          <p:sp>
            <p:nvSpPr>
              <p:cNvPr id="13324" name="Rectangle 65">
                <a:hlinkClick r:id="" action="ppaction://hlinkshowjump?jump=lastslideviewed"/>
              </p:cNvPr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1584" cy="11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grpSp>
            <p:nvGrpSpPr>
              <p:cNvPr id="13325" name="Group 66"/>
              <p:cNvGrpSpPr/>
              <p:nvPr/>
            </p:nvGrpSpPr>
            <p:grpSpPr bwMode="auto">
              <a:xfrm>
                <a:off x="864" y="1152"/>
                <a:ext cx="3291" cy="2544"/>
                <a:chOff x="864" y="1152"/>
                <a:chExt cx="3291" cy="2544"/>
              </a:xfrm>
            </p:grpSpPr>
            <p:sp>
              <p:nvSpPr>
                <p:cNvPr id="13326" name="Freeform 67"/>
                <p:cNvSpPr>
                  <a:spLocks noChangeArrowheads="1"/>
                </p:cNvSpPr>
                <p:nvPr/>
              </p:nvSpPr>
              <p:spPr bwMode="auto">
                <a:xfrm>
                  <a:off x="2160" y="1536"/>
                  <a:ext cx="1584" cy="912"/>
                </a:xfrm>
                <a:custGeom>
                  <a:avLst/>
                  <a:gdLst>
                    <a:gd name="T0" fmla="*/ 0 w 1584"/>
                    <a:gd name="T1" fmla="*/ 912 h 912"/>
                    <a:gd name="T2" fmla="*/ 96 w 1584"/>
                    <a:gd name="T3" fmla="*/ 720 h 912"/>
                    <a:gd name="T4" fmla="*/ 336 w 1584"/>
                    <a:gd name="T5" fmla="*/ 576 h 912"/>
                    <a:gd name="T6" fmla="*/ 624 w 1584"/>
                    <a:gd name="T7" fmla="*/ 528 h 912"/>
                    <a:gd name="T8" fmla="*/ 816 w 1584"/>
                    <a:gd name="T9" fmla="*/ 528 h 912"/>
                    <a:gd name="T10" fmla="*/ 1056 w 1584"/>
                    <a:gd name="T11" fmla="*/ 336 h 912"/>
                    <a:gd name="T12" fmla="*/ 1200 w 1584"/>
                    <a:gd name="T13" fmla="*/ 96 h 912"/>
                    <a:gd name="T14" fmla="*/ 1584 w 1584"/>
                    <a:gd name="T15" fmla="*/ 0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4" h="912">
                      <a:moveTo>
                        <a:pt x="0" y="912"/>
                      </a:moveTo>
                      <a:cubicBezTo>
                        <a:pt x="20" y="844"/>
                        <a:pt x="40" y="776"/>
                        <a:pt x="96" y="720"/>
                      </a:cubicBezTo>
                      <a:cubicBezTo>
                        <a:pt x="152" y="664"/>
                        <a:pt x="248" y="608"/>
                        <a:pt x="336" y="576"/>
                      </a:cubicBezTo>
                      <a:cubicBezTo>
                        <a:pt x="424" y="544"/>
                        <a:pt x="544" y="536"/>
                        <a:pt x="624" y="528"/>
                      </a:cubicBezTo>
                      <a:cubicBezTo>
                        <a:pt x="704" y="520"/>
                        <a:pt x="744" y="560"/>
                        <a:pt x="816" y="528"/>
                      </a:cubicBezTo>
                      <a:cubicBezTo>
                        <a:pt x="888" y="496"/>
                        <a:pt x="992" y="408"/>
                        <a:pt x="1056" y="336"/>
                      </a:cubicBezTo>
                      <a:cubicBezTo>
                        <a:pt x="1120" y="264"/>
                        <a:pt x="1112" y="152"/>
                        <a:pt x="1200" y="96"/>
                      </a:cubicBezTo>
                      <a:cubicBezTo>
                        <a:pt x="1288" y="40"/>
                        <a:pt x="1512" y="16"/>
                        <a:pt x="1584" y="0"/>
                      </a:cubicBezTo>
                    </a:path>
                  </a:pathLst>
                </a:custGeom>
                <a:noFill/>
                <a:ln w="9525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3327" name="Group 68"/>
                <p:cNvGrpSpPr/>
                <p:nvPr/>
              </p:nvGrpSpPr>
              <p:grpSpPr bwMode="auto">
                <a:xfrm>
                  <a:off x="864" y="1152"/>
                  <a:ext cx="3291" cy="2544"/>
                  <a:chOff x="864" y="1152"/>
                  <a:chExt cx="3291" cy="2544"/>
                </a:xfrm>
              </p:grpSpPr>
              <p:sp>
                <p:nvSpPr>
                  <p:cNvPr id="1332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2064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9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536"/>
                    <a:ext cx="0" cy="16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0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6" y="2064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prstDash val="lg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1" name="Line 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2064"/>
                    <a:ext cx="220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prstDash val="lg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332" name="Group 73"/>
                  <p:cNvGrpSpPr/>
                  <p:nvPr/>
                </p:nvGrpSpPr>
                <p:grpSpPr bwMode="auto">
                  <a:xfrm>
                    <a:off x="864" y="1152"/>
                    <a:ext cx="3291" cy="2544"/>
                    <a:chOff x="864" y="1152"/>
                    <a:chExt cx="3291" cy="2544"/>
                  </a:xfrm>
                </p:grpSpPr>
                <p:sp>
                  <p:nvSpPr>
                    <p:cNvPr id="13333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3168"/>
                      <a:ext cx="25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334" name="Group 75"/>
                    <p:cNvGrpSpPr/>
                    <p:nvPr/>
                  </p:nvGrpSpPr>
                  <p:grpSpPr bwMode="auto">
                    <a:xfrm>
                      <a:off x="864" y="1152"/>
                      <a:ext cx="3291" cy="2544"/>
                      <a:chOff x="864" y="1152"/>
                      <a:chExt cx="3291" cy="2544"/>
                    </a:xfrm>
                  </p:grpSpPr>
                  <p:graphicFrame>
                    <p:nvGraphicFramePr>
                      <p:cNvPr id="13335" name="Object 76"/>
                      <p:cNvGraphicFramePr/>
                      <p:nvPr/>
                    </p:nvGraphicFramePr>
                    <p:xfrm>
                      <a:off x="3504" y="1152"/>
                      <a:ext cx="528" cy="36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3539" r:id="rId9" imgW="181610" imgH="122555" progId="Equation.DSMT4">
                              <p:embed/>
                            </p:oleObj>
                          </mc:Choice>
                          <mc:Fallback>
                            <p:oleObj r:id="rId9" imgW="181610" imgH="122555" progId="Equation.DSMT4">
                              <p:embed/>
                              <p:pic>
                                <p:nvPicPr>
                                  <p:cNvPr id="0" name="Object 76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10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504" y="1152"/>
                                    <a:ext cx="528" cy="36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pSp>
                    <p:nvGrpSpPr>
                      <p:cNvPr id="13336" name="Group 77"/>
                      <p:cNvGrpSpPr/>
                      <p:nvPr/>
                    </p:nvGrpSpPr>
                    <p:grpSpPr bwMode="auto">
                      <a:xfrm>
                        <a:off x="864" y="1296"/>
                        <a:ext cx="3291" cy="2400"/>
                        <a:chOff x="864" y="1296"/>
                        <a:chExt cx="3291" cy="2400"/>
                      </a:xfrm>
                    </p:grpSpPr>
                    <p:sp>
                      <p:nvSpPr>
                        <p:cNvPr id="13337" name="Line 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536" y="1392"/>
                          <a:ext cx="0" cy="17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3338" name="Group 79"/>
                        <p:cNvGrpSpPr/>
                        <p:nvPr/>
                      </p:nvGrpSpPr>
                      <p:grpSpPr bwMode="auto">
                        <a:xfrm>
                          <a:off x="864" y="1296"/>
                          <a:ext cx="3291" cy="2400"/>
                          <a:chOff x="864" y="1296"/>
                          <a:chExt cx="3291" cy="2400"/>
                        </a:xfrm>
                      </p:grpSpPr>
                      <p:graphicFrame>
                        <p:nvGraphicFramePr>
                          <p:cNvPr id="13339" name="Object 80"/>
                          <p:cNvGraphicFramePr/>
                          <p:nvPr/>
                        </p:nvGraphicFramePr>
                        <p:xfrm>
                          <a:off x="3936" y="3264"/>
                          <a:ext cx="219" cy="240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3540" r:id="rId11" imgW="127000" imgH="139700" progId="Equation.DSMT4">
                                  <p:embed/>
                                </p:oleObj>
                              </mc:Choice>
                              <mc:Fallback>
                                <p:oleObj r:id="rId11" imgW="127000" imgH="139700" progId="Equation.DSMT4">
                                  <p:embed/>
                                  <p:pic>
                                    <p:nvPicPr>
                                      <p:cNvPr id="0" name="Object 80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1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3936" y="3264"/>
                                        <a:ext cx="219" cy="24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13340" name="Object 81"/>
                          <p:cNvGraphicFramePr/>
                          <p:nvPr/>
                        </p:nvGraphicFramePr>
                        <p:xfrm>
                          <a:off x="1152" y="1296"/>
                          <a:ext cx="243" cy="288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3541" r:id="rId13" imgW="139700" imgH="165100" progId="Equation.DSMT4">
                                  <p:embed/>
                                </p:oleObj>
                              </mc:Choice>
                              <mc:Fallback>
                                <p:oleObj r:id="rId13" imgW="139700" imgH="165100" progId="Equation.DSMT4">
                                  <p:embed/>
                                  <p:pic>
                                    <p:nvPicPr>
                                      <p:cNvPr id="0" name="Object 81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14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1152" y="1296"/>
                                        <a:ext cx="243" cy="28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13341" name="Object 82"/>
                          <p:cNvGraphicFramePr/>
                          <p:nvPr/>
                        </p:nvGraphicFramePr>
                        <p:xfrm>
                          <a:off x="1104" y="3072"/>
                          <a:ext cx="205" cy="240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3542" r:id="rId15" imgW="152400" imgH="177800" progId="Equation.DSMT4">
                                  <p:embed/>
                                </p:oleObj>
                              </mc:Choice>
                              <mc:Fallback>
                                <p:oleObj r:id="rId15" imgW="152400" imgH="177800" progId="Equation.DSMT4">
                                  <p:embed/>
                                  <p:pic>
                                    <p:nvPicPr>
                                      <p:cNvPr id="0" name="Object 82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16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1104" y="3072"/>
                                        <a:ext cx="205" cy="24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13342" name="Object 83"/>
                          <p:cNvGraphicFramePr/>
                          <p:nvPr/>
                        </p:nvGraphicFramePr>
                        <p:xfrm>
                          <a:off x="2016" y="3216"/>
                          <a:ext cx="218" cy="240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3543" r:id="rId17" imgW="127000" imgH="139700" progId="Equation.DSMT4">
                                  <p:embed/>
                                </p:oleObj>
                              </mc:Choice>
                              <mc:Fallback>
                                <p:oleObj r:id="rId17" imgW="127000" imgH="139700" progId="Equation.DSMT4">
                                  <p:embed/>
                                  <p:pic>
                                    <p:nvPicPr>
                                      <p:cNvPr id="0" name="Object 83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18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2016" y="3216"/>
                                        <a:ext cx="218" cy="24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13343" name="Object 84"/>
                          <p:cNvGraphicFramePr/>
                          <p:nvPr/>
                        </p:nvGraphicFramePr>
                        <p:xfrm>
                          <a:off x="3600" y="3216"/>
                          <a:ext cx="206" cy="288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3544" r:id="rId19" imgW="127000" imgH="177165" progId="Equation.DSMT4">
                                  <p:embed/>
                                </p:oleObj>
                              </mc:Choice>
                              <mc:Fallback>
                                <p:oleObj r:id="rId19" imgW="127000" imgH="177165" progId="Equation.DSMT4">
                                  <p:embed/>
                                  <p:pic>
                                    <p:nvPicPr>
                                      <p:cNvPr id="0" name="Object 84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20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3600" y="3216"/>
                                        <a:ext cx="206" cy="28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13344" name="Object 85"/>
                          <p:cNvGraphicFramePr/>
                          <p:nvPr/>
                        </p:nvGraphicFramePr>
                        <p:xfrm>
                          <a:off x="864" y="1872"/>
                          <a:ext cx="624" cy="425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3545" r:id="rId21" imgW="318770" imgH="215265" progId="Equation.DSMT4">
                                  <p:embed/>
                                </p:oleObj>
                              </mc:Choice>
                              <mc:Fallback>
                                <p:oleObj r:id="rId21" imgW="318770" imgH="215265" progId="Equation.DSMT4">
                                  <p:embed/>
                                  <p:pic>
                                    <p:nvPicPr>
                                      <p:cNvPr id="0" name="Object 85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2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864" y="1872"/>
                                        <a:ext cx="624" cy="42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13345" name="Object 86"/>
                          <p:cNvGraphicFramePr/>
                          <p:nvPr/>
                        </p:nvGraphicFramePr>
                        <p:xfrm>
                          <a:off x="2736" y="3216"/>
                          <a:ext cx="433" cy="480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3546" r:id="rId23" imgW="355600" imgH="393065" progId="Equation.DSMT4">
                                  <p:embed/>
                                </p:oleObj>
                              </mc:Choice>
                              <mc:Fallback>
                                <p:oleObj r:id="rId23" imgW="355600" imgH="393065" progId="Equation.DSMT4">
                                  <p:embed/>
                                  <p:pic>
                                    <p:nvPicPr>
                                      <p:cNvPr id="0" name="Object 86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24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2736" y="3216"/>
                                        <a:ext cx="433" cy="48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38100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</p:grpSp>
                  </p:grpSp>
                </p:grpSp>
              </p:grpSp>
            </p:grpSp>
          </p:grpSp>
        </p:grpSp>
        <p:grpSp>
          <p:nvGrpSpPr>
            <p:cNvPr id="13346" name="Group 105"/>
            <p:cNvGrpSpPr/>
            <p:nvPr/>
          </p:nvGrpSpPr>
          <p:grpSpPr bwMode="auto">
            <a:xfrm>
              <a:off x="3888" y="1104"/>
              <a:ext cx="1392" cy="912"/>
              <a:chOff x="1920" y="1152"/>
              <a:chExt cx="3408" cy="2592"/>
            </a:xfrm>
          </p:grpSpPr>
          <p:graphicFrame>
            <p:nvGraphicFramePr>
              <p:cNvPr id="13347" name="Object 106"/>
              <p:cNvGraphicFramePr/>
              <p:nvPr/>
            </p:nvGraphicFramePr>
            <p:xfrm>
              <a:off x="2326" y="1258"/>
              <a:ext cx="260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47" r:id="rId25" imgW="139700" imgH="165100" progId="Equation.DSMT4">
                      <p:embed/>
                    </p:oleObj>
                  </mc:Choice>
                  <mc:Fallback>
                    <p:oleObj r:id="rId25" imgW="139700" imgH="165100" progId="Equation.DSMT4">
                      <p:embed/>
                      <p:pic>
                        <p:nvPicPr>
                          <p:cNvPr id="0" name="Object 10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6" y="1258"/>
                            <a:ext cx="260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348" name="Group 107"/>
              <p:cNvGrpSpPr/>
              <p:nvPr/>
            </p:nvGrpSpPr>
            <p:grpSpPr bwMode="auto">
              <a:xfrm>
                <a:off x="1920" y="1152"/>
                <a:ext cx="3408" cy="2592"/>
                <a:chOff x="1920" y="1152"/>
                <a:chExt cx="3408" cy="2592"/>
              </a:xfrm>
            </p:grpSpPr>
            <p:sp>
              <p:nvSpPr>
                <p:cNvPr id="13349" name="Line 108"/>
                <p:cNvSpPr>
                  <a:spLocks noChangeShapeType="1"/>
                </p:cNvSpPr>
                <p:nvPr/>
              </p:nvSpPr>
              <p:spPr bwMode="auto">
                <a:xfrm>
                  <a:off x="4736" y="1575"/>
                  <a:ext cx="0" cy="17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350" name="Group 109"/>
                <p:cNvGrpSpPr/>
                <p:nvPr/>
              </p:nvGrpSpPr>
              <p:grpSpPr bwMode="auto">
                <a:xfrm>
                  <a:off x="1920" y="1152"/>
                  <a:ext cx="3408" cy="2592"/>
                  <a:chOff x="1104" y="1248"/>
                  <a:chExt cx="3195" cy="2352"/>
                </a:xfrm>
              </p:grpSpPr>
              <p:sp>
                <p:nvSpPr>
                  <p:cNvPr id="13351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264"/>
                    <a:ext cx="25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3352" name="Object 111"/>
                  <p:cNvGraphicFramePr/>
                  <p:nvPr/>
                </p:nvGraphicFramePr>
                <p:xfrm>
                  <a:off x="4080" y="3360"/>
                  <a:ext cx="219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48" r:id="rId26" imgW="127000" imgH="139700" progId="Equation.DSMT4">
                          <p:embed/>
                        </p:oleObj>
                      </mc:Choice>
                      <mc:Fallback>
                        <p:oleObj r:id="rId26" imgW="127000" imgH="139700" progId="Equation.DSMT4">
                          <p:embed/>
                          <p:pic>
                            <p:nvPicPr>
                              <p:cNvPr id="0" name="Object 111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0" y="3360"/>
                                <a:ext cx="219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3" name="Object 112"/>
                  <p:cNvGraphicFramePr/>
                  <p:nvPr/>
                </p:nvGraphicFramePr>
                <p:xfrm>
                  <a:off x="1392" y="3216"/>
                  <a:ext cx="20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49" r:id="rId27" imgW="152400" imgH="177800" progId="Equation.DSMT4">
                          <p:embed/>
                        </p:oleObj>
                      </mc:Choice>
                      <mc:Fallback>
                        <p:oleObj r:id="rId27" imgW="152400" imgH="177800" progId="Equation.DSMT4">
                          <p:embed/>
                          <p:pic>
                            <p:nvPicPr>
                              <p:cNvPr id="0" name="Object 112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92" y="3216"/>
                                <a:ext cx="20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4" name="Object 113"/>
                  <p:cNvGraphicFramePr/>
                  <p:nvPr/>
                </p:nvGraphicFramePr>
                <p:xfrm>
                  <a:off x="2016" y="3312"/>
                  <a:ext cx="21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0" r:id="rId28" imgW="127000" imgH="139700" progId="Equation.DSMT4">
                          <p:embed/>
                        </p:oleObj>
                      </mc:Choice>
                      <mc:Fallback>
                        <p:oleObj r:id="rId28" imgW="127000" imgH="139700" progId="Equation.DSMT4">
                          <p:embed/>
                          <p:pic>
                            <p:nvPicPr>
                              <p:cNvPr id="0" name="Object 113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16" y="3312"/>
                                <a:ext cx="21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5" name="Object 114"/>
                  <p:cNvGraphicFramePr/>
                  <p:nvPr/>
                </p:nvGraphicFramePr>
                <p:xfrm>
                  <a:off x="3600" y="3312"/>
                  <a:ext cx="206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1" r:id="rId29" imgW="127000" imgH="177165" progId="Equation.DSMT4">
                          <p:embed/>
                        </p:oleObj>
                      </mc:Choice>
                      <mc:Fallback>
                        <p:oleObj r:id="rId29" imgW="127000" imgH="177165" progId="Equation.DSMT4">
                          <p:embed/>
                          <p:pic>
                            <p:nvPicPr>
                              <p:cNvPr id="0" name="Object 11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00" y="3312"/>
                                <a:ext cx="206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6" name="Object 115"/>
                  <p:cNvGraphicFramePr/>
                  <p:nvPr/>
                </p:nvGraphicFramePr>
                <p:xfrm>
                  <a:off x="3504" y="1248"/>
                  <a:ext cx="528" cy="3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2" r:id="rId30" imgW="181610" imgH="122555" progId="Equation.DSMT4">
                          <p:embed/>
                        </p:oleObj>
                      </mc:Choice>
                      <mc:Fallback>
                        <p:oleObj r:id="rId30" imgW="181610" imgH="122555" progId="Equation.DSMT4">
                          <p:embed/>
                          <p:pic>
                            <p:nvPicPr>
                              <p:cNvPr id="0" name="Object 11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04" y="1248"/>
                                <a:ext cx="528" cy="3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57" name="Object 116"/>
                  <p:cNvGraphicFramePr/>
                  <p:nvPr/>
                </p:nvGraphicFramePr>
                <p:xfrm>
                  <a:off x="1104" y="2415"/>
                  <a:ext cx="480" cy="33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3" r:id="rId32" imgW="181610" imgH="122555" progId="Equation.DSMT4">
                          <p:embed/>
                        </p:oleObj>
                      </mc:Choice>
                      <mc:Fallback>
                        <p:oleObj r:id="rId32" imgW="181610" imgH="122555" progId="Equation.DSMT4">
                          <p:embed/>
                          <p:pic>
                            <p:nvPicPr>
                              <p:cNvPr id="0" name="Object 116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3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04" y="2415"/>
                                <a:ext cx="480" cy="3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358" name="Group 117"/>
                <p:cNvGrpSpPr/>
                <p:nvPr/>
              </p:nvGrpSpPr>
              <p:grpSpPr bwMode="auto">
                <a:xfrm>
                  <a:off x="2534" y="1416"/>
                  <a:ext cx="2212" cy="1958"/>
                  <a:chOff x="2534" y="1416"/>
                  <a:chExt cx="2212" cy="1958"/>
                </a:xfrm>
              </p:grpSpPr>
              <p:grpSp>
                <p:nvGrpSpPr>
                  <p:cNvPr id="13359" name="Group 118"/>
                  <p:cNvGrpSpPr/>
                  <p:nvPr/>
                </p:nvGrpSpPr>
                <p:grpSpPr bwMode="auto">
                  <a:xfrm>
                    <a:off x="2534" y="1416"/>
                    <a:ext cx="2212" cy="1958"/>
                    <a:chOff x="2534" y="1416"/>
                    <a:chExt cx="2212" cy="1958"/>
                  </a:xfrm>
                </p:grpSpPr>
                <p:sp>
                  <p:nvSpPr>
                    <p:cNvPr id="13360" name="Freeform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1575"/>
                      <a:ext cx="1712" cy="1017"/>
                    </a:xfrm>
                    <a:custGeom>
                      <a:avLst/>
                      <a:gdLst>
                        <a:gd name="T0" fmla="*/ 0 w 1584"/>
                        <a:gd name="T1" fmla="*/ 912 h 912"/>
                        <a:gd name="T2" fmla="*/ 96 w 1584"/>
                        <a:gd name="T3" fmla="*/ 720 h 912"/>
                        <a:gd name="T4" fmla="*/ 336 w 1584"/>
                        <a:gd name="T5" fmla="*/ 576 h 912"/>
                        <a:gd name="T6" fmla="*/ 624 w 1584"/>
                        <a:gd name="T7" fmla="*/ 528 h 912"/>
                        <a:gd name="T8" fmla="*/ 816 w 1584"/>
                        <a:gd name="T9" fmla="*/ 528 h 912"/>
                        <a:gd name="T10" fmla="*/ 1056 w 1584"/>
                        <a:gd name="T11" fmla="*/ 336 h 912"/>
                        <a:gd name="T12" fmla="*/ 1200 w 1584"/>
                        <a:gd name="T13" fmla="*/ 96 h 912"/>
                        <a:gd name="T14" fmla="*/ 1584 w 1584"/>
                        <a:gd name="T15" fmla="*/ 0 h 9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584" h="912">
                          <a:moveTo>
                            <a:pt x="0" y="912"/>
                          </a:moveTo>
                          <a:cubicBezTo>
                            <a:pt x="20" y="844"/>
                            <a:pt x="40" y="776"/>
                            <a:pt x="96" y="720"/>
                          </a:cubicBezTo>
                          <a:cubicBezTo>
                            <a:pt x="152" y="664"/>
                            <a:pt x="248" y="608"/>
                            <a:pt x="336" y="576"/>
                          </a:cubicBezTo>
                          <a:cubicBezTo>
                            <a:pt x="424" y="544"/>
                            <a:pt x="544" y="536"/>
                            <a:pt x="624" y="528"/>
                          </a:cubicBezTo>
                          <a:cubicBezTo>
                            <a:pt x="704" y="520"/>
                            <a:pt x="744" y="560"/>
                            <a:pt x="816" y="528"/>
                          </a:cubicBezTo>
                          <a:cubicBezTo>
                            <a:pt x="888" y="496"/>
                            <a:pt x="992" y="408"/>
                            <a:pt x="1056" y="336"/>
                          </a:cubicBezTo>
                          <a:cubicBezTo>
                            <a:pt x="1120" y="264"/>
                            <a:pt x="1112" y="152"/>
                            <a:pt x="1200" y="96"/>
                          </a:cubicBezTo>
                          <a:cubicBezTo>
                            <a:pt x="1288" y="40"/>
                            <a:pt x="1512" y="16"/>
                            <a:pt x="1584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8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eaLnBrk="0" hangingPunct="0"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400" b="1" i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3361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2592"/>
                      <a:ext cx="220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prstDash val="lgDash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62" name="Line 1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34" y="1416"/>
                      <a:ext cx="0" cy="19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363" name="Rectangle 122">
                    <a:hlinkClick r:id="" action="ppaction://hlinkshowjump?jump=lastslideviewed"/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640"/>
                    <a:ext cx="1680" cy="72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en-US"/>
                  </a:p>
                </p:txBody>
              </p:sp>
            </p:grpSp>
            <p:sp>
              <p:nvSpPr>
                <p:cNvPr id="13364" name="Line 123"/>
                <p:cNvSpPr>
                  <a:spLocks noChangeShapeType="1"/>
                </p:cNvSpPr>
                <p:nvPr/>
              </p:nvSpPr>
              <p:spPr bwMode="auto">
                <a:xfrm>
                  <a:off x="3024" y="259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365" name="Group 124"/>
            <p:cNvGrpSpPr/>
            <p:nvPr/>
          </p:nvGrpSpPr>
          <p:grpSpPr bwMode="auto">
            <a:xfrm>
              <a:off x="3984" y="3072"/>
              <a:ext cx="1344" cy="960"/>
              <a:chOff x="1056" y="1248"/>
              <a:chExt cx="3099" cy="2400"/>
            </a:xfrm>
          </p:grpSpPr>
          <p:sp>
            <p:nvSpPr>
              <p:cNvPr id="13366" name="Rectangle 125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1584" cy="16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13367" name="Line 126"/>
              <p:cNvSpPr>
                <a:spLocks noChangeShapeType="1"/>
              </p:cNvSpPr>
              <p:nvPr/>
            </p:nvSpPr>
            <p:spPr bwMode="auto">
              <a:xfrm flipV="1">
                <a:off x="1536" y="1536"/>
                <a:ext cx="0" cy="17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68" name="Group 127"/>
              <p:cNvGrpSpPr/>
              <p:nvPr/>
            </p:nvGrpSpPr>
            <p:grpSpPr bwMode="auto">
              <a:xfrm>
                <a:off x="1056" y="1248"/>
                <a:ext cx="3099" cy="2400"/>
                <a:chOff x="1056" y="1248"/>
                <a:chExt cx="3099" cy="2400"/>
              </a:xfrm>
            </p:grpSpPr>
            <p:grpSp>
              <p:nvGrpSpPr>
                <p:cNvPr id="13369" name="Group 128"/>
                <p:cNvGrpSpPr/>
                <p:nvPr/>
              </p:nvGrpSpPr>
              <p:grpSpPr bwMode="auto">
                <a:xfrm>
                  <a:off x="1536" y="1680"/>
                  <a:ext cx="2592" cy="1632"/>
                  <a:chOff x="1536" y="1680"/>
                  <a:chExt cx="2592" cy="1632"/>
                </a:xfrm>
              </p:grpSpPr>
              <p:sp>
                <p:nvSpPr>
                  <p:cNvPr id="13370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312"/>
                    <a:ext cx="25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1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680"/>
                    <a:ext cx="0" cy="16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2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80"/>
                    <a:ext cx="0" cy="16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1680"/>
                    <a:ext cx="220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prstDash val="lg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374" name="Group 133"/>
                <p:cNvGrpSpPr/>
                <p:nvPr/>
              </p:nvGrpSpPr>
              <p:grpSpPr bwMode="auto">
                <a:xfrm>
                  <a:off x="1056" y="1248"/>
                  <a:ext cx="3099" cy="2400"/>
                  <a:chOff x="1056" y="1248"/>
                  <a:chExt cx="3099" cy="2400"/>
                </a:xfrm>
              </p:grpSpPr>
              <p:graphicFrame>
                <p:nvGraphicFramePr>
                  <p:cNvPr id="13375" name="Object 134"/>
                  <p:cNvGraphicFramePr/>
                  <p:nvPr/>
                </p:nvGraphicFramePr>
                <p:xfrm>
                  <a:off x="3936" y="3408"/>
                  <a:ext cx="219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4" r:id="rId34" imgW="127000" imgH="139700" progId="Equation.DSMT4">
                          <p:embed/>
                        </p:oleObj>
                      </mc:Choice>
                      <mc:Fallback>
                        <p:oleObj r:id="rId34" imgW="127000" imgH="139700" progId="Equation.DSMT4">
                          <p:embed/>
                          <p:pic>
                            <p:nvPicPr>
                              <p:cNvPr id="0" name="Object 13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36" y="3408"/>
                                <a:ext cx="219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6" name="Object 135"/>
                  <p:cNvGraphicFramePr/>
                  <p:nvPr/>
                </p:nvGraphicFramePr>
                <p:xfrm>
                  <a:off x="1152" y="1248"/>
                  <a:ext cx="243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5" r:id="rId35" imgW="139700" imgH="165100" progId="Equation.DSMT4">
                          <p:embed/>
                        </p:oleObj>
                      </mc:Choice>
                      <mc:Fallback>
                        <p:oleObj r:id="rId35" imgW="139700" imgH="165100" progId="Equation.DSMT4">
                          <p:embed/>
                          <p:pic>
                            <p:nvPicPr>
                              <p:cNvPr id="0" name="Object 13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52" y="1248"/>
                                <a:ext cx="243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7" name="Object 136"/>
                  <p:cNvGraphicFramePr/>
                  <p:nvPr/>
                </p:nvGraphicFramePr>
                <p:xfrm>
                  <a:off x="1104" y="3216"/>
                  <a:ext cx="205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6" r:id="rId36" imgW="152400" imgH="177800" progId="Equation.DSMT4">
                          <p:embed/>
                        </p:oleObj>
                      </mc:Choice>
                      <mc:Fallback>
                        <p:oleObj r:id="rId36" imgW="152400" imgH="177800" progId="Equation.DSMT4">
                          <p:embed/>
                          <p:pic>
                            <p:nvPicPr>
                              <p:cNvPr id="0" name="Object 136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04" y="3216"/>
                                <a:ext cx="205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8" name="Object 137"/>
                  <p:cNvGraphicFramePr/>
                  <p:nvPr/>
                </p:nvGraphicFramePr>
                <p:xfrm>
                  <a:off x="2016" y="3360"/>
                  <a:ext cx="21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7" r:id="rId37" imgW="127000" imgH="139700" progId="Equation.DSMT4">
                          <p:embed/>
                        </p:oleObj>
                      </mc:Choice>
                      <mc:Fallback>
                        <p:oleObj r:id="rId37" imgW="127000" imgH="139700" progId="Equation.DSMT4">
                          <p:embed/>
                          <p:pic>
                            <p:nvPicPr>
                              <p:cNvPr id="0" name="Object 137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16" y="3360"/>
                                <a:ext cx="21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79" name="Object 138"/>
                  <p:cNvGraphicFramePr/>
                  <p:nvPr/>
                </p:nvGraphicFramePr>
                <p:xfrm>
                  <a:off x="3600" y="3360"/>
                  <a:ext cx="206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8" r:id="rId38" imgW="127000" imgH="177165" progId="Equation.DSMT4">
                          <p:embed/>
                        </p:oleObj>
                      </mc:Choice>
                      <mc:Fallback>
                        <p:oleObj r:id="rId38" imgW="127000" imgH="177165" progId="Equation.DSMT4">
                          <p:embed/>
                          <p:pic>
                            <p:nvPicPr>
                              <p:cNvPr id="0" name="Object 138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00" y="3360"/>
                                <a:ext cx="206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380" name="Freeform 13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680"/>
                    <a:ext cx="1584" cy="912"/>
                  </a:xfrm>
                  <a:custGeom>
                    <a:avLst/>
                    <a:gdLst>
                      <a:gd name="T0" fmla="*/ 0 w 1584"/>
                      <a:gd name="T1" fmla="*/ 912 h 912"/>
                      <a:gd name="T2" fmla="*/ 96 w 1584"/>
                      <a:gd name="T3" fmla="*/ 720 h 912"/>
                      <a:gd name="T4" fmla="*/ 336 w 1584"/>
                      <a:gd name="T5" fmla="*/ 576 h 912"/>
                      <a:gd name="T6" fmla="*/ 624 w 1584"/>
                      <a:gd name="T7" fmla="*/ 528 h 912"/>
                      <a:gd name="T8" fmla="*/ 816 w 1584"/>
                      <a:gd name="T9" fmla="*/ 528 h 912"/>
                      <a:gd name="T10" fmla="*/ 1056 w 1584"/>
                      <a:gd name="T11" fmla="*/ 336 h 912"/>
                      <a:gd name="T12" fmla="*/ 1200 w 1584"/>
                      <a:gd name="T13" fmla="*/ 96 h 912"/>
                      <a:gd name="T14" fmla="*/ 1584 w 1584"/>
                      <a:gd name="T15" fmla="*/ 0 h 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84" h="912">
                        <a:moveTo>
                          <a:pt x="0" y="912"/>
                        </a:moveTo>
                        <a:cubicBezTo>
                          <a:pt x="20" y="844"/>
                          <a:pt x="40" y="776"/>
                          <a:pt x="96" y="720"/>
                        </a:cubicBezTo>
                        <a:cubicBezTo>
                          <a:pt x="152" y="664"/>
                          <a:pt x="248" y="608"/>
                          <a:pt x="336" y="576"/>
                        </a:cubicBezTo>
                        <a:cubicBezTo>
                          <a:pt x="424" y="544"/>
                          <a:pt x="544" y="536"/>
                          <a:pt x="624" y="528"/>
                        </a:cubicBezTo>
                        <a:cubicBezTo>
                          <a:pt x="704" y="520"/>
                          <a:pt x="744" y="560"/>
                          <a:pt x="816" y="528"/>
                        </a:cubicBezTo>
                        <a:cubicBezTo>
                          <a:pt x="888" y="496"/>
                          <a:pt x="992" y="408"/>
                          <a:pt x="1056" y="336"/>
                        </a:cubicBezTo>
                        <a:cubicBezTo>
                          <a:pt x="1120" y="264"/>
                          <a:pt x="1112" y="152"/>
                          <a:pt x="1200" y="96"/>
                        </a:cubicBezTo>
                        <a:cubicBezTo>
                          <a:pt x="1288" y="40"/>
                          <a:pt x="1512" y="16"/>
                          <a:pt x="1584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8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eaLnBrk="0" hangingPunct="0"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 i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graphicFrame>
                <p:nvGraphicFramePr>
                  <p:cNvPr id="13381" name="Object 140"/>
                  <p:cNvGraphicFramePr/>
                  <p:nvPr/>
                </p:nvGraphicFramePr>
                <p:xfrm>
                  <a:off x="3504" y="1296"/>
                  <a:ext cx="528" cy="3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59" r:id="rId39" imgW="181610" imgH="122555" progId="Equation.DSMT4">
                          <p:embed/>
                        </p:oleObj>
                      </mc:Choice>
                      <mc:Fallback>
                        <p:oleObj r:id="rId39" imgW="181610" imgH="122555" progId="Equation.DSMT4">
                          <p:embed/>
                          <p:pic>
                            <p:nvPicPr>
                              <p:cNvPr id="0" name="Object 140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04" y="1296"/>
                                <a:ext cx="528" cy="3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382" name="Object 141"/>
                  <p:cNvGraphicFramePr/>
                  <p:nvPr/>
                </p:nvGraphicFramePr>
                <p:xfrm>
                  <a:off x="1056" y="1632"/>
                  <a:ext cx="432" cy="29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60" r:id="rId41" imgW="181610" imgH="122555" progId="Equation.DSMT4">
                          <p:embed/>
                        </p:oleObj>
                      </mc:Choice>
                      <mc:Fallback>
                        <p:oleObj r:id="rId41" imgW="181610" imgH="122555" progId="Equation.DSMT4">
                          <p:embed/>
                          <p:pic>
                            <p:nvPicPr>
                              <p:cNvPr id="0" name="Object 141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56" y="1632"/>
                                <a:ext cx="432" cy="29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pic>
        <p:nvPicPr>
          <p:cNvPr id="13383" name="Picture 144" descr="j0435755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2400"/>
            <a:ext cx="777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52"/>
          <p:cNvGrpSpPr/>
          <p:nvPr/>
        </p:nvGrpSpPr>
        <p:grpSpPr bwMode="auto">
          <a:xfrm>
            <a:off x="609600" y="457200"/>
            <a:ext cx="8077200" cy="3352800"/>
            <a:chOff x="384" y="288"/>
            <a:chExt cx="5088" cy="2112"/>
          </a:xfrm>
        </p:grpSpPr>
        <p:grpSp>
          <p:nvGrpSpPr>
            <p:cNvPr id="14338" name="Group 51"/>
            <p:cNvGrpSpPr/>
            <p:nvPr/>
          </p:nvGrpSpPr>
          <p:grpSpPr bwMode="auto">
            <a:xfrm>
              <a:off x="384" y="288"/>
              <a:ext cx="5088" cy="704"/>
              <a:chOff x="384" y="288"/>
              <a:chExt cx="5088" cy="704"/>
            </a:xfrm>
          </p:grpSpPr>
          <p:sp>
            <p:nvSpPr>
              <p:cNvPr id="14339" name="Rectangle 15"/>
              <p:cNvSpPr>
                <a:spLocks noChangeArrowheads="1"/>
              </p:cNvSpPr>
              <p:nvPr/>
            </p:nvSpPr>
            <p:spPr bwMode="auto">
              <a:xfrm>
                <a:off x="384" y="382"/>
                <a:ext cx="5088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i="0">
                    <a:latin typeface="Arial" panose="020B0604020202020204" pitchFamily="34" charset="0"/>
                    <a:sym typeface="Wingdings" panose="05000000000000000000" pitchFamily="2" charset="2"/>
                  </a:rPr>
                  <a:t> </a:t>
                </a: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若取        两点，并令                               ，则可得梯形公式（两点求积公式）</a:t>
                </a:r>
              </a:p>
            </p:txBody>
          </p:sp>
          <p:grpSp>
            <p:nvGrpSpPr>
              <p:cNvPr id="14340" name="Group 21"/>
              <p:cNvGrpSpPr/>
              <p:nvPr/>
            </p:nvGrpSpPr>
            <p:grpSpPr bwMode="auto">
              <a:xfrm>
                <a:off x="1056" y="288"/>
                <a:ext cx="3012" cy="506"/>
                <a:chOff x="1056" y="288"/>
                <a:chExt cx="3012" cy="506"/>
              </a:xfrm>
            </p:grpSpPr>
            <p:graphicFrame>
              <p:nvGraphicFramePr>
                <p:cNvPr id="14341" name="Object 16"/>
                <p:cNvGraphicFramePr/>
                <p:nvPr/>
              </p:nvGraphicFramePr>
              <p:xfrm>
                <a:off x="1056" y="432"/>
                <a:ext cx="368" cy="2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61" r:id="rId3" imgW="254000" imgH="203200" progId="Equation.DSMT4">
                        <p:embed/>
                      </p:oleObj>
                    </mc:Choice>
                    <mc:Fallback>
                      <p:oleObj r:id="rId3" imgW="254000" imgH="203200" progId="Equation.DSMT4">
                        <p:embed/>
                        <p:pic>
                          <p:nvPicPr>
                            <p:cNvPr id="0" name="Object 1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432"/>
                              <a:ext cx="368" cy="28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2" name="Object 17"/>
                <p:cNvGraphicFramePr/>
                <p:nvPr/>
              </p:nvGraphicFramePr>
              <p:xfrm>
                <a:off x="2400" y="288"/>
                <a:ext cx="1668" cy="5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62" r:id="rId5" imgW="1333500" imgH="419100" progId="Equation.DSMT4">
                        <p:embed/>
                      </p:oleObj>
                    </mc:Choice>
                    <mc:Fallback>
                      <p:oleObj r:id="rId5" imgW="1333500" imgH="419100" progId="Equation.DSMT4">
                        <p:embed/>
                        <p:pic>
                          <p:nvPicPr>
                            <p:cNvPr id="0" name="Object 1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288"/>
                              <a:ext cx="1668" cy="5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4343" name="Object 18"/>
            <p:cNvGraphicFramePr/>
            <p:nvPr/>
          </p:nvGraphicFramePr>
          <p:xfrm>
            <a:off x="672" y="1440"/>
            <a:ext cx="1953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3" r:id="rId7" imgW="838835" imgH="221615" progId="Equation.DSMT4">
                    <p:embed/>
                  </p:oleObj>
                </mc:Choice>
                <mc:Fallback>
                  <p:oleObj r:id="rId7" imgW="838835" imgH="221615" progId="Equation.DSMT4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40"/>
                          <a:ext cx="1953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4" name="Group 22"/>
            <p:cNvGrpSpPr/>
            <p:nvPr/>
          </p:nvGrpSpPr>
          <p:grpSpPr bwMode="auto">
            <a:xfrm>
              <a:off x="2976" y="816"/>
              <a:ext cx="2352" cy="1584"/>
              <a:chOff x="1104" y="912"/>
              <a:chExt cx="3195" cy="2352"/>
            </a:xfrm>
          </p:grpSpPr>
          <p:graphicFrame>
            <p:nvGraphicFramePr>
              <p:cNvPr id="14345" name="Object 23"/>
              <p:cNvGraphicFramePr/>
              <p:nvPr/>
            </p:nvGraphicFramePr>
            <p:xfrm>
              <a:off x="3504" y="912"/>
              <a:ext cx="528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64" r:id="rId9" imgW="181610" imgH="122555" progId="Equation.DSMT4">
                      <p:embed/>
                    </p:oleObj>
                  </mc:Choice>
                  <mc:Fallback>
                    <p:oleObj r:id="rId9" imgW="181610" imgH="122555" progId="Equation.DSMT4">
                      <p:embed/>
                      <p:pic>
                        <p:nvPicPr>
                          <p:cNvPr id="0" name="Object 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912"/>
                            <a:ext cx="528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346" name="Group 24"/>
              <p:cNvGrpSpPr/>
              <p:nvPr/>
            </p:nvGrpSpPr>
            <p:grpSpPr bwMode="auto">
              <a:xfrm>
                <a:off x="1104" y="1008"/>
                <a:ext cx="3195" cy="2256"/>
                <a:chOff x="1104" y="1008"/>
                <a:chExt cx="3195" cy="2256"/>
              </a:xfrm>
            </p:grpSpPr>
            <p:sp>
              <p:nvSpPr>
                <p:cNvPr id="1434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0" cy="16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680" y="1296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349" name="Group 27"/>
                <p:cNvGrpSpPr/>
                <p:nvPr/>
              </p:nvGrpSpPr>
              <p:grpSpPr bwMode="auto">
                <a:xfrm>
                  <a:off x="1104" y="1008"/>
                  <a:ext cx="3195" cy="2256"/>
                  <a:chOff x="1104" y="1008"/>
                  <a:chExt cx="3195" cy="2256"/>
                </a:xfrm>
              </p:grpSpPr>
              <p:grpSp>
                <p:nvGrpSpPr>
                  <p:cNvPr id="14350" name="Group 28"/>
                  <p:cNvGrpSpPr/>
                  <p:nvPr/>
                </p:nvGrpSpPr>
                <p:grpSpPr bwMode="auto">
                  <a:xfrm>
                    <a:off x="1104" y="1008"/>
                    <a:ext cx="3195" cy="2256"/>
                    <a:chOff x="1104" y="1008"/>
                    <a:chExt cx="3195" cy="2256"/>
                  </a:xfrm>
                </p:grpSpPr>
                <p:graphicFrame>
                  <p:nvGraphicFramePr>
                    <p:cNvPr id="14351" name="Object 29"/>
                    <p:cNvGraphicFramePr/>
                    <p:nvPr/>
                  </p:nvGraphicFramePr>
                  <p:xfrm>
                    <a:off x="4080" y="3024"/>
                    <a:ext cx="219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465" r:id="rId11" imgW="127000" imgH="139700" progId="Equation.DSMT4">
                            <p:embed/>
                          </p:oleObj>
                        </mc:Choice>
                        <mc:Fallback>
                          <p:oleObj r:id="rId11" imgW="127000" imgH="139700" progId="Equation.DSMT4">
                            <p:embed/>
                            <p:pic>
                              <p:nvPicPr>
                                <p:cNvPr id="0" name="Object 29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80" y="3024"/>
                                  <a:ext cx="219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4352" name="Object 30"/>
                    <p:cNvGraphicFramePr/>
                    <p:nvPr/>
                  </p:nvGraphicFramePr>
                  <p:xfrm>
                    <a:off x="1389" y="1008"/>
                    <a:ext cx="243" cy="28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466" r:id="rId13" imgW="139700" imgH="165100" progId="Equation.DSMT4">
                            <p:embed/>
                          </p:oleObj>
                        </mc:Choice>
                        <mc:Fallback>
                          <p:oleObj r:id="rId13" imgW="139700" imgH="165100" progId="Equation.DSMT4">
                            <p:embed/>
                            <p:pic>
                              <p:nvPicPr>
                                <p:cNvPr id="0" name="Object 30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389" y="1008"/>
                                  <a:ext cx="243" cy="2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4353" name="Object 31"/>
                    <p:cNvGraphicFramePr/>
                    <p:nvPr/>
                  </p:nvGraphicFramePr>
                  <p:xfrm>
                    <a:off x="1392" y="2880"/>
                    <a:ext cx="205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467" r:id="rId15" imgW="152400" imgH="177800" progId="Equation.DSMT4">
                            <p:embed/>
                          </p:oleObj>
                        </mc:Choice>
                        <mc:Fallback>
                          <p:oleObj r:id="rId15" imgW="152400" imgH="177800" progId="Equation.DSMT4">
                            <p:embed/>
                            <p:pic>
                              <p:nvPicPr>
                                <p:cNvPr id="0" name="Object 31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392" y="2880"/>
                                  <a:ext cx="205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4354" name="Object 32"/>
                    <p:cNvGraphicFramePr/>
                    <p:nvPr/>
                  </p:nvGraphicFramePr>
                  <p:xfrm>
                    <a:off x="2016" y="2976"/>
                    <a:ext cx="218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468" r:id="rId17" imgW="127000" imgH="139700" progId="Equation.DSMT4">
                            <p:embed/>
                          </p:oleObj>
                        </mc:Choice>
                        <mc:Fallback>
                          <p:oleObj r:id="rId17" imgW="127000" imgH="139700" progId="Equation.DSMT4">
                            <p:embed/>
                            <p:pic>
                              <p:nvPicPr>
                                <p:cNvPr id="0" name="Object 32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16" y="2976"/>
                                  <a:ext cx="218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4355" name="Object 33"/>
                    <p:cNvGraphicFramePr/>
                    <p:nvPr/>
                  </p:nvGraphicFramePr>
                  <p:xfrm>
                    <a:off x="3600" y="2976"/>
                    <a:ext cx="206" cy="28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469" r:id="rId19" imgW="127000" imgH="177165" progId="Equation.DSMT4">
                            <p:embed/>
                          </p:oleObj>
                        </mc:Choice>
                        <mc:Fallback>
                          <p:oleObj r:id="rId19" imgW="127000" imgH="177165" progId="Equation.DSMT4">
                            <p:embed/>
                            <p:pic>
                              <p:nvPicPr>
                                <p:cNvPr id="0" name="Object 33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600" y="2976"/>
                                  <a:ext cx="206" cy="2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4356" name="Object 34"/>
                    <p:cNvGraphicFramePr/>
                    <p:nvPr/>
                  </p:nvGraphicFramePr>
                  <p:xfrm>
                    <a:off x="1104" y="2079"/>
                    <a:ext cx="480" cy="33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470" r:id="rId21" imgW="181610" imgH="122555" progId="Equation.DSMT4">
                            <p:embed/>
                          </p:oleObj>
                        </mc:Choice>
                        <mc:Fallback>
                          <p:oleObj r:id="rId21" imgW="181610" imgH="122555" progId="Equation.DSMT4">
                            <p:embed/>
                            <p:pic>
                              <p:nvPicPr>
                                <p:cNvPr id="0" name="Object 34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04" y="2079"/>
                                  <a:ext cx="480" cy="33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4357" name="Object 35"/>
                    <p:cNvGraphicFramePr/>
                    <p:nvPr/>
                  </p:nvGraphicFramePr>
                  <p:xfrm>
                    <a:off x="1152" y="1296"/>
                    <a:ext cx="432" cy="29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4471" r:id="rId23" imgW="181610" imgH="122555" progId="Equation.DSMT4">
                            <p:embed/>
                          </p:oleObj>
                        </mc:Choice>
                        <mc:Fallback>
                          <p:oleObj r:id="rId23" imgW="181610" imgH="122555" progId="Equation.DSMT4">
                            <p:embed/>
                            <p:pic>
                              <p:nvPicPr>
                                <p:cNvPr id="0" name="Object 35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52" y="1296"/>
                                  <a:ext cx="432" cy="29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14358" name="Group 36"/>
                  <p:cNvGrpSpPr/>
                  <p:nvPr/>
                </p:nvGrpSpPr>
                <p:grpSpPr bwMode="auto">
                  <a:xfrm>
                    <a:off x="1680" y="1152"/>
                    <a:ext cx="2592" cy="1776"/>
                    <a:chOff x="1680" y="1152"/>
                    <a:chExt cx="2592" cy="1776"/>
                  </a:xfrm>
                </p:grpSpPr>
                <p:sp>
                  <p:nvSpPr>
                    <p:cNvPr id="1435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2928"/>
                      <a:ext cx="25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0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80" y="1152"/>
                      <a:ext cx="0" cy="17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1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2208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prstDash val="lgDash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2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296"/>
                      <a:ext cx="1584" cy="9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lgDash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363" name="Freeform 41"/>
                <p:cNvSpPr>
                  <a:spLocks noChangeArrowheads="1"/>
                </p:cNvSpPr>
                <p:nvPr/>
              </p:nvSpPr>
              <p:spPr bwMode="auto">
                <a:xfrm>
                  <a:off x="2160" y="1184"/>
                  <a:ext cx="1584" cy="1024"/>
                </a:xfrm>
                <a:custGeom>
                  <a:avLst/>
                  <a:gdLst>
                    <a:gd name="T0" fmla="*/ 0 w 1584"/>
                    <a:gd name="T1" fmla="*/ 1024 h 1024"/>
                    <a:gd name="T2" fmla="*/ 96 w 1584"/>
                    <a:gd name="T3" fmla="*/ 736 h 1024"/>
                    <a:gd name="T4" fmla="*/ 240 w 1584"/>
                    <a:gd name="T5" fmla="*/ 592 h 1024"/>
                    <a:gd name="T6" fmla="*/ 528 w 1584"/>
                    <a:gd name="T7" fmla="*/ 592 h 1024"/>
                    <a:gd name="T8" fmla="*/ 672 w 1584"/>
                    <a:gd name="T9" fmla="*/ 544 h 1024"/>
                    <a:gd name="T10" fmla="*/ 768 w 1584"/>
                    <a:gd name="T11" fmla="*/ 400 h 1024"/>
                    <a:gd name="T12" fmla="*/ 864 w 1584"/>
                    <a:gd name="T13" fmla="*/ 64 h 1024"/>
                    <a:gd name="T14" fmla="*/ 1200 w 1584"/>
                    <a:gd name="T15" fmla="*/ 16 h 1024"/>
                    <a:gd name="T16" fmla="*/ 1488 w 1584"/>
                    <a:gd name="T17" fmla="*/ 64 h 1024"/>
                    <a:gd name="T18" fmla="*/ 1584 w 1584"/>
                    <a:gd name="T19" fmla="*/ 112 h 1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84" h="1024">
                      <a:moveTo>
                        <a:pt x="0" y="1024"/>
                      </a:moveTo>
                      <a:cubicBezTo>
                        <a:pt x="28" y="916"/>
                        <a:pt x="56" y="808"/>
                        <a:pt x="96" y="736"/>
                      </a:cubicBezTo>
                      <a:cubicBezTo>
                        <a:pt x="136" y="664"/>
                        <a:pt x="168" y="616"/>
                        <a:pt x="240" y="592"/>
                      </a:cubicBezTo>
                      <a:cubicBezTo>
                        <a:pt x="312" y="568"/>
                        <a:pt x="456" y="600"/>
                        <a:pt x="528" y="592"/>
                      </a:cubicBezTo>
                      <a:cubicBezTo>
                        <a:pt x="600" y="584"/>
                        <a:pt x="632" y="576"/>
                        <a:pt x="672" y="544"/>
                      </a:cubicBezTo>
                      <a:cubicBezTo>
                        <a:pt x="712" y="512"/>
                        <a:pt x="736" y="480"/>
                        <a:pt x="768" y="400"/>
                      </a:cubicBezTo>
                      <a:cubicBezTo>
                        <a:pt x="800" y="320"/>
                        <a:pt x="792" y="128"/>
                        <a:pt x="864" y="64"/>
                      </a:cubicBezTo>
                      <a:cubicBezTo>
                        <a:pt x="936" y="0"/>
                        <a:pt x="1096" y="16"/>
                        <a:pt x="1200" y="16"/>
                      </a:cubicBezTo>
                      <a:cubicBezTo>
                        <a:pt x="1304" y="16"/>
                        <a:pt x="1424" y="48"/>
                        <a:pt x="1488" y="64"/>
                      </a:cubicBezTo>
                      <a:cubicBezTo>
                        <a:pt x="1552" y="80"/>
                        <a:pt x="1568" y="104"/>
                        <a:pt x="1584" y="112"/>
                      </a:cubicBezTo>
                    </a:path>
                  </a:pathLst>
                </a:custGeom>
                <a:noFill/>
                <a:ln w="9525">
                  <a:solidFill>
                    <a:srgbClr val="8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4364" name="Group 42"/>
              <p:cNvGrpSpPr/>
              <p:nvPr/>
            </p:nvGrpSpPr>
            <p:grpSpPr bwMode="auto">
              <a:xfrm>
                <a:off x="2160" y="1296"/>
                <a:ext cx="1584" cy="1632"/>
                <a:chOff x="2160" y="1296"/>
                <a:chExt cx="1584" cy="1632"/>
              </a:xfrm>
            </p:grpSpPr>
            <p:sp>
              <p:nvSpPr>
                <p:cNvPr id="14365" name="Rectangle 43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2160" y="2208"/>
                  <a:ext cx="1584" cy="720"/>
                </a:xfrm>
                <a:prstGeom prst="rect">
                  <a:avLst/>
                </a:prstGeom>
                <a:blipFill dpi="0" rotWithShape="0">
                  <a:blip r:embed="rId2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14366" name="AutoShape 44" descr="宽上对角线"/>
                <p:cNvSpPr>
                  <a:spLocks noChangeArrowheads="1"/>
                </p:cNvSpPr>
                <p:nvPr/>
              </p:nvSpPr>
              <p:spPr bwMode="auto">
                <a:xfrm rot="-5400000">
                  <a:off x="2496" y="960"/>
                  <a:ext cx="912" cy="1584"/>
                </a:xfrm>
                <a:prstGeom prst="rtTriangle">
                  <a:avLst/>
                </a:prstGeom>
                <a:blipFill dpi="0" rotWithShape="0">
                  <a:blip r:embed="rId25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eaLnBrk="0" hangingPunct="0"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4367" name="Group 54"/>
          <p:cNvGrpSpPr/>
          <p:nvPr/>
        </p:nvGrpSpPr>
        <p:grpSpPr bwMode="auto">
          <a:xfrm>
            <a:off x="457200" y="3962400"/>
            <a:ext cx="8305800" cy="2376488"/>
            <a:chOff x="288" y="2496"/>
            <a:chExt cx="5232" cy="1497"/>
          </a:xfrm>
        </p:grpSpPr>
        <p:grpSp>
          <p:nvGrpSpPr>
            <p:cNvPr id="14368" name="Group 45"/>
            <p:cNvGrpSpPr/>
            <p:nvPr/>
          </p:nvGrpSpPr>
          <p:grpSpPr bwMode="auto">
            <a:xfrm>
              <a:off x="288" y="2496"/>
              <a:ext cx="5232" cy="512"/>
              <a:chOff x="336" y="480"/>
              <a:chExt cx="5232" cy="512"/>
            </a:xfrm>
          </p:grpSpPr>
          <p:graphicFrame>
            <p:nvGraphicFramePr>
              <p:cNvPr id="14369" name="Object 46"/>
              <p:cNvGraphicFramePr/>
              <p:nvPr/>
            </p:nvGraphicFramePr>
            <p:xfrm>
              <a:off x="1488" y="480"/>
              <a:ext cx="1104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2" r:id="rId26" imgW="850265" imgH="393700" progId="Equation.DSMT4">
                      <p:embed/>
                    </p:oleObj>
                  </mc:Choice>
                  <mc:Fallback>
                    <p:oleObj r:id="rId26" imgW="850265" imgH="393700" progId="Equation.DSMT4">
                      <p:embed/>
                      <p:pic>
                        <p:nvPicPr>
                          <p:cNvPr id="0" name="Object 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480"/>
                            <a:ext cx="1104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0" name="Object 47"/>
              <p:cNvGraphicFramePr/>
              <p:nvPr/>
            </p:nvGraphicFramePr>
            <p:xfrm>
              <a:off x="2976" y="480"/>
              <a:ext cx="2592" cy="4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3" r:id="rId28" imgW="2132965" imgH="393700" progId="Equation.DSMT4">
                      <p:embed/>
                    </p:oleObj>
                  </mc:Choice>
                  <mc:Fallback>
                    <p:oleObj r:id="rId28" imgW="2132965" imgH="393700" progId="Equation.DSMT4">
                      <p:embed/>
                      <p:pic>
                        <p:nvPicPr>
                          <p:cNvPr id="0" name="Object 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480"/>
                            <a:ext cx="2592" cy="4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1" name="Rectangle 48"/>
              <p:cNvSpPr>
                <a:spLocks noChangeArrowheads="1"/>
              </p:cNvSpPr>
              <p:nvPr/>
            </p:nvSpPr>
            <p:spPr bwMode="auto">
              <a:xfrm>
                <a:off x="336" y="528"/>
                <a:ext cx="50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i="0">
                    <a:latin typeface="Arial" panose="020B0604020202020204" pitchFamily="34" charset="0"/>
                    <a:sym typeface="Wingdings" panose="05000000000000000000" pitchFamily="2" charset="2"/>
                  </a:rPr>
                  <a:t> </a:t>
                </a: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若取三点，                    并令                               </a:t>
                </a:r>
              </a:p>
            </p:txBody>
          </p:sp>
        </p:grpSp>
        <p:sp>
          <p:nvSpPr>
            <p:cNvPr id="14372" name="Rectangle 49"/>
            <p:cNvSpPr>
              <a:spLocks noChangeArrowheads="1"/>
            </p:cNvSpPr>
            <p:nvPr/>
          </p:nvSpPr>
          <p:spPr bwMode="auto">
            <a:xfrm>
              <a:off x="475" y="2928"/>
              <a:ext cx="317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Wingdings" panose="05000000000000000000" pitchFamily="2" charset="2"/>
                <a:buNone/>
              </a:pP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则可得</a:t>
              </a: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Simpson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公式</a:t>
              </a: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(</a:t>
              </a:r>
              <a:r>
                <a:rPr lang="zh-CN" altLang="en-US" i="0">
                  <a:solidFill>
                    <a:schemeClr val="tx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三点求积公式</a:t>
              </a:r>
              <a:r>
                <a:rPr lang="en-US" altLang="zh-CN" i="0">
                  <a:solidFill>
                    <a:schemeClr val="tx1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)</a:t>
              </a:r>
            </a:p>
          </p:txBody>
        </p:sp>
        <p:graphicFrame>
          <p:nvGraphicFramePr>
            <p:cNvPr id="14373" name="Object 50"/>
            <p:cNvGraphicFramePr/>
            <p:nvPr/>
          </p:nvGraphicFramePr>
          <p:xfrm>
            <a:off x="1104" y="3408"/>
            <a:ext cx="2976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4" r:id="rId30" imgW="1157605" imgH="221615" progId="Equation.DSMT4">
                    <p:embed/>
                  </p:oleObj>
                </mc:Choice>
                <mc:Fallback>
                  <p:oleObj r:id="rId30" imgW="1157605" imgH="221615" progId="Equation.DSMT4">
                    <p:embed/>
                    <p:pic>
                      <p:nvPicPr>
                        <p:cNvPr id="0" name="Object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408"/>
                          <a:ext cx="2976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74" name="Picture 55" descr="j0417874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10200"/>
            <a:ext cx="1600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31"/>
          <p:cNvGrpSpPr/>
          <p:nvPr/>
        </p:nvGrpSpPr>
        <p:grpSpPr bwMode="auto">
          <a:xfrm>
            <a:off x="533400" y="533400"/>
            <a:ext cx="8001000" cy="2643188"/>
            <a:chOff x="336" y="336"/>
            <a:chExt cx="5040" cy="1665"/>
          </a:xfrm>
        </p:grpSpPr>
        <p:grpSp>
          <p:nvGrpSpPr>
            <p:cNvPr id="15362" name="Group 27"/>
            <p:cNvGrpSpPr/>
            <p:nvPr/>
          </p:nvGrpSpPr>
          <p:grpSpPr bwMode="auto">
            <a:xfrm>
              <a:off x="336" y="336"/>
              <a:ext cx="5040" cy="1093"/>
              <a:chOff x="384" y="384"/>
              <a:chExt cx="5040" cy="1093"/>
            </a:xfrm>
          </p:grpSpPr>
          <p:sp>
            <p:nvSpPr>
              <p:cNvPr id="15363" name="Rectangle 4"/>
              <p:cNvSpPr>
                <a:spLocks noChangeArrowheads="1"/>
              </p:cNvSpPr>
              <p:nvPr/>
            </p:nvSpPr>
            <p:spPr bwMode="auto">
              <a:xfrm>
                <a:off x="384" y="384"/>
                <a:ext cx="5040" cy="1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eaLnBrk="0" hangingPunct="0"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 i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i="0">
                    <a:latin typeface="Arial" panose="020B0604020202020204" pitchFamily="34" charset="0"/>
                    <a:sym typeface="Wingdings" panose="05000000000000000000" pitchFamily="2" charset="2"/>
                  </a:rPr>
                  <a:t> </a:t>
                </a:r>
                <a:r>
                  <a:rPr lang="zh-CN" altLang="en-US" i="0">
                    <a:solidFill>
                      <a:schemeClr val="tx1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一般地 ，取区间         内        个点                           </a:t>
                </a:r>
                <a:r>
                  <a:rPr lang="zh-CN" altLang="en-US" i="0">
                    <a:solidFill>
                      <a:schemeClr val="tx1"/>
                    </a:solidFill>
                  </a:rPr>
                  <a:t>处的高度                                      ，通过</a:t>
                </a:r>
                <a:r>
                  <a:rPr lang="zh-CN" altLang="en-US" i="0">
                    <a:solidFill>
                      <a:srgbClr val="0000CC"/>
                    </a:solidFill>
                  </a:rPr>
                  <a:t>加权平均</a:t>
                </a:r>
                <a:r>
                  <a:rPr lang="zh-CN" altLang="en-US" i="0">
                    <a:solidFill>
                      <a:schemeClr val="tx1"/>
                    </a:solidFill>
                  </a:rPr>
                  <a:t>的方法近似地得出平均高度            ，这类求积方法称为</a:t>
                </a:r>
                <a:r>
                  <a:rPr lang="zh-CN" altLang="en-US" i="0">
                    <a:solidFill>
                      <a:srgbClr val="990099"/>
                    </a:solidFill>
                  </a:rPr>
                  <a:t>机械求积</a:t>
                </a:r>
                <a:r>
                  <a:rPr lang="en-US" altLang="zh-CN" i="0">
                    <a:solidFill>
                      <a:srgbClr val="990099"/>
                    </a:solidFill>
                  </a:rPr>
                  <a:t>:</a:t>
                </a:r>
              </a:p>
            </p:txBody>
          </p:sp>
          <p:grpSp>
            <p:nvGrpSpPr>
              <p:cNvPr id="15364" name="Group 17"/>
              <p:cNvGrpSpPr/>
              <p:nvPr/>
            </p:nvGrpSpPr>
            <p:grpSpPr bwMode="auto">
              <a:xfrm>
                <a:off x="864" y="480"/>
                <a:ext cx="4080" cy="992"/>
                <a:chOff x="816" y="1824"/>
                <a:chExt cx="4080" cy="992"/>
              </a:xfrm>
            </p:grpSpPr>
            <p:grpSp>
              <p:nvGrpSpPr>
                <p:cNvPr id="15365" name="Group 16"/>
                <p:cNvGrpSpPr/>
                <p:nvPr/>
              </p:nvGrpSpPr>
              <p:grpSpPr bwMode="auto">
                <a:xfrm>
                  <a:off x="816" y="1824"/>
                  <a:ext cx="4080" cy="657"/>
                  <a:chOff x="816" y="1824"/>
                  <a:chExt cx="4080" cy="657"/>
                </a:xfrm>
              </p:grpSpPr>
              <p:graphicFrame>
                <p:nvGraphicFramePr>
                  <p:cNvPr id="15366" name="Object 5"/>
                  <p:cNvGraphicFramePr/>
                  <p:nvPr/>
                </p:nvGraphicFramePr>
                <p:xfrm>
                  <a:off x="2016" y="1824"/>
                  <a:ext cx="432" cy="3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41" r:id="rId3" imgW="355600" imgH="254000" progId="Equation.DSMT4">
                          <p:embed/>
                        </p:oleObj>
                      </mc:Choice>
                      <mc:Fallback>
                        <p:oleObj r:id="rId3" imgW="355600" imgH="254000" progId="Equation.DSMT4">
                          <p:embed/>
                          <p:pic>
                            <p:nvPicPr>
                              <p:cNvPr id="0" name="Object 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16" y="1824"/>
                                <a:ext cx="432" cy="30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5367" name="Group 15"/>
                  <p:cNvGrpSpPr/>
                  <p:nvPr/>
                </p:nvGrpSpPr>
                <p:grpSpPr bwMode="auto">
                  <a:xfrm>
                    <a:off x="2688" y="1824"/>
                    <a:ext cx="2208" cy="336"/>
                    <a:chOff x="2832" y="576"/>
                    <a:chExt cx="2342" cy="330"/>
                  </a:xfrm>
                </p:grpSpPr>
                <p:graphicFrame>
                  <p:nvGraphicFramePr>
                    <p:cNvPr id="15368" name="Object 6"/>
                    <p:cNvGraphicFramePr/>
                    <p:nvPr/>
                  </p:nvGraphicFramePr>
                  <p:xfrm>
                    <a:off x="2832" y="576"/>
                    <a:ext cx="384" cy="22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442" r:id="rId5" imgW="304165" imgH="177800" progId="Equation.DSMT4">
                            <p:embed/>
                          </p:oleObj>
                        </mc:Choice>
                        <mc:Fallback>
                          <p:oleObj r:id="rId5" imgW="304165" imgH="177800" progId="Equation.DSMT4">
                            <p:embed/>
                            <p:pic>
                              <p:nvPicPr>
                                <p:cNvPr id="0" name="Object 6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32" y="576"/>
                                  <a:ext cx="384" cy="22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5369" name="Object 7"/>
                    <p:cNvGraphicFramePr/>
                    <p:nvPr/>
                  </p:nvGraphicFramePr>
                  <p:xfrm>
                    <a:off x="3675" y="576"/>
                    <a:ext cx="1499" cy="3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443" r:id="rId7" imgW="1154430" imgH="254000" progId="Equation.DSMT4">
                            <p:embed/>
                          </p:oleObj>
                        </mc:Choice>
                        <mc:Fallback>
                          <p:oleObj r:id="rId7" imgW="1154430" imgH="254000" progId="Equation.DSMT4">
                            <p:embed/>
                            <p:pic>
                              <p:nvPicPr>
                                <p:cNvPr id="0" name="Object 7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675" y="576"/>
                                  <a:ext cx="1499" cy="33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5370" name="Object 8"/>
                  <p:cNvGraphicFramePr/>
                  <p:nvPr/>
                </p:nvGraphicFramePr>
                <p:xfrm>
                  <a:off x="816" y="2160"/>
                  <a:ext cx="1728" cy="32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44" r:id="rId9" imgW="1370330" imgH="254000" progId="Equation.DSMT4">
                          <p:embed/>
                        </p:oleObj>
                      </mc:Choice>
                      <mc:Fallback>
                        <p:oleObj r:id="rId9" imgW="1370330" imgH="254000" progId="Equation.DSMT4">
                          <p:embed/>
                          <p:pic>
                            <p:nvPicPr>
                              <p:cNvPr id="0" name="Object 8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16" y="2160"/>
                                <a:ext cx="1728" cy="32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5371" name="Object 9"/>
                <p:cNvGraphicFramePr/>
                <p:nvPr/>
              </p:nvGraphicFramePr>
              <p:xfrm>
                <a:off x="1392" y="2496"/>
                <a:ext cx="480" cy="3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45" r:id="rId11" imgW="380365" imgH="254000" progId="Equation.DSMT4">
                        <p:embed/>
                      </p:oleObj>
                    </mc:Choice>
                    <mc:Fallback>
                      <p:oleObj r:id="rId11" imgW="380365" imgH="25400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2496"/>
                              <a:ext cx="480" cy="3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5372" name="Object 13"/>
            <p:cNvGraphicFramePr/>
            <p:nvPr/>
          </p:nvGraphicFramePr>
          <p:xfrm>
            <a:off x="1728" y="1440"/>
            <a:ext cx="2496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6" r:id="rId13" imgW="975995" imgH="215265" progId="Equation.DSMT4">
                    <p:embed/>
                  </p:oleObj>
                </mc:Choice>
                <mc:Fallback>
                  <p:oleObj r:id="rId13" imgW="975995" imgH="215265" progId="Equation.DSMT4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40"/>
                          <a:ext cx="2496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373" name="Picture 19" descr="MCj0215317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181600"/>
            <a:ext cx="11096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4" name="Group 32"/>
          <p:cNvGrpSpPr/>
          <p:nvPr/>
        </p:nvGrpSpPr>
        <p:grpSpPr bwMode="auto">
          <a:xfrm>
            <a:off x="304800" y="2895600"/>
            <a:ext cx="8534400" cy="1752600"/>
            <a:chOff x="192" y="1824"/>
            <a:chExt cx="5376" cy="1104"/>
          </a:xfrm>
        </p:grpSpPr>
        <p:sp>
          <p:nvSpPr>
            <p:cNvPr id="15375" name="Rectangle 20"/>
            <p:cNvSpPr>
              <a:spLocks noRot="1" noChangeArrowheads="1"/>
            </p:cNvSpPr>
            <p:nvPr/>
          </p:nvSpPr>
          <p:spPr bwMode="auto">
            <a:xfrm>
              <a:off x="384" y="187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i="0">
                  <a:solidFill>
                    <a:srgbClr val="660066"/>
                  </a:solidFill>
                  <a:latin typeface="楷体_GB2312" pitchFamily="49" charset="-122"/>
                </a:rPr>
                <a:t>或写成</a:t>
              </a:r>
              <a:r>
                <a:rPr lang="en-US" altLang="zh-CN" i="0">
                  <a:solidFill>
                    <a:srgbClr val="660066"/>
                  </a:solidFill>
                  <a:latin typeface="楷体_GB2312" pitchFamily="49" charset="-122"/>
                </a:rPr>
                <a:t>:</a:t>
              </a:r>
              <a:endParaRPr lang="en-US" altLang="zh-CN" i="0">
                <a:solidFill>
                  <a:srgbClr val="66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AutoShape 23"/>
            <p:cNvSpPr>
              <a:spLocks noChangeArrowheads="1"/>
            </p:cNvSpPr>
            <p:nvPr/>
          </p:nvSpPr>
          <p:spPr bwMode="auto">
            <a:xfrm>
              <a:off x="192" y="2400"/>
              <a:ext cx="1488" cy="432"/>
            </a:xfrm>
            <a:prstGeom prst="wedgeEllipseCallout">
              <a:avLst>
                <a:gd name="adj1" fmla="val 64315"/>
                <a:gd name="adj2" fmla="val -83565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chemeClr val="tx2"/>
                  </a:solidFill>
                </a:rPr>
                <a:t>机械求积</a:t>
              </a:r>
              <a:r>
                <a:rPr lang="zh-CN" altLang="en-US" i="0">
                  <a:solidFill>
                    <a:schemeClr val="tx2"/>
                  </a:solidFill>
                  <a:sym typeface="Symbol" panose="05050102010706020507" pitchFamily="18" charset="2"/>
                </a:rPr>
                <a:t>公式</a:t>
              </a:r>
            </a:p>
          </p:txBody>
        </p:sp>
        <p:sp>
          <p:nvSpPr>
            <p:cNvPr id="15377" name="AutoShape 24"/>
            <p:cNvSpPr>
              <a:spLocks noChangeArrowheads="1"/>
            </p:cNvSpPr>
            <p:nvPr/>
          </p:nvSpPr>
          <p:spPr bwMode="auto">
            <a:xfrm>
              <a:off x="3840" y="2496"/>
              <a:ext cx="1488" cy="432"/>
            </a:xfrm>
            <a:prstGeom prst="wedgeEllipseCallout">
              <a:avLst>
                <a:gd name="adj1" fmla="val -86356"/>
                <a:gd name="adj2" fmla="val -7916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i="0">
                  <a:solidFill>
                    <a:srgbClr val="0000CC"/>
                  </a:solidFill>
                </a:rPr>
                <a:t>求积系数</a:t>
              </a:r>
              <a:r>
                <a:rPr lang="zh-CN" altLang="en-US" sz="2800" i="0">
                  <a:solidFill>
                    <a:srgbClr val="0000CC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5378" name="AutoShape 25"/>
            <p:cNvSpPr>
              <a:spLocks noChangeArrowheads="1"/>
            </p:cNvSpPr>
            <p:nvPr/>
          </p:nvSpPr>
          <p:spPr bwMode="auto">
            <a:xfrm>
              <a:off x="4272" y="1824"/>
              <a:ext cx="1296" cy="432"/>
            </a:xfrm>
            <a:prstGeom prst="wedgeEllipseCallout">
              <a:avLst>
                <a:gd name="adj1" fmla="val -88579"/>
                <a:gd name="adj2" fmla="val 46759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i="0">
                  <a:solidFill>
                    <a:srgbClr val="0000CC"/>
                  </a:solidFill>
                  <a:latin typeface="楷体_GB2312" pitchFamily="49" charset="-122"/>
                </a:rPr>
                <a:t>求积节点</a:t>
              </a:r>
              <a:r>
                <a:rPr lang="zh-CN" altLang="en-US" sz="2800" i="0">
                  <a:solidFill>
                    <a:srgbClr val="0000CC"/>
                  </a:solidFill>
                  <a:latin typeface="楷体_GB2312" pitchFamily="49" charset="-122"/>
                </a:rPr>
                <a:t> </a:t>
              </a:r>
            </a:p>
          </p:txBody>
        </p:sp>
        <p:graphicFrame>
          <p:nvGraphicFramePr>
            <p:cNvPr id="15379" name="Object 26"/>
            <p:cNvGraphicFramePr/>
            <p:nvPr/>
          </p:nvGraphicFramePr>
          <p:xfrm>
            <a:off x="1872" y="1968"/>
            <a:ext cx="2112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7" r:id="rId16" imgW="774065" imgH="215265" progId="Equation.DSMT4">
                    <p:embed/>
                  </p:oleObj>
                </mc:Choice>
                <mc:Fallback>
                  <p:oleObj r:id="rId16" imgW="774065" imgH="215265" progId="Equation.DSMT4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968"/>
                          <a:ext cx="2112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0" name="Group 37"/>
          <p:cNvGrpSpPr/>
          <p:nvPr/>
        </p:nvGrpSpPr>
        <p:grpSpPr bwMode="auto">
          <a:xfrm>
            <a:off x="609600" y="4495800"/>
            <a:ext cx="6934200" cy="1841500"/>
            <a:chOff x="384" y="2832"/>
            <a:chExt cx="4368" cy="1160"/>
          </a:xfrm>
        </p:grpSpPr>
        <p:sp>
          <p:nvSpPr>
            <p:cNvPr id="15381" name="Rectangle 33"/>
            <p:cNvSpPr>
              <a:spLocks noChangeArrowheads="1"/>
            </p:cNvSpPr>
            <p:nvPr/>
          </p:nvSpPr>
          <p:spPr bwMode="auto">
            <a:xfrm>
              <a:off x="384" y="2976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记求积公式为</a:t>
              </a:r>
            </a:p>
          </p:txBody>
        </p:sp>
        <p:graphicFrame>
          <p:nvGraphicFramePr>
            <p:cNvPr id="15382" name="Object 34"/>
            <p:cNvGraphicFramePr/>
            <p:nvPr/>
          </p:nvGraphicFramePr>
          <p:xfrm>
            <a:off x="2112" y="2832"/>
            <a:ext cx="139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8" r:id="rId18" imgW="523875" imgH="215265" progId="Equation.DSMT4">
                    <p:embed/>
                  </p:oleObj>
                </mc:Choice>
                <mc:Fallback>
                  <p:oleObj r:id="rId18" imgW="523875" imgH="215265" progId="Equation.DSMT4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832"/>
                          <a:ext cx="1392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35"/>
            <p:cNvGraphicFramePr/>
            <p:nvPr/>
          </p:nvGraphicFramePr>
          <p:xfrm>
            <a:off x="1344" y="3456"/>
            <a:ext cx="340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9" r:id="rId20" imgW="1410970" imgH="215265" progId="Equation.DSMT4">
                    <p:embed/>
                  </p:oleObj>
                </mc:Choice>
                <mc:Fallback>
                  <p:oleObj r:id="rId20" imgW="1410970" imgH="215265" progId="Equation.DSMT4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340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Rectangle 36"/>
            <p:cNvSpPr>
              <a:spLocks noChangeArrowheads="1"/>
            </p:cNvSpPr>
            <p:nvPr/>
          </p:nvSpPr>
          <p:spPr bwMode="auto">
            <a:xfrm>
              <a:off x="384" y="355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eaLnBrk="0" hangingPunct="0"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rgbClr val="000066"/>
                  </a:solidFill>
                  <a:latin typeface="Arial" panose="020B0604020202020204" pitchFamily="34" charset="0"/>
                </a:rPr>
                <a:t>余项为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0</TotalTime>
  <Words>1975</Words>
  <Application>Microsoft Office PowerPoint</Application>
  <PresentationFormat>全屏显示(4:3)</PresentationFormat>
  <Paragraphs>331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黑体</vt:lpstr>
      <vt:lpstr>华文仿宋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古瓶荷花</vt:lpstr>
      <vt:lpstr>Echo</vt:lpstr>
      <vt:lpstr>默认设计模板</vt:lpstr>
      <vt:lpstr>Equation.DSMT4</vt:lpstr>
      <vt:lpstr>Equation.3</vt:lpstr>
      <vt:lpstr>Equation.KSEE3</vt:lpstr>
      <vt:lpstr>第二章 数值积分</vt:lpstr>
      <vt:lpstr>PowerPoint 演示文稿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sj li</cp:lastModifiedBy>
  <cp:revision>398</cp:revision>
  <dcterms:created xsi:type="dcterms:W3CDTF">2017-09-09T08:59:00Z</dcterms:created>
  <dcterms:modified xsi:type="dcterms:W3CDTF">2023-09-21T02:44:50Z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2052-10.1.0.7346</vt:lpwstr>
  </property>
</Properties>
</file>