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3"/>
  </p:notesMasterIdLst>
  <p:sldIdLst>
    <p:sldId id="519" r:id="rId3"/>
    <p:sldId id="454" r:id="rId4"/>
    <p:sldId id="258" r:id="rId5"/>
    <p:sldId id="259" r:id="rId6"/>
    <p:sldId id="320" r:id="rId7"/>
    <p:sldId id="260" r:id="rId8"/>
    <p:sldId id="338" r:id="rId9"/>
    <p:sldId id="339" r:id="rId10"/>
    <p:sldId id="340" r:id="rId11"/>
    <p:sldId id="341" r:id="rId12"/>
    <p:sldId id="342" r:id="rId13"/>
    <p:sldId id="321" r:id="rId14"/>
    <p:sldId id="322" r:id="rId15"/>
    <p:sldId id="323" r:id="rId16"/>
    <p:sldId id="324" r:id="rId17"/>
    <p:sldId id="325" r:id="rId18"/>
    <p:sldId id="326" r:id="rId19"/>
    <p:sldId id="406" r:id="rId20"/>
    <p:sldId id="407" r:id="rId21"/>
    <p:sldId id="261" r:id="rId22"/>
    <p:sldId id="343" r:id="rId23"/>
    <p:sldId id="328" r:id="rId24"/>
    <p:sldId id="409" r:id="rId25"/>
    <p:sldId id="262" r:id="rId26"/>
    <p:sldId id="332" r:id="rId27"/>
    <p:sldId id="656" r:id="rId28"/>
    <p:sldId id="658" r:id="rId29"/>
    <p:sldId id="659" r:id="rId30"/>
    <p:sldId id="347" r:id="rId31"/>
    <p:sldId id="348" r:id="rId32"/>
    <p:sldId id="349" r:id="rId33"/>
    <p:sldId id="350" r:id="rId34"/>
    <p:sldId id="351" r:id="rId35"/>
    <p:sldId id="410" r:id="rId36"/>
    <p:sldId id="333" r:id="rId37"/>
    <p:sldId id="334" r:id="rId38"/>
    <p:sldId id="335" r:id="rId39"/>
    <p:sldId id="455" r:id="rId40"/>
    <p:sldId id="618" r:id="rId41"/>
    <p:sldId id="619" r:id="rId42"/>
    <p:sldId id="620" r:id="rId43"/>
    <p:sldId id="621" r:id="rId44"/>
    <p:sldId id="622" r:id="rId45"/>
    <p:sldId id="623" r:id="rId46"/>
    <p:sldId id="630" r:id="rId47"/>
    <p:sldId id="624" r:id="rId48"/>
    <p:sldId id="464" r:id="rId49"/>
    <p:sldId id="712" r:id="rId50"/>
    <p:sldId id="713" r:id="rId51"/>
    <p:sldId id="714" r:id="rId52"/>
    <p:sldId id="741" r:id="rId53"/>
    <p:sldId id="716" r:id="rId54"/>
    <p:sldId id="717" r:id="rId55"/>
    <p:sldId id="718" r:id="rId56"/>
    <p:sldId id="719" r:id="rId57"/>
    <p:sldId id="720" r:id="rId58"/>
    <p:sldId id="721" r:id="rId59"/>
    <p:sldId id="585" r:id="rId60"/>
    <p:sldId id="726" r:id="rId61"/>
    <p:sldId id="727" r:id="rId62"/>
    <p:sldId id="728" r:id="rId63"/>
    <p:sldId id="729" r:id="rId64"/>
    <p:sldId id="730" r:id="rId65"/>
    <p:sldId id="731" r:id="rId66"/>
    <p:sldId id="733" r:id="rId67"/>
    <p:sldId id="734" r:id="rId68"/>
    <p:sldId id="737" r:id="rId69"/>
    <p:sldId id="738" r:id="rId70"/>
    <p:sldId id="739" r:id="rId71"/>
    <p:sldId id="740" r:id="rId72"/>
  </p:sldIdLst>
  <p:sldSz cx="9144000" cy="6858000" type="screen4x3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22" autoAdjust="0"/>
    <p:restoredTop sz="98435" autoAdjust="0"/>
  </p:normalViewPr>
  <p:slideViewPr>
    <p:cSldViewPr>
      <p:cViewPr varScale="1">
        <p:scale>
          <a:sx n="132" d="100"/>
          <a:sy n="132" d="100"/>
        </p:scale>
        <p:origin x="787" y="91"/>
      </p:cViewPr>
      <p:guideLst>
        <p:guide orient="horz" pos="2160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35570B8B-EA63-4AF8-B017-0DA2603F2C2B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44655ADE-C354-46D0-817C-6BD05DA7FF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99A4-0A02-4160-8CE7-F545168C072F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9185CC-6359-4A7C-8EB2-401035BF41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99A4-0A02-4160-8CE7-F545168C072F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85CC-6359-4A7C-8EB2-401035BF41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99A4-0A02-4160-8CE7-F545168C072F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85CC-6359-4A7C-8EB2-401035BF41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7"/>
          <p:cNvSpPr/>
          <p:nvPr/>
        </p:nvSpPr>
        <p:spPr>
          <a:xfrm>
            <a:off x="1905000" y="1219200"/>
            <a:ext cx="0" cy="2057400"/>
          </a:xfrm>
          <a:prstGeom prst="line">
            <a:avLst/>
          </a:prstGeom>
          <a:ln w="349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163513" y="2103438"/>
            <a:ext cx="347663" cy="34766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32A3A0-7A29-4B5A-8FD6-EF3AB84F9D1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DB419C-C118-406B-8C75-0E1F278093C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DB419C-C118-406B-8C75-0E1F278093C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DB419C-C118-406B-8C75-0E1F278093C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DB419C-C118-406B-8C75-0E1F278093C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DB419C-C118-406B-8C75-0E1F278093C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DB419C-C118-406B-8C75-0E1F278093C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99A4-0A02-4160-8CE7-F545168C072F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85CC-6359-4A7C-8EB2-401035BF41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DB419C-C118-406B-8C75-0E1F278093C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DB419C-C118-406B-8C75-0E1F278093C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DB419C-C118-406B-8C75-0E1F278093C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DB419C-C118-406B-8C75-0E1F278093C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99A4-0A02-4160-8CE7-F545168C072F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85CC-6359-4A7C-8EB2-401035BF41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99A4-0A02-4160-8CE7-F545168C072F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85CC-6359-4A7C-8EB2-401035BF41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99A4-0A02-4160-8CE7-F545168C072F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85CC-6359-4A7C-8EB2-401035BF41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99A4-0A02-4160-8CE7-F545168C072F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85CC-6359-4A7C-8EB2-401035BF41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99A4-0A02-4160-8CE7-F545168C072F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85CC-6359-4A7C-8EB2-401035BF41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99A4-0A02-4160-8CE7-F545168C072F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85CC-6359-4A7C-8EB2-401035BF41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99A4-0A02-4160-8CE7-F545168C072F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85CC-6359-4A7C-8EB2-401035BF41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08699A4-0A02-4160-8CE7-F545168C072F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9185CC-6359-4A7C-8EB2-401035BF41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0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DB419C-C118-406B-8C75-0E1F278093C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Line 7"/>
          <p:cNvSpPr/>
          <p:nvPr/>
        </p:nvSpPr>
        <p:spPr>
          <a:xfrm flipV="1">
            <a:off x="1371600" y="304800"/>
            <a:ext cx="0" cy="129540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6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0.wmf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wmf"/><Relationship Id="rId5" Type="http://schemas.openxmlformats.org/officeDocument/2006/relationships/image" Target="../media/image27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3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0.png"/><Relationship Id="rId4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8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24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0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4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45.w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0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53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38.bin"/><Relationship Id="rId3" Type="http://schemas.openxmlformats.org/officeDocument/2006/relationships/image" Target="../media/image55.wmf"/><Relationship Id="rId21" Type="http://schemas.openxmlformats.org/officeDocument/2006/relationships/oleObject" Target="../embeddings/oleObject40.bin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62.wmf"/><Relationship Id="rId2" Type="http://schemas.openxmlformats.org/officeDocument/2006/relationships/oleObject" Target="../embeddings/oleObject30.bin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../media/image61.wmf"/><Relationship Id="rId23" Type="http://schemas.openxmlformats.org/officeDocument/2006/relationships/image" Target="../media/image64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63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wmf"/><Relationship Id="rId4" Type="http://schemas.openxmlformats.org/officeDocument/2006/relationships/oleObject" Target="../embeddings/oleObject53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1.wmf"/><Relationship Id="rId4" Type="http://schemas.openxmlformats.org/officeDocument/2006/relationships/oleObject" Target="../embeddings/oleObject58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第五章 线性方程组的迭代解法</a:t>
            </a:r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李书杰</a:t>
            </a:r>
          </a:p>
          <a:p>
            <a:endParaRPr lang="zh-CN" altLang="en-US"/>
          </a:p>
          <a:p>
            <a:r>
              <a:rPr lang="zh-CN" altLang="en-US"/>
              <a:t>计算机与信息学院</a:t>
            </a:r>
          </a:p>
          <a:p>
            <a:r>
              <a:rPr lang="zh-CN" altLang="en-US"/>
              <a:t>合肥工业大学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39388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Jacobi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455167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用</a:t>
            </a:r>
            <a:r>
              <a:rPr lang="en-US" altLang="zh-CN" sz="2400" b="1" dirty="0"/>
              <a:t>Jacobi</a:t>
            </a:r>
            <a:r>
              <a:rPr lang="zh-CN" altLang="en-US" sz="2400" b="1" dirty="0"/>
              <a:t>迭代求解线性方程组：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641" y="3429000"/>
                <a:ext cx="864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解：令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400" b="1" dirty="0"/>
                  <a:t>，计算得</a:t>
                </a:r>
                <a:endParaRPr lang="zh-CN" altLang="zh-CN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41" y="3429000"/>
                <a:ext cx="864096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58" t="-14667" b="-2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520" y="3957392"/>
                <a:ext cx="8640960" cy="2279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𝟖𝟑𝟑𝟑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           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𝟖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𝟎𝟎𝟎𝟎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𝟏𝟔𝟔𝟕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957392"/>
                <a:ext cx="8640960" cy="22799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520" y="1988840"/>
                <a:ext cx="8640960" cy="10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88840"/>
                <a:ext cx="8640960" cy="10984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39388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Jacobi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455167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用</a:t>
            </a:r>
            <a:r>
              <a:rPr lang="en-US" altLang="zh-CN" sz="2400" b="1" dirty="0"/>
              <a:t>Jacobi</a:t>
            </a:r>
            <a:r>
              <a:rPr lang="zh-CN" altLang="en-US" sz="2400" b="1" dirty="0"/>
              <a:t>迭代求解线性方程组：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641" y="3429000"/>
                <a:ext cx="864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解：令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𝟐</m:t>
                    </m:r>
                    <m:r>
                      <a:rPr lang="en-US" altLang="zh-CN" sz="2400" b="1" i="1" smtClean="0">
                        <a:latin typeface="Cambria Math"/>
                      </a:rPr>
                      <m:t>,⋯</m:t>
                    </m:r>
                  </m:oMath>
                </a14:m>
                <a:r>
                  <a:rPr lang="zh-CN" altLang="en-US" sz="2400" b="1" dirty="0"/>
                  <a:t>，计算得</a:t>
                </a:r>
                <a:endParaRPr lang="zh-CN" altLang="zh-CN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41" y="3429000"/>
                <a:ext cx="864096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58" t="-14667" b="-2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520" y="1988840"/>
                <a:ext cx="8640960" cy="10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88840"/>
                <a:ext cx="8640960" cy="10984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520" y="4100682"/>
                <a:ext cx="8640960" cy="91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𝟓𝟎𝟎𝟎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𝟖𝟖𝟖𝟗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𝟓𝟎𝟎𝟎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𝟑</m:t>
                            </m:r>
                          </m:e>
                        </m:d>
                      </m:sup>
                    </m:sSup>
                    <m:r>
                      <a:rPr lang="en-US" altLang="zh-CN" sz="20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𝟗𝟒𝟒𝟒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𝟔𝟔𝟔𝟕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𝟎𝟓𝟓𝟔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⋯,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20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𝟎𝟎𝟎𝟎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𝟎𝟎𝟎𝟎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𝟎𝟎𝟎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>
                        <a:latin typeface="Cambria Math"/>
                      </a:rPr>
                      <m:t>,</m:t>
                    </m:r>
                    <m:r>
                      <a:rPr lang="en-US" altLang="zh-CN" sz="2000" b="1" i="1" smtClean="0">
                        <a:latin typeface="Cambria Math"/>
                      </a:rPr>
                      <m:t>⋯··</m:t>
                    </m:r>
                  </m:oMath>
                </a14:m>
                <a:endParaRPr lang="zh-CN" altLang="zh-CN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00682"/>
                <a:ext cx="8640960" cy="9124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51520" y="5229200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显然，迭代</a:t>
            </a:r>
            <a:r>
              <a:rPr lang="en-US" altLang="zh-CN" sz="2400" b="1" dirty="0"/>
              <a:t>21</a:t>
            </a:r>
            <a:r>
              <a:rPr lang="zh-CN" altLang="en-US" sz="2400" b="1" dirty="0"/>
              <a:t>步后实际上就得到了保留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位有效数字的近似解。</a:t>
            </a:r>
            <a:endParaRPr lang="zh-CN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39388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Jacobi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2027103"/>
                <a:ext cx="8640960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27103"/>
                <a:ext cx="8640960" cy="127143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1520" y="1455167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练习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用</a:t>
            </a:r>
            <a:r>
              <a:rPr lang="en-US" altLang="zh-CN" sz="2400" b="1" dirty="0"/>
              <a:t>Jacobi</a:t>
            </a:r>
            <a:r>
              <a:rPr lang="zh-CN" altLang="en-US" sz="2400" b="1" dirty="0"/>
              <a:t>迭代求解线性方程组：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641" y="3429000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解：首先，写出</a:t>
            </a:r>
            <a:r>
              <a:rPr lang="en-US" altLang="zh-CN" sz="2400" b="1" dirty="0"/>
              <a:t>Jacobi</a:t>
            </a:r>
            <a:r>
              <a:rPr lang="zh-CN" altLang="en-US" sz="2400" b="1" dirty="0"/>
              <a:t>迭代格式</a:t>
            </a:r>
            <a:endParaRPr lang="zh-CN" altLang="zh-C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2177" y="4389810"/>
                <a:ext cx="3527735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77" y="4389810"/>
                <a:ext cx="3527735" cy="12714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84625" y="3861048"/>
                <a:ext cx="3527735" cy="2279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𝟓</m:t>
                                      </m:r>
                                    </m:den>
                                  </m:f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)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25" y="3861048"/>
                <a:ext cx="3527735" cy="22799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右箭头 1"/>
          <p:cNvSpPr/>
          <p:nvPr/>
        </p:nvSpPr>
        <p:spPr>
          <a:xfrm>
            <a:off x="3563888" y="4869160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57753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Jacobi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024637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练习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用</a:t>
            </a:r>
            <a:r>
              <a:rPr lang="en-US" altLang="zh-CN" sz="2400" b="1" dirty="0"/>
              <a:t>Jacobi</a:t>
            </a:r>
            <a:r>
              <a:rPr lang="zh-CN" altLang="en-US" sz="2400" b="1" dirty="0"/>
              <a:t>迭代求解线性方程组：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641" y="2998470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解：首先，写出</a:t>
            </a:r>
            <a:r>
              <a:rPr lang="en-US" altLang="zh-CN" sz="2400" b="1" dirty="0"/>
              <a:t>Jacobi</a:t>
            </a:r>
            <a:r>
              <a:rPr lang="zh-CN" altLang="en-US" sz="2400" b="1" dirty="0"/>
              <a:t>迭代格式</a:t>
            </a:r>
            <a:endParaRPr lang="zh-CN" altLang="zh-CN" sz="2400" b="1" dirty="0"/>
          </a:p>
        </p:txBody>
      </p:sp>
      <p:sp>
        <p:nvSpPr>
          <p:cNvPr id="2" name="右箭头 1"/>
          <p:cNvSpPr/>
          <p:nvPr/>
        </p:nvSpPr>
        <p:spPr>
          <a:xfrm>
            <a:off x="3635896" y="4510638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11960" y="3957392"/>
                <a:ext cx="4680520" cy="2279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526862"/>
                <a:ext cx="4680520" cy="2279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520" y="3861048"/>
                <a:ext cx="3527735" cy="2279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𝟓</m:t>
                                      </m:r>
                                    </m:den>
                                  </m:f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)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430518"/>
                <a:ext cx="3527735" cy="22799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1520" y="2027103"/>
                <a:ext cx="8640960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596573"/>
                <a:ext cx="8640960" cy="12714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 bldLvl="0" animBg="1"/>
      <p:bldP spid="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0613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Jacobi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09639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练习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用</a:t>
            </a:r>
            <a:r>
              <a:rPr lang="en-US" altLang="zh-CN" sz="2400" b="1" dirty="0"/>
              <a:t>Jacobi</a:t>
            </a:r>
            <a:r>
              <a:rPr lang="zh-CN" altLang="en-US" sz="2400" b="1" dirty="0"/>
              <a:t>迭代求解线性方程组：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641" y="3429000"/>
                <a:ext cx="8640960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解：取初始值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400" b="1" dirty="0"/>
                  <a:t>，计算得</a:t>
                </a:r>
                <a:endParaRPr lang="zh-CN" altLang="zh-CN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41" y="3070225"/>
                <a:ext cx="8640960" cy="486672"/>
              </a:xfrm>
              <a:prstGeom prst="rect">
                <a:avLst/>
              </a:prstGeom>
              <a:blipFill rotWithShape="1">
                <a:blip r:embed="rId2"/>
                <a:stretch>
                  <a:fillRect l="-1058" t="-8861" b="-24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519" y="3957392"/>
                <a:ext cx="8659081" cy="2279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𝟐𝟎𝟎𝟎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𝟐𝟎𝟎𝟎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𝟐𝟎𝟎𝟎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9" y="3598617"/>
                <a:ext cx="8659081" cy="22799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1520" y="2027103"/>
                <a:ext cx="8640960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68328"/>
                <a:ext cx="8640960" cy="12714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0613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Jacobi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09639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练习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用</a:t>
            </a:r>
            <a:r>
              <a:rPr lang="en-US" altLang="zh-CN" sz="2400" b="1" dirty="0"/>
              <a:t>Jacobi</a:t>
            </a:r>
            <a:r>
              <a:rPr lang="zh-CN" altLang="en-US" sz="2400" b="1" dirty="0"/>
              <a:t>迭代求解线性方程组：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641" y="3429000"/>
                <a:ext cx="864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解：令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400" b="1" dirty="0"/>
                  <a:t>，计算得</a:t>
                </a:r>
                <a:endParaRPr lang="zh-CN" altLang="zh-CN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41" y="3070225"/>
                <a:ext cx="864096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58" t="-14667" b="-2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9641" y="3905072"/>
                <a:ext cx="8659081" cy="2279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𝟐𝟒𝟎𝟎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𝟐𝟖𝟎𝟎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𝟏𝟔𝟎𝟎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41" y="3546297"/>
                <a:ext cx="8659081" cy="22799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1520" y="2027103"/>
                <a:ext cx="8640960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68328"/>
                <a:ext cx="8640960" cy="12714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52368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Jacobi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68147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练习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用</a:t>
            </a:r>
            <a:r>
              <a:rPr lang="en-US" altLang="zh-CN" sz="2400" b="1" dirty="0"/>
              <a:t>Jacobi</a:t>
            </a:r>
            <a:r>
              <a:rPr lang="zh-CN" altLang="en-US" sz="2400" b="1" dirty="0"/>
              <a:t>迭代求解线性方程组：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641" y="3429000"/>
                <a:ext cx="864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解：令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zh-CN" altLang="en-US" sz="2400" b="1" dirty="0"/>
                  <a:t>，计算得</a:t>
                </a:r>
                <a:endParaRPr lang="zh-CN" altLang="zh-CN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41" y="3141980"/>
                <a:ext cx="864096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58" t="-14667" b="-2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9641" y="3905072"/>
                <a:ext cx="8659081" cy="2279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𝟐𝟖𝟎𝟎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𝟐𝟖𝟎𝟎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𝟏𝟔𝟎𝟎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41" y="3618052"/>
                <a:ext cx="8659081" cy="22799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1520" y="2027103"/>
                <a:ext cx="8640960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740083"/>
                <a:ext cx="8640960" cy="12714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39388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Jacobi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455167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练习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用</a:t>
            </a:r>
            <a:r>
              <a:rPr lang="en-US" altLang="zh-CN" sz="2400" b="1" dirty="0"/>
              <a:t>Jacobi</a:t>
            </a:r>
            <a:r>
              <a:rPr lang="zh-CN" altLang="en-US" sz="2400" b="1" dirty="0"/>
              <a:t>迭代求解线性方程组：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641" y="3429000"/>
                <a:ext cx="864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解：令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𝟑</m:t>
                    </m:r>
                    <m:r>
                      <a:rPr lang="en-US" altLang="zh-CN" sz="2400" b="1" i="1" smtClean="0">
                        <a:latin typeface="Cambria Math"/>
                      </a:rPr>
                      <m:t>,⋯</m:t>
                    </m:r>
                  </m:oMath>
                </a14:m>
                <a:r>
                  <a:rPr lang="zh-CN" altLang="en-US" sz="2400" b="1" dirty="0"/>
                  <a:t>，计算得</a:t>
                </a:r>
                <a:endParaRPr lang="zh-CN" altLang="zh-CN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41" y="3429000"/>
                <a:ext cx="864096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58" t="-14667" b="-2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520" y="4100682"/>
                <a:ext cx="8640960" cy="91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𝟒</m:t>
                            </m:r>
                          </m:e>
                        </m:d>
                      </m:sup>
                    </m:sSup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𝟐𝟖𝟎𝟎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𝟐𝟖𝟖𝟎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𝟏𝟒𝟒𝟎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𝟓</m:t>
                            </m:r>
                          </m:e>
                        </m:d>
                      </m:sup>
                    </m:sSup>
                    <m:r>
                      <a:rPr lang="en-US" altLang="zh-CN" sz="20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𝟐𝟖𝟔𝟒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𝟐𝟖𝟒𝟖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𝟏𝟒𝟓𝟔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⋯,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𝟏𝟒</m:t>
                            </m:r>
                          </m:e>
                        </m:d>
                      </m:sup>
                    </m:sSup>
                    <m:r>
                      <a:rPr lang="en-US" altLang="zh-CN" sz="20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𝟐𝟖𝟓𝟕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𝟐𝟖𝟓𝟕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𝟏𝟒𝟐𝟗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>
                        <a:latin typeface="Cambria Math"/>
                      </a:rPr>
                      <m:t>,</m:t>
                    </m:r>
                    <m:r>
                      <a:rPr lang="en-US" altLang="zh-CN" sz="2000" b="1" i="1" smtClean="0">
                        <a:latin typeface="Cambria Math"/>
                      </a:rPr>
                      <m:t>⋯··</m:t>
                    </m:r>
                  </m:oMath>
                </a14:m>
                <a:endParaRPr lang="zh-CN" altLang="zh-CN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00682"/>
                <a:ext cx="8640960" cy="9124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8010" y="1988840"/>
            <a:ext cx="8640960" cy="109844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39388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Jacobi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迭代的矩阵形式</a:t>
            </a:r>
          </a:p>
        </p:txBody>
      </p:sp>
      <p:graphicFrame>
        <p:nvGraphicFramePr>
          <p:cNvPr id="36875" name="对象 36874"/>
          <p:cNvGraphicFramePr/>
          <p:nvPr/>
        </p:nvGraphicFramePr>
        <p:xfrm>
          <a:off x="611505" y="1477328"/>
          <a:ext cx="2411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3765" imgH="177800" progId="Equation.3">
                  <p:embed/>
                </p:oleObj>
              </mc:Choice>
              <mc:Fallback>
                <p:oleObj r:id="rId2" imgW="913765" imgH="177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05" y="1477328"/>
                        <a:ext cx="241141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矩形 36876"/>
          <p:cNvSpPr/>
          <p:nvPr/>
        </p:nvSpPr>
        <p:spPr>
          <a:xfrm>
            <a:off x="2987675" y="1450340"/>
            <a:ext cx="1492250" cy="4270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>
            <a:spAutoFit/>
          </a:bodyPr>
          <a:lstStyle/>
          <a:p>
            <a:pPr algn="l" eaLnBrk="0" hangingPunct="0"/>
            <a:r>
              <a:rPr lang="zh-CN" altLang="en-US" sz="2800" dirty="0">
                <a:latin typeface="Arial" panose="020B0604020202020204" pitchFamily="34" charset="0"/>
              </a:rPr>
              <a:t>，其中，</a:t>
            </a:r>
            <a:r>
              <a:rPr lang="zh-CN" altLang="en-US" b="0" dirty="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36998" name="对象 36997"/>
          <p:cNvGraphicFramePr/>
          <p:nvPr/>
        </p:nvGraphicFramePr>
        <p:xfrm>
          <a:off x="295275" y="2212340"/>
          <a:ext cx="2647950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24000" imgH="939800" progId="Equation.3">
                  <p:embed/>
                </p:oleObj>
              </mc:Choice>
              <mc:Fallback>
                <p:oleObj r:id="rId4" imgW="1524000" imgH="939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275" y="2212340"/>
                        <a:ext cx="2647950" cy="194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00" name="对象 36999"/>
          <p:cNvGraphicFramePr/>
          <p:nvPr/>
        </p:nvGraphicFramePr>
        <p:xfrm>
          <a:off x="3016250" y="2139315"/>
          <a:ext cx="2895600" cy="223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905000" imgH="1168400" progId="Equation.3">
                  <p:embed/>
                </p:oleObj>
              </mc:Choice>
              <mc:Fallback>
                <p:oleObj r:id="rId6" imgW="1905000" imgH="1168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16250" y="2139315"/>
                        <a:ext cx="2895600" cy="223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02" name="对象 37001"/>
          <p:cNvGraphicFramePr/>
          <p:nvPr/>
        </p:nvGraphicFramePr>
        <p:xfrm>
          <a:off x="5940425" y="2212340"/>
          <a:ext cx="287972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019300" imgH="1143000" progId="Equation.3">
                  <p:embed/>
                </p:oleObj>
              </mc:Choice>
              <mc:Fallback>
                <p:oleObj r:id="rId8" imgW="2019300" imgH="1143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0425" y="2212340"/>
                        <a:ext cx="2879725" cy="194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39388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Jacobi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迭代的矩阵形式</a:t>
            </a:r>
          </a:p>
        </p:txBody>
      </p:sp>
      <p:grpSp>
        <p:nvGrpSpPr>
          <p:cNvPr id="37919" name="组合 37918"/>
          <p:cNvGrpSpPr/>
          <p:nvPr/>
        </p:nvGrpSpPr>
        <p:grpSpPr>
          <a:xfrm>
            <a:off x="466725" y="1525270"/>
            <a:ext cx="8280400" cy="530225"/>
            <a:chOff x="249" y="329"/>
            <a:chExt cx="5216" cy="334"/>
          </a:xfrm>
        </p:grpSpPr>
        <p:graphicFrame>
          <p:nvGraphicFramePr>
            <p:cNvPr id="37897" name="对象 37896"/>
            <p:cNvGraphicFramePr/>
            <p:nvPr/>
          </p:nvGraphicFramePr>
          <p:xfrm>
            <a:off x="249" y="346"/>
            <a:ext cx="226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409065" imgH="203200" progId="Equation.3">
                    <p:embed/>
                  </p:oleObj>
                </mc:Choice>
                <mc:Fallback>
                  <p:oleObj r:id="rId2" imgW="1409065" imgH="2032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49" y="346"/>
                          <a:ext cx="2268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9" name="对象 37898"/>
            <p:cNvGraphicFramePr/>
            <p:nvPr/>
          </p:nvGraphicFramePr>
          <p:xfrm>
            <a:off x="3152" y="346"/>
            <a:ext cx="231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143000" imgH="203200" progId="Equation.3">
                    <p:embed/>
                  </p:oleObj>
                </mc:Choice>
                <mc:Fallback>
                  <p:oleObj r:id="rId4" imgW="1143000" imgH="2032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152" y="346"/>
                          <a:ext cx="2313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1" name="矩形 37900"/>
            <p:cNvSpPr/>
            <p:nvPr/>
          </p:nvSpPr>
          <p:spPr>
            <a:xfrm>
              <a:off x="2472" y="329"/>
              <a:ext cx="49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>
              <a:spAutoFit/>
            </a:bodyPr>
            <a:lstStyle/>
            <a:p>
              <a:pPr algn="l" eaLnBrk="0" hangingPunct="0"/>
              <a:r>
                <a:rPr lang="zh-CN" altLang="en-US" sz="2800" dirty="0">
                  <a:latin typeface="Arial" panose="020B0604020202020204" pitchFamily="34" charset="0"/>
                </a:rPr>
                <a:t>，即</a:t>
              </a:r>
              <a:r>
                <a:rPr lang="zh-CN" altLang="en-US" b="0" dirty="0">
                  <a:latin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37902" name="右箭头 37901"/>
          <p:cNvSpPr/>
          <p:nvPr/>
        </p:nvSpPr>
        <p:spPr>
          <a:xfrm>
            <a:off x="539750" y="2272983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903" name="对象 37902"/>
          <p:cNvGraphicFramePr/>
          <p:nvPr/>
        </p:nvGraphicFramePr>
        <p:xfrm>
          <a:off x="1692275" y="2057083"/>
          <a:ext cx="43926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85900" imgH="228600" progId="Equation.3">
                  <p:embed/>
                </p:oleObj>
              </mc:Choice>
              <mc:Fallback>
                <p:oleObj r:id="rId6" imgW="1485900" imgH="228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2275" y="2057083"/>
                        <a:ext cx="4392613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20" name="组合 37919"/>
          <p:cNvGrpSpPr/>
          <p:nvPr/>
        </p:nvGrpSpPr>
        <p:grpSpPr>
          <a:xfrm>
            <a:off x="466725" y="2704783"/>
            <a:ext cx="8353425" cy="647700"/>
            <a:chOff x="249" y="1207"/>
            <a:chExt cx="5262" cy="408"/>
          </a:xfrm>
        </p:grpSpPr>
        <p:sp>
          <p:nvSpPr>
            <p:cNvPr id="37906" name="矩形 37905"/>
            <p:cNvSpPr/>
            <p:nvPr/>
          </p:nvSpPr>
          <p:spPr>
            <a:xfrm>
              <a:off x="249" y="1276"/>
              <a:ext cx="270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>
              <a:spAutoFit/>
            </a:bodyPr>
            <a:lstStyle/>
            <a:p>
              <a:pPr algn="l" eaLnBrk="0" hangingPunct="0"/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雅可比迭代公式的矩阵形式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7905" name="对象 37904"/>
            <p:cNvGraphicFramePr/>
            <p:nvPr/>
          </p:nvGraphicFramePr>
          <p:xfrm>
            <a:off x="3107" y="1207"/>
            <a:ext cx="240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168400" imgH="241300" progId="Equation.3">
                    <p:embed/>
                  </p:oleObj>
                </mc:Choice>
                <mc:Fallback>
                  <p:oleObj r:id="rId8" imgW="1168400" imgH="2413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107" y="1207"/>
                          <a:ext cx="2404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22" name="组合 37921"/>
          <p:cNvGrpSpPr/>
          <p:nvPr/>
        </p:nvGrpSpPr>
        <p:grpSpPr>
          <a:xfrm>
            <a:off x="466725" y="3281045"/>
            <a:ext cx="7596188" cy="647700"/>
            <a:chOff x="340" y="1620"/>
            <a:chExt cx="4785" cy="408"/>
          </a:xfrm>
        </p:grpSpPr>
        <p:sp>
          <p:nvSpPr>
            <p:cNvPr id="37907" name="矩形 37906"/>
            <p:cNvSpPr/>
            <p:nvPr/>
          </p:nvSpPr>
          <p:spPr>
            <a:xfrm>
              <a:off x="2835" y="1690"/>
              <a:ext cx="229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>
              <a:spAutoFit/>
            </a:bodyPr>
            <a:lstStyle/>
            <a:p>
              <a:pPr algn="l" eaLnBrk="0" hangingPunct="0"/>
              <a:r>
                <a:rPr lang="zh-CN" altLang="en-US" sz="2800" dirty="0">
                  <a:latin typeface="Arial" panose="020B0604020202020204" pitchFamily="34" charset="0"/>
                </a:rPr>
                <a:t>称为雅可比迭代矩阵，</a:t>
              </a:r>
              <a:r>
                <a:rPr lang="zh-CN" altLang="en-US" b="0" dirty="0">
                  <a:latin typeface="Arial" panose="020B0604020202020204" pitchFamily="34" charset="0"/>
                </a:rPr>
                <a:t> </a:t>
              </a:r>
            </a:p>
          </p:txBody>
        </p:sp>
        <p:graphicFrame>
          <p:nvGraphicFramePr>
            <p:cNvPr id="37908" name="对象 37907"/>
            <p:cNvGraphicFramePr/>
            <p:nvPr/>
          </p:nvGraphicFramePr>
          <p:xfrm>
            <a:off x="975" y="1620"/>
            <a:ext cx="167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054100" imgH="241300" progId="Equation.3">
                    <p:embed/>
                  </p:oleObj>
                </mc:Choice>
                <mc:Fallback>
                  <p:oleObj r:id="rId10" imgW="1054100" imgH="2413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75" y="1620"/>
                          <a:ext cx="1679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1" name="矩形 37920"/>
            <p:cNvSpPr/>
            <p:nvPr/>
          </p:nvSpPr>
          <p:spPr>
            <a:xfrm>
              <a:off x="340" y="1690"/>
              <a:ext cx="67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>
              <a:spAutoFit/>
            </a:bodyPr>
            <a:lstStyle/>
            <a:p>
              <a:pPr algn="l" eaLnBrk="0" hangingPunct="0"/>
              <a:r>
                <a:rPr lang="zh-CN" altLang="en-US" sz="2800" dirty="0">
                  <a:latin typeface="Arial" panose="020B0604020202020204" pitchFamily="34" charset="0"/>
                </a:rPr>
                <a:t>其中，</a:t>
              </a:r>
              <a:endParaRPr lang="zh-CN" altLang="en-US" b="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010400" cy="152717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提纲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基本迭代法</a:t>
            </a:r>
          </a:p>
          <a:p>
            <a:pPr eaLnBrk="1" hangingPunct="1"/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向量和矩阵的范数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收敛性分析</a:t>
            </a:r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60874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Gauss-Seidel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1311151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由</a:t>
            </a:r>
            <a:r>
              <a:rPr lang="en-US" altLang="zh-CN" sz="2400" b="1" dirty="0"/>
              <a:t>Jacobi</a:t>
            </a:r>
            <a:r>
              <a:rPr lang="zh-CN" altLang="en-US" sz="2400" b="1" dirty="0"/>
              <a:t>迭代格式出发：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51520" y="1844824"/>
                <a:ext cx="8640960" cy="1970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𝟏𝟏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𝟏𝟐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𝟏𝟑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𝟐𝟐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𝟐𝟏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𝟐𝟑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…….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𝒏𝒏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𝒏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𝒏𝒏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44824"/>
                <a:ext cx="8640960" cy="19705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1520" y="3861048"/>
                <a:ext cx="8640960" cy="1130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对于第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zh-CN" altLang="en-US" sz="2400" b="1" dirty="0"/>
                  <a:t>个迭代公式，等号右边下标小于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zh-CN" altLang="en-US" sz="2400" b="1" dirty="0"/>
                  <a:t>的变量的上标全部改成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latin typeface="Cambria Math"/>
                      </a:rPr>
                      <m:t>+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861048"/>
                <a:ext cx="8640960" cy="1130181"/>
              </a:xfrm>
              <a:prstGeom prst="rect">
                <a:avLst/>
              </a:prstGeom>
              <a:blipFill rotWithShape="1">
                <a:blip r:embed="rId3"/>
                <a:stretch>
                  <a:fillRect l="-1058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3528" y="4931448"/>
                <a:ext cx="8640960" cy="1759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</m:den>
                            </m:f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𝟏𝟑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𝟑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−…−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</m:den>
                            </m:f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𝟐𝟏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𝟑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>
                                <a:latin typeface="Cambria Math"/>
                              </a:rPr>
                              <m:t>−…−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……. 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𝒏𝒏</m:t>
                                    </m:r>
                                  </m:sub>
                                </m:sSub>
                              </m:den>
                            </m:f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>
                                <a:latin typeface="Cambria Math"/>
                              </a:rPr>
                              <m:t>−…−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931448"/>
                <a:ext cx="8640960" cy="17595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圆角矩形标注 2"/>
          <p:cNvSpPr/>
          <p:nvPr/>
        </p:nvSpPr>
        <p:spPr>
          <a:xfrm>
            <a:off x="7452320" y="1730425"/>
            <a:ext cx="1512168" cy="1770583"/>
          </a:xfrm>
          <a:prstGeom prst="wedgeRoundRectCallout">
            <a:avLst>
              <a:gd name="adj1" fmla="val -145288"/>
              <a:gd name="adj2" fmla="val 124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</a:rPr>
              <a:t>Jacobi</a:t>
            </a:r>
            <a:r>
              <a:rPr lang="zh-CN" altLang="en-US" sz="2800" b="1" dirty="0">
                <a:solidFill>
                  <a:srgbClr val="0000FF"/>
                </a:solidFill>
              </a:rPr>
              <a:t>迭代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7452320" y="4466729"/>
            <a:ext cx="1512168" cy="1770583"/>
          </a:xfrm>
          <a:prstGeom prst="wedgeRoundRectCallout">
            <a:avLst>
              <a:gd name="adj1" fmla="val -82709"/>
              <a:gd name="adj2" fmla="val -113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GS</a:t>
            </a: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迭代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17" grpId="0"/>
      <p:bldP spid="18" grpId="0"/>
      <p:bldP spid="3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60874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Gauss-Seidel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520" y="1455167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练习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用</a:t>
            </a:r>
            <a:r>
              <a:rPr lang="en-US" altLang="zh-CN" sz="2400" b="1" dirty="0"/>
              <a:t>Gauss-Seidel</a:t>
            </a:r>
            <a:r>
              <a:rPr lang="zh-CN" altLang="en-US" sz="2400" b="1" dirty="0"/>
              <a:t>迭代求解线性方程组：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9641" y="3429000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解：首先，写出</a:t>
            </a:r>
            <a:r>
              <a:rPr lang="en-US" altLang="zh-CN" sz="2400" b="1" dirty="0"/>
              <a:t>Gauss-Seidel</a:t>
            </a:r>
            <a:r>
              <a:rPr lang="zh-CN" altLang="en-US" sz="2400" b="1" dirty="0"/>
              <a:t>迭代格式</a:t>
            </a:r>
            <a:endParaRPr lang="zh-CN" altLang="zh-CN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292080" y="6021288"/>
            <a:ext cx="329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Gauss-Seidel</a:t>
            </a:r>
            <a:r>
              <a:rPr lang="zh-CN" altLang="en-US" sz="2400" b="1" dirty="0"/>
              <a:t>迭代</a:t>
            </a:r>
            <a:endParaRPr lang="zh-CN" altLang="zh-CN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15616" y="6021288"/>
            <a:ext cx="329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Jacobi</a:t>
            </a:r>
            <a:r>
              <a:rPr lang="zh-CN" altLang="en-US" sz="2400" b="1" dirty="0"/>
              <a:t>迭代</a:t>
            </a:r>
            <a:endParaRPr lang="zh-CN" altLang="zh-C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520" y="2027103"/>
                <a:ext cx="8640960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27103"/>
                <a:ext cx="8640960" cy="127143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1520" y="3979825"/>
                <a:ext cx="4680520" cy="191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r>
                                <a:rPr lang="en-US" altLang="zh-CN" sz="2000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979825"/>
                <a:ext cx="4680520" cy="191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55976" y="3957392"/>
                <a:ext cx="4680520" cy="191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r>
                                <a:rPr lang="en-US" altLang="zh-CN" sz="2000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957392"/>
                <a:ext cx="4680520" cy="19152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  <p:bldP spid="24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60874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Gauss-Seidel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1520" y="2027103"/>
                <a:ext cx="8640960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𝟑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𝟑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𝟑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27103"/>
                <a:ext cx="8640960" cy="127143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51520" y="1455167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练习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用</a:t>
            </a:r>
            <a:r>
              <a:rPr lang="en-US" altLang="zh-CN" sz="2400" b="1" dirty="0"/>
              <a:t>Gauss-Seidel</a:t>
            </a:r>
            <a:r>
              <a:rPr lang="zh-CN" altLang="en-US" sz="2400" b="1" dirty="0"/>
              <a:t>迭代求解线性方程组：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9641" y="3429000"/>
                <a:ext cx="8640960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解：取初始值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400" b="1" dirty="0"/>
                  <a:t>，计算得</a:t>
                </a:r>
                <a:endParaRPr lang="zh-CN" altLang="zh-CN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41" y="3429000"/>
                <a:ext cx="8640960" cy="486672"/>
              </a:xfrm>
              <a:prstGeom prst="rect">
                <a:avLst/>
              </a:prstGeom>
              <a:blipFill rotWithShape="1">
                <a:blip r:embed="rId3"/>
                <a:stretch>
                  <a:fillRect l="-1058" t="-8861" b="-24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1520" y="4106084"/>
                <a:ext cx="4680520" cy="191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 smtClean="0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 smtClean="0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𝟐𝟎𝟎𝟎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 smtClean="0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𝟐𝟒𝟎𝟎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𝟏𝟔𝟖𝟎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06084"/>
                <a:ext cx="4680520" cy="19152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60874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Gauss-Seidel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迭代的矩阵形式</a:t>
            </a:r>
          </a:p>
        </p:txBody>
      </p:sp>
      <p:sp>
        <p:nvSpPr>
          <p:cNvPr id="88079" name="右箭头 88078"/>
          <p:cNvSpPr/>
          <p:nvPr/>
        </p:nvSpPr>
        <p:spPr>
          <a:xfrm>
            <a:off x="468313" y="3496945"/>
            <a:ext cx="792162" cy="215900"/>
          </a:xfrm>
          <a:prstGeom prst="rightArrow">
            <a:avLst>
              <a:gd name="adj1" fmla="val 50000"/>
              <a:gd name="adj2" fmla="val 9172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080" name="对象 88079"/>
          <p:cNvGraphicFramePr/>
          <p:nvPr/>
        </p:nvGraphicFramePr>
        <p:xfrm>
          <a:off x="1476375" y="3352483"/>
          <a:ext cx="58324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59000" imgH="228600" progId="Equation.3">
                  <p:embed/>
                </p:oleObj>
              </mc:Choice>
              <mc:Fallback>
                <p:oleObj r:id="rId2" imgW="2159000" imgH="2286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6375" y="3352483"/>
                        <a:ext cx="58324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2" name="矩形 88081"/>
          <p:cNvSpPr/>
          <p:nvPr/>
        </p:nvSpPr>
        <p:spPr>
          <a:xfrm>
            <a:off x="468313" y="4027170"/>
            <a:ext cx="3959225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G-S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迭代公式的矩阵形式</a:t>
            </a:r>
            <a:r>
              <a:rPr lang="zh-CN" altLang="en-US" b="0" dirty="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88083" name="对象 88082"/>
          <p:cNvGraphicFramePr/>
          <p:nvPr/>
        </p:nvGraphicFramePr>
        <p:xfrm>
          <a:off x="4211638" y="3928745"/>
          <a:ext cx="46085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22400" imgH="241300" progId="Equation.3">
                  <p:embed/>
                </p:oleObj>
              </mc:Choice>
              <mc:Fallback>
                <p:oleObj r:id="rId4" imgW="1422400" imgH="2413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1638" y="3928745"/>
                        <a:ext cx="4608512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5" name="对象 88084"/>
          <p:cNvGraphicFramePr/>
          <p:nvPr/>
        </p:nvGraphicFramePr>
        <p:xfrm>
          <a:off x="468313" y="4647883"/>
          <a:ext cx="345598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80465" imgH="241300" progId="Equation.3">
                  <p:embed/>
                </p:oleObj>
              </mc:Choice>
              <mc:Fallback>
                <p:oleObj r:id="rId6" imgW="1180465" imgH="2413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313" y="4647883"/>
                        <a:ext cx="3455987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7" name="对象 88086"/>
          <p:cNvGraphicFramePr/>
          <p:nvPr/>
        </p:nvGraphicFramePr>
        <p:xfrm>
          <a:off x="4140200" y="4647883"/>
          <a:ext cx="37449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17600" imgH="241300" progId="Equation.3">
                  <p:embed/>
                </p:oleObj>
              </mc:Choice>
              <mc:Fallback>
                <p:oleObj r:id="rId8" imgW="1117600" imgH="2413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40200" y="4647883"/>
                        <a:ext cx="3744913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8" name="对象 88097"/>
          <p:cNvGraphicFramePr/>
          <p:nvPr/>
        </p:nvGraphicFramePr>
        <p:xfrm>
          <a:off x="395288" y="1626870"/>
          <a:ext cx="25209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13765" imgH="177800" progId="Equation.3">
                  <p:embed/>
                </p:oleObj>
              </mc:Choice>
              <mc:Fallback>
                <p:oleObj r:id="rId10" imgW="913765" imgH="1778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5288" y="1626870"/>
                        <a:ext cx="2520950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9" name="矩形 88098"/>
          <p:cNvSpPr/>
          <p:nvPr/>
        </p:nvSpPr>
        <p:spPr>
          <a:xfrm>
            <a:off x="541338" y="2168525"/>
            <a:ext cx="1727200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pPr algn="l" eaLnBrk="0" hangingPunc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矩阵表示</a:t>
            </a:r>
            <a:r>
              <a:rPr lang="zh-CN" altLang="en-US" sz="2800" dirty="0"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88100" name="对象 88099"/>
          <p:cNvGraphicFramePr/>
          <p:nvPr/>
        </p:nvGraphicFramePr>
        <p:xfrm>
          <a:off x="2310924" y="2704306"/>
          <a:ext cx="473964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459865" imgH="228600" progId="Equation.3">
                  <p:embed/>
                </p:oleObj>
              </mc:Choice>
              <mc:Fallback>
                <p:oleObj r:id="rId12" imgW="1459865" imgH="2286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10924" y="2704306"/>
                        <a:ext cx="4739640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2454117" y="2158524"/>
          <a:ext cx="445325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371600" imgH="203200" progId="Equation.3">
                  <p:embed/>
                </p:oleObj>
              </mc:Choice>
              <mc:Fallback>
                <p:oleObj r:id="rId14" imgW="1371600" imgH="2032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54117" y="2158524"/>
                        <a:ext cx="445325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468313" y="2899410"/>
            <a:ext cx="792162" cy="215900"/>
          </a:xfrm>
          <a:prstGeom prst="rightArrow">
            <a:avLst>
              <a:gd name="adj1" fmla="val 50000"/>
              <a:gd name="adj2" fmla="val 9172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2" grpId="0"/>
      <p:bldP spid="8809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39388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SOR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1268760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由</a:t>
            </a:r>
            <a:r>
              <a:rPr lang="en-US" altLang="zh-CN" sz="2400" b="1" dirty="0"/>
              <a:t>GS</a:t>
            </a:r>
            <a:r>
              <a:rPr lang="zh-CN" altLang="en-US" sz="2400" b="1" dirty="0"/>
              <a:t>迭代格式出发：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51520" y="1844824"/>
                <a:ext cx="8640960" cy="1970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𝟏𝟏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𝟏𝟐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𝟏𝟑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𝟐𝟐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𝟐𝟏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𝟐𝟑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…….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𝒏𝒏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𝒏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𝒏𝒏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44824"/>
                <a:ext cx="8640960" cy="19704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1520" y="3861048"/>
                <a:ext cx="8640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对于第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zh-CN" altLang="en-US" sz="2400" b="1" dirty="0"/>
                  <a:t>个迭代公式，等号右边改写成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861048"/>
                <a:ext cx="864096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058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3528" y="4522878"/>
                <a:ext cx="8640960" cy="2067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</m:den>
                            </m:f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0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2000" b="1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𝟏𝟑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𝟑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−…−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>
                                <a:latin typeface="Cambria Math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</m:den>
                            </m:f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𝟐𝟏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𝟐𝟐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𝟑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>
                                <a:latin typeface="Cambria Math"/>
                              </a:rPr>
                              <m:t>−…−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……. 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>
                                <a:latin typeface="Cambria Math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𝒏𝒏</m:t>
                                    </m:r>
                                  </m:sub>
                                </m:sSub>
                              </m:den>
                            </m:f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>
                                <a:latin typeface="Cambria Math"/>
                              </a:rPr>
                              <m:t>−…−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𝒏𝒏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522878"/>
                <a:ext cx="8640960" cy="20672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39388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SOR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1268760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由</a:t>
            </a:r>
            <a:r>
              <a:rPr lang="en-US" altLang="zh-CN" sz="2400" b="1" dirty="0"/>
              <a:t>GS</a:t>
            </a:r>
            <a:r>
              <a:rPr lang="zh-CN" altLang="en-US" sz="2400" b="1" dirty="0"/>
              <a:t>迭代格式出发：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51520" y="1844824"/>
                <a:ext cx="8640960" cy="1970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𝟏𝟏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𝟏𝟐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𝟏𝟑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𝟐𝟐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𝟐𝟏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𝟐𝟑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…….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𝒏𝒏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𝒏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𝒏𝒏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44824"/>
                <a:ext cx="8640960" cy="19704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3528" y="4365104"/>
                <a:ext cx="8640960" cy="2067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𝝎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</m:den>
                            </m:f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𝟏𝟑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𝟑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−…−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>
                                <a:latin typeface="Cambria Math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𝝎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</m:den>
                            </m:f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𝟐𝟏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𝟐𝟐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𝟑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>
                                <a:latin typeface="Cambria Math"/>
                              </a:rPr>
                              <m:t>−…−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……. 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>
                                <a:latin typeface="Cambria Math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𝝎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𝒏𝒏</m:t>
                                    </m:r>
                                  </m:sub>
                                </m:sSub>
                              </m:den>
                            </m:f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>
                                <a:latin typeface="Cambria Math"/>
                              </a:rPr>
                              <m:t>−…−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𝒏𝒏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640960" cy="20672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圆角矩形标注 1"/>
          <p:cNvSpPr/>
          <p:nvPr/>
        </p:nvSpPr>
        <p:spPr>
          <a:xfrm>
            <a:off x="6876256" y="3933056"/>
            <a:ext cx="2088232" cy="720080"/>
          </a:xfrm>
          <a:prstGeom prst="wedgeRoundRectCallout">
            <a:avLst>
              <a:gd name="adj1" fmla="val -108486"/>
              <a:gd name="adj2" fmla="val 6949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SOR</a:t>
            </a:r>
            <a:r>
              <a:rPr lang="zh-CN" altLang="en-US" sz="2800" dirty="0">
                <a:solidFill>
                  <a:srgbClr val="FF0000"/>
                </a:solidFill>
              </a:rPr>
              <a:t>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47864" y="1268760"/>
                <a:ext cx="55446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</a:rPr>
                  <a:t>GS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迭代就是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𝝎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</a:rPr>
                  <a:t>时的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SOR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迭代！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268760"/>
                <a:ext cx="5544616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2198" t="-13953" r="-219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19075" y="3950335"/>
            <a:ext cx="6177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对于第</a:t>
            </a:r>
            <a:r>
              <a:rPr lang="en-US" altLang="zh-CN" sz="2400" b="1"/>
              <a:t>i</a:t>
            </a:r>
            <a:r>
              <a:rPr lang="zh-CN" altLang="en-US" sz="2400" b="1"/>
              <a:t>个迭代公式，等号右边加上松弛因子</a:t>
            </a: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41720" y="4048760"/>
          <a:ext cx="398780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2400" imgH="139700" progId="Equation.KSEE3">
                  <p:embed/>
                </p:oleObj>
              </mc:Choice>
              <mc:Fallback>
                <p:oleObj r:id="rId6" imgW="152400" imgH="1397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1720" y="4048760"/>
                        <a:ext cx="398780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5750" y="0"/>
            <a:ext cx="8305800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4000" b="1" kern="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SOR</a:t>
            </a:r>
            <a:r>
              <a:rPr kumimoji="0" lang="zh-CN" altLang="en-US" sz="4000" b="1" kern="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迭代法</a:t>
            </a:r>
          </a:p>
        </p:txBody>
      </p:sp>
      <p:pic>
        <p:nvPicPr>
          <p:cNvPr id="7168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928688"/>
            <a:ext cx="8763000" cy="5643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373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285750"/>
            <a:ext cx="8545512" cy="6215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475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671513"/>
            <a:ext cx="8501062" cy="2114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3071813"/>
            <a:ext cx="8510587" cy="3071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60874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SOR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1520" y="1455167"/>
                <a:ext cx="864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en-US" altLang="zh-CN" sz="2400" b="1" dirty="0"/>
                  <a:t>. </a:t>
                </a:r>
                <a:r>
                  <a:rPr lang="zh-CN" altLang="en-US" sz="2400" b="1" dirty="0"/>
                  <a:t>用</a:t>
                </a:r>
                <a:r>
                  <a:rPr lang="en-US" altLang="zh-CN" sz="2400" b="1" dirty="0"/>
                  <a:t>SOR</a:t>
                </a:r>
                <a:r>
                  <a:rPr lang="zh-CN" altLang="en-US" sz="2400" b="1" dirty="0"/>
                  <a:t>迭代</a:t>
                </a:r>
                <a:r>
                  <a:rPr lang="en-US" altLang="zh-CN" sz="2400" b="1" dirty="0"/>
                  <a:t>(</a:t>
                </a:r>
                <a:r>
                  <a:rPr lang="zh-CN" altLang="en-US" sz="2400" b="1" dirty="0"/>
                  <a:t>松弛因子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/>
                      </a:rPr>
                      <m:t>𝝎</m:t>
                    </m:r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r>
                      <a:rPr lang="en-US" altLang="zh-CN" sz="2400" b="1" i="1">
                        <a:latin typeface="Cambria Math"/>
                      </a:rPr>
                      <m:t>𝟏</m:t>
                    </m:r>
                    <m:r>
                      <a:rPr lang="en-US" altLang="zh-CN" sz="2400" b="1" i="1">
                        <a:latin typeface="Cambria Math"/>
                      </a:rPr>
                      <m:t>.</m:t>
                    </m:r>
                    <m:r>
                      <a:rPr lang="en-US" altLang="zh-CN" sz="2400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sz="2400" b="1" dirty="0"/>
                  <a:t>)</a:t>
                </a:r>
                <a:r>
                  <a:rPr lang="zh-CN" altLang="en-US" sz="2400" b="1" dirty="0"/>
                  <a:t>求解线性方程组：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55167"/>
                <a:ext cx="864096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58" t="-14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69641" y="3429000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解：首先，写出</a:t>
            </a:r>
            <a:r>
              <a:rPr lang="en-US" altLang="zh-CN" sz="2400" b="1" dirty="0"/>
              <a:t>SOR</a:t>
            </a:r>
            <a:r>
              <a:rPr lang="zh-CN" altLang="en-US" sz="2400" b="1" dirty="0"/>
              <a:t>迭代格式</a:t>
            </a:r>
            <a:endParaRPr lang="zh-CN" altLang="zh-C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1520" y="4077072"/>
                <a:ext cx="4248472" cy="1915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000" b="1" i="1">
                                  <a:latin typeface="Cambria Math"/>
                                </a:rPr>
                                <m:t>                   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en-US" altLang="zh-CN" sz="2000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𝟖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𝟓</m:t>
                                  </m:r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  <m:r>
                                            <a:rPr lang="en-US" altLang="zh-CN" sz="2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000" b="1" i="1">
                                  <a:latin typeface="Cambria Math"/>
                                </a:rPr>
                                <m:t>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077072"/>
                <a:ext cx="4248472" cy="19153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860032" y="6028913"/>
            <a:ext cx="329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Gauss-Seidel</a:t>
            </a:r>
            <a:r>
              <a:rPr lang="zh-CN" altLang="en-US" sz="2400" b="1" dirty="0"/>
              <a:t>迭代</a:t>
            </a:r>
            <a:endParaRPr lang="zh-CN" altLang="zh-CN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3568" y="6021288"/>
            <a:ext cx="329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Gauss-Seidel</a:t>
            </a:r>
            <a:r>
              <a:rPr lang="zh-CN" altLang="en-US" sz="2400" b="1" dirty="0"/>
              <a:t>迭代</a:t>
            </a:r>
            <a:endParaRPr lang="zh-CN" altLang="zh-C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51920" y="4077072"/>
                <a:ext cx="5184576" cy="1939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  <m:r>
                                        <a:rPr lang="en-US" altLang="zh-C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077072"/>
                <a:ext cx="5184576" cy="19398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520" y="2114534"/>
                <a:ext cx="8640960" cy="10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114534"/>
                <a:ext cx="8640960" cy="109844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3" grpId="0"/>
      <p:bldP spid="24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733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引言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05933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求解大规模线性代数方程组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1520" y="4353762"/>
                <a:ext cx="8640960" cy="515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利用上述迭代格式计算可得向量序列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400" b="1" i="1" smtClean="0">
                            <a:latin typeface="Cambria Math"/>
                          </a:rPr>
                          <m:t>}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923232"/>
                <a:ext cx="8640960" cy="515398"/>
              </a:xfrm>
              <a:prstGeom prst="rect">
                <a:avLst/>
              </a:prstGeom>
              <a:blipFill rotWithShape="1">
                <a:blip r:embed="rId2"/>
                <a:stretch>
                  <a:fillRect l="-1058" t="-8235" b="-1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  <a:latin typeface="微软雅黑" panose="020B0503020204020204" charset="-122"/>
                    <a:ea typeface="微软雅黑" panose="020B0503020204020204" charset="-122"/>
                  </a:rPr>
                  <a:t> </a:t>
                </a:r>
                <a:endParaRPr lang="zh-CN" altLang="en-US">
                  <a:noFill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1520" y="213437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我们所要讨论的格式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3528" y="3158352"/>
                <a:ext cx="8640960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𝑩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begChr m:val="（"/>
                            <m:endChr m:val="）"/>
                            <m:ctrlPr>
                              <a:rPr lang="zh-CN" alt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latin typeface="Cambria Math"/>
                      </a:rPr>
                      <m:t>+</m:t>
                    </m:r>
                    <m:r>
                      <a:rPr lang="en-US" altLang="zh-CN" sz="2400" b="1" i="1" smtClean="0">
                        <a:latin typeface="Cambria Math"/>
                      </a:rPr>
                      <m:t>𝒈</m:t>
                    </m:r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,    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𝒌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𝟎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,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𝟏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,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𝟐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,⋯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27822"/>
                <a:ext cx="8640960" cy="486672"/>
              </a:xfrm>
              <a:prstGeom prst="rect">
                <a:avLst/>
              </a:prstGeom>
              <a:blipFill rotWithShape="1">
                <a:blip r:embed="rId3"/>
                <a:stretch>
                  <a:fillRect t="-5000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3920" y="2060848"/>
                <a:ext cx="864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𝑨𝒙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0" y="1630318"/>
                <a:ext cx="864096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520" y="3744098"/>
                <a:ext cx="864096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任意给定初始向量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13568"/>
                <a:ext cx="8640960" cy="476990"/>
              </a:xfrm>
              <a:prstGeom prst="rect">
                <a:avLst/>
              </a:prstGeom>
              <a:blipFill rotWithShape="1">
                <a:blip r:embed="rId5"/>
                <a:stretch>
                  <a:fillRect l="-1058" t="-11538" b="-24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  <a:latin typeface="微软雅黑" panose="020B0503020204020204" charset="-122"/>
                    <a:ea typeface="微软雅黑" panose="020B0503020204020204" charset="-122"/>
                  </a:rPr>
                  <a:t> </a:t>
                </a:r>
                <a:endParaRPr lang="zh-CN" altLang="en-US">
                  <a:noFill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1520" y="4941168"/>
                <a:ext cx="8640960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，那么显然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即为该方程组的解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510638"/>
                <a:ext cx="8640960" cy="486672"/>
              </a:xfrm>
              <a:prstGeom prst="rect">
                <a:avLst/>
              </a:prstGeom>
              <a:blipFill rotWithShape="1">
                <a:blip r:embed="rId6"/>
                <a:stretch>
                  <a:fillRect l="-1058" t="-8861" b="-25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1520" y="5517232"/>
                <a:ext cx="8640960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取充分大的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sz="2400" b="1" dirty="0"/>
                  <a:t>，并以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作为该方程组的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近似解</a:t>
                </a:r>
                <a:endParaRPr lang="en-US" altLang="zh-C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086702"/>
                <a:ext cx="8640960" cy="493277"/>
              </a:xfrm>
              <a:prstGeom prst="rect">
                <a:avLst/>
              </a:prstGeom>
              <a:blipFill rotWithShape="1">
                <a:blip r:embed="rId7"/>
                <a:stretch>
                  <a:fillRect l="-1058" t="-11111"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ldLvl="0" animBg="1"/>
      <p:bldP spid="8" grpId="0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60874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SOR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1520" y="1455167"/>
                <a:ext cx="864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en-US" altLang="zh-CN" sz="2400" b="1" dirty="0"/>
                  <a:t>. </a:t>
                </a:r>
                <a:r>
                  <a:rPr lang="zh-CN" altLang="en-US" sz="2400" b="1" dirty="0"/>
                  <a:t>用</a:t>
                </a:r>
                <a:r>
                  <a:rPr lang="en-US" altLang="zh-CN" sz="2400" b="1" dirty="0"/>
                  <a:t>SOR</a:t>
                </a:r>
                <a:r>
                  <a:rPr lang="zh-CN" altLang="en-US" sz="2400" b="1" dirty="0"/>
                  <a:t>迭代</a:t>
                </a:r>
                <a:r>
                  <a:rPr lang="en-US" altLang="zh-CN" sz="2400" b="1" dirty="0"/>
                  <a:t>(</a:t>
                </a:r>
                <a:r>
                  <a:rPr lang="zh-CN" altLang="en-US" sz="2400" b="1" dirty="0"/>
                  <a:t>松弛因子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𝝎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.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sz="2400" b="1" dirty="0"/>
                  <a:t>)</a:t>
                </a:r>
                <a:r>
                  <a:rPr lang="zh-CN" altLang="en-US" sz="2400" b="1" dirty="0"/>
                  <a:t>求解线性方程组：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55167"/>
                <a:ext cx="864096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58" t="-14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69641" y="3429000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解：首先，写出</a:t>
            </a:r>
            <a:r>
              <a:rPr lang="en-US" altLang="zh-CN" sz="2400" b="1" dirty="0"/>
              <a:t>SOR</a:t>
            </a:r>
            <a:r>
              <a:rPr lang="zh-CN" altLang="en-US" sz="2400" b="1" dirty="0"/>
              <a:t>迭代格式</a:t>
            </a:r>
            <a:endParaRPr lang="zh-CN" altLang="zh-C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7504" y="4077072"/>
                <a:ext cx="4248472" cy="1915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000" b="1" i="1">
                                  <a:latin typeface="Cambria Math"/>
                                </a:rPr>
                                <m:t>                   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en-US" altLang="zh-CN" sz="2000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𝟖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𝟓</m:t>
                                  </m:r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  <m:r>
                                            <a:rPr lang="en-US" altLang="zh-CN" sz="2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000" b="1" i="1">
                                  <a:latin typeface="Cambria Math"/>
                                </a:rPr>
                                <m:t>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077072"/>
                <a:ext cx="4248472" cy="19153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292080" y="6028913"/>
            <a:ext cx="329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SOR</a:t>
            </a:r>
            <a:r>
              <a:rPr lang="zh-CN" altLang="en-US" sz="2400" b="1" dirty="0"/>
              <a:t>迭代</a:t>
            </a:r>
            <a:endParaRPr lang="zh-CN" altLang="zh-CN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15616" y="6021288"/>
            <a:ext cx="329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Gauss-Seidel</a:t>
            </a:r>
            <a:r>
              <a:rPr lang="zh-CN" altLang="en-US" sz="2400" b="1" dirty="0"/>
              <a:t>迭代</a:t>
            </a:r>
            <a:endParaRPr lang="zh-CN" altLang="zh-C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35896" y="4077072"/>
                <a:ext cx="5184576" cy="1911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  <m:r>
                                        <a:rPr lang="en-US" altLang="zh-C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𝟖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𝟓</m:t>
                                  </m:r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077072"/>
                <a:ext cx="5184576" cy="1911292"/>
              </a:xfrm>
              <a:prstGeom prst="rect">
                <a:avLst/>
              </a:prstGeom>
              <a:blipFill rotWithShape="1">
                <a:blip r:embed="rId4"/>
                <a:stretch>
                  <a:fillRect r="-4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520" y="2114534"/>
                <a:ext cx="8640960" cy="10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114534"/>
                <a:ext cx="8640960" cy="109844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4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60874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SOR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1520" y="1455167"/>
                <a:ext cx="864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en-US" altLang="zh-CN" sz="2400" b="1" dirty="0"/>
                  <a:t>. </a:t>
                </a:r>
                <a:r>
                  <a:rPr lang="zh-CN" altLang="en-US" sz="2400" b="1" dirty="0"/>
                  <a:t>用</a:t>
                </a:r>
                <a:r>
                  <a:rPr lang="en-US" altLang="zh-CN" sz="2400" b="1" dirty="0"/>
                  <a:t>SOR</a:t>
                </a:r>
                <a:r>
                  <a:rPr lang="zh-CN" altLang="en-US" sz="2400" b="1" dirty="0"/>
                  <a:t>迭代</a:t>
                </a:r>
                <a:r>
                  <a:rPr lang="en-US" altLang="zh-CN" sz="2400" b="1" dirty="0"/>
                  <a:t>(</a:t>
                </a:r>
                <a:r>
                  <a:rPr lang="zh-CN" altLang="en-US" sz="2400" b="1" dirty="0"/>
                  <a:t>松弛因子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𝝎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.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sz="2400" b="1" dirty="0"/>
                  <a:t>)</a:t>
                </a:r>
                <a:r>
                  <a:rPr lang="zh-CN" altLang="en-US" sz="2400" b="1" dirty="0"/>
                  <a:t>求解线性方程组：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55167"/>
                <a:ext cx="864096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58" t="-14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1520" y="4077072"/>
                <a:ext cx="8640960" cy="1911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  <m:r>
                                        <a:rPr lang="en-US" altLang="zh-C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𝟓𝟓𝟎𝟎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               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𝟏𝟑𝟓𝟎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𝟓</m:t>
                                  </m:r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𝟎𝟐𝟓𝟕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077072"/>
                <a:ext cx="8640960" cy="19112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520" y="2114534"/>
                <a:ext cx="8640960" cy="10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114534"/>
                <a:ext cx="8640960" cy="10984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9641" y="3429000"/>
                <a:ext cx="8640960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解：取初始值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400" b="1" dirty="0"/>
                  <a:t>，计算得</a:t>
                </a:r>
                <a:endParaRPr lang="zh-CN" altLang="zh-CN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41" y="3429000"/>
                <a:ext cx="8640960" cy="486672"/>
              </a:xfrm>
              <a:prstGeom prst="rect">
                <a:avLst/>
              </a:prstGeom>
              <a:blipFill rotWithShape="1">
                <a:blip r:embed="rId5"/>
                <a:stretch>
                  <a:fillRect l="-1058" t="-8861" b="-24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60874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SOR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1520" y="1455167"/>
                <a:ext cx="864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en-US" altLang="zh-CN" sz="2400" b="1" dirty="0"/>
                  <a:t>. </a:t>
                </a:r>
                <a:r>
                  <a:rPr lang="zh-CN" altLang="en-US" sz="2400" b="1" dirty="0"/>
                  <a:t>用</a:t>
                </a:r>
                <a:r>
                  <a:rPr lang="en-US" altLang="zh-CN" sz="2400" b="1" dirty="0"/>
                  <a:t>SOR</a:t>
                </a:r>
                <a:r>
                  <a:rPr lang="zh-CN" altLang="en-US" sz="2400" b="1" dirty="0"/>
                  <a:t>迭代</a:t>
                </a:r>
                <a:r>
                  <a:rPr lang="en-US" altLang="zh-CN" sz="2400" b="1" dirty="0"/>
                  <a:t>(</a:t>
                </a:r>
                <a:r>
                  <a:rPr lang="zh-CN" altLang="en-US" sz="2400" b="1" dirty="0"/>
                  <a:t>松弛因子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𝝎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.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sz="2400" b="1" dirty="0"/>
                  <a:t>)</a:t>
                </a:r>
                <a:r>
                  <a:rPr lang="zh-CN" altLang="en-US" sz="2400" b="1" dirty="0"/>
                  <a:t>求解线性方程组：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55167"/>
                <a:ext cx="864096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58" t="-14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1520" y="4077072"/>
                <a:ext cx="8640960" cy="1911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  <m:r>
                                        <a:rPr lang="en-US" altLang="zh-C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𝟐𝟏𝟗𝟑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                 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𝟎𝟓𝟕𝟓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𝟓</m:t>
                                  </m:r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𝟗𝟔𝟓𝟖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077072"/>
                <a:ext cx="8640960" cy="19112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520" y="2114534"/>
                <a:ext cx="8640960" cy="10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114534"/>
                <a:ext cx="8640960" cy="10984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9641" y="3429000"/>
                <a:ext cx="864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解：令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400" b="1" dirty="0"/>
                  <a:t>，计算得</a:t>
                </a:r>
                <a:endParaRPr lang="zh-CN" altLang="zh-CN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41" y="3429000"/>
                <a:ext cx="864096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058" t="-14667" b="-2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60874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SOR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1520" y="1455167"/>
                <a:ext cx="864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en-US" altLang="zh-CN" sz="2400" b="1" dirty="0"/>
                  <a:t>. </a:t>
                </a:r>
                <a:r>
                  <a:rPr lang="zh-CN" altLang="en-US" sz="2400" b="1" dirty="0"/>
                  <a:t>用</a:t>
                </a:r>
                <a:r>
                  <a:rPr lang="en-US" altLang="zh-CN" sz="2400" b="1" dirty="0"/>
                  <a:t>SOR</a:t>
                </a:r>
                <a:r>
                  <a:rPr lang="zh-CN" altLang="en-US" sz="2400" b="1" dirty="0"/>
                  <a:t>迭代</a:t>
                </a:r>
                <a:r>
                  <a:rPr lang="en-US" altLang="zh-CN" sz="2400" b="1" dirty="0"/>
                  <a:t>(</a:t>
                </a:r>
                <a:r>
                  <a:rPr lang="zh-CN" altLang="en-US" sz="2400" b="1" dirty="0"/>
                  <a:t>松弛因子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𝝎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.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sz="2400" b="1" dirty="0"/>
                  <a:t>)</a:t>
                </a:r>
                <a:r>
                  <a:rPr lang="zh-CN" altLang="en-US" sz="2400" b="1" dirty="0"/>
                  <a:t>求解线性方程组：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55167"/>
                <a:ext cx="864096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58" t="-14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520" y="2114534"/>
                <a:ext cx="8640960" cy="10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114534"/>
                <a:ext cx="8640960" cy="10984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9641" y="3429000"/>
                <a:ext cx="864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解：令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sz="2400" b="1" dirty="0"/>
                  <a:t>2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⋯</m:t>
                    </m:r>
                  </m:oMath>
                </a14:m>
                <a:r>
                  <a:rPr lang="zh-CN" altLang="en-US" sz="2400" b="1" dirty="0"/>
                  <a:t>，计算得</a:t>
                </a:r>
                <a:endParaRPr lang="zh-CN" altLang="zh-CN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41" y="3429000"/>
                <a:ext cx="86409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058" t="-14667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20" y="4100682"/>
                <a:ext cx="8640960" cy="932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𝟑</m:t>
                            </m:r>
                          </m:e>
                        </m:d>
                      </m:sup>
                    </m:sSup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𝟎𝟎𝟗𝟕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𝟎𝟏𝟎𝟑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𝟗𝟗𝟕𝟕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𝟒</m:t>
                            </m:r>
                          </m:e>
                        </m:d>
                      </m:sup>
                    </m:sSup>
                    <m:r>
                      <a:rPr lang="en-US" altLang="zh-CN" sz="20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𝟎𝟎𝟒𝟕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𝟎𝟎𝟏𝟓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𝟗𝟗𝟗𝟒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⋯,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𝟕</m:t>
                            </m:r>
                          </m:e>
                        </m:d>
                      </m:sup>
                    </m:sSup>
                    <m:r>
                      <a:rPr lang="en-US" altLang="zh-CN" sz="20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𝟎𝟎𝟎𝟎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𝟎𝟎𝟎𝟎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𝟎𝟎𝟎𝟎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>
                        <a:latin typeface="Cambria Math"/>
                      </a:rPr>
                      <m:t>,</m:t>
                    </m:r>
                    <m:r>
                      <a:rPr lang="en-US" altLang="zh-CN" sz="2000" b="1" i="1" smtClean="0">
                        <a:latin typeface="Cambria Math"/>
                      </a:rPr>
                      <m:t>⋯··</m:t>
                    </m:r>
                  </m:oMath>
                </a14:m>
                <a:endParaRPr lang="zh-CN" altLang="zh-CN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00682"/>
                <a:ext cx="8640960" cy="9327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" y="1158240"/>
            <a:ext cx="8162925" cy="5218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51520" y="273854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SOR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迭代的矩阵形式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60874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SOR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1520" y="1455167"/>
                <a:ext cx="864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练习</a:t>
                </a:r>
                <a:r>
                  <a:rPr lang="en-US" altLang="zh-CN" sz="2400" b="1" dirty="0"/>
                  <a:t>. </a:t>
                </a:r>
                <a:r>
                  <a:rPr lang="zh-CN" altLang="en-US" sz="2400" b="1" dirty="0"/>
                  <a:t>用</a:t>
                </a:r>
                <a:r>
                  <a:rPr lang="en-US" altLang="zh-CN" sz="2400" b="1" dirty="0"/>
                  <a:t>SOR</a:t>
                </a:r>
                <a:r>
                  <a:rPr lang="zh-CN" altLang="en-US" sz="2400" b="1" dirty="0"/>
                  <a:t>迭代</a:t>
                </a:r>
                <a:r>
                  <a:rPr lang="en-US" altLang="zh-CN" sz="2400" b="1" dirty="0"/>
                  <a:t>(</a:t>
                </a:r>
                <a:r>
                  <a:rPr lang="zh-CN" altLang="en-US" sz="2400" b="1" dirty="0"/>
                  <a:t>松弛因子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𝝎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.</m:t>
                    </m:r>
                    <m:r>
                      <a:rPr lang="en-US" altLang="zh-CN" sz="2400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altLang="zh-CN" sz="2400" b="1" dirty="0"/>
                  <a:t>)</a:t>
                </a:r>
                <a:r>
                  <a:rPr lang="zh-CN" altLang="en-US" sz="2400" b="1" dirty="0"/>
                  <a:t>求解线性方程组：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55167"/>
                <a:ext cx="864096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58" t="-14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69641" y="3429000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解：首先，写出</a:t>
            </a:r>
            <a:r>
              <a:rPr lang="en-US" altLang="zh-CN" sz="2400" b="1" dirty="0"/>
              <a:t>SOR</a:t>
            </a:r>
            <a:r>
              <a:rPr lang="zh-CN" altLang="en-US" sz="2400" b="1" dirty="0"/>
              <a:t>迭代格式</a:t>
            </a:r>
            <a:endParaRPr lang="zh-CN" altLang="zh-CN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292080" y="5884897"/>
            <a:ext cx="329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SOR</a:t>
            </a:r>
            <a:r>
              <a:rPr lang="zh-CN" altLang="en-US" sz="2400" b="1" dirty="0"/>
              <a:t>迭代</a:t>
            </a:r>
            <a:endParaRPr lang="zh-CN" altLang="zh-CN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15616" y="5877272"/>
            <a:ext cx="329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Gauss-Seidel</a:t>
            </a:r>
            <a:r>
              <a:rPr lang="zh-CN" altLang="en-US" sz="2400" b="1" dirty="0"/>
              <a:t>迭代</a:t>
            </a:r>
            <a:endParaRPr lang="zh-CN" altLang="zh-C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23928" y="4077072"/>
                <a:ext cx="4413096" cy="1607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𝝎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𝟓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𝝎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𝟓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𝝎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𝟓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077072"/>
                <a:ext cx="4413096" cy="1607748"/>
              </a:xfrm>
              <a:prstGeom prst="rect">
                <a:avLst/>
              </a:prstGeom>
              <a:blipFill rotWithShape="1">
                <a:blip r:embed="rId3"/>
                <a:stretch>
                  <a:fillRect r="-14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520" y="2027103"/>
                <a:ext cx="8640960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27103"/>
                <a:ext cx="8640960" cy="12714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7504" y="4034076"/>
                <a:ext cx="4464496" cy="1733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r>
                                <a:rPr lang="en-US" altLang="zh-CN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034076"/>
                <a:ext cx="4464496" cy="17333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  <p:bldP spid="24" grpId="0"/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60874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SOR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1520" y="1455167"/>
                <a:ext cx="864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练习</a:t>
                </a:r>
                <a:r>
                  <a:rPr lang="en-US" altLang="zh-CN" sz="2400" b="1" dirty="0"/>
                  <a:t>. </a:t>
                </a:r>
                <a:r>
                  <a:rPr lang="zh-CN" altLang="en-US" sz="2400" b="1" dirty="0"/>
                  <a:t>用</a:t>
                </a:r>
                <a:r>
                  <a:rPr lang="en-US" altLang="zh-CN" sz="2400" b="1" dirty="0"/>
                  <a:t>SOR</a:t>
                </a:r>
                <a:r>
                  <a:rPr lang="zh-CN" altLang="en-US" sz="2400" b="1" dirty="0"/>
                  <a:t>迭代</a:t>
                </a:r>
                <a:r>
                  <a:rPr lang="en-US" altLang="zh-CN" sz="2400" b="1" dirty="0"/>
                  <a:t>(</a:t>
                </a:r>
                <a:r>
                  <a:rPr lang="zh-CN" altLang="en-US" sz="2400" b="1" dirty="0"/>
                  <a:t>松弛因子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𝝎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.</m:t>
                    </m:r>
                    <m:r>
                      <a:rPr lang="en-US" altLang="zh-CN" sz="2400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altLang="zh-CN" sz="2400" b="1" dirty="0"/>
                  <a:t>)</a:t>
                </a:r>
                <a:r>
                  <a:rPr lang="zh-CN" altLang="en-US" sz="2400" b="1" dirty="0"/>
                  <a:t>求解线性方程组：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55167"/>
                <a:ext cx="864096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58" t="-14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9641" y="3429000"/>
                <a:ext cx="8640960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解：取初始值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400" b="1" dirty="0"/>
                  <a:t>，计算得</a:t>
                </a:r>
                <a:endParaRPr lang="zh-CN" altLang="zh-CN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41" y="3429000"/>
                <a:ext cx="8640960" cy="486672"/>
              </a:xfrm>
              <a:prstGeom prst="rect">
                <a:avLst/>
              </a:prstGeom>
              <a:blipFill rotWithShape="1">
                <a:blip r:embed="rId3"/>
                <a:stretch>
                  <a:fillRect l="-1058" t="-8861" b="-24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1520" y="2027103"/>
                <a:ext cx="8640960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27103"/>
                <a:ext cx="8640960" cy="12714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520" y="4077072"/>
                <a:ext cx="8640960" cy="1607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𝟎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𝝎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𝟓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𝟐𝟒𝟎𝟎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𝟎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𝝎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𝟓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𝟐𝟗𝟕𝟔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𝟎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𝝎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𝟓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𝟏𝟗𝟔𝟐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077072"/>
                <a:ext cx="8640960" cy="16077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60874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SOR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1520" y="1455167"/>
                <a:ext cx="864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练习</a:t>
                </a:r>
                <a:r>
                  <a:rPr lang="en-US" altLang="zh-CN" sz="2400" b="1" dirty="0"/>
                  <a:t>. </a:t>
                </a:r>
                <a:r>
                  <a:rPr lang="zh-CN" altLang="en-US" sz="2400" b="1" dirty="0"/>
                  <a:t>用</a:t>
                </a:r>
                <a:r>
                  <a:rPr lang="en-US" altLang="zh-CN" sz="2400" b="1" dirty="0"/>
                  <a:t>SOR</a:t>
                </a:r>
                <a:r>
                  <a:rPr lang="zh-CN" altLang="en-US" sz="2400" b="1" dirty="0"/>
                  <a:t>迭代</a:t>
                </a:r>
                <a:r>
                  <a:rPr lang="en-US" altLang="zh-CN" sz="2400" b="1" dirty="0"/>
                  <a:t>(</a:t>
                </a:r>
                <a:r>
                  <a:rPr lang="zh-CN" altLang="en-US" sz="2400" b="1" dirty="0"/>
                  <a:t>松弛因子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/>
                      </a:rPr>
                      <m:t>𝝎</m:t>
                    </m:r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r>
                      <a:rPr lang="en-US" altLang="zh-CN" sz="2400" b="1" i="1">
                        <a:latin typeface="Cambria Math"/>
                      </a:rPr>
                      <m:t>𝟏</m:t>
                    </m:r>
                    <m:r>
                      <a:rPr lang="en-US" altLang="zh-CN" sz="2400" b="1" i="1">
                        <a:latin typeface="Cambria Math"/>
                      </a:rPr>
                      <m:t>.</m:t>
                    </m:r>
                    <m:r>
                      <a:rPr lang="en-US" altLang="zh-CN" sz="2400" b="1" i="1">
                        <a:latin typeface="Cambria Math"/>
                      </a:rPr>
                      <m:t>𝟐</m:t>
                    </m:r>
                  </m:oMath>
                </a14:m>
                <a:r>
                  <a:rPr lang="en-US" altLang="zh-CN" sz="2400" b="1" dirty="0"/>
                  <a:t>)</a:t>
                </a:r>
                <a:r>
                  <a:rPr lang="zh-CN" altLang="en-US" sz="2400" b="1" dirty="0"/>
                  <a:t>求解线性方程组：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55167"/>
                <a:ext cx="864096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58" t="-14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9641" y="3429000"/>
                <a:ext cx="864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解：令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/>
                      </a:rPr>
                      <m:t>𝒌</m:t>
                    </m:r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r>
                      <a:rPr lang="en-US" altLang="zh-CN" sz="2400" b="1" i="1">
                        <a:latin typeface="Cambria Math"/>
                      </a:rPr>
                      <m:t>𝟐</m:t>
                    </m:r>
                    <m:r>
                      <a:rPr lang="en-US" altLang="zh-CN" sz="2400" b="1" i="1">
                        <a:latin typeface="Cambria Math"/>
                      </a:rPr>
                      <m:t>,⋯</m:t>
                    </m:r>
                  </m:oMath>
                </a14:m>
                <a:r>
                  <a:rPr lang="zh-CN" altLang="en-US" sz="2400" b="1" dirty="0"/>
                  <a:t>，计算得</a:t>
                </a:r>
                <a:endParaRPr lang="zh-CN" altLang="zh-CN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26" y="3434715"/>
                <a:ext cx="864096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58" t="-14667" b="-2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20" y="4100682"/>
                <a:ext cx="8640960" cy="932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𝟑</m:t>
                            </m:r>
                          </m:e>
                        </m:d>
                      </m:sup>
                    </m:sSup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𝟐𝟖𝟕𝟖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𝟐𝟗𝟔𝟔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𝟏𝟑𝟑𝟖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𝟒</m:t>
                            </m:r>
                          </m:e>
                        </m:d>
                      </m:sup>
                    </m:sSup>
                    <m:r>
                      <a:rPr lang="en-US" altLang="zh-CN" sz="20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𝟐𝟗𝟐𝟕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𝟐𝟖𝟑𝟎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𝟏𝟒𝟎𝟕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⋯,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𝟖</m:t>
                            </m:r>
                          </m:e>
                        </m:d>
                      </m:sup>
                    </m:sSup>
                    <m:r>
                      <a:rPr lang="en-US" altLang="zh-CN" sz="20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𝟐𝟖𝟓𝟕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𝟐𝟖𝟓𝟕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𝟏𝟒𝟐𝟗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>
                        <a:latin typeface="Cambria Math"/>
                      </a:rPr>
                      <m:t>,</m:t>
                    </m:r>
                    <m:r>
                      <a:rPr lang="en-US" altLang="zh-CN" sz="2000" b="1" i="1" smtClean="0">
                        <a:latin typeface="Cambria Math"/>
                      </a:rPr>
                      <m:t>⋯··</m:t>
                    </m:r>
                  </m:oMath>
                </a14:m>
                <a:endParaRPr lang="zh-CN" altLang="zh-CN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00682"/>
                <a:ext cx="8640960" cy="9327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520" y="2027103"/>
                <a:ext cx="8640960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27103"/>
                <a:ext cx="8640960" cy="12714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010400" cy="152717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提纲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基本迭代法</a:t>
            </a:r>
          </a:p>
          <a:p>
            <a:pPr eaLnBrk="1" hangingPunct="1"/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向量和矩阵的范数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收敛性分析</a:t>
            </a:r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/>
          </p:cNvSpPr>
          <p:nvPr>
            <p:ph type="title"/>
          </p:nvPr>
        </p:nvSpPr>
        <p:spPr>
          <a:xfrm>
            <a:off x="441368" y="214697"/>
            <a:ext cx="8260672" cy="1039427"/>
          </a:xfrm>
        </p:spPr>
        <p:txBody>
          <a:bodyPr vert="horz" wrap="square" lIns="92075" tIns="46038" rIns="92075" bIns="46038" anchor="ctr"/>
          <a:lstStyle/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向量的范数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538163" y="1623219"/>
          <a:ext cx="7940040" cy="3611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63900" imgH="1688465" progId="Equation.DSMT4">
                  <p:embed/>
                </p:oleObj>
              </mc:Choice>
              <mc:Fallback>
                <p:oleObj r:id="rId2" imgW="3263900" imgH="168846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8163" y="1623219"/>
                        <a:ext cx="7940040" cy="3611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67278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引言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03458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线性代数方程组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1632427"/>
                <a:ext cx="8640960" cy="1516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…….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32427"/>
                <a:ext cx="8640960" cy="1516634"/>
              </a:xfrm>
              <a:prstGeom prst="rect">
                <a:avLst/>
              </a:prstGeom>
              <a:blipFill rotWithShape="1">
                <a:blip r:embed="rId2"/>
                <a:stretch>
                  <a:fillRect b="-1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51520" y="326683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本章将介绍三种基本迭代格式：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4073956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/>
              <a:t>Jacobi</a:t>
            </a:r>
            <a:r>
              <a:rPr lang="zh-CN" altLang="en-US" sz="2400" b="1" dirty="0"/>
              <a:t>迭代格式</a:t>
            </a:r>
            <a:endParaRPr lang="en-US" altLang="zh-C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4696539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/>
              <a:t>Gauss-Seidel</a:t>
            </a:r>
            <a:r>
              <a:rPr lang="zh-CN" altLang="en-US" sz="2400" b="1" dirty="0"/>
              <a:t>迭代格式</a:t>
            </a:r>
            <a:endParaRPr lang="en-US" altLang="zh-C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5335279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/>
              <a:t>SOR</a:t>
            </a:r>
            <a:r>
              <a:rPr lang="zh-CN" altLang="en-US" sz="2400" b="1" dirty="0"/>
              <a:t>迭代格式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9" grpId="0"/>
      <p:bldP spid="10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993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285750"/>
            <a:ext cx="8715375" cy="6049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6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5" y="1172528"/>
            <a:ext cx="8429625" cy="5224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0" name="Rectangle 3"/>
          <p:cNvSpPr>
            <a:spLocks noGrp="1"/>
          </p:cNvSpPr>
          <p:nvPr/>
        </p:nvSpPr>
        <p:spPr>
          <a:xfrm>
            <a:off x="441368" y="214697"/>
            <a:ext cx="8260672" cy="1039427"/>
          </a:xfrm>
          <a:prstGeom prst="rect">
            <a:avLst/>
          </a:prstGeom>
        </p:spPr>
        <p:txBody>
          <a:bodyPr vert="horz" wrap="square" lIns="92075" tIns="46038" rIns="92075" bIns="46038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向量的范数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198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357188"/>
            <a:ext cx="8761413" cy="600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28413" y="408372"/>
            <a:ext cx="8260672" cy="1039427"/>
          </a:xfrm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070" name="Object 6"/>
          <p:cNvGraphicFramePr/>
          <p:nvPr/>
        </p:nvGraphicFramePr>
        <p:xfrm>
          <a:off x="2851150" y="3230245"/>
          <a:ext cx="42830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47495" imgH="266065" progId="Equation.DSMT4">
                  <p:embed/>
                </p:oleObj>
              </mc:Choice>
              <mc:Fallback>
                <p:oleObj r:id="rId2" imgW="1547495" imgH="266065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51150" y="3230245"/>
                        <a:ext cx="428307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 Box 7"/>
          <p:cNvSpPr txBox="1"/>
          <p:nvPr/>
        </p:nvSpPr>
        <p:spPr>
          <a:xfrm>
            <a:off x="502285" y="3357563"/>
            <a:ext cx="284321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</a:rPr>
              <a:t>证明（</a:t>
            </a:r>
            <a:r>
              <a:rPr lang="en-US" altLang="zh-CN" sz="3200" dirty="0">
                <a:latin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: 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8072" name="Object 8"/>
          <p:cNvGraphicFramePr/>
          <p:nvPr/>
        </p:nvGraphicFramePr>
        <p:xfrm>
          <a:off x="2742565" y="4152265"/>
          <a:ext cx="5003165" cy="78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59330" imgH="393700" progId="Equation.DSMT4">
                  <p:embed/>
                </p:oleObj>
              </mc:Choice>
              <mc:Fallback>
                <p:oleObj r:id="rId4" imgW="2259330" imgH="393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2565" y="4152265"/>
                        <a:ext cx="5003165" cy="785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>
          <a:xfrm>
            <a:off x="1420495" y="5259070"/>
            <a:ext cx="5476240" cy="636262"/>
            <a:chOff x="90" y="-96"/>
            <a:chExt cx="3637" cy="542"/>
          </a:xfrm>
        </p:grpSpPr>
        <p:graphicFrame>
          <p:nvGraphicFramePr>
            <p:cNvPr id="1031" name="Object 10"/>
            <p:cNvGraphicFramePr/>
            <p:nvPr/>
          </p:nvGraphicFramePr>
          <p:xfrm>
            <a:off x="1125" y="-96"/>
            <a:ext cx="260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308100" imgH="228600" progId="Equation.DSMT4">
                    <p:embed/>
                  </p:oleObj>
                </mc:Choice>
                <mc:Fallback>
                  <p:oleObj r:id="rId6" imgW="1308100" imgH="2286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25" y="-96"/>
                          <a:ext cx="2602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7" name="Text Box 11"/>
            <p:cNvSpPr txBox="1"/>
            <p:nvPr/>
          </p:nvSpPr>
          <p:spPr>
            <a:xfrm>
              <a:off x="90" y="-51"/>
              <a:ext cx="816" cy="4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>
                  <a:latin typeface="Times New Roman" panose="02020603050405020304" pitchFamily="18" charset="0"/>
                </a:rPr>
                <a:t>所以</a:t>
              </a:r>
            </a:p>
          </p:txBody>
        </p:sp>
      </p:grpSp>
      <p:graphicFrame>
        <p:nvGraphicFramePr>
          <p:cNvPr id="16" name="Object 15"/>
          <p:cNvGraphicFramePr/>
          <p:nvPr/>
        </p:nvGraphicFramePr>
        <p:xfrm>
          <a:off x="3181985" y="687070"/>
          <a:ext cx="4379595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88465" imgH="228600" progId="Equation.3">
                  <p:embed/>
                </p:oleObj>
              </mc:Choice>
              <mc:Fallback>
                <p:oleObj r:id="rId8" imgW="1688465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81985" y="687070"/>
                        <a:ext cx="4379595" cy="5035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/>
          <p:nvPr/>
        </p:nvSpPr>
        <p:spPr>
          <a:xfrm>
            <a:off x="502285" y="581025"/>
            <a:ext cx="284321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</a:rPr>
              <a:t>证明（</a:t>
            </a:r>
            <a:r>
              <a:rPr lang="en-US" altLang="zh-CN" sz="3200" dirty="0">
                <a:latin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: 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" name="Object 16"/>
          <p:cNvGraphicFramePr/>
          <p:nvPr/>
        </p:nvGraphicFramePr>
        <p:xfrm>
          <a:off x="3026410" y="1447800"/>
          <a:ext cx="4681220" cy="66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55800" imgH="279400" progId="Equation.3">
                  <p:embed/>
                </p:oleObj>
              </mc:Choice>
              <mc:Fallback>
                <p:oleObj r:id="rId10" imgW="1955800" imgH="2794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26410" y="1447800"/>
                        <a:ext cx="4681220" cy="662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1730693" y="2272983"/>
            <a:ext cx="5735638" cy="682625"/>
            <a:chOff x="0" y="0"/>
            <a:chExt cx="3613" cy="430"/>
          </a:xfrm>
        </p:grpSpPr>
        <p:graphicFrame>
          <p:nvGraphicFramePr>
            <p:cNvPr id="1030" name="Object 17"/>
            <p:cNvGraphicFramePr/>
            <p:nvPr/>
          </p:nvGraphicFramePr>
          <p:xfrm>
            <a:off x="943" y="90"/>
            <a:ext cx="267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411605" imgH="215900" progId="Equation.3">
                    <p:embed/>
                  </p:oleObj>
                </mc:Choice>
                <mc:Fallback>
                  <p:oleObj r:id="rId12" imgW="1411605" imgH="2159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43" y="90"/>
                          <a:ext cx="2670" cy="3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" name="Text Box 11"/>
            <p:cNvSpPr txBox="1"/>
            <p:nvPr/>
          </p:nvSpPr>
          <p:spPr>
            <a:xfrm>
              <a:off x="0" y="0"/>
              <a:ext cx="8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>
                  <a:latin typeface="Times New Roman" panose="02020603050405020304" pitchFamily="18" charset="0"/>
                </a:rPr>
                <a:t>所以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70" name="Object 2"/>
          <p:cNvGraphicFramePr/>
          <p:nvPr/>
        </p:nvGraphicFramePr>
        <p:xfrm>
          <a:off x="2073910" y="1292860"/>
          <a:ext cx="458978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47495" imgH="266065" progId="Equation.DSMT4">
                  <p:embed/>
                </p:oleObj>
              </mc:Choice>
              <mc:Fallback>
                <p:oleObj r:id="rId2" imgW="1547495" imgH="266065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3910" y="1292860"/>
                        <a:ext cx="458978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>
          <a:xfrm>
            <a:off x="1167130" y="4395788"/>
            <a:ext cx="5692775" cy="723900"/>
            <a:chOff x="90" y="-96"/>
            <a:chExt cx="3586" cy="456"/>
          </a:xfrm>
        </p:grpSpPr>
        <p:graphicFrame>
          <p:nvGraphicFramePr>
            <p:cNvPr id="2054" name="Object 4"/>
            <p:cNvGraphicFramePr/>
            <p:nvPr/>
          </p:nvGraphicFramePr>
          <p:xfrm>
            <a:off x="1175" y="-96"/>
            <a:ext cx="2501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257300" imgH="228600" progId="Equation.DSMT4">
                    <p:embed/>
                  </p:oleObj>
                </mc:Choice>
                <mc:Fallback>
                  <p:oleObj r:id="rId4" imgW="1257300" imgH="2286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75" y="-96"/>
                          <a:ext cx="2501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7" name="Text Box 11"/>
            <p:cNvSpPr txBox="1"/>
            <p:nvPr/>
          </p:nvSpPr>
          <p:spPr>
            <a:xfrm>
              <a:off x="90" y="-51"/>
              <a:ext cx="8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>
                  <a:latin typeface="Times New Roman" panose="02020603050405020304" pitchFamily="18" charset="0"/>
                </a:rPr>
                <a:t>所以</a:t>
              </a:r>
            </a:p>
          </p:txBody>
        </p:sp>
      </p:grpSp>
      <p:graphicFrame>
        <p:nvGraphicFramePr>
          <p:cNvPr id="16" name="Object 5"/>
          <p:cNvGraphicFramePr/>
          <p:nvPr/>
        </p:nvGraphicFramePr>
        <p:xfrm>
          <a:off x="2486660" y="343535"/>
          <a:ext cx="4531995" cy="6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28800" imgH="228600" progId="Equation.3">
                  <p:embed/>
                </p:oleObj>
              </mc:Choice>
              <mc:Fallback>
                <p:oleObj r:id="rId6" imgW="1828800" imgH="228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6660" y="343535"/>
                        <a:ext cx="4531995" cy="638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/>
          <p:nvPr/>
        </p:nvSpPr>
        <p:spPr>
          <a:xfrm>
            <a:off x="332105" y="455930"/>
            <a:ext cx="284321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</a:rPr>
              <a:t>证明（</a:t>
            </a:r>
            <a:r>
              <a:rPr lang="en-US" altLang="zh-CN" sz="3200" dirty="0">
                <a:latin typeface="Times New Roman" panose="02020603050405020304" pitchFamily="18" charset="0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: 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3912" name="Object 8"/>
          <p:cNvGraphicFramePr/>
          <p:nvPr/>
        </p:nvGraphicFramePr>
        <p:xfrm>
          <a:off x="2073910" y="2002155"/>
          <a:ext cx="4835525" cy="67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511300" imgH="215900" progId="Equation.DSMT4">
                  <p:embed/>
                </p:oleObj>
              </mc:Choice>
              <mc:Fallback>
                <p:oleObj r:id="rId8" imgW="1511300" imgH="2159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73910" y="2002155"/>
                        <a:ext cx="4835525" cy="675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3" name="Object 9"/>
          <p:cNvGraphicFramePr/>
          <p:nvPr/>
        </p:nvGraphicFramePr>
        <p:xfrm>
          <a:off x="332105" y="2871788"/>
          <a:ext cx="878205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098800" imgH="457200" progId="Equation.DSMT4">
                  <p:embed/>
                </p:oleObj>
              </mc:Choice>
              <mc:Fallback>
                <p:oleObj r:id="rId10" imgW="3098800" imgH="457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2105" y="2871788"/>
                        <a:ext cx="8782050" cy="1296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395536" y="188640"/>
            <a:ext cx="8260672" cy="1039427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spcAft>
                <a:spcPct val="0"/>
              </a:spcAft>
              <a:defRPr/>
            </a:pPr>
            <a:r>
              <a:rPr lang="zh-CN" altLang="en-US" sz="4200" b="1" kern="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向量的收敛性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9470" y="1299210"/>
            <a:ext cx="7562850" cy="440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2   </a:t>
            </a:r>
            <a:r>
              <a:rPr lang="zh-CN" altLang="en-US" sz="2400" b="1" dirty="0"/>
              <a:t>设</a:t>
            </a:r>
            <a:r>
              <a:rPr lang="en-US" altLang="zh-CN" sz="2400" b="1" dirty="0"/>
              <a:t>      </a:t>
            </a:r>
            <a:r>
              <a:rPr lang="zh-CN" altLang="en-US" sz="2400" b="1" dirty="0"/>
              <a:t>中一向量序列</a:t>
            </a:r>
            <a:r>
              <a:rPr lang="en-US" altLang="zh-CN" sz="2400" b="1" dirty="0"/>
              <a:t>    </a:t>
            </a:r>
            <a:r>
              <a:rPr lang="zh-CN" altLang="en-US" sz="2400" b="1" dirty="0"/>
              <a:t>                     ，其中</a:t>
            </a:r>
            <a:endParaRPr lang="en-US" altLang="zh-CN" sz="2400" b="1" dirty="0"/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                                                 </a:t>
            </a:r>
            <a:r>
              <a:rPr lang="zh-CN" altLang="en-US" sz="2400" b="1" dirty="0"/>
              <a:t>，如果存在  </a:t>
            </a:r>
            <a:endParaRPr lang="en-US" altLang="zh-CN" sz="2400" b="1" dirty="0"/>
          </a:p>
          <a:p>
            <a:pPr>
              <a:lnSpc>
                <a:spcPct val="130000"/>
              </a:lnSpc>
            </a:pPr>
            <a:r>
              <a:rPr lang="zh-CN" altLang="en-US" sz="2400" b="1" dirty="0"/>
              <a:t>满足</a:t>
            </a:r>
            <a:endParaRPr lang="en-US" altLang="zh-CN" sz="2400" b="1" dirty="0"/>
          </a:p>
          <a:p>
            <a:pPr>
              <a:lnSpc>
                <a:spcPct val="130000"/>
              </a:lnSpc>
            </a:pPr>
            <a:endParaRPr lang="en-US" altLang="zh-CN" sz="2400" b="1" dirty="0"/>
          </a:p>
          <a:p>
            <a:pPr>
              <a:lnSpc>
                <a:spcPct val="130000"/>
              </a:lnSpc>
            </a:pPr>
            <a:r>
              <a:rPr lang="zh-CN" altLang="en-US" sz="2400" b="1" dirty="0"/>
              <a:t>则称向量序列       依坐标收敛到     ，记作</a:t>
            </a:r>
            <a:endParaRPr lang="en-US" altLang="zh-CN" sz="2400" b="1" dirty="0"/>
          </a:p>
          <a:p>
            <a:pPr>
              <a:lnSpc>
                <a:spcPct val="130000"/>
              </a:lnSpc>
            </a:pPr>
            <a:endParaRPr lang="en-US" altLang="zh-CN" sz="2400" b="1" dirty="0"/>
          </a:p>
          <a:p>
            <a:pPr>
              <a:lnSpc>
                <a:spcPct val="130000"/>
              </a:lnSpc>
            </a:pPr>
            <a:endParaRPr lang="en-US" altLang="zh-CN" sz="2400" b="1" dirty="0"/>
          </a:p>
          <a:p>
            <a:pPr>
              <a:lnSpc>
                <a:spcPct val="130000"/>
              </a:lnSpc>
            </a:pPr>
            <a:r>
              <a:rPr lang="zh-CN" altLang="en-US" sz="2400" b="1" dirty="0"/>
              <a:t>如果有             </a:t>
            </a:r>
            <a:endParaRPr lang="en-US" altLang="zh-CN" sz="2400" b="1" dirty="0"/>
          </a:p>
          <a:p>
            <a:pPr>
              <a:lnSpc>
                <a:spcPct val="130000"/>
              </a:lnSpc>
            </a:pPr>
            <a:r>
              <a:rPr lang="zh-CN" altLang="en-US" sz="2400" b="1" dirty="0"/>
              <a:t>则称向量序列        依范数      收敛到      。</a:t>
            </a:r>
            <a:endParaRPr lang="en-US" altLang="zh-CN" sz="2400" b="1" dirty="0"/>
          </a:p>
        </p:txBody>
      </p:sp>
      <p:graphicFrame>
        <p:nvGraphicFramePr>
          <p:cNvPr id="3" name="内容占位符 2">
            <a:hlinkClick r:id="" action="ppaction://ole?verb=0"/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354580" y="1483995"/>
          <a:ext cx="390525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3200" imgH="190500" progId="Equation.KSEE3">
                  <p:embed/>
                </p:oleObj>
              </mc:Choice>
              <mc:Fallback>
                <p:oleObj r:id="rId2" imgW="2032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4580" y="1483995"/>
                        <a:ext cx="390525" cy="36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92015" y="1457325"/>
          <a:ext cx="189928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04900" imgH="228600" progId="Equation.KSEE3">
                  <p:embed/>
                </p:oleObj>
              </mc:Choice>
              <mc:Fallback>
                <p:oleObj r:id="rId4" imgW="11049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2015" y="1457325"/>
                        <a:ext cx="189928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21093" y="1922145"/>
          <a:ext cx="3907790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273300" imgH="228600" progId="Equation.KSEE3">
                  <p:embed/>
                </p:oleObj>
              </mc:Choice>
              <mc:Fallback>
                <p:oleObj r:id="rId6" imgW="2273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1093" y="1922145"/>
                        <a:ext cx="3907790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30048" y="1908175"/>
          <a:ext cx="2249170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08100" imgH="228600" progId="Equation.KSEE3">
                  <p:embed/>
                </p:oleObj>
              </mc:Choice>
              <mc:Fallback>
                <p:oleObj r:id="rId8" imgW="13081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30048" y="1908175"/>
                        <a:ext cx="2249170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45105" y="2811780"/>
          <a:ext cx="1209675" cy="45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774065" imgH="292100" progId="Equation.KSEE3">
                  <p:embed/>
                </p:oleObj>
              </mc:Choice>
              <mc:Fallback>
                <p:oleObj r:id="rId10" imgW="774065" imgH="292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45105" y="2811780"/>
                        <a:ext cx="1209675" cy="456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2785745" y="3307080"/>
          <a:ext cx="579120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583565" imgH="403225" progId="Equation.KSEE3">
                  <p:embed/>
                </p:oleObj>
              </mc:Choice>
              <mc:Fallback>
                <p:oleObj r:id="rId12" imgW="583565" imgH="403225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85745" y="3307080"/>
                        <a:ext cx="579120" cy="39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84140" y="3349625"/>
          <a:ext cx="372745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03200" imgH="190500" progId="Equation.KSEE3">
                  <p:embed/>
                </p:oleObj>
              </mc:Choice>
              <mc:Fallback>
                <p:oleObj r:id="rId14" imgW="203200" imgH="1905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84140" y="3349625"/>
                        <a:ext cx="372745" cy="34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07005" y="4050030"/>
          <a:ext cx="1369695" cy="45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876300" imgH="292100" progId="Equation.KSEE3">
                  <p:embed/>
                </p:oleObj>
              </mc:Choice>
              <mc:Fallback>
                <p:oleObj r:id="rId16" imgW="876300" imgH="292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07005" y="4050030"/>
                        <a:ext cx="1369695" cy="456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76425" y="4721225"/>
          <a:ext cx="1806575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155700" imgH="304800" progId="Equation.KSEE3">
                  <p:embed/>
                </p:oleObj>
              </mc:Choice>
              <mc:Fallback>
                <p:oleObj r:id="rId18" imgW="1155700" imgH="304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876425" y="4721225"/>
                        <a:ext cx="1806575" cy="47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/>
        </p:nvGraphicFramePr>
        <p:xfrm>
          <a:off x="2853055" y="5222875"/>
          <a:ext cx="579120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583565" imgH="403225" progId="Equation.KSEE3">
                  <p:embed/>
                </p:oleObj>
              </mc:Choice>
              <mc:Fallback>
                <p:oleObj r:id="rId20" imgW="583565" imgH="403225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53055" y="5222875"/>
                        <a:ext cx="579120" cy="39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88660" y="5244465"/>
          <a:ext cx="372745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203200" imgH="190500" progId="Equation.KSEE3">
                  <p:embed/>
                </p:oleObj>
              </mc:Choice>
              <mc:Fallback>
                <p:oleObj r:id="rId21" imgW="203200" imgH="1905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88660" y="5244465"/>
                        <a:ext cx="372745" cy="34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55160" y="5198110"/>
          <a:ext cx="332105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90500" imgH="254000" progId="Equation.KSEE3">
                  <p:embed/>
                </p:oleObj>
              </mc:Choice>
              <mc:Fallback>
                <p:oleObj r:id="rId22" imgW="190500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55160" y="5198110"/>
                        <a:ext cx="332105" cy="44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/>
          </p:cNvSpPr>
          <p:nvPr>
            <p:ph type="title"/>
          </p:nvPr>
        </p:nvSpPr>
        <p:spPr>
          <a:xfrm>
            <a:off x="441368" y="214697"/>
            <a:ext cx="8260672" cy="1039427"/>
          </a:xfrm>
        </p:spPr>
        <p:txBody>
          <a:bodyPr vert="horz" wrap="square" lIns="92075" tIns="46038" rIns="92075" bIns="46038" anchor="ctr"/>
          <a:lstStyle/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矩阵的范数</a:t>
            </a:r>
          </a:p>
        </p:txBody>
      </p:sp>
      <p:graphicFrame>
        <p:nvGraphicFramePr>
          <p:cNvPr id="135171" name="对象 135170"/>
          <p:cNvGraphicFramePr/>
          <p:nvPr/>
        </p:nvGraphicFramePr>
        <p:xfrm>
          <a:off x="693420" y="1605122"/>
          <a:ext cx="7533640" cy="386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41700" imgH="1765300" progId="Equation.DSMT4">
                  <p:embed/>
                </p:oleObj>
              </mc:Choice>
              <mc:Fallback>
                <p:oleObj r:id="rId2" imgW="3441700" imgH="17653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3420" y="1605122"/>
                        <a:ext cx="7533640" cy="386461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相容范数</a:t>
            </a:r>
          </a:p>
        </p:txBody>
      </p:sp>
      <p:graphicFrame>
        <p:nvGraphicFramePr>
          <p:cNvPr id="138244" name="对象 138243"/>
          <p:cNvGraphicFramePr/>
          <p:nvPr/>
        </p:nvGraphicFramePr>
        <p:xfrm>
          <a:off x="234950" y="1508760"/>
          <a:ext cx="8198485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14700" imgH="1066800" progId="Equation.3">
                  <p:embed/>
                </p:oleObj>
              </mc:Choice>
              <mc:Fallback>
                <p:oleObj r:id="rId2" imgW="3314700" imgH="1066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4950" y="1508760"/>
                        <a:ext cx="8198485" cy="2695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7" name="内容占位符 139266"/>
          <p:cNvGraphicFramePr>
            <a:graphicFrameLocks noGrp="1"/>
          </p:cNvGraphicFramePr>
          <p:nvPr>
            <p:ph idx="1"/>
          </p:nvPr>
        </p:nvGraphicFramePr>
        <p:xfrm>
          <a:off x="707866" y="1690053"/>
          <a:ext cx="6591300" cy="311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91765" imgH="1270000" progId="Equation.3">
                  <p:embed/>
                </p:oleObj>
              </mc:Choice>
              <mc:Fallback>
                <p:oleObj r:id="rId2" imgW="2691765" imgH="1270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7866" y="1690053"/>
                        <a:ext cx="6591300" cy="311023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算子范数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1" name="内容占位符 140290"/>
          <p:cNvGraphicFramePr>
            <a:graphicFrameLocks noGrp="1"/>
          </p:cNvGraphicFramePr>
          <p:nvPr>
            <p:ph sz="half" idx="2"/>
          </p:nvPr>
        </p:nvGraphicFramePr>
        <p:xfrm>
          <a:off x="836613" y="1655287"/>
          <a:ext cx="7439025" cy="405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63900" imgH="1777365" progId="Equation.3">
                  <p:embed/>
                </p:oleObj>
              </mc:Choice>
              <mc:Fallback>
                <p:oleObj r:id="rId2" imgW="3263900" imgH="177736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6613" y="1655287"/>
                        <a:ext cx="7439025" cy="405193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算子范数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0613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Jacobi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888499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线性代数方程组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1768350"/>
                <a:ext cx="8640960" cy="1516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𝟏𝟏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…….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09575"/>
                <a:ext cx="8640960" cy="15166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520" y="3409836"/>
                <a:ext cx="864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从第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𝒊</m:t>
                    </m:r>
                    <m:r>
                      <a:rPr lang="en-US" altLang="zh-CN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400" b="1" dirty="0"/>
                  <a:t>个方程解出第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zh-CN" altLang="en-US" sz="2400" b="1" dirty="0"/>
                  <a:t>个未知量：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051061"/>
                <a:ext cx="864096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5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1520" y="4000936"/>
                <a:ext cx="8640960" cy="2596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𝟏𝟏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𝟏𝟐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𝟐𝟐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𝟐𝟏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…….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𝒏𝒏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𝒏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642161"/>
                <a:ext cx="8640960" cy="25964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9" grpId="0" bldLvl="0" animBg="1"/>
      <p:bldP spid="10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451" name="内容占位符 232450"/>
          <p:cNvGraphicFramePr>
            <a:graphicFrameLocks noGrp="1"/>
          </p:cNvGraphicFramePr>
          <p:nvPr>
            <p:ph idx="1"/>
          </p:nvPr>
        </p:nvGraphicFramePr>
        <p:xfrm>
          <a:off x="375285" y="1110298"/>
          <a:ext cx="7772400" cy="327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835400" imgH="1549400" progId="Equation.3">
                  <p:embed/>
                </p:oleObj>
              </mc:Choice>
              <mc:Fallback>
                <p:oleObj r:id="rId2" imgW="3835400" imgH="15494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5285" y="1110298"/>
                        <a:ext cx="7772400" cy="32750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7B4BBAB7-FFEF-A7DF-264E-3235CF11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常见的矩阵范数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3FDC0F2-CA34-9E95-4124-09C33D776357}"/>
                  </a:ext>
                </a:extLst>
              </p:cNvPr>
              <p:cNvSpPr txBox="1"/>
              <p:nvPr/>
            </p:nvSpPr>
            <p:spPr>
              <a:xfrm>
                <a:off x="1028072" y="1772816"/>
                <a:ext cx="7056784" cy="433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3   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设矩阵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+mj-ea"/>
                        <a:ea typeface="+mj-ea"/>
                      </a:rPr>
                      <m:t>𝐴</m:t>
                    </m:r>
                    <m:r>
                      <a:rPr lang="en-US" altLang="zh-CN" sz="2400" i="1">
                        <a:latin typeface="+mj-ea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j-ea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+mj-ea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+mj-ea"/>
                                <a:ea typeface="+mj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+mj-ea"/>
                                <a:ea typeface="+mj-ea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i="1">
                            <a:latin typeface="+mj-ea"/>
                            <a:ea typeface="+mj-ea"/>
                          </a:rPr>
                          <m:t>)</m:t>
                        </m:r>
                      </m:e>
                      <m:sub>
                        <m:r>
                          <a:rPr lang="en-US" altLang="zh-CN" sz="2400" i="1">
                            <a:latin typeface="+mj-ea"/>
                            <a:ea typeface="+mj-ea"/>
                          </a:rPr>
                          <m:t>𝑛</m:t>
                        </m:r>
                        <m:r>
                          <a:rPr lang="en-US" altLang="zh-CN" sz="2400" i="1">
                            <a:latin typeface="+mj-ea"/>
                            <a:ea typeface="+mj-ea"/>
                          </a:rPr>
                          <m:t>×</m:t>
                        </m:r>
                        <m:r>
                          <a:rPr lang="en-US" altLang="zh-CN" sz="2400" i="1">
                            <a:latin typeface="+mj-ea"/>
                            <a:ea typeface="+mj-ea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+mj-ea"/>
                        <a:ea typeface="+mj-ea"/>
                      </a:rPr>
                      <m:t>∈</m:t>
                    </m:r>
                    <m:sSup>
                      <m:sSupPr>
                        <m:ctrlPr>
                          <a:rPr lang="zh-CN" altLang="zh-CN" sz="2400" i="1">
                            <a:latin typeface="+mj-ea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+mj-ea"/>
                            <a:ea typeface="+mj-ea"/>
                          </a:rPr>
                          <m:t>𝑅</m:t>
                        </m:r>
                      </m:e>
                      <m:sup>
                        <m:r>
                          <a:rPr lang="en-US" altLang="zh-CN" sz="2400" i="1">
                            <a:latin typeface="+mj-ea"/>
                            <a:ea typeface="+mj-ea"/>
                          </a:rPr>
                          <m:t>𝑛</m:t>
                        </m:r>
                        <m:r>
                          <a:rPr lang="en-US" altLang="zh-CN" sz="2400" i="1">
                            <a:latin typeface="+mj-ea"/>
                            <a:ea typeface="+mj-ea"/>
                          </a:rPr>
                          <m:t>×</m:t>
                        </m:r>
                        <m:r>
                          <a:rPr lang="en-US" altLang="zh-CN" sz="2400" i="1">
                            <a:latin typeface="+mj-ea"/>
                            <a:ea typeface="+mj-ea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+mj-ea"/>
                        <a:ea typeface="+mj-ea"/>
                      </a:rPr>
                      <m:t>𝑋</m:t>
                    </m:r>
                    <m:r>
                      <a:rPr lang="en-US" altLang="zh-CN" sz="2400" b="0" i="1" smtClean="0">
                        <a:latin typeface="+mj-ea"/>
                        <a:ea typeface="+mj-ea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+mj-ea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+mj-ea"/>
                            <a:ea typeface="+mj-ea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+mj-ea"/>
                            <a:ea typeface="+mj-ea"/>
                          </a:rPr>
                          <m:t>𝑛</m:t>
                        </m:r>
                      </m:sup>
                    </m:sSup>
                    <m:r>
                      <a:rPr lang="zh-CN" altLang="en-US" sz="2400" i="1">
                        <a:latin typeface="+mj-ea"/>
                        <a:ea typeface="+mj-ea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则与向量范数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+mj-ea"/>
                            <a:ea typeface="+mj-ea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+mj-ea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+mj-ea"/>
                                <a:ea typeface="+mj-ea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+mj-ea"/>
                            <a:ea typeface="+mj-ea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+mj-ea"/>
                        <a:ea typeface="+mj-ea"/>
                      </a:rPr>
                      <m:t>(</m:t>
                    </m:r>
                    <m:r>
                      <a:rPr lang="en-US" altLang="zh-CN" sz="2400" b="0" i="1" smtClean="0">
                        <a:latin typeface="+mj-ea"/>
                        <a:ea typeface="+mj-ea"/>
                      </a:rPr>
                      <m:t>𝑝</m:t>
                    </m:r>
                    <m:r>
                      <a:rPr lang="en-US" altLang="zh-CN" sz="2400" b="0" i="1" smtClean="0">
                        <a:latin typeface="+mj-ea"/>
                        <a:ea typeface="+mj-ea"/>
                      </a:rPr>
                      <m:t>=1,2,∞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相容的矩阵范数是：</a:t>
                </a:r>
                <a:endParaRPr lang="en-US" altLang="zh-CN" sz="24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1-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范数：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+mj-ea"/>
                            <a:ea typeface="+mj-ea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400" i="1">
                                <a:latin typeface="+mj-ea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+mj-ea"/>
                                <a:ea typeface="+mj-ea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+mj-ea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+mj-ea"/>
                        <a:ea typeface="+mj-ea"/>
                      </a:rPr>
                      <m:t>=</m:t>
                    </m:r>
                    <m:func>
                      <m:funcPr>
                        <m:ctrlPr>
                          <a:rPr lang="zh-CN" altLang="zh-CN" sz="2400" i="1">
                            <a:latin typeface="+mj-ea"/>
                            <a:ea typeface="+mj-e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400" i="1">
                                <a:latin typeface="+mj-ea"/>
                                <a:ea typeface="+mj-ea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+mj-ea"/>
                                <a:ea typeface="+mj-ea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i="1">
                                <a:latin typeface="+mj-ea"/>
                                <a:ea typeface="+mj-ea"/>
                              </a:rPr>
                              <m:t>1≤</m:t>
                            </m:r>
                            <m:r>
                              <a:rPr lang="en-US" altLang="zh-CN" sz="2400" i="1">
                                <a:latin typeface="+mj-ea"/>
                                <a:ea typeface="+mj-ea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+mj-ea"/>
                                <a:ea typeface="+mj-ea"/>
                              </a:rPr>
                              <m:t>≤</m:t>
                            </m:r>
                            <m:r>
                              <a:rPr lang="en-US" altLang="zh-CN" sz="2400" i="1">
                                <a:latin typeface="+mj-ea"/>
                                <a:ea typeface="+mj-ea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400" i="1">
                                <a:latin typeface="+mj-ea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+mj-ea"/>
                                <a:ea typeface="+mj-ea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+mj-ea"/>
                                <a:ea typeface="+mj-ea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+mj-ea"/>
                                <a:ea typeface="+mj-ea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+mj-ea"/>
                                    <a:ea typeface="+mj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+mj-ea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+mj-ea"/>
                                        <a:ea typeface="+mj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+mj-ea"/>
                                        <a:ea typeface="+mj-ea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2-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范数：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400" i="1"/>
                            </m:ctrlPr>
                          </m:dPr>
                          <m:e>
                            <m:r>
                              <a:rPr lang="en-US" altLang="zh-CN" sz="2400" i="1"/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400" i="1"/>
                          <m:t>2</m:t>
                        </m:r>
                      </m:sub>
                    </m:sSub>
                    <m:r>
                      <a:rPr lang="en-US" altLang="zh-CN" sz="2400" i="1"/>
                      <m:t>=</m:t>
                    </m:r>
                    <m:rad>
                      <m:radPr>
                        <m:degHide m:val="on"/>
                        <m:ctrlPr>
                          <a:rPr lang="zh-CN" altLang="zh-CN" sz="2400" i="1"/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zh-CN" altLang="zh-CN" sz="2400" i="1"/>
                            </m:ctrlPr>
                          </m:sSubPr>
                          <m:e>
                            <m:r>
                              <a:rPr lang="en-US" altLang="zh-CN" sz="2400" i="1"/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/>
                              <m:t>max</m:t>
                            </m:r>
                          </m:sub>
                        </m:sSub>
                        <m:r>
                          <a:rPr lang="en-US" altLang="zh-CN" sz="2400" i="1"/>
                          <m:t>(</m:t>
                        </m:r>
                        <m:sSup>
                          <m:sSupPr>
                            <m:ctrlPr>
                              <a:rPr lang="zh-CN" altLang="zh-CN" sz="2400" i="1"/>
                            </m:ctrlPr>
                          </m:sSupPr>
                          <m:e>
                            <m:r>
                              <a:rPr lang="en-US" altLang="zh-CN" sz="2400" i="1"/>
                              <m:t>𝐴</m:t>
                            </m:r>
                          </m:e>
                          <m:sup>
                            <m:r>
                              <a:rPr lang="en-US" altLang="zh-CN" sz="2400" i="1"/>
                              <m:t>𝑇</m:t>
                            </m:r>
                          </m:sup>
                        </m:sSup>
                        <m:r>
                          <a:rPr lang="en-US" altLang="zh-CN" sz="2400" i="1"/>
                          <m:t>𝐴</m:t>
                        </m:r>
                        <m:r>
                          <a:rPr lang="en-US" altLang="zh-CN" sz="2400" i="1"/>
                          <m:t>)</m:t>
                        </m:r>
                      </m:e>
                    </m:rad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范数：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unc>
                      <m:func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+mj-ea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</a:rPr>
                              <m:t>1≤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</a:rPr>
                              <m:t>i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</a:rPr>
                              <m:t>≤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zh-CN" altLang="zh-CN" sz="2400" dirty="0"/>
              </a:p>
              <a:p>
                <a:pPr>
                  <a:lnSpc>
                    <a:spcPct val="150000"/>
                  </a:lnSpc>
                </a:pPr>
                <a:endParaRPr lang="zh-CN" altLang="zh-CN" sz="24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3FDC0F2-CA34-9E95-4124-09C33D776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2" y="1772816"/>
                <a:ext cx="7056784" cy="4336508"/>
              </a:xfrm>
              <a:prstGeom prst="rect">
                <a:avLst/>
              </a:prstGeom>
              <a:blipFill>
                <a:blip r:embed="rId2"/>
                <a:stretch>
                  <a:fillRect l="-1383" r="-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5213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1" name="文本框 142340"/>
          <p:cNvSpPr txBox="1"/>
          <p:nvPr/>
        </p:nvSpPr>
        <p:spPr>
          <a:xfrm>
            <a:off x="1187450" y="2133600"/>
            <a:ext cx="48244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sz="3200" b="1" dirty="0">
              <a:latin typeface="Tahoma" panose="020B0604030504040204" pitchFamily="34" charset="0"/>
            </a:endParaRPr>
          </a:p>
        </p:txBody>
      </p:sp>
      <p:graphicFrame>
        <p:nvGraphicFramePr>
          <p:cNvPr id="142342" name="内容占位符 142341"/>
          <p:cNvGraphicFramePr>
            <a:graphicFrameLocks noGrp="1"/>
          </p:cNvGraphicFramePr>
          <p:nvPr>
            <p:ph sz="half" idx="2"/>
          </p:nvPr>
        </p:nvGraphicFramePr>
        <p:xfrm>
          <a:off x="457200" y="1835150"/>
          <a:ext cx="7772400" cy="382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25800" imgH="1587500" progId="Equation.3">
                  <p:embed/>
                </p:oleObj>
              </mc:Choice>
              <mc:Fallback>
                <p:oleObj r:id="rId2" imgW="3225800" imgH="15875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1835150"/>
                        <a:ext cx="7772400" cy="38242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常见的矩阵范数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3" name="内容占位符 143362"/>
          <p:cNvGraphicFramePr>
            <a:graphicFrameLocks noGrp="1"/>
          </p:cNvGraphicFramePr>
          <p:nvPr>
            <p:ph idx="1"/>
          </p:nvPr>
        </p:nvGraphicFramePr>
        <p:xfrm>
          <a:off x="1066800" y="2058988"/>
          <a:ext cx="7543800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48330" imgH="1320165" progId="Equation.3">
                  <p:embed/>
                </p:oleObj>
              </mc:Choice>
              <mc:Fallback>
                <p:oleObj r:id="rId2" imgW="3148330" imgH="132016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6800" y="2058988"/>
                        <a:ext cx="7543800" cy="31638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常见的矩阵范数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7" name="内容占位符 144386"/>
          <p:cNvGraphicFramePr>
            <a:graphicFrameLocks noGrp="1"/>
          </p:cNvGraphicFramePr>
          <p:nvPr>
            <p:ph idx="1"/>
          </p:nvPr>
        </p:nvGraphicFramePr>
        <p:xfrm>
          <a:off x="718185" y="1370330"/>
          <a:ext cx="6970395" cy="483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1400" imgH="2768600" progId="Equation.3">
                  <p:embed/>
                </p:oleObj>
              </mc:Choice>
              <mc:Fallback>
                <p:oleObj r:id="rId2" imgW="3581400" imgH="2768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8185" y="1370330"/>
                        <a:ext cx="6970395" cy="48323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例题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45409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zh-CN" altLang="en-US" sz="4200" b="1" kern="0" cap="none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矩阵的谱半径和矩阵序列收敛性</a:t>
            </a:r>
          </a:p>
        </p:txBody>
      </p:sp>
      <p:graphicFrame>
        <p:nvGraphicFramePr>
          <p:cNvPr id="145412" name="内容占位符 145411"/>
          <p:cNvGraphicFramePr>
            <a:graphicFrameLocks noGrp="1"/>
          </p:cNvGraphicFramePr>
          <p:nvPr>
            <p:ph sz="half" idx="2"/>
          </p:nvPr>
        </p:nvGraphicFramePr>
        <p:xfrm>
          <a:off x="882968" y="1585278"/>
          <a:ext cx="7093585" cy="3863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44800" imgH="1548765" progId="Equation.3">
                  <p:embed/>
                </p:oleObj>
              </mc:Choice>
              <mc:Fallback>
                <p:oleObj r:id="rId2" imgW="2844800" imgH="154876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2968" y="1585278"/>
                        <a:ext cx="7093585" cy="386334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5" name="内容占位符 146434"/>
          <p:cNvGraphicFramePr>
            <a:graphicFrameLocks noGrp="1"/>
          </p:cNvGraphicFramePr>
          <p:nvPr>
            <p:ph idx="1"/>
          </p:nvPr>
        </p:nvGraphicFramePr>
        <p:xfrm>
          <a:off x="914400" y="1612265"/>
          <a:ext cx="6200775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63800" imgH="1524000" progId="Equation.DSMT4">
                  <p:embed/>
                </p:oleObj>
              </mc:Choice>
              <mc:Fallback>
                <p:oleObj r:id="rId2" imgW="2463800" imgH="15240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612265"/>
                        <a:ext cx="6200775" cy="3835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例题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59" name="内容占位符 147458"/>
          <p:cNvGraphicFramePr>
            <a:graphicFrameLocks noGrp="1"/>
          </p:cNvGraphicFramePr>
          <p:nvPr>
            <p:ph idx="1"/>
          </p:nvPr>
        </p:nvGraphicFramePr>
        <p:xfrm>
          <a:off x="546735" y="1372870"/>
          <a:ext cx="7772400" cy="411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62400" imgH="2095500" progId="Equation.3">
                  <p:embed/>
                </p:oleObj>
              </mc:Choice>
              <mc:Fallback>
                <p:oleObj r:id="rId2" imgW="3962400" imgH="20955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6735" y="1372870"/>
                        <a:ext cx="7772400" cy="41116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0" fontAlgn="base" hangingPunct="0">
              <a:buClrTx/>
              <a:buSzTx/>
              <a:buFontTx/>
              <a:defRPr/>
            </a:pPr>
            <a:r>
              <a:rPr lang="zh-CN" altLang="en-US" sz="4200" b="1" kern="0" cap="none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谱半径和范数的关系</a:t>
            </a:r>
          </a:p>
        </p:txBody>
      </p:sp>
      <p:graphicFrame>
        <p:nvGraphicFramePr>
          <p:cNvPr id="238595" name="对象 238594"/>
          <p:cNvGraphicFramePr/>
          <p:nvPr/>
        </p:nvGraphicFramePr>
        <p:xfrm>
          <a:off x="426085" y="5687537"/>
          <a:ext cx="6722110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136900" imgH="254000" progId="Equation.3">
                  <p:embed/>
                </p:oleObj>
              </mc:Choice>
              <mc:Fallback>
                <p:oleObj r:id="rId4" imgW="3136900" imgH="254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085" y="5687537"/>
                        <a:ext cx="6722110" cy="54483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010400" cy="152717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提纲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基本迭代法</a:t>
            </a:r>
          </a:p>
          <a:p>
            <a:pPr eaLnBrk="1" hangingPunct="1"/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向量和矩阵的范数</a:t>
            </a:r>
          </a:p>
          <a:p>
            <a:pPr eaLnBrk="1" hangingPunct="1"/>
            <a:endParaRPr lang="zh-CN" altLang="en-US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收敛性分析</a:t>
            </a:r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186369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zh-CN" altLang="en-US" sz="4200" b="1" kern="0" cap="none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线性方程组迭代法收敛条件</a:t>
            </a:r>
          </a:p>
        </p:txBody>
      </p:sp>
      <p:graphicFrame>
        <p:nvGraphicFramePr>
          <p:cNvPr id="186371" name="内容占位符 186370"/>
          <p:cNvGraphicFramePr>
            <a:graphicFrameLocks noGrp="1"/>
          </p:cNvGraphicFramePr>
          <p:nvPr>
            <p:ph idx="4294967295"/>
          </p:nvPr>
        </p:nvGraphicFramePr>
        <p:xfrm>
          <a:off x="409575" y="1640205"/>
          <a:ext cx="821499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87700" imgH="1257300" progId="Equation.3">
                  <p:embed/>
                </p:oleObj>
              </mc:Choice>
              <mc:Fallback>
                <p:oleObj r:id="rId2" imgW="3187700" imgH="12573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9575" y="1640205"/>
                        <a:ext cx="8214995" cy="3048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50" y="48533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Jacobi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2027103"/>
                <a:ext cx="8640960" cy="2596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𝟏𝟏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𝟏𝟐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𝟏𝟑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𝟐𝟐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𝟐𝟏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…….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𝒏𝒏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𝒏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01628"/>
                <a:ext cx="8640960" cy="25964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20" y="1455167"/>
                <a:ext cx="864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等号左边加上标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latin typeface="Cambria Math"/>
                      </a:rPr>
                      <m:t>+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b="1" dirty="0"/>
                  <a:t>，等号右边加上标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zh-CN" altLang="en-US" sz="2400" b="1" dirty="0"/>
                  <a:t>：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29692"/>
                <a:ext cx="864096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58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898" y="5172000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这就是</a:t>
            </a:r>
            <a:r>
              <a:rPr lang="en-US" altLang="zh-CN" sz="2400" b="1" dirty="0">
                <a:solidFill>
                  <a:srgbClr val="FF0000"/>
                </a:solidFill>
              </a:rPr>
              <a:t>Jacobi</a:t>
            </a:r>
            <a:r>
              <a:rPr lang="zh-CN" altLang="en-US" sz="2400" b="1" dirty="0">
                <a:solidFill>
                  <a:srgbClr val="FF0000"/>
                </a:solidFill>
              </a:rPr>
              <a:t>迭代格式</a:t>
            </a:r>
            <a:r>
              <a:rPr lang="zh-CN" altLang="en-US" sz="2400" b="1" dirty="0"/>
              <a:t>。</a:t>
            </a:r>
            <a:endParaRPr lang="zh-CN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标题 18739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zh-CN" altLang="en-US" sz="4200" b="1" kern="0" cap="none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迭代法的收敛条件</a:t>
            </a:r>
          </a:p>
        </p:txBody>
      </p:sp>
      <p:graphicFrame>
        <p:nvGraphicFramePr>
          <p:cNvPr id="187395" name="内容占位符 187394"/>
          <p:cNvGraphicFramePr>
            <a:graphicFrameLocks noGrp="1"/>
          </p:cNvGraphicFramePr>
          <p:nvPr>
            <p:ph idx="4294967295"/>
          </p:nvPr>
        </p:nvGraphicFramePr>
        <p:xfrm>
          <a:off x="362585" y="1497648"/>
          <a:ext cx="7987030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733800" imgH="1714500" progId="Equation.3">
                  <p:embed/>
                </p:oleObj>
              </mc:Choice>
              <mc:Fallback>
                <p:oleObj r:id="rId2" imgW="3733800" imgH="17145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2585" y="1497648"/>
                        <a:ext cx="7987030" cy="36671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标题 18841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l"/>
            <a:r>
              <a:rPr lang="zh-CN" altLang="en-US" sz="4200" b="1" kern="0" cap="none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迭代法的收敛条件</a:t>
            </a:r>
          </a:p>
        </p:txBody>
      </p:sp>
      <p:graphicFrame>
        <p:nvGraphicFramePr>
          <p:cNvPr id="188419" name="内容占位符 188418"/>
          <p:cNvGraphicFramePr>
            <a:graphicFrameLocks noGrp="1"/>
          </p:cNvGraphicFramePr>
          <p:nvPr>
            <p:ph idx="4294967295"/>
          </p:nvPr>
        </p:nvGraphicFramePr>
        <p:xfrm>
          <a:off x="954405" y="1826895"/>
          <a:ext cx="582168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62200" imgH="1422400" progId="Equation.3">
                  <p:embed/>
                </p:oleObj>
              </mc:Choice>
              <mc:Fallback>
                <p:oleObj r:id="rId2" imgW="2362200" imgH="14224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4405" y="1826895"/>
                        <a:ext cx="5821680" cy="3505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1894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l"/>
            <a:r>
              <a:rPr lang="zh-CN" altLang="en-US" sz="4200" b="1" kern="0" cap="none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迭代法的误差估计</a:t>
            </a:r>
          </a:p>
        </p:txBody>
      </p:sp>
      <p:graphicFrame>
        <p:nvGraphicFramePr>
          <p:cNvPr id="189443" name="内容占位符 189442"/>
          <p:cNvGraphicFramePr>
            <a:graphicFrameLocks noGrp="1"/>
          </p:cNvGraphicFramePr>
          <p:nvPr>
            <p:ph idx="4294967295"/>
          </p:nvPr>
        </p:nvGraphicFramePr>
        <p:xfrm>
          <a:off x="497205" y="1497330"/>
          <a:ext cx="7161530" cy="439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17265" imgH="2159000" progId="Equation.3">
                  <p:embed/>
                </p:oleObj>
              </mc:Choice>
              <mc:Fallback>
                <p:oleObj r:id="rId2" imgW="3517265" imgH="21590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7205" y="1497330"/>
                        <a:ext cx="7161530" cy="439610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1" name="内容占位符 191490"/>
          <p:cNvGraphicFramePr>
            <a:graphicFrameLocks noGrp="1"/>
          </p:cNvGraphicFramePr>
          <p:nvPr>
            <p:ph idx="4294967295"/>
          </p:nvPr>
        </p:nvGraphicFramePr>
        <p:xfrm>
          <a:off x="426085" y="1760855"/>
          <a:ext cx="7058025" cy="432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49600" imgH="1930400" progId="Equation.3">
                  <p:embed/>
                </p:oleObj>
              </mc:Choice>
              <mc:Fallback>
                <p:oleObj r:id="rId2" imgW="3149600" imgH="19304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6085" y="1760855"/>
                        <a:ext cx="7058025" cy="43262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2" name="标题 1894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l"/>
            <a:r>
              <a:rPr lang="zh-CN" altLang="en-US" sz="4200" b="1" kern="0" cap="none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迭代法的误差估计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5" name="内容占位符 192514"/>
          <p:cNvGraphicFramePr>
            <a:graphicFrameLocks noGrp="1"/>
          </p:cNvGraphicFramePr>
          <p:nvPr>
            <p:ph idx="4294967295"/>
          </p:nvPr>
        </p:nvGraphicFramePr>
        <p:xfrm>
          <a:off x="320040" y="1767840"/>
          <a:ext cx="6889750" cy="439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08300" imgH="1854200" progId="Equation.3">
                  <p:embed/>
                </p:oleObj>
              </mc:Choice>
              <mc:Fallback>
                <p:oleObj r:id="rId2" imgW="2908300" imgH="1854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0040" y="1767840"/>
                        <a:ext cx="6889750" cy="439229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2" name="标题 1894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l"/>
            <a:r>
              <a:rPr lang="zh-CN" altLang="en-US" sz="4200" b="1" kern="0" cap="none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迭代法的误差估计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3" name="内容占位符 194562"/>
          <p:cNvGraphicFramePr>
            <a:graphicFrameLocks noGrp="1"/>
          </p:cNvGraphicFramePr>
          <p:nvPr>
            <p:ph idx="4294967295"/>
          </p:nvPr>
        </p:nvGraphicFramePr>
        <p:xfrm>
          <a:off x="883285" y="1651000"/>
          <a:ext cx="7086600" cy="451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73400" imgH="1955800" progId="Equation.3">
                  <p:embed/>
                </p:oleObj>
              </mc:Choice>
              <mc:Fallback>
                <p:oleObj r:id="rId2" imgW="3073400" imgH="19558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3285" y="1651000"/>
                        <a:ext cx="7086600" cy="45116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2" name="标题 1894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l"/>
            <a:r>
              <a:rPr lang="zh-CN" altLang="en-US" sz="4200" b="1" kern="0" cap="none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收敛的判别条件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87" name="内容占位符 195586"/>
          <p:cNvGraphicFramePr>
            <a:graphicFrameLocks noGrp="1"/>
          </p:cNvGraphicFramePr>
          <p:nvPr>
            <p:ph idx="4294967295"/>
          </p:nvPr>
        </p:nvGraphicFramePr>
        <p:xfrm>
          <a:off x="669608" y="1519555"/>
          <a:ext cx="7285355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16300" imgH="2159000" progId="Equation.3">
                  <p:embed/>
                </p:oleObj>
              </mc:Choice>
              <mc:Fallback>
                <p:oleObj r:id="rId2" imgW="3416300" imgH="21590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9608" y="1519555"/>
                        <a:ext cx="7285355" cy="46037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2" name="标题 1894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l"/>
            <a:r>
              <a:rPr lang="zh-CN" altLang="en-US" sz="4200" b="1" kern="0" cap="none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收敛的判别条件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707" name="内容占位符 200706"/>
          <p:cNvGraphicFramePr>
            <a:graphicFrameLocks noGrp="1"/>
          </p:cNvGraphicFramePr>
          <p:nvPr>
            <p:ph idx="4294967295"/>
          </p:nvPr>
        </p:nvGraphicFramePr>
        <p:xfrm>
          <a:off x="524510" y="1524635"/>
          <a:ext cx="6477000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51200" imgH="2590800" progId="Equation.3">
                  <p:embed/>
                </p:oleObj>
              </mc:Choice>
              <mc:Fallback>
                <p:oleObj r:id="rId2" imgW="3251200" imgH="25908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4510" y="1524635"/>
                        <a:ext cx="6477000" cy="51593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2" name="标题 1894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l"/>
            <a:r>
              <a:rPr lang="zh-CN" altLang="en-US" sz="4200" b="1" kern="0" cap="none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31" name="内容占位符 201730"/>
          <p:cNvGraphicFramePr>
            <a:graphicFrameLocks noGrp="1"/>
          </p:cNvGraphicFramePr>
          <p:nvPr>
            <p:ph idx="4294967295"/>
          </p:nvPr>
        </p:nvGraphicFramePr>
        <p:xfrm>
          <a:off x="518795" y="1115695"/>
          <a:ext cx="6781800" cy="473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38500" imgH="2260600" progId="Equation.3">
                  <p:embed/>
                </p:oleObj>
              </mc:Choice>
              <mc:Fallback>
                <p:oleObj r:id="rId2" imgW="3238500" imgH="22606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8795" y="1115695"/>
                        <a:ext cx="6781800" cy="47307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5" name="内容占位符 202754"/>
          <p:cNvGraphicFramePr>
            <a:graphicFrameLocks noGrp="1"/>
          </p:cNvGraphicFramePr>
          <p:nvPr>
            <p:ph idx="4294967295"/>
          </p:nvPr>
        </p:nvGraphicFramePr>
        <p:xfrm>
          <a:off x="838835" y="1724025"/>
          <a:ext cx="7104380" cy="274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52800" imgH="1295400" progId="Equation.3">
                  <p:embed/>
                </p:oleObj>
              </mc:Choice>
              <mc:Fallback>
                <p:oleObj r:id="rId2" imgW="3352800" imgH="12954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835" y="1724025"/>
                        <a:ext cx="7104380" cy="274510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39388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Jacobi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455167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用</a:t>
            </a:r>
            <a:r>
              <a:rPr lang="en-US" altLang="zh-CN" sz="2400" b="1" dirty="0"/>
              <a:t>Jacobi</a:t>
            </a:r>
            <a:r>
              <a:rPr lang="zh-CN" altLang="en-US" sz="2400" b="1" dirty="0"/>
              <a:t>迭代求解线性方程组：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641" y="3429000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解：首先，写出</a:t>
            </a:r>
            <a:r>
              <a:rPr lang="en-US" altLang="zh-CN" sz="2400" b="1" dirty="0"/>
              <a:t>Jacobi</a:t>
            </a:r>
            <a:r>
              <a:rPr lang="zh-CN" altLang="en-US" sz="2400" b="1" dirty="0"/>
              <a:t>迭代格式</a:t>
            </a:r>
            <a:endParaRPr lang="zh-CN" altLang="zh-C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2177" y="4389810"/>
                <a:ext cx="3527735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𝟑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𝟖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77" y="4389810"/>
                <a:ext cx="3527735" cy="127143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67944" y="3861048"/>
                <a:ext cx="3527735" cy="2279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den>
                                  </m:f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𝟖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861048"/>
                <a:ext cx="3527735" cy="22799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右箭头 1"/>
          <p:cNvSpPr/>
          <p:nvPr/>
        </p:nvSpPr>
        <p:spPr>
          <a:xfrm>
            <a:off x="3563888" y="4869160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520" y="1988840"/>
                <a:ext cx="8640960" cy="10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88840"/>
                <a:ext cx="8640960" cy="10984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2" grpId="0" animBg="1"/>
      <p:bldP spid="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3" name="内容占位符 204802"/>
          <p:cNvGraphicFramePr>
            <a:graphicFrameLocks noGrp="1"/>
          </p:cNvGraphicFramePr>
          <p:nvPr>
            <p:ph idx="4294967295"/>
          </p:nvPr>
        </p:nvGraphicFramePr>
        <p:xfrm>
          <a:off x="820420" y="1529080"/>
          <a:ext cx="7772400" cy="456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43300" imgH="2082800" progId="Equation.3">
                  <p:embed/>
                </p:oleObj>
              </mc:Choice>
              <mc:Fallback>
                <p:oleObj r:id="rId2" imgW="3543300" imgH="20828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420" y="1529080"/>
                        <a:ext cx="7772400" cy="456946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2" name="标题 1894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l"/>
            <a:r>
              <a:rPr lang="zh-CN" altLang="en-US" sz="4200" b="1" kern="0" cap="none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39388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Jacobi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455167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用</a:t>
            </a:r>
            <a:r>
              <a:rPr lang="en-US" altLang="zh-CN" sz="2400" b="1" dirty="0"/>
              <a:t>Jacobi</a:t>
            </a:r>
            <a:r>
              <a:rPr lang="zh-CN" altLang="en-US" sz="2400" b="1" dirty="0"/>
              <a:t>迭代求解线性方程组：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641" y="3429000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解：首先，写出</a:t>
            </a:r>
            <a:r>
              <a:rPr lang="en-US" altLang="zh-CN" sz="2400" b="1" dirty="0"/>
              <a:t>Jacobi</a:t>
            </a:r>
            <a:r>
              <a:rPr lang="zh-CN" altLang="en-US" sz="2400" b="1" dirty="0"/>
              <a:t>迭代格式</a:t>
            </a:r>
            <a:endParaRPr lang="zh-CN" altLang="zh-CN" sz="2400" b="1" dirty="0"/>
          </a:p>
        </p:txBody>
      </p:sp>
      <p:sp>
        <p:nvSpPr>
          <p:cNvPr id="2" name="右箭头 1"/>
          <p:cNvSpPr/>
          <p:nvPr/>
        </p:nvSpPr>
        <p:spPr>
          <a:xfrm>
            <a:off x="3635896" y="4941168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11960" y="3957392"/>
                <a:ext cx="4680520" cy="2279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           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𝟖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957392"/>
                <a:ext cx="4680520" cy="2279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520" y="3957392"/>
                <a:ext cx="3527735" cy="2279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den>
                                  </m:f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𝟖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957392"/>
                <a:ext cx="3527735" cy="22799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1520" y="1988840"/>
                <a:ext cx="8640960" cy="10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88840"/>
                <a:ext cx="8640960" cy="10984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39388"/>
            <a:ext cx="864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Jacobi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迭代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455167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用</a:t>
            </a:r>
            <a:r>
              <a:rPr lang="en-US" altLang="zh-CN" sz="2400" b="1" dirty="0"/>
              <a:t>Jacobi</a:t>
            </a:r>
            <a:r>
              <a:rPr lang="zh-CN" altLang="en-US" sz="2400" b="1" dirty="0"/>
              <a:t>迭代求解线性方程组：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641" y="3429000"/>
                <a:ext cx="8640960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解：取初始值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400" b="1" dirty="0"/>
                  <a:t>，计算得</a:t>
                </a:r>
                <a:endParaRPr lang="zh-CN" altLang="zh-CN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41" y="3429000"/>
                <a:ext cx="8640960" cy="486672"/>
              </a:xfrm>
              <a:prstGeom prst="rect">
                <a:avLst/>
              </a:prstGeom>
              <a:blipFill rotWithShape="1">
                <a:blip r:embed="rId2"/>
                <a:stretch>
                  <a:fillRect l="-1058" t="-8861" b="-24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520" y="3957392"/>
                <a:ext cx="8640960" cy="2279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𝟓𝟎𝟎𝟎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             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𝟖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𝟔𝟔𝟔𝟕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𝟓𝟎𝟎𝟎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957392"/>
                <a:ext cx="8640960" cy="22799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520" y="1988840"/>
            <a:ext cx="8640960" cy="109844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ldLvl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药剂师">
  <a:themeElements>
    <a:clrScheme name="药剂师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药剂师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药剂师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133</TotalTime>
  <Words>1152</Words>
  <Application>Microsoft Office PowerPoint</Application>
  <PresentationFormat>全屏显示(4:3)</PresentationFormat>
  <Paragraphs>246</Paragraphs>
  <Slides>70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70</vt:i4>
      </vt:variant>
    </vt:vector>
  </HeadingPairs>
  <TitlesOfParts>
    <vt:vector size="86" baseType="lpstr">
      <vt:lpstr>黑体</vt:lpstr>
      <vt:lpstr>宋体</vt:lpstr>
      <vt:lpstr>幼圆</vt:lpstr>
      <vt:lpstr>Arial</vt:lpstr>
      <vt:lpstr>Book Antiqua</vt:lpstr>
      <vt:lpstr>Calibri</vt:lpstr>
      <vt:lpstr>Cambria Math</vt:lpstr>
      <vt:lpstr>Century Gothic</vt:lpstr>
      <vt:lpstr>Tahoma</vt:lpstr>
      <vt:lpstr>Times New Roman</vt:lpstr>
      <vt:lpstr>Wingdings</vt:lpstr>
      <vt:lpstr>药剂师</vt:lpstr>
      <vt:lpstr>Echo</vt:lpstr>
      <vt:lpstr>Microsoft Equation 3.0</vt:lpstr>
      <vt:lpstr>Equation.KSEE3</vt:lpstr>
      <vt:lpstr>MathType 6.0 Equation</vt:lpstr>
      <vt:lpstr>第五章 线性方程组的迭代解法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提纲</vt:lpstr>
      <vt:lpstr>向量的范数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矩阵的范数</vt:lpstr>
      <vt:lpstr>相容范数</vt:lpstr>
      <vt:lpstr>算子范数</vt:lpstr>
      <vt:lpstr>算子范数</vt:lpstr>
      <vt:lpstr>PowerPoint 演示文稿</vt:lpstr>
      <vt:lpstr>常见的矩阵范数</vt:lpstr>
      <vt:lpstr>常见的矩阵范数</vt:lpstr>
      <vt:lpstr>常见的矩阵范数</vt:lpstr>
      <vt:lpstr>例题</vt:lpstr>
      <vt:lpstr>矩阵的谱半径和矩阵序列收敛性</vt:lpstr>
      <vt:lpstr>例题</vt:lpstr>
      <vt:lpstr>谱半径和范数的关系</vt:lpstr>
      <vt:lpstr>提纲</vt:lpstr>
      <vt:lpstr>线性方程组迭代法收敛条件</vt:lpstr>
      <vt:lpstr>迭代法的收敛条件</vt:lpstr>
      <vt:lpstr>迭代法的收敛条件</vt:lpstr>
      <vt:lpstr>迭代法的误差估计</vt:lpstr>
      <vt:lpstr>迭代法的误差估计</vt:lpstr>
      <vt:lpstr>迭代法的误差估计</vt:lpstr>
      <vt:lpstr>收敛的判别条件</vt:lpstr>
      <vt:lpstr>收敛的判别条件</vt:lpstr>
      <vt:lpstr>例题</vt:lpstr>
      <vt:lpstr>PowerPoint 演示文稿</vt:lpstr>
      <vt:lpstr>PowerPoint 演示文稿</vt:lpstr>
      <vt:lpstr>例题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</dc:creator>
  <cp:lastModifiedBy>li sj</cp:lastModifiedBy>
  <cp:revision>223</cp:revision>
  <cp:lastPrinted>2022-12-25T13:00:41Z</cp:lastPrinted>
  <dcterms:created xsi:type="dcterms:W3CDTF">2012-01-28T06:07:00Z</dcterms:created>
  <dcterms:modified xsi:type="dcterms:W3CDTF">2022-12-25T13:44:55Z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