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310" r:id="rId4"/>
    <p:sldId id="311" r:id="rId5"/>
    <p:sldId id="298" r:id="rId6"/>
    <p:sldId id="299" r:id="rId7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09" r:id="rId17"/>
    <p:sldId id="312" r:id="rId18"/>
    <p:sldId id="258" r:id="rId19"/>
    <p:sldId id="314" r:id="rId20"/>
    <p:sldId id="315" r:id="rId21"/>
    <p:sldId id="260" r:id="rId22"/>
    <p:sldId id="261" r:id="rId23"/>
    <p:sldId id="262" r:id="rId24"/>
    <p:sldId id="264" r:id="rId25"/>
    <p:sldId id="265" r:id="rId26"/>
    <p:sldId id="316" r:id="rId27"/>
    <p:sldId id="266" r:id="rId28"/>
    <p:sldId id="317" r:id="rId29"/>
    <p:sldId id="267" r:id="rId30"/>
    <p:sldId id="268" r:id="rId31"/>
    <p:sldId id="269" r:id="rId32"/>
    <p:sldId id="319" r:id="rId33"/>
    <p:sldId id="276" r:id="rId34"/>
    <p:sldId id="320" r:id="rId35"/>
    <p:sldId id="279" r:id="rId36"/>
    <p:sldId id="280" r:id="rId37"/>
    <p:sldId id="282" r:id="rId38"/>
    <p:sldId id="283" r:id="rId39"/>
    <p:sldId id="284" r:id="rId40"/>
    <p:sldId id="285" r:id="rId41"/>
    <p:sldId id="286" r:id="rId42"/>
    <p:sldId id="291" r:id="rId43"/>
    <p:sldId id="287" r:id="rId44"/>
    <p:sldId id="288" r:id="rId45"/>
    <p:sldId id="289" r:id="rId46"/>
    <p:sldId id="290" r:id="rId47"/>
    <p:sldId id="292" r:id="rId4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50000"/>
      </a:lnSpc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50000"/>
      </a:lnSpc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50000"/>
      </a:lnSpc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50000"/>
      </a:lnSpc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14" autoAdjust="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09"/>
        <p:guide pos="2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wmf"/><Relationship Id="rId8" Type="http://schemas.openxmlformats.org/officeDocument/2006/relationships/image" Target="../media/image160.wmf"/><Relationship Id="rId7" Type="http://schemas.openxmlformats.org/officeDocument/2006/relationships/image" Target="../media/image159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emf"/><Relationship Id="rId8" Type="http://schemas.openxmlformats.org/officeDocument/2006/relationships/image" Target="../media/image14.emf"/><Relationship Id="rId7" Type="http://schemas.openxmlformats.org/officeDocument/2006/relationships/image" Target="../media/image13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1" Type="http://schemas.openxmlformats.org/officeDocument/2006/relationships/image" Target="../media/image37.wmf"/><Relationship Id="rId30" Type="http://schemas.openxmlformats.org/officeDocument/2006/relationships/image" Target="../media/image36.emf"/><Relationship Id="rId3" Type="http://schemas.openxmlformats.org/officeDocument/2006/relationships/image" Target="../media/image9.emf"/><Relationship Id="rId29" Type="http://schemas.openxmlformats.org/officeDocument/2006/relationships/image" Target="../media/image35.emf"/><Relationship Id="rId28" Type="http://schemas.openxmlformats.org/officeDocument/2006/relationships/image" Target="../media/image34.emf"/><Relationship Id="rId27" Type="http://schemas.openxmlformats.org/officeDocument/2006/relationships/image" Target="../media/image33.emf"/><Relationship Id="rId26" Type="http://schemas.openxmlformats.org/officeDocument/2006/relationships/image" Target="../media/image32.emf"/><Relationship Id="rId25" Type="http://schemas.openxmlformats.org/officeDocument/2006/relationships/image" Target="../media/image31.emf"/><Relationship Id="rId24" Type="http://schemas.openxmlformats.org/officeDocument/2006/relationships/image" Target="../media/image30.emf"/><Relationship Id="rId23" Type="http://schemas.openxmlformats.org/officeDocument/2006/relationships/image" Target="../media/image29.emf"/><Relationship Id="rId22" Type="http://schemas.openxmlformats.org/officeDocument/2006/relationships/image" Target="../media/image28.emf"/><Relationship Id="rId21" Type="http://schemas.openxmlformats.org/officeDocument/2006/relationships/image" Target="../media/image27.emf"/><Relationship Id="rId20" Type="http://schemas.openxmlformats.org/officeDocument/2006/relationships/image" Target="../media/image26.emf"/><Relationship Id="rId2" Type="http://schemas.openxmlformats.org/officeDocument/2006/relationships/image" Target="../media/image8.emf"/><Relationship Id="rId19" Type="http://schemas.openxmlformats.org/officeDocument/2006/relationships/image" Target="../media/image25.emf"/><Relationship Id="rId18" Type="http://schemas.openxmlformats.org/officeDocument/2006/relationships/image" Target="../media/image24.emf"/><Relationship Id="rId17" Type="http://schemas.openxmlformats.org/officeDocument/2006/relationships/image" Target="../media/image23.emf"/><Relationship Id="rId16" Type="http://schemas.openxmlformats.org/officeDocument/2006/relationships/image" Target="../media/image22.emf"/><Relationship Id="rId15" Type="http://schemas.openxmlformats.org/officeDocument/2006/relationships/image" Target="../media/image21.emf"/><Relationship Id="rId14" Type="http://schemas.openxmlformats.org/officeDocument/2006/relationships/image" Target="../media/image20.emf"/><Relationship Id="rId13" Type="http://schemas.openxmlformats.org/officeDocument/2006/relationships/image" Target="../media/image19.emf"/><Relationship Id="rId12" Type="http://schemas.openxmlformats.org/officeDocument/2006/relationships/image" Target="../media/image18.emf"/><Relationship Id="rId11" Type="http://schemas.openxmlformats.org/officeDocument/2006/relationships/image" Target="../media/image17.emf"/><Relationship Id="rId10" Type="http://schemas.openxmlformats.org/officeDocument/2006/relationships/image" Target="../media/image16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0.wmf"/><Relationship Id="rId6" Type="http://schemas.openxmlformats.org/officeDocument/2006/relationships/image" Target="../media/image209.wmf"/><Relationship Id="rId5" Type="http://schemas.openxmlformats.org/officeDocument/2006/relationships/image" Target="../media/image196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8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emf"/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7" Type="http://schemas.openxmlformats.org/officeDocument/2006/relationships/image" Target="../media/image69.emf"/><Relationship Id="rId26" Type="http://schemas.openxmlformats.org/officeDocument/2006/relationships/image" Target="../media/image68.emf"/><Relationship Id="rId25" Type="http://schemas.openxmlformats.org/officeDocument/2006/relationships/image" Target="../media/image67.emf"/><Relationship Id="rId24" Type="http://schemas.openxmlformats.org/officeDocument/2006/relationships/image" Target="../media/image66.emf"/><Relationship Id="rId23" Type="http://schemas.openxmlformats.org/officeDocument/2006/relationships/image" Target="../media/image65.emf"/><Relationship Id="rId22" Type="http://schemas.openxmlformats.org/officeDocument/2006/relationships/image" Target="../media/image64.emf"/><Relationship Id="rId21" Type="http://schemas.openxmlformats.org/officeDocument/2006/relationships/image" Target="../media/image63.emf"/><Relationship Id="rId20" Type="http://schemas.openxmlformats.org/officeDocument/2006/relationships/image" Target="../media/image62.emf"/><Relationship Id="rId2" Type="http://schemas.openxmlformats.org/officeDocument/2006/relationships/image" Target="../media/image44.emf"/><Relationship Id="rId19" Type="http://schemas.openxmlformats.org/officeDocument/2006/relationships/image" Target="../media/image61.emf"/><Relationship Id="rId18" Type="http://schemas.openxmlformats.org/officeDocument/2006/relationships/image" Target="../media/image60.emf"/><Relationship Id="rId17" Type="http://schemas.openxmlformats.org/officeDocument/2006/relationships/image" Target="../media/image59.emf"/><Relationship Id="rId16" Type="http://schemas.openxmlformats.org/officeDocument/2006/relationships/image" Target="../media/image58.emf"/><Relationship Id="rId15" Type="http://schemas.openxmlformats.org/officeDocument/2006/relationships/image" Target="../media/image57.emf"/><Relationship Id="rId14" Type="http://schemas.openxmlformats.org/officeDocument/2006/relationships/image" Target="../media/image56.emf"/><Relationship Id="rId13" Type="http://schemas.openxmlformats.org/officeDocument/2006/relationships/image" Target="../media/image55.emf"/><Relationship Id="rId12" Type="http://schemas.openxmlformats.org/officeDocument/2006/relationships/image" Target="../media/image54.emf"/><Relationship Id="rId11" Type="http://schemas.openxmlformats.org/officeDocument/2006/relationships/image" Target="../media/image53.emf"/><Relationship Id="rId10" Type="http://schemas.openxmlformats.org/officeDocument/2006/relationships/image" Target="../media/image52.emf"/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emf"/><Relationship Id="rId8" Type="http://schemas.openxmlformats.org/officeDocument/2006/relationships/image" Target="../media/image77.emf"/><Relationship Id="rId7" Type="http://schemas.openxmlformats.org/officeDocument/2006/relationships/image" Target="../media/image76.emf"/><Relationship Id="rId6" Type="http://schemas.openxmlformats.org/officeDocument/2006/relationships/image" Target="../media/image75.wmf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5" Type="http://schemas.openxmlformats.org/officeDocument/2006/relationships/image" Target="../media/image84.wmf"/><Relationship Id="rId14" Type="http://schemas.openxmlformats.org/officeDocument/2006/relationships/image" Target="../media/image83.wmf"/><Relationship Id="rId13" Type="http://schemas.openxmlformats.org/officeDocument/2006/relationships/image" Target="../media/image82.wmf"/><Relationship Id="rId12" Type="http://schemas.openxmlformats.org/officeDocument/2006/relationships/image" Target="../media/image81.wmf"/><Relationship Id="rId11" Type="http://schemas.openxmlformats.org/officeDocument/2006/relationships/image" Target="../media/image80.wmf"/><Relationship Id="rId10" Type="http://schemas.openxmlformats.org/officeDocument/2006/relationships/image" Target="../media/image79.emf"/><Relationship Id="rId1" Type="http://schemas.openxmlformats.org/officeDocument/2006/relationships/image" Target="../media/image70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emf"/><Relationship Id="rId8" Type="http://schemas.openxmlformats.org/officeDocument/2006/relationships/image" Target="../media/image92.emf"/><Relationship Id="rId7" Type="http://schemas.openxmlformats.org/officeDocument/2006/relationships/image" Target="../media/image91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6" Type="http://schemas.openxmlformats.org/officeDocument/2006/relationships/image" Target="../media/image100.emf"/><Relationship Id="rId15" Type="http://schemas.openxmlformats.org/officeDocument/2006/relationships/image" Target="../media/image99.emf"/><Relationship Id="rId14" Type="http://schemas.openxmlformats.org/officeDocument/2006/relationships/image" Target="../media/image98.emf"/><Relationship Id="rId13" Type="http://schemas.openxmlformats.org/officeDocument/2006/relationships/image" Target="../media/image97.emf"/><Relationship Id="rId12" Type="http://schemas.openxmlformats.org/officeDocument/2006/relationships/image" Target="../media/image96.emf"/><Relationship Id="rId11" Type="http://schemas.openxmlformats.org/officeDocument/2006/relationships/image" Target="../media/image95.emf"/><Relationship Id="rId10" Type="http://schemas.openxmlformats.org/officeDocument/2006/relationships/image" Target="../media/image94.emf"/><Relationship Id="rId1" Type="http://schemas.openxmlformats.org/officeDocument/2006/relationships/image" Target="../media/image85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emf"/><Relationship Id="rId8" Type="http://schemas.openxmlformats.org/officeDocument/2006/relationships/image" Target="../media/image108.emf"/><Relationship Id="rId7" Type="http://schemas.openxmlformats.org/officeDocument/2006/relationships/image" Target="../media/image107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3" Type="http://schemas.openxmlformats.org/officeDocument/2006/relationships/image" Target="../media/image113.emf"/><Relationship Id="rId12" Type="http://schemas.openxmlformats.org/officeDocument/2006/relationships/image" Target="../media/image112.emf"/><Relationship Id="rId11" Type="http://schemas.openxmlformats.org/officeDocument/2006/relationships/image" Target="../media/image111.emf"/><Relationship Id="rId10" Type="http://schemas.openxmlformats.org/officeDocument/2006/relationships/image" Target="../media/image110.emf"/><Relationship Id="rId1" Type="http://schemas.openxmlformats.org/officeDocument/2006/relationships/image" Target="../media/image101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emf"/><Relationship Id="rId8" Type="http://schemas.openxmlformats.org/officeDocument/2006/relationships/image" Target="../media/image123.emf"/><Relationship Id="rId7" Type="http://schemas.openxmlformats.org/officeDocument/2006/relationships/image" Target="../media/image122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0" Type="http://schemas.openxmlformats.org/officeDocument/2006/relationships/image" Target="../media/image125.emf"/><Relationship Id="rId1" Type="http://schemas.openxmlformats.org/officeDocument/2006/relationships/image" Target="../media/image1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8F31EE2C-75E8-4497-ABF7-C80276B9953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fld id="{DA007416-B954-410E-ABFC-3563D4214CBF}" type="slidenum"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343400"/>
            <a:ext cx="5791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0000"/>
              </a:spcBef>
            </a:pPr>
            <a:endParaRPr lang="zh-CN" altLang="zh-CN"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20684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4" name="文本占位符 206850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33795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2B8473C-F6A1-48E3-AEF0-1CF6EB9F3627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6E0B24-66DA-4ADF-9E41-46A6C8BF3E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4957A0-3654-416C-9752-230E8704E1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49F58-9ACB-460A-9B86-628C986EBA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A3A0-7A29-4B5A-8FD6-EF3AB84F9D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DB758-C3F1-4A22-BCB8-8C2CFFFF3B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F4CFA-7867-4F1B-B911-265296692A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FECA9-4946-4EFF-A549-E43354D427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95590-0B72-42FF-9868-1EE922B338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6676C-7154-4240-9942-D524C9D9CA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7965A-10F5-4D86-B354-F3C0DFDD62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98F6E-6EE3-4C0C-B7DA-8227F8AA13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8628E1-32D4-4D8B-ABC8-F215A6D32F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CDF87-95C1-46C6-A363-DD34E69625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2BBC4-C838-4EC1-BF10-FA0056F474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29E16-12ED-42B5-9113-BA73118F72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6D7036-F6BF-48F2-84C0-D6218052F7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3CB64D-FBCB-4F59-ADDB-FADF423B6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35DED-5A03-4F6A-A9CA-679714EA6F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A4E7DA-8B97-4F8E-A9C4-D1F175AAAA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CED29B-399A-4F98-AC13-D8FF414402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8EEBE7-DBC2-4E57-BEA3-D8FF8C982C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532F04-016F-48A3-9F6D-D3355EB9C9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400" b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4F1EAEF-D982-4035-8AAF-8AC500E6C02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/>
            </a:lvl1pPr>
          </a:lstStyle>
          <a:p>
            <a:pPr>
              <a:defRPr/>
            </a:pPr>
            <a:fld id="{16DB419C-C118-406B-8C75-0E1F278093C5}" type="slidenum">
              <a:rPr lang="en-US" altLang="zh-CN"/>
            </a:fld>
            <a:endParaRPr lang="en-US" altLang="zh-CN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3.e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1.emf"/><Relationship Id="rId35" Type="http://schemas.openxmlformats.org/officeDocument/2006/relationships/vmlDrawing" Target="../drawings/vmlDrawing6.vml"/><Relationship Id="rId34" Type="http://schemas.openxmlformats.org/officeDocument/2006/relationships/slideLayout" Target="../slideLayouts/slideLayout7.xml"/><Relationship Id="rId33" Type="http://schemas.openxmlformats.org/officeDocument/2006/relationships/audio" Target="../media/audio3.wav"/><Relationship Id="rId32" Type="http://schemas.openxmlformats.org/officeDocument/2006/relationships/audio" Target="../media/audio2.wav"/><Relationship Id="rId31" Type="http://schemas.openxmlformats.org/officeDocument/2006/relationships/audio" Target="../media/audio1.wav"/><Relationship Id="rId30" Type="http://schemas.openxmlformats.org/officeDocument/2006/relationships/image" Target="../media/image84.wmf"/><Relationship Id="rId3" Type="http://schemas.openxmlformats.org/officeDocument/2006/relationships/oleObject" Target="../embeddings/oleObject71.bin"/><Relationship Id="rId29" Type="http://schemas.openxmlformats.org/officeDocument/2006/relationships/oleObject" Target="../embeddings/oleObject84.bin"/><Relationship Id="rId28" Type="http://schemas.openxmlformats.org/officeDocument/2006/relationships/image" Target="../media/image83.wmf"/><Relationship Id="rId27" Type="http://schemas.openxmlformats.org/officeDocument/2006/relationships/oleObject" Target="../embeddings/oleObject83.bin"/><Relationship Id="rId26" Type="http://schemas.openxmlformats.org/officeDocument/2006/relationships/image" Target="../media/image82.wmf"/><Relationship Id="rId25" Type="http://schemas.openxmlformats.org/officeDocument/2006/relationships/oleObject" Target="../embeddings/oleObject82.bin"/><Relationship Id="rId24" Type="http://schemas.openxmlformats.org/officeDocument/2006/relationships/image" Target="../media/image81.wmf"/><Relationship Id="rId23" Type="http://schemas.openxmlformats.org/officeDocument/2006/relationships/oleObject" Target="../embeddings/oleObject81.bin"/><Relationship Id="rId22" Type="http://schemas.openxmlformats.org/officeDocument/2006/relationships/image" Target="../media/image80.wmf"/><Relationship Id="rId21" Type="http://schemas.openxmlformats.org/officeDocument/2006/relationships/oleObject" Target="../embeddings/oleObject80.bin"/><Relationship Id="rId20" Type="http://schemas.openxmlformats.org/officeDocument/2006/relationships/image" Target="../media/image79.emf"/><Relationship Id="rId2" Type="http://schemas.openxmlformats.org/officeDocument/2006/relationships/image" Target="../media/image70.emf"/><Relationship Id="rId19" Type="http://schemas.openxmlformats.org/officeDocument/2006/relationships/oleObject" Target="../embeddings/oleObject79.bin"/><Relationship Id="rId18" Type="http://schemas.openxmlformats.org/officeDocument/2006/relationships/image" Target="../media/image78.e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77.e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6.e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4.emf"/><Relationship Id="rId1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8.e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6.emf"/><Relationship Id="rId34" Type="http://schemas.openxmlformats.org/officeDocument/2006/relationships/vmlDrawing" Target="../drawings/vmlDrawing7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00.emf"/><Relationship Id="rId31" Type="http://schemas.openxmlformats.org/officeDocument/2006/relationships/oleObject" Target="../embeddings/oleObject100.bin"/><Relationship Id="rId30" Type="http://schemas.openxmlformats.org/officeDocument/2006/relationships/image" Target="../media/image99.emf"/><Relationship Id="rId3" Type="http://schemas.openxmlformats.org/officeDocument/2006/relationships/oleObject" Target="../embeddings/oleObject86.bin"/><Relationship Id="rId29" Type="http://schemas.openxmlformats.org/officeDocument/2006/relationships/oleObject" Target="../embeddings/oleObject99.bin"/><Relationship Id="rId28" Type="http://schemas.openxmlformats.org/officeDocument/2006/relationships/image" Target="../media/image98.emf"/><Relationship Id="rId27" Type="http://schemas.openxmlformats.org/officeDocument/2006/relationships/oleObject" Target="../embeddings/oleObject98.bin"/><Relationship Id="rId26" Type="http://schemas.openxmlformats.org/officeDocument/2006/relationships/image" Target="../media/image97.emf"/><Relationship Id="rId25" Type="http://schemas.openxmlformats.org/officeDocument/2006/relationships/oleObject" Target="../embeddings/oleObject97.bin"/><Relationship Id="rId24" Type="http://schemas.openxmlformats.org/officeDocument/2006/relationships/image" Target="../media/image96.emf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95.e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94.emf"/><Relationship Id="rId2" Type="http://schemas.openxmlformats.org/officeDocument/2006/relationships/image" Target="../media/image85.e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93.e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92.e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91.e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90.e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9.emf"/><Relationship Id="rId1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4.e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102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3.emf"/><Relationship Id="rId25" Type="http://schemas.openxmlformats.org/officeDocument/2006/relationships/oleObject" Target="../embeddings/oleObject113.bin"/><Relationship Id="rId24" Type="http://schemas.openxmlformats.org/officeDocument/2006/relationships/image" Target="../media/image112.emf"/><Relationship Id="rId23" Type="http://schemas.openxmlformats.org/officeDocument/2006/relationships/oleObject" Target="../embeddings/oleObject112.bin"/><Relationship Id="rId22" Type="http://schemas.openxmlformats.org/officeDocument/2006/relationships/image" Target="../media/image111.emf"/><Relationship Id="rId21" Type="http://schemas.openxmlformats.org/officeDocument/2006/relationships/oleObject" Target="../embeddings/oleObject111.bin"/><Relationship Id="rId20" Type="http://schemas.openxmlformats.org/officeDocument/2006/relationships/image" Target="../media/image110.emf"/><Relationship Id="rId2" Type="http://schemas.openxmlformats.org/officeDocument/2006/relationships/image" Target="../media/image101.emf"/><Relationship Id="rId19" Type="http://schemas.openxmlformats.org/officeDocument/2006/relationships/oleObject" Target="../embeddings/oleObject110.bin"/><Relationship Id="rId18" Type="http://schemas.openxmlformats.org/officeDocument/2006/relationships/image" Target="../media/image109.e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108.e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107.e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06.e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5.emf"/><Relationship Id="rId1" Type="http://schemas.openxmlformats.org/officeDocument/2006/relationships/oleObject" Target="../embeddings/oleObject10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115.jpeg"/><Relationship Id="rId1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9.e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115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25.emf"/><Relationship Id="rId2" Type="http://schemas.openxmlformats.org/officeDocument/2006/relationships/image" Target="../media/image116.e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24.e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23.e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22.e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21.e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20.emf"/><Relationship Id="rId1" Type="http://schemas.openxmlformats.org/officeDocument/2006/relationships/oleObject" Target="../embeddings/oleObject11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6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2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29.bin"/><Relationship Id="rId3" Type="http://schemas.openxmlformats.org/officeDocument/2006/relationships/image" Target="../media/image131.png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audio" Target="../media/audio4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6.wmf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31.bin"/><Relationship Id="rId3" Type="http://schemas.openxmlformats.org/officeDocument/2006/relationships/image" Target="../media/image134.wmf"/><Relationship Id="rId2" Type="http://schemas.openxmlformats.org/officeDocument/2006/relationships/oleObject" Target="../embeddings/oleObject130.bin"/><Relationship Id="rId1" Type="http://schemas.openxmlformats.org/officeDocument/2006/relationships/image" Target="../media/image13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3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40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46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148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4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50.bin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1.wmf"/><Relationship Id="rId2" Type="http://schemas.openxmlformats.org/officeDocument/2006/relationships/image" Target="../media/image153.w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60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59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58.wmf"/><Relationship Id="rId13" Type="http://schemas.openxmlformats.org/officeDocument/2006/relationships/oleObject" Target="../embeddings/oleObject156.bin"/><Relationship Id="rId12" Type="http://schemas.openxmlformats.org/officeDocument/2006/relationships/oleObject" Target="../embeddings/oleObject155.bin"/><Relationship Id="rId11" Type="http://schemas.openxmlformats.org/officeDocument/2006/relationships/image" Target="../media/image157.wmf"/><Relationship Id="rId10" Type="http://schemas.openxmlformats.org/officeDocument/2006/relationships/oleObject" Target="../embeddings/oleObject154.bin"/><Relationship Id="rId1" Type="http://schemas.openxmlformats.org/officeDocument/2006/relationships/oleObject" Target="../embeddings/oleObject14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4.wmf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61.bin"/><Relationship Id="rId3" Type="http://schemas.openxmlformats.org/officeDocument/2006/relationships/image" Target="../media/image133.jpeg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6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oleObject" Target="../embeddings/oleObject166.bin"/><Relationship Id="rId7" Type="http://schemas.openxmlformats.org/officeDocument/2006/relationships/image" Target="../media/image167.wmf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64.bin"/><Relationship Id="rId3" Type="http://schemas.openxmlformats.org/officeDocument/2006/relationships/image" Target="../media/image165.wmf"/><Relationship Id="rId2" Type="http://schemas.openxmlformats.org/officeDocument/2006/relationships/oleObject" Target="../embeddings/oleObject163.bin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9.wmf"/><Relationship Id="rId10" Type="http://schemas.openxmlformats.org/officeDocument/2006/relationships/oleObject" Target="../embeddings/oleObject167.bin"/><Relationship Id="rId1" Type="http://schemas.openxmlformats.org/officeDocument/2006/relationships/image" Target="../media/image133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6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72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7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76.wmf"/><Relationship Id="rId1" Type="http://schemas.openxmlformats.org/officeDocument/2006/relationships/oleObject" Target="../embeddings/oleObject17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78.wmf"/><Relationship Id="rId15" Type="http://schemas.openxmlformats.org/officeDocument/2006/relationships/vmlDrawing" Target="../drawings/vmlDrawing2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15.jpeg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17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84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9.w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188.wmf"/><Relationship Id="rId1" Type="http://schemas.openxmlformats.org/officeDocument/2006/relationships/oleObject" Target="../embeddings/oleObject18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90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18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3.jpeg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195.wmf"/><Relationship Id="rId1" Type="http://schemas.openxmlformats.org/officeDocument/2006/relationships/oleObject" Target="../embeddings/oleObject19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3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8.wmf"/><Relationship Id="rId2" Type="http://schemas.openxmlformats.org/officeDocument/2006/relationships/oleObject" Target="../embeddings/oleObject196.bin"/><Relationship Id="rId1" Type="http://schemas.openxmlformats.org/officeDocument/2006/relationships/image" Target="../media/image133.jpe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202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99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4.wmf"/><Relationship Id="rId11" Type="http://schemas.openxmlformats.org/officeDocument/2006/relationships/oleObject" Target="../embeddings/oleObject202.bin"/><Relationship Id="rId10" Type="http://schemas.openxmlformats.org/officeDocument/2006/relationships/image" Target="../media/image203.wmf"/><Relationship Id="rId1" Type="http://schemas.openxmlformats.org/officeDocument/2006/relationships/oleObject" Target="../embeddings/oleObject197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205.wmf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10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209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96.wmf"/><Relationship Id="rId1" Type="http://schemas.openxmlformats.org/officeDocument/2006/relationships/oleObject" Target="../embeddings/oleObject203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211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210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jpeg"/><Relationship Id="rId8" Type="http://schemas.openxmlformats.org/officeDocument/2006/relationships/image" Target="../media/image218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16.wmf"/><Relationship Id="rId3" Type="http://schemas.openxmlformats.org/officeDocument/2006/relationships/oleObject" Target="../embeddings/oleObject215.bin"/><Relationship Id="rId2" Type="http://schemas.openxmlformats.org/officeDocument/2006/relationships/image" Target="../media/image215.wmf"/><Relationship Id="rId11" Type="http://schemas.openxmlformats.org/officeDocument/2006/relationships/vmlDrawing" Target="../drawings/vmlDrawing29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1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10.bin"/><Relationship Id="rId65" Type="http://schemas.openxmlformats.org/officeDocument/2006/relationships/notesSlide" Target="../notesSlides/notesSlide1.xml"/><Relationship Id="rId64" Type="http://schemas.openxmlformats.org/officeDocument/2006/relationships/vmlDrawing" Target="../drawings/vmlDrawing2.vml"/><Relationship Id="rId63" Type="http://schemas.openxmlformats.org/officeDocument/2006/relationships/slideLayout" Target="../slideLayouts/slideLayout7.xml"/><Relationship Id="rId62" Type="http://schemas.openxmlformats.org/officeDocument/2006/relationships/image" Target="../media/image37.wmf"/><Relationship Id="rId61" Type="http://schemas.openxmlformats.org/officeDocument/2006/relationships/oleObject" Target="../embeddings/oleObject37.bin"/><Relationship Id="rId60" Type="http://schemas.openxmlformats.org/officeDocument/2006/relationships/image" Target="../media/image36.emf"/><Relationship Id="rId6" Type="http://schemas.openxmlformats.org/officeDocument/2006/relationships/image" Target="../media/image9.emf"/><Relationship Id="rId59" Type="http://schemas.openxmlformats.org/officeDocument/2006/relationships/oleObject" Target="../embeddings/oleObject36.bin"/><Relationship Id="rId58" Type="http://schemas.openxmlformats.org/officeDocument/2006/relationships/image" Target="../media/image35.emf"/><Relationship Id="rId57" Type="http://schemas.openxmlformats.org/officeDocument/2006/relationships/oleObject" Target="../embeddings/oleObject35.bin"/><Relationship Id="rId56" Type="http://schemas.openxmlformats.org/officeDocument/2006/relationships/image" Target="../media/image34.emf"/><Relationship Id="rId55" Type="http://schemas.openxmlformats.org/officeDocument/2006/relationships/oleObject" Target="../embeddings/oleObject34.bin"/><Relationship Id="rId54" Type="http://schemas.openxmlformats.org/officeDocument/2006/relationships/image" Target="../media/image33.emf"/><Relationship Id="rId53" Type="http://schemas.openxmlformats.org/officeDocument/2006/relationships/oleObject" Target="../embeddings/oleObject33.bin"/><Relationship Id="rId52" Type="http://schemas.openxmlformats.org/officeDocument/2006/relationships/image" Target="../media/image32.emf"/><Relationship Id="rId51" Type="http://schemas.openxmlformats.org/officeDocument/2006/relationships/oleObject" Target="../embeddings/oleObject32.bin"/><Relationship Id="rId50" Type="http://schemas.openxmlformats.org/officeDocument/2006/relationships/image" Target="../media/image31.emf"/><Relationship Id="rId5" Type="http://schemas.openxmlformats.org/officeDocument/2006/relationships/oleObject" Target="../embeddings/oleObject9.bin"/><Relationship Id="rId49" Type="http://schemas.openxmlformats.org/officeDocument/2006/relationships/oleObject" Target="../embeddings/oleObject31.bin"/><Relationship Id="rId48" Type="http://schemas.openxmlformats.org/officeDocument/2006/relationships/image" Target="../media/image30.emf"/><Relationship Id="rId47" Type="http://schemas.openxmlformats.org/officeDocument/2006/relationships/oleObject" Target="../embeddings/oleObject30.bin"/><Relationship Id="rId46" Type="http://schemas.openxmlformats.org/officeDocument/2006/relationships/image" Target="../media/image29.emf"/><Relationship Id="rId45" Type="http://schemas.openxmlformats.org/officeDocument/2006/relationships/oleObject" Target="../embeddings/oleObject29.bin"/><Relationship Id="rId44" Type="http://schemas.openxmlformats.org/officeDocument/2006/relationships/image" Target="../media/image28.emf"/><Relationship Id="rId43" Type="http://schemas.openxmlformats.org/officeDocument/2006/relationships/oleObject" Target="../embeddings/oleObject28.bin"/><Relationship Id="rId42" Type="http://schemas.openxmlformats.org/officeDocument/2006/relationships/image" Target="../media/image27.emf"/><Relationship Id="rId41" Type="http://schemas.openxmlformats.org/officeDocument/2006/relationships/oleObject" Target="../embeddings/oleObject27.bin"/><Relationship Id="rId40" Type="http://schemas.openxmlformats.org/officeDocument/2006/relationships/image" Target="../media/image26.emf"/><Relationship Id="rId4" Type="http://schemas.openxmlformats.org/officeDocument/2006/relationships/image" Target="../media/image8.emf"/><Relationship Id="rId39" Type="http://schemas.openxmlformats.org/officeDocument/2006/relationships/oleObject" Target="../embeddings/oleObject26.bin"/><Relationship Id="rId38" Type="http://schemas.openxmlformats.org/officeDocument/2006/relationships/image" Target="../media/image25.emf"/><Relationship Id="rId37" Type="http://schemas.openxmlformats.org/officeDocument/2006/relationships/oleObject" Target="../embeddings/oleObject25.bin"/><Relationship Id="rId36" Type="http://schemas.openxmlformats.org/officeDocument/2006/relationships/image" Target="../media/image24.emf"/><Relationship Id="rId35" Type="http://schemas.openxmlformats.org/officeDocument/2006/relationships/oleObject" Target="../embeddings/oleObject24.bin"/><Relationship Id="rId34" Type="http://schemas.openxmlformats.org/officeDocument/2006/relationships/image" Target="../media/image23.emf"/><Relationship Id="rId33" Type="http://schemas.openxmlformats.org/officeDocument/2006/relationships/oleObject" Target="../embeddings/oleObject23.bin"/><Relationship Id="rId32" Type="http://schemas.openxmlformats.org/officeDocument/2006/relationships/image" Target="../media/image22.emf"/><Relationship Id="rId31" Type="http://schemas.openxmlformats.org/officeDocument/2006/relationships/oleObject" Target="../embeddings/oleObject22.bin"/><Relationship Id="rId30" Type="http://schemas.openxmlformats.org/officeDocument/2006/relationships/image" Target="../media/image21.emf"/><Relationship Id="rId3" Type="http://schemas.openxmlformats.org/officeDocument/2006/relationships/oleObject" Target="../embeddings/oleObject8.bin"/><Relationship Id="rId29" Type="http://schemas.openxmlformats.org/officeDocument/2006/relationships/oleObject" Target="../embeddings/oleObject21.bin"/><Relationship Id="rId28" Type="http://schemas.openxmlformats.org/officeDocument/2006/relationships/image" Target="../media/image20.emf"/><Relationship Id="rId27" Type="http://schemas.openxmlformats.org/officeDocument/2006/relationships/oleObject" Target="../embeddings/oleObject20.bin"/><Relationship Id="rId26" Type="http://schemas.openxmlformats.org/officeDocument/2006/relationships/image" Target="../media/image19.emf"/><Relationship Id="rId25" Type="http://schemas.openxmlformats.org/officeDocument/2006/relationships/oleObject" Target="../embeddings/oleObject19.bin"/><Relationship Id="rId24" Type="http://schemas.openxmlformats.org/officeDocument/2006/relationships/image" Target="../media/image18.emf"/><Relationship Id="rId23" Type="http://schemas.openxmlformats.org/officeDocument/2006/relationships/oleObject" Target="../embeddings/oleObject18.bin"/><Relationship Id="rId22" Type="http://schemas.openxmlformats.org/officeDocument/2006/relationships/image" Target="../media/image17.emf"/><Relationship Id="rId21" Type="http://schemas.openxmlformats.org/officeDocument/2006/relationships/oleObject" Target="../embeddings/oleObject17.bin"/><Relationship Id="rId20" Type="http://schemas.openxmlformats.org/officeDocument/2006/relationships/image" Target="../media/image16.emf"/><Relationship Id="rId2" Type="http://schemas.openxmlformats.org/officeDocument/2006/relationships/image" Target="../media/image7.emf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5.e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4.e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19.bin"/><Relationship Id="rId2" Type="http://schemas.openxmlformats.org/officeDocument/2006/relationships/image" Target="../media/image219.wmf"/><Relationship Id="rId1" Type="http://schemas.openxmlformats.org/officeDocument/2006/relationships/oleObject" Target="../embeddings/oleObject218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21.bin"/><Relationship Id="rId2" Type="http://schemas.openxmlformats.org/officeDocument/2006/relationships/image" Target="../media/image220.wmf"/><Relationship Id="rId1" Type="http://schemas.openxmlformats.org/officeDocument/2006/relationships/oleObject" Target="../embeddings/oleObject220.bin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3.wmf"/><Relationship Id="rId4" Type="http://schemas.openxmlformats.org/officeDocument/2006/relationships/oleObject" Target="../embeddings/oleObject223.bin"/><Relationship Id="rId3" Type="http://schemas.openxmlformats.org/officeDocument/2006/relationships/image" Target="../media/image222.wmf"/><Relationship Id="rId2" Type="http://schemas.openxmlformats.org/officeDocument/2006/relationships/oleObject" Target="../embeddings/oleObject222.bin"/><Relationship Id="rId1" Type="http://schemas.openxmlformats.org/officeDocument/2006/relationships/image" Target="../media/image133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4.wmf"/><Relationship Id="rId2" Type="http://schemas.openxmlformats.org/officeDocument/2006/relationships/oleObject" Target="../embeddings/oleObject224.bin"/><Relationship Id="rId1" Type="http://schemas.openxmlformats.org/officeDocument/2006/relationships/image" Target="../media/image13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5.emf"/><Relationship Id="rId56" Type="http://schemas.openxmlformats.org/officeDocument/2006/relationships/vmlDrawing" Target="../drawings/vmlDrawing5.vml"/><Relationship Id="rId55" Type="http://schemas.openxmlformats.org/officeDocument/2006/relationships/slideLayout" Target="../slideLayouts/slideLayout7.xml"/><Relationship Id="rId54" Type="http://schemas.openxmlformats.org/officeDocument/2006/relationships/image" Target="../media/image69.emf"/><Relationship Id="rId53" Type="http://schemas.openxmlformats.org/officeDocument/2006/relationships/oleObject" Target="../embeddings/oleObject69.bin"/><Relationship Id="rId52" Type="http://schemas.openxmlformats.org/officeDocument/2006/relationships/image" Target="../media/image68.emf"/><Relationship Id="rId51" Type="http://schemas.openxmlformats.org/officeDocument/2006/relationships/oleObject" Target="../embeddings/oleObject68.bin"/><Relationship Id="rId50" Type="http://schemas.openxmlformats.org/officeDocument/2006/relationships/image" Target="../media/image67.emf"/><Relationship Id="rId5" Type="http://schemas.openxmlformats.org/officeDocument/2006/relationships/oleObject" Target="../embeddings/oleObject45.bin"/><Relationship Id="rId49" Type="http://schemas.openxmlformats.org/officeDocument/2006/relationships/oleObject" Target="../embeddings/oleObject67.bin"/><Relationship Id="rId48" Type="http://schemas.openxmlformats.org/officeDocument/2006/relationships/image" Target="../media/image66.emf"/><Relationship Id="rId47" Type="http://schemas.openxmlformats.org/officeDocument/2006/relationships/oleObject" Target="../embeddings/oleObject66.bin"/><Relationship Id="rId46" Type="http://schemas.openxmlformats.org/officeDocument/2006/relationships/image" Target="../media/image65.emf"/><Relationship Id="rId45" Type="http://schemas.openxmlformats.org/officeDocument/2006/relationships/oleObject" Target="../embeddings/oleObject65.bin"/><Relationship Id="rId44" Type="http://schemas.openxmlformats.org/officeDocument/2006/relationships/image" Target="../media/image64.emf"/><Relationship Id="rId43" Type="http://schemas.openxmlformats.org/officeDocument/2006/relationships/oleObject" Target="../embeddings/oleObject64.bin"/><Relationship Id="rId42" Type="http://schemas.openxmlformats.org/officeDocument/2006/relationships/image" Target="../media/image63.emf"/><Relationship Id="rId41" Type="http://schemas.openxmlformats.org/officeDocument/2006/relationships/oleObject" Target="../embeddings/oleObject63.bin"/><Relationship Id="rId40" Type="http://schemas.openxmlformats.org/officeDocument/2006/relationships/image" Target="../media/image62.emf"/><Relationship Id="rId4" Type="http://schemas.openxmlformats.org/officeDocument/2006/relationships/image" Target="../media/image44.emf"/><Relationship Id="rId39" Type="http://schemas.openxmlformats.org/officeDocument/2006/relationships/oleObject" Target="../embeddings/oleObject62.bin"/><Relationship Id="rId38" Type="http://schemas.openxmlformats.org/officeDocument/2006/relationships/image" Target="../media/image61.emf"/><Relationship Id="rId37" Type="http://schemas.openxmlformats.org/officeDocument/2006/relationships/oleObject" Target="../embeddings/oleObject61.bin"/><Relationship Id="rId36" Type="http://schemas.openxmlformats.org/officeDocument/2006/relationships/image" Target="../media/image60.emf"/><Relationship Id="rId35" Type="http://schemas.openxmlformats.org/officeDocument/2006/relationships/oleObject" Target="../embeddings/oleObject60.bin"/><Relationship Id="rId34" Type="http://schemas.openxmlformats.org/officeDocument/2006/relationships/image" Target="../media/image59.emf"/><Relationship Id="rId33" Type="http://schemas.openxmlformats.org/officeDocument/2006/relationships/oleObject" Target="../embeddings/oleObject59.bin"/><Relationship Id="rId32" Type="http://schemas.openxmlformats.org/officeDocument/2006/relationships/image" Target="../media/image58.emf"/><Relationship Id="rId31" Type="http://schemas.openxmlformats.org/officeDocument/2006/relationships/oleObject" Target="../embeddings/oleObject58.bin"/><Relationship Id="rId30" Type="http://schemas.openxmlformats.org/officeDocument/2006/relationships/image" Target="../media/image57.emf"/><Relationship Id="rId3" Type="http://schemas.openxmlformats.org/officeDocument/2006/relationships/oleObject" Target="../embeddings/oleObject44.bin"/><Relationship Id="rId29" Type="http://schemas.openxmlformats.org/officeDocument/2006/relationships/oleObject" Target="../embeddings/oleObject57.bin"/><Relationship Id="rId28" Type="http://schemas.openxmlformats.org/officeDocument/2006/relationships/image" Target="../media/image56.emf"/><Relationship Id="rId27" Type="http://schemas.openxmlformats.org/officeDocument/2006/relationships/oleObject" Target="../embeddings/oleObject56.bin"/><Relationship Id="rId26" Type="http://schemas.openxmlformats.org/officeDocument/2006/relationships/image" Target="../media/image55.emf"/><Relationship Id="rId25" Type="http://schemas.openxmlformats.org/officeDocument/2006/relationships/oleObject" Target="../embeddings/oleObject55.bin"/><Relationship Id="rId24" Type="http://schemas.openxmlformats.org/officeDocument/2006/relationships/image" Target="../media/image54.emf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53.e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2.emf"/><Relationship Id="rId2" Type="http://schemas.openxmlformats.org/officeDocument/2006/relationships/image" Target="../media/image43.e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1.e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0.e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 方程求根的迭代法</a:t>
            </a:r>
            <a:endParaRPr lang="zh-CN" alt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李书杰</a:t>
            </a:r>
            <a:endParaRPr lang="en-US" altLang="zh-CN" dirty="0"/>
          </a:p>
          <a:p>
            <a:pPr eaLnBrk="1" hangingPunct="1"/>
            <a:r>
              <a:rPr lang="zh-CN" altLang="en-US" dirty="0"/>
              <a:t>合肥工业大学 机械工程学院 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476375" y="444500"/>
          <a:ext cx="2865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" name="Equation" r:id="rId1" imgW="866140" imgH="180975" progId="Equation.3">
                  <p:embed/>
                </p:oleObj>
              </mc:Choice>
              <mc:Fallback>
                <p:oleObj name="Equation" r:id="rId1" imgW="866140" imgH="1809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4500"/>
                        <a:ext cx="2865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4229100" y="333375"/>
            <a:ext cx="3832225" cy="549275"/>
            <a:chOff x="3024" y="2719"/>
            <a:chExt cx="2414" cy="346"/>
          </a:xfrm>
        </p:grpSpPr>
        <p:sp>
          <p:nvSpPr>
            <p:cNvPr id="6173" name="Text Box 4"/>
            <p:cNvSpPr txBox="1">
              <a:spLocks noChangeArrowheads="1"/>
            </p:cNvSpPr>
            <p:nvPr/>
          </p:nvSpPr>
          <p:spPr bwMode="auto">
            <a:xfrm>
              <a:off x="4800" y="2719"/>
              <a:ext cx="63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1.3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60" name="Object 5"/>
            <p:cNvGraphicFramePr>
              <a:graphicFrameLocks noChangeAspect="1"/>
            </p:cNvGraphicFramePr>
            <p:nvPr/>
          </p:nvGraphicFramePr>
          <p:xfrm>
            <a:off x="3024" y="2784"/>
            <a:ext cx="125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5" name="Equation" r:id="rId3" imgW="602615" imgH="163830" progId="Equation.3">
                    <p:embed/>
                  </p:oleObj>
                </mc:Choice>
                <mc:Fallback>
                  <p:oleObj name="Equation" r:id="rId3" imgW="602615" imgH="16383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784"/>
                          <a:ext cx="125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2" name="Rectangle 6"/>
          <p:cNvSpPr>
            <a:spLocks noChangeArrowheads="1"/>
          </p:cNvSpPr>
          <p:nvPr/>
        </p:nvSpPr>
        <p:spPr bwMode="auto">
          <a:xfrm>
            <a:off x="684213" y="260350"/>
            <a:ext cx="4873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且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82625" y="908050"/>
            <a:ext cx="5365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(4)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1185863" y="1484313"/>
            <a:ext cx="5854700" cy="639762"/>
            <a:chOff x="374" y="2864"/>
            <a:chExt cx="3688" cy="403"/>
          </a:xfrm>
        </p:grpSpPr>
        <p:sp>
          <p:nvSpPr>
            <p:cNvPr id="6172" name="Text Box 9"/>
            <p:cNvSpPr txBox="1">
              <a:spLocks noChangeArrowheads="1"/>
            </p:cNvSpPr>
            <p:nvPr/>
          </p:nvSpPr>
          <p:spPr bwMode="auto">
            <a:xfrm>
              <a:off x="374" y="2864"/>
              <a:ext cx="368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只要二分足够多次（即  充分大），便有 </a:t>
              </a:r>
              <a:endParaRPr lang="zh-CN" altLang="en-US" dirty="0"/>
            </a:p>
          </p:txBody>
        </p:sp>
        <p:graphicFrame>
          <p:nvGraphicFramePr>
            <p:cNvPr id="6159" name="Object 10"/>
            <p:cNvGraphicFramePr>
              <a:graphicFrameLocks noChangeAspect="1"/>
            </p:cNvGraphicFramePr>
            <p:nvPr/>
          </p:nvGraphicFramePr>
          <p:xfrm>
            <a:off x="2317" y="2955"/>
            <a:ext cx="19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6" name="Equation" r:id="rId5" imgW="92710" imgH="126365" progId="Equation.3">
                    <p:embed/>
                  </p:oleObj>
                </mc:Choice>
                <mc:Fallback>
                  <p:oleObj name="Equation" r:id="rId5" imgW="92710" imgH="12636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2955"/>
                          <a:ext cx="19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2411413" y="2276475"/>
          <a:ext cx="1839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" name="Equation" r:id="rId7" imgW="558165" imgH="180975" progId="Equation.3">
                  <p:embed/>
                </p:oleObj>
              </mc:Choice>
              <mc:Fallback>
                <p:oleObj name="Equation" r:id="rId7" imgW="558165" imgH="1809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76475"/>
                        <a:ext cx="18399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 bwMode="auto">
          <a:xfrm>
            <a:off x="4568825" y="2141538"/>
            <a:ext cx="3097213" cy="639763"/>
            <a:chOff x="418" y="3587"/>
            <a:chExt cx="1951" cy="403"/>
          </a:xfrm>
        </p:grpSpPr>
        <p:sp>
          <p:nvSpPr>
            <p:cNvPr id="6171" name="Text Box 13"/>
            <p:cNvSpPr txBox="1">
              <a:spLocks noChangeArrowheads="1"/>
            </p:cNvSpPr>
            <p:nvPr/>
          </p:nvSpPr>
          <p:spPr bwMode="auto">
            <a:xfrm>
              <a:off x="418" y="3587"/>
              <a:ext cx="19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这里  为</a:t>
              </a:r>
              <a:r>
                <a:rPr lang="zh-CN" altLang="en-US" dirty="0">
                  <a:solidFill>
                    <a:srgbClr val="FF0000"/>
                  </a:solidFill>
                </a:rPr>
                <a:t>预定的精度</a:t>
              </a:r>
              <a:r>
                <a:rPr lang="en-US" altLang="zh-CN" dirty="0"/>
                <a:t>.</a:t>
              </a:r>
              <a:endParaRPr lang="en-US" altLang="zh-CN" dirty="0"/>
            </a:p>
          </p:txBody>
        </p:sp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825" y="3727"/>
            <a:ext cx="19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8" name="Equation" r:id="rId9" imgW="92710" imgH="99060" progId="Equation.3">
                    <p:embed/>
                  </p:oleObj>
                </mc:Choice>
                <mc:Fallback>
                  <p:oleObj name="Equation" r:id="rId9" imgW="92710" imgH="990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3727"/>
                          <a:ext cx="19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4138613" y="979488"/>
          <a:ext cx="27368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" name="公式" r:id="rId11" imgW="1409065" imgH="406400" progId="Equation.3">
                  <p:embed/>
                </p:oleObj>
              </mc:Choice>
              <mc:Fallback>
                <p:oleObj name="公式" r:id="rId11" imgW="1409065" imgH="40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979488"/>
                        <a:ext cx="273685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/>
          <p:nvPr/>
        </p:nvGrpSpPr>
        <p:grpSpPr bwMode="auto">
          <a:xfrm>
            <a:off x="1258888" y="908050"/>
            <a:ext cx="2778125" cy="639763"/>
            <a:chOff x="611" y="210"/>
            <a:chExt cx="1750" cy="403"/>
          </a:xfrm>
        </p:grpSpPr>
        <p:graphicFrame>
          <p:nvGraphicFramePr>
            <p:cNvPr id="6157" name="Object 17"/>
            <p:cNvGraphicFramePr>
              <a:graphicFrameLocks noChangeAspect="1"/>
            </p:cNvGraphicFramePr>
            <p:nvPr/>
          </p:nvGraphicFramePr>
          <p:xfrm>
            <a:off x="1202" y="300"/>
            <a:ext cx="115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0" name="Equation" r:id="rId13" imgW="558165" imgH="180975" progId="Equation.3">
                    <p:embed/>
                  </p:oleObj>
                </mc:Choice>
                <mc:Fallback>
                  <p:oleObj name="Equation" r:id="rId13" imgW="558165" imgH="18097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00"/>
                          <a:ext cx="115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Rectangle 18"/>
            <p:cNvSpPr>
              <a:spLocks noChangeArrowheads="1"/>
            </p:cNvSpPr>
            <p:nvPr/>
          </p:nvSpPr>
          <p:spPr bwMode="auto">
            <a:xfrm>
              <a:off x="611" y="210"/>
              <a:ext cx="50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要使</a:t>
              </a:r>
              <a:endParaRPr lang="zh-CN" altLang="en-US"/>
            </a:p>
          </p:txBody>
        </p:sp>
      </p:grp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800100" y="36957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endParaRPr lang="zh-CN" altLang="en-US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65556" name="Object 20"/>
          <p:cNvGraphicFramePr>
            <a:graphicFrameLocks noChangeAspect="1"/>
          </p:cNvGraphicFramePr>
          <p:nvPr/>
        </p:nvGraphicFramePr>
        <p:xfrm>
          <a:off x="1692275" y="3644900"/>
          <a:ext cx="3455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1" name="Equation" r:id="rId15" imgW="1160780" imgH="163830" progId="Equation.DSMT4">
                  <p:embed/>
                </p:oleObj>
              </mc:Choice>
              <mc:Fallback>
                <p:oleObj name="Equation" r:id="rId15" imgW="1160780" imgH="16383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44900"/>
                        <a:ext cx="34559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21"/>
          <p:cNvGraphicFramePr>
            <a:graphicFrameLocks noChangeAspect="1"/>
          </p:cNvGraphicFramePr>
          <p:nvPr/>
        </p:nvGraphicFramePr>
        <p:xfrm>
          <a:off x="2051050" y="5229225"/>
          <a:ext cx="28813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" name="Equation" r:id="rId17" imgW="1106170" imgH="300355" progId="Equation.DSMT4">
                  <p:embed/>
                </p:oleObj>
              </mc:Choice>
              <mc:Fallback>
                <p:oleObj name="Equation" r:id="rId17" imgW="1106170" imgH="30035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229225"/>
                        <a:ext cx="28813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8" name="Object 22"/>
          <p:cNvGraphicFramePr>
            <a:graphicFrameLocks noChangeAspect="1"/>
          </p:cNvGraphicFramePr>
          <p:nvPr/>
        </p:nvGraphicFramePr>
        <p:xfrm>
          <a:off x="5076825" y="5373688"/>
          <a:ext cx="9350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name="Equation" r:id="rId19" imgW="311785" imgH="126365" progId="Equation.DSMT4">
                  <p:embed/>
                </p:oleObj>
              </mc:Choice>
              <mc:Fallback>
                <p:oleObj name="Equation" r:id="rId19" imgW="311785" imgH="12636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373688"/>
                        <a:ext cx="93503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/>
          <p:cNvGrpSpPr/>
          <p:nvPr/>
        </p:nvGrpSpPr>
        <p:grpSpPr bwMode="auto">
          <a:xfrm>
            <a:off x="179388" y="2781300"/>
            <a:ext cx="8839200" cy="830263"/>
            <a:chOff x="96" y="108"/>
            <a:chExt cx="5568" cy="523"/>
          </a:xfrm>
        </p:grpSpPr>
        <p:sp>
          <p:nvSpPr>
            <p:cNvPr id="6169" name="Text Box 24"/>
            <p:cNvSpPr txBox="1">
              <a:spLocks noChangeArrowheads="1"/>
            </p:cNvSpPr>
            <p:nvPr/>
          </p:nvSpPr>
          <p:spPr bwMode="auto">
            <a:xfrm>
              <a:off x="96" y="108"/>
              <a:ext cx="556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   </a:t>
              </a:r>
              <a:r>
                <a:rPr lang="zh-CN" altLang="en-US" dirty="0">
                  <a:latin typeface="Times New Roman" panose="02020603050405020304" pitchFamily="18" charset="0"/>
                </a:rPr>
                <a:t>用二分法求方程                         在区间              上的根，误差限为             ，问至少需对分多少次？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4" name="Object 25"/>
            <p:cNvGraphicFramePr>
              <a:graphicFrameLocks noChangeAspect="1"/>
            </p:cNvGraphicFramePr>
            <p:nvPr/>
          </p:nvGraphicFramePr>
          <p:xfrm>
            <a:off x="2018" y="119"/>
            <a:ext cx="104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4" name="Equation" r:id="rId21" imgW="850265" imgH="203200" progId="Equation.DSMT4">
                    <p:embed/>
                  </p:oleObj>
                </mc:Choice>
                <mc:Fallback>
                  <p:oleObj name="Equation" r:id="rId21" imgW="850265" imgH="203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19"/>
                          <a:ext cx="104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26"/>
            <p:cNvGraphicFramePr>
              <a:graphicFrameLocks noChangeAspect="1"/>
            </p:cNvGraphicFramePr>
            <p:nvPr/>
          </p:nvGraphicFramePr>
          <p:xfrm>
            <a:off x="3833" y="119"/>
            <a:ext cx="54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5" name="Equation" r:id="rId23" imgW="444500" imgH="203200" progId="Equation.DSMT4">
                    <p:embed/>
                  </p:oleObj>
                </mc:Choice>
                <mc:Fallback>
                  <p:oleObj name="Equation" r:id="rId23" imgW="444500" imgH="203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19"/>
                          <a:ext cx="54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27"/>
            <p:cNvGraphicFramePr>
              <a:graphicFrameLocks noChangeAspect="1"/>
            </p:cNvGraphicFramePr>
            <p:nvPr/>
          </p:nvGraphicFramePr>
          <p:xfrm>
            <a:off x="567" y="352"/>
            <a:ext cx="68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6" name="Equation" r:id="rId25" imgW="520700" imgH="203200" progId="Equation.DSMT4">
                    <p:embed/>
                  </p:oleObj>
                </mc:Choice>
                <mc:Fallback>
                  <p:oleObj name="Equation" r:id="rId25" imgW="520700" imgH="203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52"/>
                          <a:ext cx="68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64" name="Object 28"/>
          <p:cNvGraphicFramePr>
            <a:graphicFrameLocks noChangeAspect="1"/>
          </p:cNvGraphicFramePr>
          <p:nvPr/>
        </p:nvGraphicFramePr>
        <p:xfrm>
          <a:off x="1763713" y="4365625"/>
          <a:ext cx="3168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7" name="公式" r:id="rId27" imgW="1409065" imgH="406400" progId="Equation.3">
                  <p:embed/>
                </p:oleObj>
              </mc:Choice>
              <mc:Fallback>
                <p:oleObj name="公式" r:id="rId27" imgW="1409065" imgH="406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3168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5" name="Object 29"/>
          <p:cNvGraphicFramePr>
            <a:graphicFrameLocks noChangeAspect="1"/>
          </p:cNvGraphicFramePr>
          <p:nvPr/>
        </p:nvGraphicFramePr>
        <p:xfrm>
          <a:off x="1852613" y="6230938"/>
          <a:ext cx="111283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公式" r:id="rId29" imgW="494665" imgH="177800" progId="Equation.3">
                  <p:embed/>
                </p:oleObj>
              </mc:Choice>
              <mc:Fallback>
                <p:oleObj name="公式" r:id="rId29" imgW="494665" imgH="177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6230938"/>
                        <a:ext cx="111283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1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/>
      <p:bldP spid="6555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06413" y="188913"/>
            <a:ext cx="22653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二分法的算法</a:t>
            </a:r>
            <a:endParaRPr lang="zh-CN" altLang="en-US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11188" y="715963"/>
            <a:ext cx="8226425" cy="1128712"/>
            <a:chOff x="374" y="794"/>
            <a:chExt cx="5182" cy="711"/>
          </a:xfrm>
        </p:grpSpPr>
        <p:sp>
          <p:nvSpPr>
            <p:cNvPr id="7205" name="Text Box 4"/>
            <p:cNvSpPr txBox="1">
              <a:spLocks noChangeArrowheads="1"/>
            </p:cNvSpPr>
            <p:nvPr/>
          </p:nvSpPr>
          <p:spPr bwMode="auto">
            <a:xfrm>
              <a:off x="374" y="794"/>
              <a:ext cx="518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/>
                <a:t>    </a:t>
              </a:r>
              <a:r>
                <a:rPr lang="zh-CN" altLang="en-US" dirty="0">
                  <a:solidFill>
                    <a:srgbClr val="FF0000"/>
                  </a:solidFill>
                </a:rPr>
                <a:t>步骤</a:t>
              </a:r>
              <a:r>
                <a:rPr lang="en-US" altLang="zh-CN" dirty="0">
                  <a:solidFill>
                    <a:srgbClr val="FF0000"/>
                  </a:solidFill>
                </a:rPr>
                <a:t>1  </a:t>
              </a:r>
              <a:r>
                <a:rPr lang="zh-CN" altLang="en-US" dirty="0">
                  <a:solidFill>
                    <a:srgbClr val="FF0000"/>
                  </a:solidFill>
                </a:rPr>
                <a:t>准备</a:t>
              </a:r>
              <a:r>
                <a:rPr lang="zh-CN" altLang="en-US" dirty="0">
                  <a:solidFill>
                    <a:schemeClr val="accent2"/>
                  </a:solidFill>
                </a:rPr>
                <a:t>  </a:t>
              </a:r>
              <a:r>
                <a:rPr lang="zh-CN" altLang="en-US" dirty="0"/>
                <a:t>计算        在有根区间        端点处的值 </a:t>
              </a:r>
              <a:endParaRPr lang="zh-CN" altLang="en-US" dirty="0"/>
            </a:p>
          </p:txBody>
        </p:sp>
        <p:graphicFrame>
          <p:nvGraphicFramePr>
            <p:cNvPr id="7183" name="Object 5"/>
            <p:cNvGraphicFramePr>
              <a:graphicFrameLocks noChangeAspect="1"/>
            </p:cNvGraphicFramePr>
            <p:nvPr/>
          </p:nvGraphicFramePr>
          <p:xfrm>
            <a:off x="2137" y="893"/>
            <a:ext cx="4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0" name="Equation" r:id="rId1" imgW="246380" imgH="146685" progId="Equation.3">
                    <p:embed/>
                  </p:oleObj>
                </mc:Choice>
                <mc:Fallback>
                  <p:oleObj name="Equation" r:id="rId1" imgW="246380" imgH="14668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" y="893"/>
                          <a:ext cx="4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6"/>
            <p:cNvGraphicFramePr>
              <a:graphicFrameLocks noChangeAspect="1"/>
            </p:cNvGraphicFramePr>
            <p:nvPr/>
          </p:nvGraphicFramePr>
          <p:xfrm>
            <a:off x="431" y="1295"/>
            <a:ext cx="9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" name="Equation" r:id="rId3" imgW="510540" imgH="146685" progId="Equation.3">
                    <p:embed/>
                  </p:oleObj>
                </mc:Choice>
                <mc:Fallback>
                  <p:oleObj name="Equation" r:id="rId3" imgW="510540" imgH="14668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295"/>
                          <a:ext cx="9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7"/>
            <p:cNvGraphicFramePr>
              <a:graphicFrameLocks noChangeAspect="1"/>
            </p:cNvGraphicFramePr>
            <p:nvPr/>
          </p:nvGraphicFramePr>
          <p:xfrm>
            <a:off x="3549" y="915"/>
            <a:ext cx="4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2" name="Equation" r:id="rId5" imgW="246380" imgH="146685" progId="Equation.3">
                    <p:embed/>
                  </p:oleObj>
                </mc:Choice>
                <mc:Fallback>
                  <p:oleObj name="Equation" r:id="rId5" imgW="246380" imgH="14668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915"/>
                          <a:ext cx="4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 bwMode="auto">
          <a:xfrm>
            <a:off x="593725" y="1700213"/>
            <a:ext cx="7794625" cy="1354137"/>
            <a:chOff x="374" y="1524"/>
            <a:chExt cx="4910" cy="853"/>
          </a:xfrm>
        </p:grpSpPr>
        <p:sp>
          <p:nvSpPr>
            <p:cNvPr id="7204" name="Text Box 9"/>
            <p:cNvSpPr txBox="1">
              <a:spLocks noChangeArrowheads="1"/>
            </p:cNvSpPr>
            <p:nvPr/>
          </p:nvSpPr>
          <p:spPr bwMode="auto">
            <a:xfrm>
              <a:off x="374" y="1524"/>
              <a:ext cx="491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    </a:t>
              </a:r>
              <a:r>
                <a:rPr lang="zh-CN" altLang="en-US" dirty="0">
                  <a:solidFill>
                    <a:srgbClr val="FF0000"/>
                  </a:solidFill>
                </a:rPr>
                <a:t>步骤</a:t>
              </a:r>
              <a:r>
                <a:rPr lang="en-US" altLang="zh-CN" dirty="0">
                  <a:solidFill>
                    <a:srgbClr val="FF0000"/>
                  </a:solidFill>
                </a:rPr>
                <a:t>2  </a:t>
              </a:r>
              <a:r>
                <a:rPr lang="zh-CN" altLang="en-US" dirty="0">
                  <a:solidFill>
                    <a:srgbClr val="FF0000"/>
                  </a:solidFill>
                </a:rPr>
                <a:t>二分</a:t>
              </a:r>
              <a:r>
                <a:rPr lang="zh-CN" altLang="en-US" dirty="0">
                  <a:solidFill>
                    <a:schemeClr val="accent2"/>
                  </a:solidFill>
                </a:rPr>
                <a:t>  </a:t>
              </a:r>
              <a:r>
                <a:rPr lang="zh-CN" altLang="en-US" dirty="0"/>
                <a:t>计算        在区间中点         处的值 </a:t>
              </a:r>
              <a:endParaRPr lang="zh-CN" altLang="en-US" dirty="0"/>
            </a:p>
          </p:txBody>
        </p:sp>
        <p:graphicFrame>
          <p:nvGraphicFramePr>
            <p:cNvPr id="7180" name="Object 10"/>
            <p:cNvGraphicFramePr>
              <a:graphicFrameLocks noChangeAspect="1"/>
            </p:cNvGraphicFramePr>
            <p:nvPr/>
          </p:nvGraphicFramePr>
          <p:xfrm>
            <a:off x="2131" y="1612"/>
            <a:ext cx="4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" name="Equation" r:id="rId7" imgW="246380" imgH="146685" progId="Equation.3">
                    <p:embed/>
                  </p:oleObj>
                </mc:Choice>
                <mc:Fallback>
                  <p:oleObj name="Equation" r:id="rId7" imgW="246380" imgH="14668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1612"/>
                          <a:ext cx="4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1"/>
            <p:cNvGraphicFramePr>
              <a:graphicFrameLocks noChangeAspect="1"/>
            </p:cNvGraphicFramePr>
            <p:nvPr/>
          </p:nvGraphicFramePr>
          <p:xfrm>
            <a:off x="3571" y="1558"/>
            <a:ext cx="51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" name="Equation" r:id="rId9" imgW="263525" imgH="283210" progId="Equation.3">
                    <p:embed/>
                  </p:oleObj>
                </mc:Choice>
                <mc:Fallback>
                  <p:oleObj name="Equation" r:id="rId9" imgW="263525" imgH="28321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1558"/>
                          <a:ext cx="51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12"/>
            <p:cNvGraphicFramePr>
              <a:graphicFrameLocks noChangeAspect="1"/>
            </p:cNvGraphicFramePr>
            <p:nvPr/>
          </p:nvGraphicFramePr>
          <p:xfrm>
            <a:off x="432" y="1994"/>
            <a:ext cx="85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5" name="Equation" r:id="rId11" imgW="438150" imgH="283210" progId="Equation.3">
                    <p:embed/>
                  </p:oleObj>
                </mc:Choice>
                <mc:Fallback>
                  <p:oleObj name="Equation" r:id="rId11" imgW="438150" imgH="28321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994"/>
                          <a:ext cx="855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/>
          <p:nvPr/>
        </p:nvGrpSpPr>
        <p:grpSpPr bwMode="auto">
          <a:xfrm>
            <a:off x="593725" y="2924178"/>
            <a:ext cx="8081963" cy="1200151"/>
            <a:chOff x="374" y="2340"/>
            <a:chExt cx="5091" cy="756"/>
          </a:xfrm>
        </p:grpSpPr>
        <p:sp>
          <p:nvSpPr>
            <p:cNvPr id="7203" name="Text Box 14"/>
            <p:cNvSpPr txBox="1">
              <a:spLocks noChangeArrowheads="1"/>
            </p:cNvSpPr>
            <p:nvPr/>
          </p:nvSpPr>
          <p:spPr bwMode="auto">
            <a:xfrm>
              <a:off x="374" y="2340"/>
              <a:ext cx="509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/>
                <a:t>    </a:t>
              </a:r>
              <a:r>
                <a:rPr lang="zh-CN" altLang="en-US" dirty="0">
                  <a:solidFill>
                    <a:srgbClr val="FF0000"/>
                  </a:solidFill>
                </a:rPr>
                <a:t>步骤</a:t>
              </a:r>
              <a:r>
                <a:rPr lang="en-US" altLang="zh-CN" dirty="0">
                  <a:solidFill>
                    <a:srgbClr val="FF0000"/>
                  </a:solidFill>
                </a:rPr>
                <a:t>3  </a:t>
              </a:r>
              <a:r>
                <a:rPr lang="zh-CN" altLang="en-US" dirty="0">
                  <a:solidFill>
                    <a:srgbClr val="FF0000"/>
                  </a:solidFill>
                </a:rPr>
                <a:t>判断</a:t>
              </a:r>
              <a:r>
                <a:rPr lang="zh-CN" altLang="en-US" dirty="0">
                  <a:solidFill>
                    <a:schemeClr val="accent2"/>
                  </a:solidFill>
                </a:rPr>
                <a:t>  </a:t>
              </a:r>
              <a:r>
                <a:rPr lang="zh-CN" altLang="en-US" dirty="0"/>
                <a:t>若                   ，则          即是根，</a:t>
              </a:r>
              <a:endParaRPr lang="zh-CN" altLang="en-US" dirty="0"/>
            </a:p>
            <a:p>
              <a:pPr eaLnBrk="1" hangingPunct="1"/>
              <a:r>
                <a:rPr lang="zh-CN" altLang="en-US" dirty="0"/>
                <a:t>计算过程结束，否则检验</a:t>
              </a:r>
              <a:r>
                <a:rPr lang="en-US" altLang="zh-CN" dirty="0"/>
                <a:t>. </a:t>
              </a:r>
              <a:endParaRPr lang="en-US" altLang="zh-CN" dirty="0"/>
            </a:p>
          </p:txBody>
        </p:sp>
        <p:graphicFrame>
          <p:nvGraphicFramePr>
            <p:cNvPr id="7178" name="Object 15"/>
            <p:cNvGraphicFramePr>
              <a:graphicFrameLocks noChangeAspect="1"/>
            </p:cNvGraphicFramePr>
            <p:nvPr/>
          </p:nvGraphicFramePr>
          <p:xfrm>
            <a:off x="1961" y="2387"/>
            <a:ext cx="112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6" name="Equation" r:id="rId13" imgW="575310" imgH="283210" progId="Equation.3">
                    <p:embed/>
                  </p:oleObj>
                </mc:Choice>
                <mc:Fallback>
                  <p:oleObj name="Equation" r:id="rId13" imgW="575310" imgH="28321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2387"/>
                          <a:ext cx="1122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6"/>
            <p:cNvGraphicFramePr>
              <a:graphicFrameLocks noChangeAspect="1"/>
            </p:cNvGraphicFramePr>
            <p:nvPr/>
          </p:nvGraphicFramePr>
          <p:xfrm>
            <a:off x="3426" y="2364"/>
            <a:ext cx="51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" name="Equation" r:id="rId15" imgW="263525" imgH="283210" progId="Equation.3">
                    <p:embed/>
                  </p:oleObj>
                </mc:Choice>
                <mc:Fallback>
                  <p:oleObj name="Equation" r:id="rId15" imgW="263525" imgH="28321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6" y="2364"/>
                          <a:ext cx="51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/>
          <p:nvPr/>
        </p:nvGrpSpPr>
        <p:grpSpPr bwMode="auto">
          <a:xfrm>
            <a:off x="593725" y="4076700"/>
            <a:ext cx="7191376" cy="1311275"/>
            <a:chOff x="374" y="3060"/>
            <a:chExt cx="4530" cy="826"/>
          </a:xfrm>
        </p:grpSpPr>
        <p:grpSp>
          <p:nvGrpSpPr>
            <p:cNvPr id="7199" name="Group 18"/>
            <p:cNvGrpSpPr/>
            <p:nvPr/>
          </p:nvGrpSpPr>
          <p:grpSpPr bwMode="auto">
            <a:xfrm>
              <a:off x="374" y="3060"/>
              <a:ext cx="4530" cy="454"/>
              <a:chOff x="374" y="3131"/>
              <a:chExt cx="4530" cy="454"/>
            </a:xfrm>
          </p:grpSpPr>
          <p:sp>
            <p:nvSpPr>
              <p:cNvPr id="7202" name="Text Box 19"/>
              <p:cNvSpPr txBox="1">
                <a:spLocks noChangeArrowheads="1"/>
              </p:cNvSpPr>
              <p:nvPr/>
            </p:nvSpPr>
            <p:spPr bwMode="auto">
              <a:xfrm>
                <a:off x="374" y="3131"/>
                <a:ext cx="453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    </a:t>
                </a:r>
                <a:r>
                  <a:rPr lang="zh-CN" altLang="en-US" dirty="0"/>
                  <a:t>若                           ，则以          代替  ，否则以</a:t>
                </a:r>
                <a:endParaRPr lang="zh-CN" altLang="en-US" dirty="0"/>
              </a:p>
            </p:txBody>
          </p:sp>
          <p:graphicFrame>
            <p:nvGraphicFramePr>
              <p:cNvPr id="7175" name="Object 20"/>
              <p:cNvGraphicFramePr>
                <a:graphicFrameLocks noChangeAspect="1"/>
              </p:cNvGraphicFramePr>
              <p:nvPr/>
            </p:nvGraphicFramePr>
            <p:xfrm>
              <a:off x="839" y="3131"/>
              <a:ext cx="1549" cy="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8" name="Equation" r:id="rId17" imgW="794385" imgH="283210" progId="Equation.3">
                      <p:embed/>
                    </p:oleObj>
                  </mc:Choice>
                  <mc:Fallback>
                    <p:oleObj name="Equation" r:id="rId17" imgW="794385" imgH="28321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3131"/>
                            <a:ext cx="1549" cy="4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6" name="Object 21"/>
              <p:cNvGraphicFramePr>
                <a:graphicFrameLocks noChangeAspect="1"/>
              </p:cNvGraphicFramePr>
              <p:nvPr/>
            </p:nvGraphicFramePr>
            <p:xfrm>
              <a:off x="2995" y="3202"/>
              <a:ext cx="517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9" name="Equation" r:id="rId19" imgW="263525" imgH="283210" progId="Equation.3">
                      <p:embed/>
                    </p:oleObj>
                  </mc:Choice>
                  <mc:Fallback>
                    <p:oleObj name="Equation" r:id="rId19" imgW="263525" imgH="28321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5" y="3202"/>
                            <a:ext cx="517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7" name="Object 22"/>
              <p:cNvGraphicFramePr>
                <a:graphicFrameLocks noChangeAspect="1"/>
              </p:cNvGraphicFramePr>
              <p:nvPr/>
            </p:nvGraphicFramePr>
            <p:xfrm>
              <a:off x="3897" y="3277"/>
              <a:ext cx="222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0" name="Equation" r:id="rId21" imgW="92710" imgH="126365" progId="Equation.3">
                      <p:embed/>
                    </p:oleObj>
                  </mc:Choice>
                  <mc:Fallback>
                    <p:oleObj name="Equation" r:id="rId21" imgW="92710" imgH="126365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7" y="3277"/>
                            <a:ext cx="222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00" name="Group 23"/>
            <p:cNvGrpSpPr/>
            <p:nvPr/>
          </p:nvGrpSpPr>
          <p:grpSpPr bwMode="auto">
            <a:xfrm>
              <a:off x="511" y="3445"/>
              <a:ext cx="1324" cy="441"/>
              <a:chOff x="511" y="3466"/>
              <a:chExt cx="1324" cy="441"/>
            </a:xfrm>
          </p:grpSpPr>
          <p:sp>
            <p:nvSpPr>
              <p:cNvPr id="7201" name="Rectangle 24"/>
              <p:cNvSpPr>
                <a:spLocks noChangeArrowheads="1"/>
              </p:cNvSpPr>
              <p:nvPr/>
            </p:nvSpPr>
            <p:spPr bwMode="auto">
              <a:xfrm>
                <a:off x="988" y="3466"/>
                <a:ext cx="847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dirty="0"/>
                  <a:t>代替    </a:t>
                </a:r>
                <a:r>
                  <a:rPr lang="en-US" altLang="zh-CN" dirty="0"/>
                  <a:t>. </a:t>
                </a:r>
                <a:endParaRPr lang="en-US" altLang="zh-CN" dirty="0"/>
              </a:p>
            </p:txBody>
          </p:sp>
          <p:graphicFrame>
            <p:nvGraphicFramePr>
              <p:cNvPr id="7173" name="Object 25"/>
              <p:cNvGraphicFramePr>
                <a:graphicFrameLocks noChangeAspect="1"/>
              </p:cNvGraphicFramePr>
              <p:nvPr/>
            </p:nvGraphicFramePr>
            <p:xfrm>
              <a:off x="511" y="3524"/>
              <a:ext cx="517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1" name="Equation" r:id="rId23" imgW="263525" imgH="283210" progId="Equation.3">
                      <p:embed/>
                    </p:oleObj>
                  </mc:Choice>
                  <mc:Fallback>
                    <p:oleObj name="Equation" r:id="rId23" imgW="263525" imgH="28321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" y="3524"/>
                            <a:ext cx="517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4" name="Object 26"/>
              <p:cNvGraphicFramePr>
                <a:graphicFrameLocks noChangeAspect="1"/>
              </p:cNvGraphicFramePr>
              <p:nvPr/>
            </p:nvGraphicFramePr>
            <p:xfrm>
              <a:off x="1430" y="3628"/>
              <a:ext cx="22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2" name="Equation" r:id="rId25" imgW="92710" imgH="99060" progId="Equation.3">
                      <p:embed/>
                    </p:oleObj>
                  </mc:Choice>
                  <mc:Fallback>
                    <p:oleObj name="Equation" r:id="rId25" imgW="92710" imgH="990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0" y="3628"/>
                            <a:ext cx="22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27"/>
          <p:cNvGrpSpPr/>
          <p:nvPr/>
        </p:nvGrpSpPr>
        <p:grpSpPr bwMode="auto">
          <a:xfrm>
            <a:off x="577850" y="5216525"/>
            <a:ext cx="7921626" cy="1308100"/>
            <a:chOff x="364" y="470"/>
            <a:chExt cx="4990" cy="824"/>
          </a:xfrm>
        </p:grpSpPr>
        <p:grpSp>
          <p:nvGrpSpPr>
            <p:cNvPr id="7192" name="Group 28"/>
            <p:cNvGrpSpPr/>
            <p:nvPr/>
          </p:nvGrpSpPr>
          <p:grpSpPr bwMode="auto">
            <a:xfrm>
              <a:off x="1170" y="958"/>
              <a:ext cx="2938" cy="336"/>
              <a:chOff x="1170" y="958"/>
              <a:chExt cx="2938" cy="336"/>
            </a:xfrm>
          </p:grpSpPr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1170" y="968"/>
                <a:ext cx="293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zh-CN" altLang="en-US" dirty="0"/>
                  <a:t>此时中点          即为所求近似根</a:t>
                </a:r>
                <a:r>
                  <a:rPr lang="en-US" altLang="zh-CN" dirty="0"/>
                  <a:t>. </a:t>
                </a:r>
                <a:endParaRPr lang="en-US" altLang="zh-CN" dirty="0"/>
              </a:p>
            </p:txBody>
          </p:sp>
          <p:graphicFrame>
            <p:nvGraphicFramePr>
              <p:cNvPr id="7172" name="Object 30"/>
              <p:cNvGraphicFramePr>
                <a:graphicFrameLocks noChangeAspect="1"/>
              </p:cNvGraphicFramePr>
              <p:nvPr/>
            </p:nvGraphicFramePr>
            <p:xfrm>
              <a:off x="1978" y="958"/>
              <a:ext cx="51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3" name="Equation" r:id="rId27" imgW="263525" imgH="283210" progId="Equation.3">
                      <p:embed/>
                    </p:oleObj>
                  </mc:Choice>
                  <mc:Fallback>
                    <p:oleObj name="Equation" r:id="rId27" imgW="263525" imgH="28321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8" y="958"/>
                            <a:ext cx="51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93" name="Group 31"/>
            <p:cNvGrpSpPr/>
            <p:nvPr/>
          </p:nvGrpSpPr>
          <p:grpSpPr bwMode="auto">
            <a:xfrm>
              <a:off x="364" y="470"/>
              <a:ext cx="4990" cy="780"/>
              <a:chOff x="364" y="470"/>
              <a:chExt cx="4990" cy="780"/>
            </a:xfrm>
          </p:grpSpPr>
          <p:grpSp>
            <p:nvGrpSpPr>
              <p:cNvPr id="7194" name="Group 32"/>
              <p:cNvGrpSpPr/>
              <p:nvPr/>
            </p:nvGrpSpPr>
            <p:grpSpPr bwMode="auto">
              <a:xfrm>
                <a:off x="364" y="962"/>
                <a:ext cx="889" cy="288"/>
                <a:chOff x="364" y="962"/>
                <a:chExt cx="889" cy="288"/>
              </a:xfrm>
            </p:grpSpPr>
            <p:sp>
              <p:nvSpPr>
                <p:cNvPr id="71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4" y="962"/>
                  <a:ext cx="88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zh-CN" altLang="en-US"/>
                    <a:t>误差  ，</a:t>
                  </a:r>
                  <a:endParaRPr lang="zh-CN" altLang="en-US"/>
                </a:p>
              </p:txBody>
            </p:sp>
            <p:graphicFrame>
              <p:nvGraphicFramePr>
                <p:cNvPr id="7171" name="Object 34"/>
                <p:cNvGraphicFramePr>
                  <a:graphicFrameLocks noChangeAspect="1"/>
                </p:cNvGraphicFramePr>
                <p:nvPr/>
              </p:nvGraphicFramePr>
              <p:xfrm>
                <a:off x="803" y="1045"/>
                <a:ext cx="263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04" name="Equation" r:id="rId29" imgW="92710" imgH="99060" progId="Equation.3">
                        <p:embed/>
                      </p:oleObj>
                    </mc:Choice>
                    <mc:Fallback>
                      <p:oleObj name="Equation" r:id="rId29" imgW="92710" imgH="99060" progId="Equation.3">
                        <p:embed/>
                        <p:pic>
                          <p:nvPicPr>
                            <p:cNvPr id="0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3" y="1045"/>
                              <a:ext cx="263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195" name="Group 35"/>
              <p:cNvGrpSpPr/>
              <p:nvPr/>
            </p:nvGrpSpPr>
            <p:grpSpPr bwMode="auto">
              <a:xfrm>
                <a:off x="374" y="470"/>
                <a:ext cx="4980" cy="407"/>
                <a:chOff x="374" y="470"/>
                <a:chExt cx="4980" cy="407"/>
              </a:xfrm>
            </p:grpSpPr>
            <p:sp>
              <p:nvSpPr>
                <p:cNvPr id="719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74" y="470"/>
                  <a:ext cx="4980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dirty="0"/>
                    <a:t>    </a:t>
                  </a:r>
                  <a:r>
                    <a:rPr lang="zh-CN" altLang="en-US" dirty="0"/>
                    <a:t>反复执行步骤</a:t>
                  </a:r>
                  <a:r>
                    <a:rPr lang="en-US" altLang="zh-CN" dirty="0"/>
                    <a:t>2</a:t>
                  </a:r>
                  <a:r>
                    <a:rPr lang="zh-CN" altLang="en-US" dirty="0"/>
                    <a:t>和步骤</a:t>
                  </a:r>
                  <a:r>
                    <a:rPr lang="en-US" altLang="zh-CN" dirty="0"/>
                    <a:t>3</a:t>
                  </a:r>
                  <a:r>
                    <a:rPr lang="zh-CN" altLang="en-US" dirty="0"/>
                    <a:t>，直到区间         长度小于允许</a:t>
                  </a:r>
                  <a:endParaRPr lang="zh-CN" altLang="en-US" dirty="0"/>
                </a:p>
              </p:txBody>
            </p:sp>
            <p:graphicFrame>
              <p:nvGraphicFramePr>
                <p:cNvPr id="7170" name="Object 37"/>
                <p:cNvGraphicFramePr>
                  <a:graphicFrameLocks noChangeAspect="1"/>
                </p:cNvGraphicFramePr>
                <p:nvPr/>
              </p:nvGraphicFramePr>
              <p:xfrm>
                <a:off x="3589" y="592"/>
                <a:ext cx="481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05" name="Equation" r:id="rId31" imgW="246380" imgH="146685" progId="Equation.3">
                        <p:embed/>
                      </p:oleObj>
                    </mc:Choice>
                    <mc:Fallback>
                      <p:oleObj name="Equation" r:id="rId31" imgW="246380" imgH="146685" progId="Equation.3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9" y="592"/>
                              <a:ext cx="481" cy="2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Text Box 2"/>
          <p:cNvSpPr txBox="1">
            <a:spLocks noChangeArrowheads="1"/>
          </p:cNvSpPr>
          <p:nvPr/>
        </p:nvSpPr>
        <p:spPr bwMode="auto">
          <a:xfrm>
            <a:off x="539750" y="115888"/>
            <a:ext cx="4770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求方程 </a:t>
            </a:r>
            <a:endParaRPr lang="zh-CN" altLang="en-US" dirty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165682" y="241534"/>
          <a:ext cx="20875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1" name="Equation" r:id="rId1" imgW="904240" imgH="163830" progId="Equation.3">
                  <p:embed/>
                </p:oleObj>
              </mc:Choice>
              <mc:Fallback>
                <p:oleObj name="Equation" r:id="rId1" imgW="904240" imgH="1638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82" y="241534"/>
                        <a:ext cx="20875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2" name="Group 4"/>
          <p:cNvGrpSpPr/>
          <p:nvPr/>
        </p:nvGrpSpPr>
        <p:grpSpPr bwMode="auto">
          <a:xfrm>
            <a:off x="539750" y="628650"/>
            <a:ext cx="8280722" cy="1200151"/>
            <a:chOff x="374" y="1062"/>
            <a:chExt cx="5050" cy="756"/>
          </a:xfrm>
        </p:grpSpPr>
        <p:sp>
          <p:nvSpPr>
            <p:cNvPr id="9238" name="Text Box 5"/>
            <p:cNvSpPr txBox="1">
              <a:spLocks noChangeArrowheads="1"/>
            </p:cNvSpPr>
            <p:nvPr/>
          </p:nvSpPr>
          <p:spPr bwMode="auto">
            <a:xfrm>
              <a:off x="374" y="1062"/>
              <a:ext cx="505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在区间              内的一个实根，要求准确到小数点后第</a:t>
              </a:r>
              <a:r>
                <a:rPr lang="en-US" altLang="zh-CN" dirty="0"/>
                <a:t>2</a:t>
              </a:r>
              <a:r>
                <a:rPr lang="zh-CN" altLang="en-US" dirty="0"/>
                <a:t>位</a:t>
              </a:r>
              <a:r>
                <a:rPr lang="en-US" altLang="zh-CN" dirty="0"/>
                <a:t>.</a:t>
              </a:r>
              <a:endParaRPr lang="en-US" altLang="zh-CN" dirty="0"/>
            </a:p>
          </p:txBody>
        </p:sp>
        <p:graphicFrame>
          <p:nvGraphicFramePr>
            <p:cNvPr id="9230" name="Object 6"/>
            <p:cNvGraphicFramePr>
              <a:graphicFrameLocks noChangeAspect="1"/>
            </p:cNvGraphicFramePr>
            <p:nvPr/>
          </p:nvGraphicFramePr>
          <p:xfrm>
            <a:off x="1026" y="1148"/>
            <a:ext cx="77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2" name="Equation" r:id="rId3" imgW="373380" imgH="146685" progId="Equation.3">
                    <p:embed/>
                  </p:oleObj>
                </mc:Choice>
                <mc:Fallback>
                  <p:oleObj name="Equation" r:id="rId3" imgW="373380" imgH="14668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1148"/>
                          <a:ext cx="77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827088" y="2851150"/>
            <a:ext cx="796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欲使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403350" y="1397000"/>
          <a:ext cx="22018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3" name="Equation" r:id="rId5" imgW="668020" imgH="146685" progId="Equation.3">
                  <p:embed/>
                </p:oleObj>
              </mc:Choice>
              <mc:Fallback>
                <p:oleObj name="Equation" r:id="rId5" imgW="668020" imgH="1466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97000"/>
                        <a:ext cx="22018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3778250" y="1397000"/>
          <a:ext cx="27447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" name="Equation" r:id="rId7" imgW="832485" imgH="146685" progId="Equation.3">
                  <p:embed/>
                </p:oleObj>
              </mc:Choice>
              <mc:Fallback>
                <p:oleObj name="Equation" r:id="rId7" imgW="832485" imgH="1466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397000"/>
                        <a:ext cx="27447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1476375" y="1916113"/>
          <a:ext cx="1143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" name="Equation" r:id="rId9" imgW="421005" imgH="163830" progId="Equation.3">
                  <p:embed/>
                </p:oleObj>
              </mc:Choice>
              <mc:Fallback>
                <p:oleObj name="Equation" r:id="rId9" imgW="421005" imgH="1638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16113"/>
                        <a:ext cx="1143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 bwMode="auto">
          <a:xfrm>
            <a:off x="790575" y="3619500"/>
            <a:ext cx="7237413" cy="457200"/>
            <a:chOff x="432" y="515"/>
            <a:chExt cx="4559" cy="288"/>
          </a:xfrm>
        </p:grpSpPr>
        <p:sp>
          <p:nvSpPr>
            <p:cNvPr id="9237" name="Text Box 12"/>
            <p:cNvSpPr txBox="1">
              <a:spLocks noChangeArrowheads="1"/>
            </p:cNvSpPr>
            <p:nvPr/>
          </p:nvSpPr>
          <p:spPr bwMode="auto">
            <a:xfrm>
              <a:off x="432" y="515"/>
              <a:ext cx="4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/>
                <a:t>只需     ，即只要二分</a:t>
              </a:r>
              <a:r>
                <a:rPr lang="en-US" altLang="zh-CN"/>
                <a:t>6</a:t>
              </a:r>
              <a:r>
                <a:rPr lang="zh-CN" altLang="en-US"/>
                <a:t>次，便能达到预定的精度</a:t>
              </a:r>
              <a:r>
                <a:rPr lang="en-US" altLang="zh-CN"/>
                <a:t>. </a:t>
              </a:r>
              <a:endParaRPr lang="en-US" altLang="zh-CN"/>
            </a:p>
          </p:txBody>
        </p:sp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894" y="584"/>
            <a:ext cx="43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6" name="Equation" r:id="rId11" imgW="256540" imgH="126365" progId="Equation.3">
                    <p:embed/>
                  </p:oleObj>
                </mc:Choice>
                <mc:Fallback>
                  <p:oleObj name="Equation" r:id="rId11" imgW="256540" imgH="12636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584"/>
                          <a:ext cx="43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1711325" y="3036888"/>
          <a:ext cx="26289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" name="Equation" r:id="rId13" imgW="866140" imgH="180975" progId="Equation.3">
                  <p:embed/>
                </p:oleObj>
              </mc:Choice>
              <mc:Fallback>
                <p:oleObj name="Equation" r:id="rId13" imgW="866140" imgH="1809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3036888"/>
                        <a:ext cx="26289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4325938" y="3057525"/>
          <a:ext cx="17160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" name="Equation" r:id="rId15" imgW="565150" imgH="163830" progId="Equation.3">
                  <p:embed/>
                </p:oleObj>
              </mc:Choice>
              <mc:Fallback>
                <p:oleObj name="Equation" r:id="rId15" imgW="565150" imgH="1638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3057525"/>
                        <a:ext cx="17160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6002338" y="2924175"/>
          <a:ext cx="22415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" name="Equation" r:id="rId17" imgW="739775" imgH="283210" progId="Equation.3">
                  <p:embed/>
                </p:oleObj>
              </mc:Choice>
              <mc:Fallback>
                <p:oleObj name="Equation" r:id="rId17" imgW="739775" imgH="28321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2924175"/>
                        <a:ext cx="22415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468313" y="1131888"/>
            <a:ext cx="7953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解 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2843213" y="1916113"/>
          <a:ext cx="1143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0" name="Equation" r:id="rId19" imgW="448945" imgH="163830" progId="Equation.3">
                  <p:embed/>
                </p:oleObj>
              </mc:Choice>
              <mc:Fallback>
                <p:oleObj name="Equation" r:id="rId19" imgW="448945" imgH="1638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16113"/>
                        <a:ext cx="1143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/>
          <p:cNvGraphicFramePr>
            <a:graphicFrameLocks noChangeAspect="1"/>
          </p:cNvGraphicFramePr>
          <p:nvPr/>
        </p:nvGraphicFramePr>
        <p:xfrm>
          <a:off x="4211638" y="1916113"/>
          <a:ext cx="32400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" name="Equation" r:id="rId21" imgW="1078865" imgH="163830" progId="Equation.3">
                  <p:embed/>
                </p:oleObj>
              </mc:Choice>
              <mc:Fallback>
                <p:oleObj name="Equation" r:id="rId21" imgW="1078865" imgH="1638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16113"/>
                        <a:ext cx="32400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/>
          <p:cNvGraphicFramePr>
            <a:graphicFrameLocks noChangeAspect="1"/>
          </p:cNvGraphicFramePr>
          <p:nvPr/>
        </p:nvGraphicFramePr>
        <p:xfrm>
          <a:off x="3419475" y="2419350"/>
          <a:ext cx="11160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" name="Equation" r:id="rId23" imgW="339090" imgH="153670" progId="Equation.3">
                  <p:embed/>
                </p:oleObj>
              </mc:Choice>
              <mc:Fallback>
                <p:oleObj name="Equation" r:id="rId23" imgW="339090" imgH="15367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419350"/>
                        <a:ext cx="11160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684213" y="2211388"/>
            <a:ext cx="26352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得到新的有根区间</a:t>
            </a:r>
            <a:endParaRPr lang="zh-CN" altLang="en-US"/>
          </a:p>
        </p:txBody>
      </p:sp>
      <p:graphicFrame>
        <p:nvGraphicFramePr>
          <p:cNvPr id="68630" name="Object 22"/>
          <p:cNvGraphicFramePr>
            <a:graphicFrameLocks noChangeAspect="1"/>
          </p:cNvGraphicFramePr>
          <p:nvPr/>
        </p:nvGraphicFramePr>
        <p:xfrm>
          <a:off x="2195513" y="4005263"/>
          <a:ext cx="403225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" name="Equation" r:id="rId25" imgW="1890395" imgH="1354455" progId="Equation.DSMT4">
                  <p:embed/>
                </p:oleObj>
              </mc:Choice>
              <mc:Fallback>
                <p:oleObj name="Equation" r:id="rId25" imgW="1890395" imgH="135445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05263"/>
                        <a:ext cx="4032250" cy="27035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25" grpId="0"/>
      <p:bldP spid="686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47813" y="1844675"/>
            <a:ext cx="740251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二分法对多个零点的情况，只能算出其中一个零点。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即使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上有零点，也未必有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)&lt;0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9635" name="Picture 3" descr="tu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84538"/>
            <a:ext cx="7488238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47813" y="476250"/>
            <a:ext cx="70564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不管有根区间多大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总能求出满足精度要求的根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且对函数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的要求不高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只要连续即可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计算亦简单。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39750" y="6207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优点</a:t>
            </a:r>
            <a:endParaRPr kumimoji="0" lang="zh-CN" alt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82600" y="2209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缺点</a:t>
            </a:r>
            <a:endParaRPr kumimoji="0" lang="zh-CN" alt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9639" name="AutoShape 7" descr="再生纸"/>
          <p:cNvSpPr>
            <a:spLocks noChangeArrowheads="1"/>
          </p:cNvSpPr>
          <p:nvPr/>
        </p:nvSpPr>
        <p:spPr bwMode="auto">
          <a:xfrm>
            <a:off x="539750" y="3789363"/>
            <a:ext cx="8064500" cy="1711325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注：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用二分法求根，最好先给出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草图以确定根的大概位置。或用搜索程序，将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分为若干小区间，对每一个满足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)·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 &lt; 0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的区间调用二分法程序，可找出区间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内的多个根，且不必要求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)·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 &lt; 0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6" grpId="0"/>
      <p:bldP spid="6963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1"/>
            <a:ext cx="7010400" cy="82413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提纲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4744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方程求根及二分法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迭代法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迭代过程的加速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牛顿法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31" y="152400"/>
            <a:ext cx="4360061" cy="838200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迭代法的基本思想</a:t>
            </a:r>
            <a:endParaRPr lang="zh-CN" altLang="en-US" sz="3600" b="1" dirty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143000" y="1569368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" name="Equation" r:id="rId1" imgW="427990" imgH="146685" progId="Equation.3">
                  <p:embed/>
                </p:oleObj>
              </mc:Choice>
              <mc:Fallback>
                <p:oleObj name="Equation" r:id="rId1" imgW="427990" imgH="1466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69368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5"/>
          <p:cNvSpPr txBox="1">
            <a:spLocks noChangeArrowheads="1"/>
          </p:cNvSpPr>
          <p:nvPr/>
        </p:nvSpPr>
        <p:spPr bwMode="auto">
          <a:xfrm>
            <a:off x="228600" y="1797968"/>
            <a:ext cx="533400" cy="15621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基本思路</a:t>
            </a:r>
            <a:endParaRPr lang="zh-CN" altLang="en-US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2667000" y="1340768"/>
            <a:ext cx="2508250" cy="693738"/>
            <a:chOff x="1680" y="1152"/>
            <a:chExt cx="1580" cy="437"/>
          </a:xfrm>
        </p:grpSpPr>
        <p:sp>
          <p:nvSpPr>
            <p:cNvPr id="10278" name="Line 6"/>
            <p:cNvSpPr>
              <a:spLocks noChangeShapeType="1"/>
            </p:cNvSpPr>
            <p:nvPr/>
          </p:nvSpPr>
          <p:spPr bwMode="auto">
            <a:xfrm>
              <a:off x="1680" y="14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51" name="Object 7"/>
            <p:cNvGraphicFramePr>
              <a:graphicFrameLocks noChangeAspect="1"/>
            </p:cNvGraphicFramePr>
            <p:nvPr/>
          </p:nvGraphicFramePr>
          <p:xfrm>
            <a:off x="2400" y="1296"/>
            <a:ext cx="86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1" name="Equation" r:id="rId3" imgW="427990" imgH="146685" progId="Equation.3">
                    <p:embed/>
                  </p:oleObj>
                </mc:Choice>
                <mc:Fallback>
                  <p:oleObj name="Equation" r:id="rId3" imgW="427990" imgH="14668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96"/>
                          <a:ext cx="86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Text Box 8"/>
            <p:cNvSpPr txBox="1">
              <a:spLocks noChangeArrowheads="1"/>
            </p:cNvSpPr>
            <p:nvPr/>
          </p:nvSpPr>
          <p:spPr bwMode="auto">
            <a:xfrm>
              <a:off x="1776" y="115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同解</a:t>
              </a:r>
              <a:endParaRPr lang="zh-CN" altLang="en-US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0"/>
          <p:cNvGrpSpPr/>
          <p:nvPr/>
        </p:nvGrpSpPr>
        <p:grpSpPr bwMode="auto">
          <a:xfrm>
            <a:off x="5105400" y="1340768"/>
            <a:ext cx="3184525" cy="822325"/>
            <a:chOff x="3216" y="1152"/>
            <a:chExt cx="2006" cy="518"/>
          </a:xfrm>
        </p:grpSpPr>
        <p:sp>
          <p:nvSpPr>
            <p:cNvPr id="10276" name="Line 11"/>
            <p:cNvSpPr>
              <a:spLocks noChangeShapeType="1"/>
            </p:cNvSpPr>
            <p:nvPr/>
          </p:nvSpPr>
          <p:spPr bwMode="auto">
            <a:xfrm>
              <a:off x="3216" y="14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7" name="Text Box 12"/>
            <p:cNvSpPr txBox="1">
              <a:spLocks noChangeArrowheads="1"/>
            </p:cNvSpPr>
            <p:nvPr/>
          </p:nvSpPr>
          <p:spPr bwMode="auto">
            <a:xfrm>
              <a:off x="3264" y="1152"/>
              <a:ext cx="62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迭代公式</a:t>
              </a:r>
              <a:endParaRPr lang="zh-CN" altLang="en-US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50" name="Object 14"/>
            <p:cNvGraphicFramePr>
              <a:graphicFrameLocks noChangeAspect="1"/>
            </p:cNvGraphicFramePr>
            <p:nvPr/>
          </p:nvGraphicFramePr>
          <p:xfrm>
            <a:off x="4032" y="1296"/>
            <a:ext cx="119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2" name="Equation" r:id="rId5" imgW="592455" imgH="163830" progId="Equation.3">
                    <p:embed/>
                  </p:oleObj>
                </mc:Choice>
                <mc:Fallback>
                  <p:oleObj name="Equation" r:id="rId5" imgW="592455" imgH="16383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96"/>
                          <a:ext cx="1190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/>
          <p:nvPr/>
        </p:nvGrpSpPr>
        <p:grpSpPr bwMode="auto">
          <a:xfrm>
            <a:off x="2514600" y="2178968"/>
            <a:ext cx="5410200" cy="800100"/>
            <a:chOff x="1584" y="1680"/>
            <a:chExt cx="3408" cy="504"/>
          </a:xfrm>
        </p:grpSpPr>
        <p:sp>
          <p:nvSpPr>
            <p:cNvPr id="10274" name="Line 9"/>
            <p:cNvSpPr>
              <a:spLocks noChangeShapeType="1"/>
            </p:cNvSpPr>
            <p:nvPr/>
          </p:nvSpPr>
          <p:spPr bwMode="auto">
            <a:xfrm>
              <a:off x="163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5" name="Text Box 10"/>
            <p:cNvSpPr txBox="1">
              <a:spLocks noChangeArrowheads="1"/>
            </p:cNvSpPr>
            <p:nvPr/>
          </p:nvSpPr>
          <p:spPr bwMode="auto">
            <a:xfrm>
              <a:off x="1584" y="1680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给定初值</a:t>
              </a:r>
              <a:endParaRPr lang="zh-CN" altLang="en-US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48" name="Object 15"/>
            <p:cNvGraphicFramePr>
              <a:graphicFrameLocks noChangeAspect="1"/>
            </p:cNvGraphicFramePr>
            <p:nvPr/>
          </p:nvGraphicFramePr>
          <p:xfrm>
            <a:off x="1920" y="1872"/>
            <a:ext cx="2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3" name="Equation" r:id="rId7" imgW="137160" imgH="163830" progId="Equation.3">
                    <p:embed/>
                  </p:oleObj>
                </mc:Choice>
                <mc:Fallback>
                  <p:oleObj name="Equation" r:id="rId7" imgW="137160" imgH="16383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72"/>
                          <a:ext cx="2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16"/>
            <p:cNvGraphicFramePr>
              <a:graphicFrameLocks noChangeAspect="1"/>
            </p:cNvGraphicFramePr>
            <p:nvPr/>
          </p:nvGraphicFramePr>
          <p:xfrm>
            <a:off x="2448" y="1824"/>
            <a:ext cx="254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4" name="Equation" r:id="rId9" imgW="975995" imgH="163830" progId="Equation.3">
                    <p:embed/>
                  </p:oleObj>
                </mc:Choice>
                <mc:Fallback>
                  <p:oleObj name="Equation" r:id="rId9" imgW="975995" imgH="16383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24"/>
                          <a:ext cx="254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2"/>
          <p:cNvGrpSpPr/>
          <p:nvPr/>
        </p:nvGrpSpPr>
        <p:grpSpPr bwMode="auto">
          <a:xfrm>
            <a:off x="2438400" y="3093368"/>
            <a:ext cx="3352800" cy="990600"/>
            <a:chOff x="1536" y="2256"/>
            <a:chExt cx="2112" cy="624"/>
          </a:xfrm>
        </p:grpSpPr>
        <p:sp>
          <p:nvSpPr>
            <p:cNvPr id="10272" name="Line 18"/>
            <p:cNvSpPr>
              <a:spLocks noChangeShapeType="1"/>
            </p:cNvSpPr>
            <p:nvPr/>
          </p:nvSpPr>
          <p:spPr bwMode="auto">
            <a:xfrm>
              <a:off x="1536" y="25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6" name="Object 20"/>
            <p:cNvGraphicFramePr>
              <a:graphicFrameLocks noChangeAspect="1"/>
            </p:cNvGraphicFramePr>
            <p:nvPr/>
          </p:nvGraphicFramePr>
          <p:xfrm>
            <a:off x="1584" y="2256"/>
            <a:ext cx="86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5" name="Equation" r:id="rId11" imgW="548005" imgH="208280" progId="Equation.3">
                    <p:embed/>
                  </p:oleObj>
                </mc:Choice>
                <mc:Fallback>
                  <p:oleObj name="Equation" r:id="rId11" imgW="548005" imgH="2082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56"/>
                          <a:ext cx="86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158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存在</a:t>
              </a:r>
              <a:endParaRPr lang="zh-CN" altLang="en-US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47" name="Object 22"/>
            <p:cNvGraphicFramePr>
              <a:graphicFrameLocks noChangeAspect="1"/>
            </p:cNvGraphicFramePr>
            <p:nvPr/>
          </p:nvGraphicFramePr>
          <p:xfrm>
            <a:off x="2592" y="2400"/>
            <a:ext cx="105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6" name="Equation" r:id="rId13" imgW="510540" imgH="163830" progId="Equation.3">
                    <p:embed/>
                  </p:oleObj>
                </mc:Choice>
                <mc:Fallback>
                  <p:oleObj name="Equation" r:id="rId13" imgW="510540" imgH="16383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00"/>
                          <a:ext cx="105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3"/>
          <p:cNvGrpSpPr/>
          <p:nvPr/>
        </p:nvGrpSpPr>
        <p:grpSpPr bwMode="auto">
          <a:xfrm>
            <a:off x="2438400" y="4083968"/>
            <a:ext cx="3429000" cy="762000"/>
            <a:chOff x="1536" y="3024"/>
            <a:chExt cx="2160" cy="480"/>
          </a:xfrm>
        </p:grpSpPr>
        <p:sp>
          <p:nvSpPr>
            <p:cNvPr id="10270" name="Line 23"/>
            <p:cNvSpPr>
              <a:spLocks noChangeShapeType="1"/>
            </p:cNvSpPr>
            <p:nvPr/>
          </p:nvSpPr>
          <p:spPr bwMode="auto">
            <a:xfrm>
              <a:off x="1536" y="336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5" name="Object 24"/>
            <p:cNvGraphicFramePr>
              <a:graphicFrameLocks noChangeAspect="1"/>
            </p:cNvGraphicFramePr>
            <p:nvPr/>
          </p:nvGraphicFramePr>
          <p:xfrm>
            <a:off x="2592" y="3168"/>
            <a:ext cx="110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7" name="Equation" r:id="rId15" imgW="476250" imgH="163830" progId="Equation.3">
                    <p:embed/>
                  </p:oleObj>
                </mc:Choice>
                <mc:Fallback>
                  <p:oleObj name="Equation" r:id="rId15" imgW="476250" imgH="16383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168"/>
                          <a:ext cx="110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1" name="Text Box 25"/>
            <p:cNvSpPr txBox="1">
              <a:spLocks noChangeArrowheads="1"/>
            </p:cNvSpPr>
            <p:nvPr/>
          </p:nvSpPr>
          <p:spPr bwMode="auto">
            <a:xfrm>
              <a:off x="1536" y="302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等价于</a:t>
              </a:r>
              <a:endParaRPr lang="zh-CN" altLang="en-US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8"/>
          <p:cNvGrpSpPr/>
          <p:nvPr/>
        </p:nvGrpSpPr>
        <p:grpSpPr bwMode="auto">
          <a:xfrm>
            <a:off x="6300192" y="329639"/>
            <a:ext cx="2376264" cy="904876"/>
            <a:chOff x="3408" y="0"/>
            <a:chExt cx="720" cy="1008"/>
          </a:xfrm>
        </p:grpSpPr>
        <p:sp>
          <p:nvSpPr>
            <p:cNvPr id="10268" name="AutoShape 26"/>
            <p:cNvSpPr>
              <a:spLocks noChangeArrowheads="1"/>
            </p:cNvSpPr>
            <p:nvPr/>
          </p:nvSpPr>
          <p:spPr bwMode="auto">
            <a:xfrm>
              <a:off x="3408" y="0"/>
              <a:ext cx="576" cy="1008"/>
            </a:xfrm>
            <a:prstGeom prst="wedgeEllipseCallout">
              <a:avLst>
                <a:gd name="adj1" fmla="val -135417"/>
                <a:gd name="adj2" fmla="val 871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9" name="Text Box 27"/>
            <p:cNvSpPr txBox="1">
              <a:spLocks noChangeArrowheads="1"/>
            </p:cNvSpPr>
            <p:nvPr/>
          </p:nvSpPr>
          <p:spPr bwMode="auto">
            <a:xfrm>
              <a:off x="3456" y="192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迭代函数</a:t>
              </a:r>
              <a:endParaRPr lang="zh-CN" altLang="en-US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9"/>
          <p:cNvGrpSpPr/>
          <p:nvPr/>
        </p:nvGrpSpPr>
        <p:grpSpPr bwMode="auto">
          <a:xfrm>
            <a:off x="914400" y="2331368"/>
            <a:ext cx="1524000" cy="1219200"/>
            <a:chOff x="576" y="1776"/>
            <a:chExt cx="960" cy="768"/>
          </a:xfrm>
        </p:grpSpPr>
        <p:sp>
          <p:nvSpPr>
            <p:cNvPr id="10266" name="AutoShape 34"/>
            <p:cNvSpPr>
              <a:spLocks noChangeArrowheads="1"/>
            </p:cNvSpPr>
            <p:nvPr/>
          </p:nvSpPr>
          <p:spPr bwMode="auto">
            <a:xfrm>
              <a:off x="576" y="1776"/>
              <a:ext cx="960" cy="768"/>
            </a:xfrm>
            <a:prstGeom prst="wedgeRoundRectCallout">
              <a:avLst>
                <a:gd name="adj1" fmla="val 94792"/>
                <a:gd name="adj2" fmla="val -9531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Text Box 35"/>
            <p:cNvSpPr txBox="1">
              <a:spLocks noChangeArrowheads="1"/>
            </p:cNvSpPr>
            <p:nvPr/>
          </p:nvSpPr>
          <p:spPr bwMode="auto">
            <a:xfrm>
              <a:off x="576" y="1824"/>
              <a:ext cx="960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32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？</a:t>
              </a: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转换是否唯一</a:t>
              </a:r>
              <a:endParaRPr lang="zh-CN" altLang="en-US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38"/>
          <p:cNvGrpSpPr/>
          <p:nvPr/>
        </p:nvGrpSpPr>
        <p:grpSpPr bwMode="auto">
          <a:xfrm>
            <a:off x="5638800" y="4236368"/>
            <a:ext cx="3505200" cy="685800"/>
            <a:chOff x="3552" y="2976"/>
            <a:chExt cx="2208" cy="432"/>
          </a:xfrm>
        </p:grpSpPr>
        <p:sp>
          <p:nvSpPr>
            <p:cNvPr id="10265" name="AutoShape 36"/>
            <p:cNvSpPr>
              <a:spLocks noChangeArrowheads="1"/>
            </p:cNvSpPr>
            <p:nvPr/>
          </p:nvSpPr>
          <p:spPr bwMode="auto">
            <a:xfrm>
              <a:off x="3552" y="2976"/>
              <a:ext cx="2208" cy="432"/>
            </a:xfrm>
            <a:prstGeom prst="wedgeRoundRectCallout">
              <a:avLst>
                <a:gd name="adj1" fmla="val -51269"/>
                <a:gd name="adj2" fmla="val -136806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44" name="Object 37"/>
            <p:cNvGraphicFramePr>
              <a:graphicFrameLocks noChangeAspect="1"/>
            </p:cNvGraphicFramePr>
            <p:nvPr/>
          </p:nvGraphicFramePr>
          <p:xfrm>
            <a:off x="3696" y="3024"/>
            <a:ext cx="169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8" name="Equation" r:id="rId17" imgW="904240" imgH="163830" progId="Equation.3">
                    <p:embed/>
                  </p:oleObj>
                </mc:Choice>
                <mc:Fallback>
                  <p:oleObj name="Equation" r:id="rId17" imgW="904240" imgH="16383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24"/>
                          <a:ext cx="169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7"/>
          <p:cNvGrpSpPr/>
          <p:nvPr/>
        </p:nvGrpSpPr>
        <p:grpSpPr bwMode="auto">
          <a:xfrm>
            <a:off x="2438400" y="4845968"/>
            <a:ext cx="3536950" cy="1352550"/>
            <a:chOff x="1536" y="3360"/>
            <a:chExt cx="2228" cy="852"/>
          </a:xfrm>
        </p:grpSpPr>
        <p:sp>
          <p:nvSpPr>
            <p:cNvPr id="10263" name="Line 44"/>
            <p:cNvSpPr>
              <a:spLocks noChangeShapeType="1"/>
            </p:cNvSpPr>
            <p:nvPr/>
          </p:nvSpPr>
          <p:spPr bwMode="auto">
            <a:xfrm>
              <a:off x="1536" y="3840"/>
              <a:ext cx="9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4" name="Text Box 45"/>
            <p:cNvSpPr txBox="1">
              <a:spLocks noChangeArrowheads="1"/>
            </p:cNvSpPr>
            <p:nvPr/>
          </p:nvSpPr>
          <p:spPr bwMode="auto">
            <a:xfrm>
              <a:off x="1584" y="3504"/>
              <a:ext cx="76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几何</a:t>
              </a:r>
              <a:endParaRPr lang="zh-CN" altLang="en-US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意义</a:t>
              </a:r>
              <a:endParaRPr lang="zh-CN" altLang="en-US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43" name="Object 46"/>
            <p:cNvGraphicFramePr>
              <a:graphicFrameLocks noChangeAspect="1"/>
            </p:cNvGraphicFramePr>
            <p:nvPr/>
          </p:nvGraphicFramePr>
          <p:xfrm>
            <a:off x="2544" y="3360"/>
            <a:ext cx="1220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9" name="Equation" r:id="rId19" imgW="482600" imgH="337820" progId="Equation.3">
                    <p:embed/>
                  </p:oleObj>
                </mc:Choice>
                <mc:Fallback>
                  <p:oleObj name="Equation" r:id="rId19" imgW="482600" imgH="3378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360"/>
                          <a:ext cx="1220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140289"/>
          <p:cNvSpPr txBox="1">
            <a:spLocks noChangeArrowheads="1"/>
          </p:cNvSpPr>
          <p:nvPr/>
        </p:nvSpPr>
        <p:spPr bwMode="auto">
          <a:xfrm>
            <a:off x="457200" y="228600"/>
            <a:ext cx="647700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用迭代法求方程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在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x=1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附近的一个根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解  将方程改写成如下两种等价形式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1746" name="矩形 140291"/>
          <p:cNvSpPr>
            <a:spLocks noChangeArrowheads="1"/>
          </p:cNvSpPr>
          <p:nvPr/>
        </p:nvSpPr>
        <p:spPr bwMode="auto">
          <a:xfrm>
            <a:off x="414813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1747" name="对象 140290"/>
          <p:cNvGraphicFramePr/>
          <p:nvPr/>
        </p:nvGraphicFramePr>
        <p:xfrm>
          <a:off x="4038600" y="304800"/>
          <a:ext cx="2819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" r:id="rId1" imgW="850265" imgH="203200" progId="Equation.3">
                  <p:embed/>
                </p:oleObj>
              </mc:Choice>
              <mc:Fallback>
                <p:oleObj name="" r:id="rId1" imgW="850265" imgH="203200" progId="Equation.3">
                  <p:embed/>
                  <p:pic>
                    <p:nvPicPr>
                      <p:cNvPr id="0" name="对象 14029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"/>
                        <a:ext cx="2819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矩形 140293"/>
          <p:cNvSpPr>
            <a:spLocks noChangeArrowheads="1"/>
          </p:cNvSpPr>
          <p:nvPr/>
        </p:nvSpPr>
        <p:spPr bwMode="auto">
          <a:xfrm>
            <a:off x="392430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1749" name="对象 140292"/>
          <p:cNvGraphicFramePr/>
          <p:nvPr/>
        </p:nvGraphicFramePr>
        <p:xfrm>
          <a:off x="1447800" y="2133600"/>
          <a:ext cx="41910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" r:id="rId3" imgW="1295400" imgH="533400" progId="Equation.3">
                  <p:embed/>
                </p:oleObj>
              </mc:Choice>
              <mc:Fallback>
                <p:oleObj name="" r:id="rId3" imgW="1295400" imgH="533400" progId="Equation.3">
                  <p:embed/>
                  <p:pic>
                    <p:nvPicPr>
                      <p:cNvPr id="0" name="对象 14029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41910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文本框 140294"/>
          <p:cNvSpPr txBox="1">
            <a:spLocks noChangeArrowheads="1"/>
          </p:cNvSpPr>
          <p:nvPr/>
        </p:nvSpPr>
        <p:spPr bwMode="auto">
          <a:xfrm>
            <a:off x="1295400" y="34290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相应地可得到两个迭代公式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1751" name="矩形 140296"/>
          <p:cNvSpPr>
            <a:spLocks noChangeArrowheads="1"/>
          </p:cNvSpPr>
          <p:nvPr/>
        </p:nvSpPr>
        <p:spPr bwMode="auto">
          <a:xfrm>
            <a:off x="3833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1752" name="对象 140295"/>
          <p:cNvGraphicFramePr/>
          <p:nvPr/>
        </p:nvGraphicFramePr>
        <p:xfrm>
          <a:off x="1447800" y="4038600"/>
          <a:ext cx="38100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" r:id="rId5" imgW="1473200" imgH="508000" progId="Equation.3">
                  <p:embed/>
                </p:oleObj>
              </mc:Choice>
              <mc:Fallback>
                <p:oleObj name="" r:id="rId5" imgW="1473200" imgH="508000" progId="Equation.3">
                  <p:embed/>
                  <p:pic>
                    <p:nvPicPr>
                      <p:cNvPr id="0" name="对象 14029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38600"/>
                        <a:ext cx="38100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文本框 140297"/>
          <p:cNvSpPr txBox="1">
            <a:spLocks noChangeArrowheads="1"/>
          </p:cNvSpPr>
          <p:nvPr/>
        </p:nvSpPr>
        <p:spPr bwMode="auto">
          <a:xfrm>
            <a:off x="990600" y="5486400"/>
            <a:ext cx="7239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如果取初始值    ＝1.5，用上述两个迭代公式分别迭代，计算结果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1754" name="矩形 140299"/>
          <p:cNvSpPr>
            <a:spLocks noChangeArrowheads="1"/>
          </p:cNvSpPr>
          <p:nvPr/>
        </p:nvSpPr>
        <p:spPr bwMode="auto">
          <a:xfrm>
            <a:off x="44815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1755" name="对象 140298"/>
          <p:cNvGraphicFramePr/>
          <p:nvPr/>
        </p:nvGraphicFramePr>
        <p:xfrm>
          <a:off x="3429000" y="5486400"/>
          <a:ext cx="48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" r:id="rId7" imgW="177800" imgH="228600" progId="Equation.3">
                  <p:embed/>
                </p:oleObj>
              </mc:Choice>
              <mc:Fallback>
                <p:oleObj name="" r:id="rId7" imgW="177800" imgH="228600" progId="Equation.3">
                  <p:embed/>
                  <p:pic>
                    <p:nvPicPr>
                      <p:cNvPr id="0" name="对象 14029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482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7" name="对象 205826"/>
          <p:cNvGraphicFramePr/>
          <p:nvPr/>
        </p:nvGraphicFramePr>
        <p:xfrm>
          <a:off x="755650" y="476250"/>
          <a:ext cx="7575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" r:id="rId1" imgW="2638425" imgH="266065" progId="Equation.DSMT4">
                  <p:embed/>
                </p:oleObj>
              </mc:Choice>
              <mc:Fallback>
                <p:oleObj name="" r:id="rId1" imgW="2638425" imgH="266065" progId="Equation.DSMT4">
                  <p:embed/>
                  <p:pic>
                    <p:nvPicPr>
                      <p:cNvPr id="0" name="对象 20582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6250"/>
                        <a:ext cx="7575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表格 205827"/>
          <p:cNvGraphicFramePr/>
          <p:nvPr/>
        </p:nvGraphicFramePr>
        <p:xfrm>
          <a:off x="2627784" y="1241425"/>
          <a:ext cx="3240088" cy="3986756"/>
        </p:xfrm>
        <a:graphic>
          <a:graphicData uri="http://schemas.openxmlformats.org/drawingml/2006/table">
            <a:tbl>
              <a:tblPr/>
              <a:tblGrid>
                <a:gridCol w="752475"/>
                <a:gridCol w="2487613"/>
              </a:tblGrid>
              <a:tr h="457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k</a:t>
                      </a:r>
                      <a:endParaRPr lang="en-US" altLang="zh-CN" sz="2400"/>
                    </a:p>
                  </a:txBody>
                  <a:tcPr marT="45713" marB="457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err="1"/>
                        <a:t>x</a:t>
                      </a:r>
                      <a:r>
                        <a:rPr lang="en-US" altLang="zh-CN" sz="2400" baseline="-25000" err="1"/>
                        <a:t>k</a:t>
                      </a:r>
                      <a:endParaRPr lang="zh-CN" altLang="en-US" sz="2400" baseline="-25000" dirty="0"/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7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 marT="45713" marB="457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1.5</a:t>
                      </a:r>
                      <a:endParaRPr lang="en-US" altLang="zh-CN" sz="2400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1.35721</a:t>
                      </a:r>
                      <a:endParaRPr lang="en-US" altLang="zh-CN" sz="2400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1.33086</a:t>
                      </a:r>
                      <a:endParaRPr lang="en-US" altLang="zh-CN" sz="2400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1.32588</a:t>
                      </a:r>
                      <a:endParaRPr lang="en-US" altLang="zh-CN" sz="2400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1.32494</a:t>
                      </a:r>
                      <a:endParaRPr lang="en-US" altLang="zh-CN" sz="2400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1.32476</a:t>
                      </a:r>
                      <a:endParaRPr lang="en-US" altLang="zh-CN" sz="2400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1.32473</a:t>
                      </a:r>
                      <a:endParaRPr lang="en-US" altLang="zh-CN" sz="2400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1.32472</a:t>
                      </a:r>
                      <a:endParaRPr lang="en-US" altLang="zh-CN" sz="2400" dirty="0"/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839" name="对象 205838"/>
          <p:cNvGraphicFramePr/>
          <p:nvPr/>
        </p:nvGraphicFramePr>
        <p:xfrm>
          <a:off x="250825" y="5416550"/>
          <a:ext cx="741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" r:id="rId4" imgW="7413625" imgH="533400" progId="Equation.3">
                  <p:embed/>
                </p:oleObj>
              </mc:Choice>
              <mc:Fallback>
                <p:oleObj name="" r:id="rId4" imgW="7413625" imgH="533400" progId="Equation.3">
                  <p:embed/>
                  <p:pic>
                    <p:nvPicPr>
                      <p:cNvPr id="0" name="对象 20583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16550"/>
                        <a:ext cx="741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565" y="161285"/>
            <a:ext cx="2703715" cy="895643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几何含义</a:t>
            </a:r>
            <a:endParaRPr lang="zh-CN" altLang="en-US" sz="3600" b="1" dirty="0"/>
          </a:p>
        </p:txBody>
      </p:sp>
      <p:sp>
        <p:nvSpPr>
          <p:cNvPr id="44035" name="Rectangle 59"/>
          <p:cNvSpPr>
            <a:spLocks noChangeArrowheads="1"/>
          </p:cNvSpPr>
          <p:nvPr/>
        </p:nvSpPr>
        <p:spPr bwMode="auto">
          <a:xfrm>
            <a:off x="6248400" y="98072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zh-CN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0"/>
          <p:cNvGrpSpPr/>
          <p:nvPr/>
        </p:nvGrpSpPr>
        <p:grpSpPr bwMode="auto">
          <a:xfrm>
            <a:off x="533400" y="1285528"/>
            <a:ext cx="3505200" cy="2971800"/>
            <a:chOff x="1296" y="1056"/>
            <a:chExt cx="2208" cy="1872"/>
          </a:xfrm>
        </p:grpSpPr>
        <p:sp>
          <p:nvSpPr>
            <p:cNvPr id="44084" name="Line 61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Line 62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63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x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87" name="Text Box 64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y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88" name="Line 65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Text Box 66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y = x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7"/>
          <p:cNvGrpSpPr/>
          <p:nvPr/>
        </p:nvGrpSpPr>
        <p:grpSpPr bwMode="auto">
          <a:xfrm>
            <a:off x="5105400" y="1285528"/>
            <a:ext cx="3505200" cy="2971800"/>
            <a:chOff x="1296" y="1056"/>
            <a:chExt cx="2208" cy="1872"/>
          </a:xfrm>
        </p:grpSpPr>
        <p:sp>
          <p:nvSpPr>
            <p:cNvPr id="44078" name="Line 68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Line 69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Text Box 70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x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81" name="Text Box 71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y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82" name="Line 72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Text Box 73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y = x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74"/>
          <p:cNvGrpSpPr/>
          <p:nvPr/>
        </p:nvGrpSpPr>
        <p:grpSpPr bwMode="auto">
          <a:xfrm>
            <a:off x="2438400" y="1971328"/>
            <a:ext cx="533400" cy="2347913"/>
            <a:chOff x="1536" y="624"/>
            <a:chExt cx="336" cy="1479"/>
          </a:xfrm>
        </p:grpSpPr>
        <p:sp>
          <p:nvSpPr>
            <p:cNvPr id="44076" name="Line 75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Text Box 76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x*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77"/>
          <p:cNvGrpSpPr/>
          <p:nvPr/>
        </p:nvGrpSpPr>
        <p:grpSpPr bwMode="auto">
          <a:xfrm>
            <a:off x="6172200" y="2809528"/>
            <a:ext cx="533400" cy="1509713"/>
            <a:chOff x="3888" y="1152"/>
            <a:chExt cx="336" cy="951"/>
          </a:xfrm>
        </p:grpSpPr>
        <p:sp>
          <p:nvSpPr>
            <p:cNvPr id="44074" name="Line 78"/>
            <p:cNvSpPr>
              <a:spLocks noChangeShapeType="1"/>
            </p:cNvSpPr>
            <p:nvPr/>
          </p:nvSpPr>
          <p:spPr bwMode="auto">
            <a:xfrm>
              <a:off x="4055" y="1152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Text Box 79"/>
            <p:cNvSpPr txBox="1">
              <a:spLocks noChangeArrowheads="1"/>
            </p:cNvSpPr>
            <p:nvPr/>
          </p:nvSpPr>
          <p:spPr bwMode="auto">
            <a:xfrm>
              <a:off x="3888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x*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80"/>
          <p:cNvGrpSpPr/>
          <p:nvPr/>
        </p:nvGrpSpPr>
        <p:grpSpPr bwMode="auto">
          <a:xfrm>
            <a:off x="381000" y="1895128"/>
            <a:ext cx="3505200" cy="1143000"/>
            <a:chOff x="240" y="576"/>
            <a:chExt cx="2208" cy="720"/>
          </a:xfrm>
        </p:grpSpPr>
        <p:sp>
          <p:nvSpPr>
            <p:cNvPr id="44072" name="Freeform 81"/>
            <p:cNvSpPr/>
            <p:nvPr/>
          </p:nvSpPr>
          <p:spPr bwMode="auto">
            <a:xfrm>
              <a:off x="240" y="616"/>
              <a:ext cx="2016" cy="680"/>
            </a:xfrm>
            <a:custGeom>
              <a:avLst/>
              <a:gdLst>
                <a:gd name="T0" fmla="*/ 0 w 2016"/>
                <a:gd name="T1" fmla="*/ 680 h 680"/>
                <a:gd name="T2" fmla="*/ 336 w 2016"/>
                <a:gd name="T3" fmla="*/ 392 h 680"/>
                <a:gd name="T4" fmla="*/ 720 w 2016"/>
                <a:gd name="T5" fmla="*/ 200 h 680"/>
                <a:gd name="T6" fmla="*/ 1200 w 2016"/>
                <a:gd name="T7" fmla="*/ 56 h 680"/>
                <a:gd name="T8" fmla="*/ 1584 w 2016"/>
                <a:gd name="T9" fmla="*/ 8 h 680"/>
                <a:gd name="T10" fmla="*/ 2016 w 2016"/>
                <a:gd name="T11" fmla="*/ 8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6"/>
                <a:gd name="T19" fmla="*/ 0 h 680"/>
                <a:gd name="T20" fmla="*/ 2016 w 2016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6" h="680">
                  <a:moveTo>
                    <a:pt x="0" y="680"/>
                  </a:moveTo>
                  <a:cubicBezTo>
                    <a:pt x="108" y="576"/>
                    <a:pt x="216" y="472"/>
                    <a:pt x="336" y="392"/>
                  </a:cubicBezTo>
                  <a:cubicBezTo>
                    <a:pt x="456" y="312"/>
                    <a:pt x="576" y="256"/>
                    <a:pt x="720" y="200"/>
                  </a:cubicBezTo>
                  <a:cubicBezTo>
                    <a:pt x="864" y="144"/>
                    <a:pt x="1056" y="88"/>
                    <a:pt x="1200" y="56"/>
                  </a:cubicBezTo>
                  <a:cubicBezTo>
                    <a:pt x="1344" y="24"/>
                    <a:pt x="1448" y="16"/>
                    <a:pt x="1584" y="8"/>
                  </a:cubicBezTo>
                  <a:cubicBezTo>
                    <a:pt x="1720" y="0"/>
                    <a:pt x="1868" y="4"/>
                    <a:pt x="201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Text Box 82"/>
            <p:cNvSpPr txBox="1">
              <a:spLocks noChangeArrowheads="1"/>
            </p:cNvSpPr>
            <p:nvPr/>
          </p:nvSpPr>
          <p:spPr bwMode="auto">
            <a:xfrm>
              <a:off x="1872" y="57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y=g</a:t>
              </a:r>
              <a:r>
                <a:rPr kumimoji="0" lang="en-US" altLang="zh-CN" sz="1800">
                  <a:latin typeface="Times New Roman" panose="02020603050405020304" pitchFamily="18" charset="0"/>
                </a:rPr>
                <a:t>(</a:t>
              </a:r>
              <a:r>
                <a:rPr kumimoji="0" lang="en-US" altLang="zh-CN" sz="1800" i="1">
                  <a:latin typeface="Times New Roman" panose="02020603050405020304" pitchFamily="18" charset="0"/>
                </a:rPr>
                <a:t>x</a:t>
              </a:r>
              <a:r>
                <a:rPr kumimoji="0" lang="en-US" altLang="zh-CN" sz="1800">
                  <a:latin typeface="Times New Roman" panose="02020603050405020304" pitchFamily="18" charset="0"/>
                </a:rPr>
                <a:t>)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83"/>
          <p:cNvGrpSpPr/>
          <p:nvPr/>
        </p:nvGrpSpPr>
        <p:grpSpPr bwMode="auto">
          <a:xfrm>
            <a:off x="5562600" y="1895128"/>
            <a:ext cx="3048000" cy="1284288"/>
            <a:chOff x="3504" y="624"/>
            <a:chExt cx="1920" cy="739"/>
          </a:xfrm>
        </p:grpSpPr>
        <p:sp>
          <p:nvSpPr>
            <p:cNvPr id="44070" name="Freeform 84"/>
            <p:cNvSpPr/>
            <p:nvPr/>
          </p:nvSpPr>
          <p:spPr bwMode="auto">
            <a:xfrm>
              <a:off x="3504" y="624"/>
              <a:ext cx="1632" cy="720"/>
            </a:xfrm>
            <a:custGeom>
              <a:avLst/>
              <a:gdLst>
                <a:gd name="T0" fmla="*/ 0 w 1632"/>
                <a:gd name="T1" fmla="*/ 0 h 720"/>
                <a:gd name="T2" fmla="*/ 144 w 1632"/>
                <a:gd name="T3" fmla="*/ 240 h 720"/>
                <a:gd name="T4" fmla="*/ 384 w 1632"/>
                <a:gd name="T5" fmla="*/ 432 h 720"/>
                <a:gd name="T6" fmla="*/ 720 w 1632"/>
                <a:gd name="T7" fmla="*/ 576 h 720"/>
                <a:gd name="T8" fmla="*/ 1104 w 1632"/>
                <a:gd name="T9" fmla="*/ 672 h 720"/>
                <a:gd name="T10" fmla="*/ 1632 w 1632"/>
                <a:gd name="T11" fmla="*/ 72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720"/>
                <a:gd name="T20" fmla="*/ 1632 w 163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720">
                  <a:moveTo>
                    <a:pt x="0" y="0"/>
                  </a:moveTo>
                  <a:cubicBezTo>
                    <a:pt x="40" y="84"/>
                    <a:pt x="80" y="168"/>
                    <a:pt x="144" y="240"/>
                  </a:cubicBezTo>
                  <a:cubicBezTo>
                    <a:pt x="208" y="312"/>
                    <a:pt x="288" y="376"/>
                    <a:pt x="384" y="432"/>
                  </a:cubicBezTo>
                  <a:cubicBezTo>
                    <a:pt x="480" y="488"/>
                    <a:pt x="600" y="536"/>
                    <a:pt x="720" y="576"/>
                  </a:cubicBezTo>
                  <a:cubicBezTo>
                    <a:pt x="840" y="616"/>
                    <a:pt x="952" y="648"/>
                    <a:pt x="1104" y="672"/>
                  </a:cubicBezTo>
                  <a:cubicBezTo>
                    <a:pt x="1256" y="696"/>
                    <a:pt x="1444" y="708"/>
                    <a:pt x="1632" y="72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Text Box 85"/>
            <p:cNvSpPr txBox="1">
              <a:spLocks noChangeArrowheads="1"/>
            </p:cNvSpPr>
            <p:nvPr/>
          </p:nvSpPr>
          <p:spPr bwMode="auto">
            <a:xfrm>
              <a:off x="4848" y="1152"/>
              <a:ext cx="5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y=g</a:t>
              </a:r>
              <a:r>
                <a:rPr kumimoji="0" lang="en-US" altLang="zh-CN" sz="1800">
                  <a:latin typeface="Times New Roman" panose="02020603050405020304" pitchFamily="18" charset="0"/>
                </a:rPr>
                <a:t>(</a:t>
              </a:r>
              <a:r>
                <a:rPr kumimoji="0" lang="en-US" altLang="zh-CN" sz="1800" i="1">
                  <a:latin typeface="Times New Roman" panose="02020603050405020304" pitchFamily="18" charset="0"/>
                </a:rPr>
                <a:t>x</a:t>
              </a:r>
              <a:r>
                <a:rPr kumimoji="0" lang="en-US" altLang="zh-CN" sz="1800">
                  <a:latin typeface="Times New Roman" panose="02020603050405020304" pitchFamily="18" charset="0"/>
                </a:rPr>
                <a:t>)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86"/>
          <p:cNvGrpSpPr/>
          <p:nvPr/>
        </p:nvGrpSpPr>
        <p:grpSpPr bwMode="auto">
          <a:xfrm>
            <a:off x="685800" y="2199928"/>
            <a:ext cx="457200" cy="2119313"/>
            <a:chOff x="432" y="768"/>
            <a:chExt cx="288" cy="1335"/>
          </a:xfrm>
        </p:grpSpPr>
        <p:sp>
          <p:nvSpPr>
            <p:cNvPr id="44067" name="Line 87"/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88"/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x</a:t>
              </a:r>
              <a:r>
                <a:rPr kumimoji="0"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9" name="Text Box 89"/>
            <p:cNvSpPr txBox="1">
              <a:spLocks noChangeArrowheads="1"/>
            </p:cNvSpPr>
            <p:nvPr/>
          </p:nvSpPr>
          <p:spPr bwMode="auto">
            <a:xfrm>
              <a:off x="432" y="76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p</a:t>
              </a:r>
              <a:r>
                <a:rPr kumimoji="0"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90"/>
          <p:cNvGrpSpPr/>
          <p:nvPr/>
        </p:nvGrpSpPr>
        <p:grpSpPr bwMode="auto">
          <a:xfrm>
            <a:off x="914400" y="2580928"/>
            <a:ext cx="1371600" cy="1738313"/>
            <a:chOff x="576" y="1008"/>
            <a:chExt cx="864" cy="1095"/>
          </a:xfrm>
        </p:grpSpPr>
        <p:sp>
          <p:nvSpPr>
            <p:cNvPr id="44064" name="Line 91"/>
            <p:cNvSpPr>
              <a:spLocks noChangeShapeType="1"/>
            </p:cNvSpPr>
            <p:nvPr/>
          </p:nvSpPr>
          <p:spPr bwMode="auto">
            <a:xfrm>
              <a:off x="576" y="1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92"/>
            <p:cNvSpPr>
              <a:spLocks noChangeShapeType="1"/>
            </p:cNvSpPr>
            <p:nvPr/>
          </p:nvSpPr>
          <p:spPr bwMode="auto">
            <a:xfrm>
              <a:off x="129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Text Box 93"/>
            <p:cNvSpPr txBox="1">
              <a:spLocks noChangeArrowheads="1"/>
            </p:cNvSpPr>
            <p:nvPr/>
          </p:nvSpPr>
          <p:spPr bwMode="auto">
            <a:xfrm>
              <a:off x="1200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x</a:t>
              </a:r>
              <a:r>
                <a:rPr kumimoji="0"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94"/>
          <p:cNvGrpSpPr/>
          <p:nvPr/>
        </p:nvGrpSpPr>
        <p:grpSpPr bwMode="auto">
          <a:xfrm>
            <a:off x="1828800" y="1742728"/>
            <a:ext cx="381000" cy="838200"/>
            <a:chOff x="1152" y="480"/>
            <a:chExt cx="240" cy="528"/>
          </a:xfrm>
        </p:grpSpPr>
        <p:sp>
          <p:nvSpPr>
            <p:cNvPr id="44062" name="Text Box 95"/>
            <p:cNvSpPr txBox="1">
              <a:spLocks noChangeArrowheads="1"/>
            </p:cNvSpPr>
            <p:nvPr/>
          </p:nvSpPr>
          <p:spPr bwMode="auto">
            <a:xfrm>
              <a:off x="1152" y="4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p</a:t>
              </a:r>
              <a:r>
                <a:rPr kumimoji="0"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3" name="Line 96"/>
            <p:cNvSpPr>
              <a:spLocks noChangeShapeType="1"/>
            </p:cNvSpPr>
            <p:nvPr/>
          </p:nvSpPr>
          <p:spPr bwMode="auto">
            <a:xfrm flipV="1">
              <a:off x="1296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7"/>
          <p:cNvGrpSpPr/>
          <p:nvPr/>
        </p:nvGrpSpPr>
        <p:grpSpPr bwMode="auto">
          <a:xfrm>
            <a:off x="2057400" y="2123728"/>
            <a:ext cx="457200" cy="1905000"/>
            <a:chOff x="1296" y="720"/>
            <a:chExt cx="288" cy="1200"/>
          </a:xfrm>
        </p:grpSpPr>
        <p:sp>
          <p:nvSpPr>
            <p:cNvPr id="44060" name="Line 98"/>
            <p:cNvSpPr>
              <a:spLocks noChangeShapeType="1"/>
            </p:cNvSpPr>
            <p:nvPr/>
          </p:nvSpPr>
          <p:spPr bwMode="auto">
            <a:xfrm>
              <a:off x="1296" y="7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99"/>
            <p:cNvSpPr>
              <a:spLocks noChangeShapeType="1"/>
            </p:cNvSpPr>
            <p:nvPr/>
          </p:nvSpPr>
          <p:spPr bwMode="auto">
            <a:xfrm>
              <a:off x="1584" y="7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68" name="Text Box 100"/>
          <p:cNvSpPr txBox="1">
            <a:spLocks noChangeArrowheads="1"/>
          </p:cNvSpPr>
          <p:nvPr/>
        </p:nvSpPr>
        <p:spPr bwMode="auto">
          <a:xfrm>
            <a:off x="2971800" y="2580928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480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800">
              <a:solidFill>
                <a:srgbClr val="FF33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2" name="Group 101"/>
          <p:cNvGrpSpPr/>
          <p:nvPr/>
        </p:nvGrpSpPr>
        <p:grpSpPr bwMode="auto">
          <a:xfrm>
            <a:off x="5486400" y="1666528"/>
            <a:ext cx="457200" cy="2652713"/>
            <a:chOff x="3456" y="432"/>
            <a:chExt cx="288" cy="1671"/>
          </a:xfrm>
        </p:grpSpPr>
        <p:sp>
          <p:nvSpPr>
            <p:cNvPr id="44057" name="Line 102"/>
            <p:cNvSpPr>
              <a:spLocks noChangeShapeType="1"/>
            </p:cNvSpPr>
            <p:nvPr/>
          </p:nvSpPr>
          <p:spPr bwMode="auto">
            <a:xfrm>
              <a:off x="355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Text Box 103"/>
            <p:cNvSpPr txBox="1">
              <a:spLocks noChangeArrowheads="1"/>
            </p:cNvSpPr>
            <p:nvPr/>
          </p:nvSpPr>
          <p:spPr bwMode="auto">
            <a:xfrm>
              <a:off x="3456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x</a:t>
              </a:r>
              <a:r>
                <a:rPr kumimoji="0"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9" name="Text Box 104"/>
            <p:cNvSpPr txBox="1">
              <a:spLocks noChangeArrowheads="1"/>
            </p:cNvSpPr>
            <p:nvPr/>
          </p:nvSpPr>
          <p:spPr bwMode="auto">
            <a:xfrm>
              <a:off x="3504" y="43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p</a:t>
              </a:r>
              <a:r>
                <a:rPr kumimoji="0"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5638800" y="2047528"/>
            <a:ext cx="15240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106"/>
          <p:cNvGrpSpPr/>
          <p:nvPr/>
        </p:nvGrpSpPr>
        <p:grpSpPr bwMode="auto">
          <a:xfrm>
            <a:off x="7010400" y="2047528"/>
            <a:ext cx="381000" cy="2271713"/>
            <a:chOff x="4416" y="672"/>
            <a:chExt cx="240" cy="1431"/>
          </a:xfrm>
        </p:grpSpPr>
        <p:sp>
          <p:nvSpPr>
            <p:cNvPr id="44055" name="Line 107"/>
            <p:cNvSpPr>
              <a:spLocks noChangeShapeType="1"/>
            </p:cNvSpPr>
            <p:nvPr/>
          </p:nvSpPr>
          <p:spPr bwMode="auto">
            <a:xfrm>
              <a:off x="451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Text Box 108"/>
            <p:cNvSpPr txBox="1">
              <a:spLocks noChangeArrowheads="1"/>
            </p:cNvSpPr>
            <p:nvPr/>
          </p:nvSpPr>
          <p:spPr bwMode="auto">
            <a:xfrm>
              <a:off x="4416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x</a:t>
              </a:r>
              <a:r>
                <a:rPr kumimoji="0"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109"/>
          <p:cNvGrpSpPr/>
          <p:nvPr/>
        </p:nvGrpSpPr>
        <p:grpSpPr bwMode="auto">
          <a:xfrm>
            <a:off x="6172200" y="2961928"/>
            <a:ext cx="1371600" cy="1066800"/>
            <a:chOff x="3888" y="1248"/>
            <a:chExt cx="864" cy="672"/>
          </a:xfrm>
        </p:grpSpPr>
        <p:sp>
          <p:nvSpPr>
            <p:cNvPr id="44052" name="Text Box 110"/>
            <p:cNvSpPr txBox="1">
              <a:spLocks noChangeArrowheads="1"/>
            </p:cNvSpPr>
            <p:nvPr/>
          </p:nvSpPr>
          <p:spPr bwMode="auto">
            <a:xfrm>
              <a:off x="4512" y="124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</a:rPr>
                <a:t>p</a:t>
              </a:r>
              <a:r>
                <a:rPr kumimoji="0"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3" name="Line 111"/>
            <p:cNvSpPr>
              <a:spLocks noChangeShapeType="1"/>
            </p:cNvSpPr>
            <p:nvPr/>
          </p:nvSpPr>
          <p:spPr bwMode="auto">
            <a:xfrm flipH="1">
              <a:off x="3888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112"/>
            <p:cNvSpPr>
              <a:spLocks noChangeShapeType="1"/>
            </p:cNvSpPr>
            <p:nvPr/>
          </p:nvSpPr>
          <p:spPr bwMode="auto">
            <a:xfrm>
              <a:off x="3888" y="12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81" name="Text Box 113"/>
          <p:cNvSpPr txBox="1">
            <a:spLocks noChangeArrowheads="1"/>
          </p:cNvSpPr>
          <p:nvPr/>
        </p:nvSpPr>
        <p:spPr bwMode="auto">
          <a:xfrm>
            <a:off x="7467600" y="1971328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480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800">
              <a:solidFill>
                <a:srgbClr val="FF33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8" grpId="0" autoUpdateAnimBg="0"/>
      <p:bldP spid="728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 bwMode="auto">
          <a:xfrm>
            <a:off x="5103168" y="1200944"/>
            <a:ext cx="3505200" cy="2971800"/>
            <a:chOff x="1296" y="1056"/>
            <a:chExt cx="2208" cy="1872"/>
          </a:xfrm>
        </p:grpSpPr>
        <p:sp>
          <p:nvSpPr>
            <p:cNvPr id="45105" name="Line 58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6" name="Line 59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7" name="Text Box 60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8" name="Text Box 61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9" name="Line 62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0" name="Text Box 63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y = x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4"/>
          <p:cNvGrpSpPr/>
          <p:nvPr/>
        </p:nvGrpSpPr>
        <p:grpSpPr bwMode="auto">
          <a:xfrm>
            <a:off x="683568" y="1124744"/>
            <a:ext cx="3505200" cy="2971800"/>
            <a:chOff x="1296" y="1056"/>
            <a:chExt cx="2208" cy="1872"/>
          </a:xfrm>
        </p:grpSpPr>
        <p:sp>
          <p:nvSpPr>
            <p:cNvPr id="45099" name="Line 65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0" name="Line 66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1" name="Text Box 67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2" name="Text Box 68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3" name="Line 69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Text Box 70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y = x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71"/>
          <p:cNvGrpSpPr/>
          <p:nvPr/>
        </p:nvGrpSpPr>
        <p:grpSpPr bwMode="auto">
          <a:xfrm>
            <a:off x="2553643" y="1810544"/>
            <a:ext cx="533400" cy="2347913"/>
            <a:chOff x="1536" y="624"/>
            <a:chExt cx="336" cy="1479"/>
          </a:xfrm>
        </p:grpSpPr>
        <p:sp>
          <p:nvSpPr>
            <p:cNvPr id="45097" name="Line 72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Text Box 73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x*</a:t>
              </a:r>
              <a:endParaRPr kumimoji="0" lang="en-US" altLang="zh-CN" sz="1800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6246168" y="2648744"/>
            <a:ext cx="533400" cy="1585913"/>
            <a:chOff x="3984" y="3168"/>
            <a:chExt cx="336" cy="999"/>
          </a:xfrm>
        </p:grpSpPr>
        <p:sp>
          <p:nvSpPr>
            <p:cNvPr id="45095" name="Line 75"/>
            <p:cNvSpPr>
              <a:spLocks noChangeShapeType="1"/>
            </p:cNvSpPr>
            <p:nvPr/>
          </p:nvSpPr>
          <p:spPr bwMode="auto">
            <a:xfrm>
              <a:off x="4128" y="3168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6" name="Text Box 76"/>
            <p:cNvSpPr txBox="1">
              <a:spLocks noChangeArrowheads="1"/>
            </p:cNvSpPr>
            <p:nvPr/>
          </p:nvSpPr>
          <p:spPr bwMode="auto">
            <a:xfrm>
              <a:off x="3984" y="393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x*</a:t>
              </a:r>
              <a:endParaRPr kumimoji="0" lang="en-US" altLang="zh-CN" sz="1800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77"/>
          <p:cNvGrpSpPr/>
          <p:nvPr/>
        </p:nvGrpSpPr>
        <p:grpSpPr bwMode="auto">
          <a:xfrm>
            <a:off x="759768" y="1353344"/>
            <a:ext cx="2286000" cy="2743200"/>
            <a:chOff x="384" y="2400"/>
            <a:chExt cx="1440" cy="1728"/>
          </a:xfrm>
        </p:grpSpPr>
        <p:sp>
          <p:nvSpPr>
            <p:cNvPr id="45093" name="Freeform 78"/>
            <p:cNvSpPr/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728"/>
                <a:gd name="T17" fmla="*/ 1392 w 1392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4" name="Text Box 79"/>
            <p:cNvSpPr txBox="1">
              <a:spLocks noChangeArrowheads="1"/>
            </p:cNvSpPr>
            <p:nvPr/>
          </p:nvSpPr>
          <p:spPr bwMode="auto">
            <a:xfrm>
              <a:off x="1248" y="2400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y= </a:t>
              </a:r>
              <a:r>
                <a:rPr kumimoji="0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0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0"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80"/>
          <p:cNvGrpSpPr/>
          <p:nvPr/>
        </p:nvGrpSpPr>
        <p:grpSpPr bwMode="auto">
          <a:xfrm>
            <a:off x="5331768" y="1429544"/>
            <a:ext cx="2514600" cy="2057400"/>
            <a:chOff x="3408" y="2400"/>
            <a:chExt cx="1584" cy="1296"/>
          </a:xfrm>
        </p:grpSpPr>
        <p:sp>
          <p:nvSpPr>
            <p:cNvPr id="45091" name="Freeform 81"/>
            <p:cNvSpPr/>
            <p:nvPr/>
          </p:nvSpPr>
          <p:spPr bwMode="auto">
            <a:xfrm>
              <a:off x="3888" y="2400"/>
              <a:ext cx="1104" cy="1296"/>
            </a:xfrm>
            <a:custGeom>
              <a:avLst/>
              <a:gdLst>
                <a:gd name="T0" fmla="*/ 0 w 1104"/>
                <a:gd name="T1" fmla="*/ 0 h 1296"/>
                <a:gd name="T2" fmla="*/ 96 w 1104"/>
                <a:gd name="T3" fmla="*/ 528 h 1296"/>
                <a:gd name="T4" fmla="*/ 336 w 1104"/>
                <a:gd name="T5" fmla="*/ 864 h 1296"/>
                <a:gd name="T6" fmla="*/ 672 w 1104"/>
                <a:gd name="T7" fmla="*/ 1152 h 1296"/>
                <a:gd name="T8" fmla="*/ 1104 w 1104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296"/>
                <a:gd name="T17" fmla="*/ 1104 w 1104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296">
                  <a:moveTo>
                    <a:pt x="0" y="0"/>
                  </a:moveTo>
                  <a:cubicBezTo>
                    <a:pt x="20" y="192"/>
                    <a:pt x="40" y="384"/>
                    <a:pt x="96" y="528"/>
                  </a:cubicBezTo>
                  <a:cubicBezTo>
                    <a:pt x="152" y="672"/>
                    <a:pt x="240" y="760"/>
                    <a:pt x="336" y="864"/>
                  </a:cubicBezTo>
                  <a:cubicBezTo>
                    <a:pt x="432" y="968"/>
                    <a:pt x="544" y="1080"/>
                    <a:pt x="672" y="1152"/>
                  </a:cubicBezTo>
                  <a:cubicBezTo>
                    <a:pt x="800" y="1224"/>
                    <a:pt x="952" y="1260"/>
                    <a:pt x="1104" y="12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Text Box 82"/>
            <p:cNvSpPr txBox="1">
              <a:spLocks noChangeArrowheads="1"/>
            </p:cNvSpPr>
            <p:nvPr/>
          </p:nvSpPr>
          <p:spPr bwMode="auto">
            <a:xfrm>
              <a:off x="3408" y="249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y=</a:t>
              </a: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0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0"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83"/>
          <p:cNvGrpSpPr/>
          <p:nvPr/>
        </p:nvGrpSpPr>
        <p:grpSpPr bwMode="auto">
          <a:xfrm>
            <a:off x="2207568" y="2420144"/>
            <a:ext cx="533400" cy="1738313"/>
            <a:chOff x="1296" y="3072"/>
            <a:chExt cx="336" cy="1095"/>
          </a:xfrm>
        </p:grpSpPr>
        <p:sp>
          <p:nvSpPr>
            <p:cNvPr id="45088" name="Text Box 84"/>
            <p:cNvSpPr txBox="1">
              <a:spLocks noChangeArrowheads="1"/>
            </p:cNvSpPr>
            <p:nvPr/>
          </p:nvSpPr>
          <p:spPr bwMode="auto">
            <a:xfrm>
              <a:off x="1296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9" name="Line 85"/>
            <p:cNvSpPr>
              <a:spLocks noChangeShapeType="1"/>
            </p:cNvSpPr>
            <p:nvPr/>
          </p:nvSpPr>
          <p:spPr bwMode="auto">
            <a:xfrm flipV="1">
              <a:off x="139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0" name="Text Box 86"/>
            <p:cNvSpPr txBox="1">
              <a:spLocks noChangeArrowheads="1"/>
            </p:cNvSpPr>
            <p:nvPr/>
          </p:nvSpPr>
          <p:spPr bwMode="auto">
            <a:xfrm>
              <a:off x="1392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0"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87"/>
          <p:cNvGrpSpPr/>
          <p:nvPr/>
        </p:nvGrpSpPr>
        <p:grpSpPr bwMode="auto">
          <a:xfrm>
            <a:off x="1826568" y="2648744"/>
            <a:ext cx="533400" cy="1509713"/>
            <a:chOff x="1056" y="3216"/>
            <a:chExt cx="336" cy="951"/>
          </a:xfrm>
        </p:grpSpPr>
        <p:sp>
          <p:nvSpPr>
            <p:cNvPr id="45085" name="Line 88"/>
            <p:cNvSpPr>
              <a:spLocks noChangeShapeType="1"/>
            </p:cNvSpPr>
            <p:nvPr/>
          </p:nvSpPr>
          <p:spPr bwMode="auto">
            <a:xfrm flipH="1">
              <a:off x="1152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Line 89"/>
            <p:cNvSpPr>
              <a:spLocks noChangeShapeType="1"/>
            </p:cNvSpPr>
            <p:nvPr/>
          </p:nvSpPr>
          <p:spPr bwMode="auto">
            <a:xfrm>
              <a:off x="115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Text Box 90"/>
            <p:cNvSpPr txBox="1">
              <a:spLocks noChangeArrowheads="1"/>
            </p:cNvSpPr>
            <p:nvPr/>
          </p:nvSpPr>
          <p:spPr bwMode="auto">
            <a:xfrm>
              <a:off x="1056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91"/>
          <p:cNvGrpSpPr/>
          <p:nvPr/>
        </p:nvGrpSpPr>
        <p:grpSpPr bwMode="auto">
          <a:xfrm>
            <a:off x="1445568" y="3029744"/>
            <a:ext cx="914400" cy="838200"/>
            <a:chOff x="816" y="3456"/>
            <a:chExt cx="576" cy="528"/>
          </a:xfrm>
        </p:grpSpPr>
        <p:sp>
          <p:nvSpPr>
            <p:cNvPr id="45082" name="Text Box 92"/>
            <p:cNvSpPr txBox="1">
              <a:spLocks noChangeArrowheads="1"/>
            </p:cNvSpPr>
            <p:nvPr/>
          </p:nvSpPr>
          <p:spPr bwMode="auto">
            <a:xfrm>
              <a:off x="1152" y="345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0"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3" name="Line 93"/>
            <p:cNvSpPr>
              <a:spLocks noChangeShapeType="1"/>
            </p:cNvSpPr>
            <p:nvPr/>
          </p:nvSpPr>
          <p:spPr bwMode="auto">
            <a:xfrm flipH="1">
              <a:off x="816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Line 94"/>
            <p:cNvSpPr>
              <a:spLocks noChangeShapeType="1"/>
            </p:cNvSpPr>
            <p:nvPr/>
          </p:nvSpPr>
          <p:spPr bwMode="auto">
            <a:xfrm>
              <a:off x="816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87" name="Text Box 95"/>
          <p:cNvSpPr txBox="1">
            <a:spLocks noChangeArrowheads="1"/>
          </p:cNvSpPr>
          <p:nvPr/>
        </p:nvSpPr>
        <p:spPr bwMode="auto">
          <a:xfrm>
            <a:off x="3121968" y="2267744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4800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</a:t>
            </a:r>
            <a:endParaRPr kumimoji="0" lang="en-US" altLang="zh-CN" sz="4800" b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88" name="Line 96"/>
          <p:cNvSpPr>
            <a:spLocks noChangeShapeType="1"/>
          </p:cNvSpPr>
          <p:nvPr/>
        </p:nvSpPr>
        <p:spPr bwMode="auto">
          <a:xfrm>
            <a:off x="6169968" y="20391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97"/>
          <p:cNvGrpSpPr/>
          <p:nvPr/>
        </p:nvGrpSpPr>
        <p:grpSpPr bwMode="auto">
          <a:xfrm>
            <a:off x="5865168" y="1810544"/>
            <a:ext cx="533400" cy="2424113"/>
            <a:chOff x="3744" y="2640"/>
            <a:chExt cx="336" cy="1527"/>
          </a:xfrm>
        </p:grpSpPr>
        <p:sp>
          <p:nvSpPr>
            <p:cNvPr id="45079" name="Text Box 98"/>
            <p:cNvSpPr txBox="1">
              <a:spLocks noChangeArrowheads="1"/>
            </p:cNvSpPr>
            <p:nvPr/>
          </p:nvSpPr>
          <p:spPr bwMode="auto">
            <a:xfrm>
              <a:off x="3840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0" name="Line 99"/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Text Box 100"/>
            <p:cNvSpPr txBox="1">
              <a:spLocks noChangeArrowheads="1"/>
            </p:cNvSpPr>
            <p:nvPr/>
          </p:nvSpPr>
          <p:spPr bwMode="auto">
            <a:xfrm>
              <a:off x="3744" y="26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0"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101"/>
          <p:cNvGrpSpPr/>
          <p:nvPr/>
        </p:nvGrpSpPr>
        <p:grpSpPr bwMode="auto">
          <a:xfrm>
            <a:off x="6931968" y="2039144"/>
            <a:ext cx="381000" cy="2195513"/>
            <a:chOff x="4416" y="2784"/>
            <a:chExt cx="240" cy="1383"/>
          </a:xfrm>
        </p:grpSpPr>
        <p:sp>
          <p:nvSpPr>
            <p:cNvPr id="45077" name="Line 102"/>
            <p:cNvSpPr>
              <a:spLocks noChangeShapeType="1"/>
            </p:cNvSpPr>
            <p:nvPr/>
          </p:nvSpPr>
          <p:spPr bwMode="auto">
            <a:xfrm>
              <a:off x="4512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Text Box 103"/>
            <p:cNvSpPr txBox="1">
              <a:spLocks noChangeArrowheads="1"/>
            </p:cNvSpPr>
            <p:nvPr/>
          </p:nvSpPr>
          <p:spPr bwMode="auto">
            <a:xfrm>
              <a:off x="4416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104"/>
          <p:cNvGrpSpPr/>
          <p:nvPr/>
        </p:nvGrpSpPr>
        <p:grpSpPr bwMode="auto">
          <a:xfrm>
            <a:off x="5941368" y="2877344"/>
            <a:ext cx="1524000" cy="1066800"/>
            <a:chOff x="3792" y="3312"/>
            <a:chExt cx="960" cy="672"/>
          </a:xfrm>
        </p:grpSpPr>
        <p:sp>
          <p:nvSpPr>
            <p:cNvPr id="45074" name="Text Box 105"/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0"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Line 106"/>
            <p:cNvSpPr>
              <a:spLocks noChangeShapeType="1"/>
            </p:cNvSpPr>
            <p:nvPr/>
          </p:nvSpPr>
          <p:spPr bwMode="auto">
            <a:xfrm flipH="1">
              <a:off x="3792" y="3513"/>
              <a:ext cx="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107"/>
            <p:cNvSpPr>
              <a:spLocks noChangeShapeType="1"/>
            </p:cNvSpPr>
            <p:nvPr/>
          </p:nvSpPr>
          <p:spPr bwMode="auto">
            <a:xfrm>
              <a:off x="379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7465368" y="2267744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4800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</a:t>
            </a:r>
            <a:endParaRPr kumimoji="0" lang="en-US" altLang="zh-CN" sz="4800" b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298565" y="161285"/>
            <a:ext cx="2703715" cy="89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3600" b="1" kern="0"/>
              <a:t>几何含义</a:t>
            </a:r>
            <a:endParaRPr lang="zh-CN" altLang="en-US" sz="3600" b="1" kern="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7" grpId="0" autoUpdateAnimBg="0"/>
      <p:bldP spid="83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010400" cy="15271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提纲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方程求根及二分法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迭代法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迭代过程的加速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牛顿法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41375"/>
            <a:ext cx="3161159" cy="745009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压缩映像定理</a:t>
            </a:r>
            <a:endParaRPr lang="zh-CN" altLang="en-US" sz="3600" b="1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23528" y="980728"/>
            <a:ext cx="825500" cy="4953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</a:ln>
        </p:spPr>
        <p:txBody>
          <a:bodyPr lIns="54000" tIns="36000" rIns="54000" bIns="360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187128" y="1052165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且可导，若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47491" y="2060228"/>
            <a:ext cx="727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&lt; 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，使得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| 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对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成立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547491" y="1556990"/>
            <a:ext cx="583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对一切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都成立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042666" y="256505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1476053" y="2996853"/>
            <a:ext cx="7273925" cy="1046162"/>
            <a:chOff x="930" y="2160"/>
            <a:chExt cx="4582" cy="659"/>
          </a:xfrm>
        </p:grpSpPr>
        <p:sp>
          <p:nvSpPr>
            <p:cNvPr id="12307" name="Rectangle 10"/>
            <p:cNvSpPr>
              <a:spLocks noChangeArrowheads="1"/>
            </p:cNvSpPr>
            <p:nvPr/>
          </p:nvSpPr>
          <p:spPr bwMode="auto">
            <a:xfrm>
              <a:off x="930" y="2160"/>
              <a:ext cx="4582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对任意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[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]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，由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=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产生的迭代序列 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均收敛到 </a:t>
              </a:r>
              <a:r>
                <a:rPr kumimoji="0"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[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]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中的唯一不动点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。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2292" name="Object 11"/>
            <p:cNvGraphicFramePr>
              <a:graphicFrameLocks noChangeAspect="1"/>
            </p:cNvGraphicFramePr>
            <p:nvPr/>
          </p:nvGraphicFramePr>
          <p:xfrm>
            <a:off x="1021" y="2477"/>
            <a:ext cx="57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0" name="Equation" r:id="rId2" imgW="558800" imgH="279400" progId="Equation.3">
                    <p:embed/>
                  </p:oleObj>
                </mc:Choice>
                <mc:Fallback>
                  <p:oleObj name="Equation" r:id="rId2" imgW="558800" imgH="279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2477"/>
                          <a:ext cx="57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476053" y="4004915"/>
            <a:ext cx="66960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有如下的误差估计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487291" y="4581178"/>
          <a:ext cx="31464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4" imgW="1726565" imgH="393700" progId="Equation.DSMT4">
                  <p:embed/>
                </p:oleObj>
              </mc:Choice>
              <mc:Fallback>
                <p:oleObj name="Equation" r:id="rId4" imgW="1726565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291" y="4581178"/>
                        <a:ext cx="31464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2484116" y="5373340"/>
          <a:ext cx="3101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6" imgW="1612900" imgH="419100" progId="Equation.DSMT4">
                  <p:embed/>
                </p:oleObj>
              </mc:Choice>
              <mc:Fallback>
                <p:oleObj name="Equation" r:id="rId6" imgW="16129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116" y="5373340"/>
                        <a:ext cx="31019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/>
          <p:nvPr/>
        </p:nvGrpSpPr>
        <p:grpSpPr bwMode="auto">
          <a:xfrm>
            <a:off x="5651178" y="4436715"/>
            <a:ext cx="2914650" cy="868363"/>
            <a:chOff x="3560" y="3067"/>
            <a:chExt cx="1836" cy="547"/>
          </a:xfrm>
        </p:grpSpPr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3923" y="3067"/>
              <a:ext cx="1473" cy="54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可用</a:t>
              </a:r>
              <a:r>
                <a:rPr lang="en-US" altLang="zh-CN">
                  <a:latin typeface="Times New Roman" panose="02020603050405020304" pitchFamily="18" charset="0"/>
                </a:rPr>
                <a:t>| </a:t>
              </a:r>
              <a:r>
                <a:rPr lang="en-US" altLang="zh-CN" i="1">
                  <a:latin typeface="Times New Roman" panose="02020603050405020304" pitchFamily="18" charset="0"/>
                </a:rPr>
                <a:t>x 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+1</a:t>
              </a:r>
              <a:r>
                <a:rPr lang="en-US" altLang="zh-CN">
                  <a:latin typeface="Courier New" panose="02070309020205020404" pitchFamily="49" charset="0"/>
                </a:rPr>
                <a:t>-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baseline="30000"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</a:rPr>
                <a:t>| 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来控制收敛精度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 flipV="1">
              <a:off x="3560" y="3339"/>
              <a:ext cx="363" cy="9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5579741" y="5589240"/>
            <a:ext cx="2870200" cy="466725"/>
            <a:chOff x="3515" y="3793"/>
            <a:chExt cx="1808" cy="294"/>
          </a:xfrm>
        </p:grpSpPr>
        <p:sp>
          <p:nvSpPr>
            <p:cNvPr id="12303" name="Line 19"/>
            <p:cNvSpPr>
              <a:spLocks noChangeShapeType="1"/>
            </p:cNvSpPr>
            <p:nvPr/>
          </p:nvSpPr>
          <p:spPr bwMode="auto">
            <a:xfrm flipV="1">
              <a:off x="3515" y="3929"/>
              <a:ext cx="36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4" name="Rectangle 20"/>
            <p:cNvSpPr>
              <a:spLocks noChangeArrowheads="1"/>
            </p:cNvSpPr>
            <p:nvPr/>
          </p:nvSpPr>
          <p:spPr bwMode="auto">
            <a:xfrm>
              <a:off x="3878" y="3793"/>
              <a:ext cx="1445" cy="29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L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</a:rPr>
                <a:t>越小收敛越快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6811"/>
            <a:ext cx="4318248" cy="699864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压缩映像定理证明</a:t>
            </a:r>
            <a:endParaRPr lang="zh-CN" altLang="en-US" sz="3600" b="1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2895" y="1196752"/>
            <a:ext cx="7605713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 </a:t>
            </a:r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不动点若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存在则唯一</a:t>
            </a:r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080095" y="2111152"/>
          <a:ext cx="71247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1" imgW="3911600" imgH="254000" progId="Equation.DSMT4">
                  <p:embed/>
                </p:oleObj>
              </mc:Choice>
              <mc:Fallback>
                <p:oleObj name="Equation" r:id="rId1" imgW="39116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95" y="2111152"/>
                        <a:ext cx="71247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46783" y="2895377"/>
          <a:ext cx="65230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3" imgW="3581400" imgH="241300" progId="Equation.DSMT4">
                  <p:embed/>
                </p:oleObj>
              </mc:Choice>
              <mc:Fallback>
                <p:oleObj name="Equation" r:id="rId3" imgW="3581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783" y="2895377"/>
                        <a:ext cx="65230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338733" y="2954115"/>
            <a:ext cx="792162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448270" y="4087590"/>
            <a:ext cx="792163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384895" y="4016152"/>
          <a:ext cx="19431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5" imgW="1066165" imgH="266700" progId="Equation.DSMT4">
                  <p:embed/>
                </p:oleObj>
              </mc:Choice>
              <mc:Fallback>
                <p:oleObj name="Equation" r:id="rId5" imgW="1066165" imgH="266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895" y="4016152"/>
                        <a:ext cx="1943100" cy="506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1" grpId="0" animBg="1"/>
      <p:bldP spid="112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792" y="312738"/>
            <a:ext cx="4462264" cy="771872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压缩映像定理证明</a:t>
            </a:r>
            <a:endParaRPr lang="zh-CN" altLang="en-US" sz="36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13073" y="1268314"/>
            <a:ext cx="7207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endParaRPr lang="en-US" altLang="zh-CN" sz="26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403648" y="1412776"/>
          <a:ext cx="27527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Equation" r:id="rId1" imgW="1511300" imgH="228600" progId="Equation.DSMT4">
                  <p:embed/>
                </p:oleObj>
              </mc:Choice>
              <mc:Fallback>
                <p:oleObj name="Equation" r:id="rId1" imgW="1511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12776"/>
                        <a:ext cx="27527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403648" y="1844576"/>
          <a:ext cx="66167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Equation" r:id="rId3" imgW="3632200" imgH="254000" progId="Equation.DSMT4">
                  <p:embed/>
                </p:oleObj>
              </mc:Choice>
              <mc:Fallback>
                <p:oleObj name="Equation" r:id="rId3" imgW="36322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844576"/>
                        <a:ext cx="66167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435898" y="2349401"/>
          <a:ext cx="20129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Equation" r:id="rId5" imgW="1104900" imgH="254000" progId="Equation.DSMT4">
                  <p:embed/>
                </p:oleObj>
              </mc:Choice>
              <mc:Fallback>
                <p:oleObj name="Equation" r:id="rId5" imgW="11049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898" y="2349401"/>
                        <a:ext cx="20129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1238548" y="3203476"/>
            <a:ext cx="792163" cy="360363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175173" y="2914551"/>
          <a:ext cx="29606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Equation" r:id="rId7" imgW="1625600" imgH="393700" progId="Equation.DSMT4">
                  <p:embed/>
                </p:oleObj>
              </mc:Choice>
              <mc:Fallback>
                <p:oleObj name="Equation" r:id="rId7" imgW="16256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173" y="2914551"/>
                        <a:ext cx="29606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527473" y="3635276"/>
          <a:ext cx="72405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Equation" r:id="rId9" imgW="3975100" imgH="254000" progId="Equation.DSMT4">
                  <p:embed/>
                </p:oleObj>
              </mc:Choice>
              <mc:Fallback>
                <p:oleObj name="Equation" r:id="rId9" imgW="39751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473" y="3635276"/>
                        <a:ext cx="72405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022648" y="3635276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又</a:t>
            </a:r>
            <a:endParaRPr lang="zh-CN" altLang="en-US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9" name="AutoShape 11"/>
          <p:cNvSpPr/>
          <p:nvPr/>
        </p:nvSpPr>
        <p:spPr bwMode="auto">
          <a:xfrm>
            <a:off x="951211" y="3274914"/>
            <a:ext cx="144462" cy="792162"/>
          </a:xfrm>
          <a:prstGeom prst="lef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519411" y="3562251"/>
            <a:ext cx="360362" cy="1368425"/>
          </a:xfrm>
          <a:prstGeom prst="curvedRightArrow">
            <a:avLst>
              <a:gd name="adj1" fmla="val 68177"/>
              <a:gd name="adj2" fmla="val 15189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022648" y="4282976"/>
          <a:ext cx="71485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11" imgW="3924300" imgH="419100" progId="Equation.DSMT4">
                  <p:embed/>
                </p:oleObj>
              </mc:Choice>
              <mc:Fallback>
                <p:oleObj name="Equation" r:id="rId11" imgW="39243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648" y="4282976"/>
                        <a:ext cx="71485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5" grpId="0" animBg="1"/>
      <p:bldP spid="12298" grpId="0" autoUpdateAnimBg="0"/>
      <p:bldP spid="12299" grpId="0" animBg="1"/>
      <p:bldP spid="123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149505"/>
          <p:cNvSpPr txBox="1">
            <a:spLocks noChangeArrowheads="1"/>
          </p:cNvSpPr>
          <p:nvPr/>
        </p:nvSpPr>
        <p:spPr bwMode="auto">
          <a:xfrm>
            <a:off x="228600" y="152400"/>
            <a:ext cx="8610600" cy="295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对方程              ,构造收敛的迭代格式,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求其最小正根,计算过程保留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位小数。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解  容易判断[1,2]是方程的有根区间, 且在此区间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内               ,所以此方程在区间[1,2]有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且仅有一根。将原方程改写成以下两种等价形式。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endParaRPr lang="zh-CN" altLang="en-US" sz="3200" b="1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3010" name="矩形 149507"/>
          <p:cNvSpPr>
            <a:spLocks noChangeArrowheads="1"/>
          </p:cNvSpPr>
          <p:nvPr/>
        </p:nvSpPr>
        <p:spPr bwMode="auto">
          <a:xfrm>
            <a:off x="40957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3011" name="对象 149506"/>
          <p:cNvGraphicFramePr/>
          <p:nvPr/>
        </p:nvGraphicFramePr>
        <p:xfrm>
          <a:off x="2286000" y="303213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" r:id="rId1" imgW="951865" imgH="203200" progId="Equation.3">
                  <p:embed/>
                </p:oleObj>
              </mc:Choice>
              <mc:Fallback>
                <p:oleObj name="" r:id="rId1" imgW="951865" imgH="203200" progId="Equation.3">
                  <p:embed/>
                  <p:pic>
                    <p:nvPicPr>
                      <p:cNvPr id="0" name="对象 14950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3213"/>
                        <a:ext cx="1981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矩形 149509"/>
          <p:cNvSpPr>
            <a:spLocks noChangeArrowheads="1"/>
          </p:cNvSpPr>
          <p:nvPr/>
        </p:nvSpPr>
        <p:spPr bwMode="auto">
          <a:xfrm>
            <a:off x="396240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3013" name="对象 149508"/>
          <p:cNvGraphicFramePr/>
          <p:nvPr/>
        </p:nvGraphicFramePr>
        <p:xfrm>
          <a:off x="1524000" y="1981200"/>
          <a:ext cx="2209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" r:id="rId3" imgW="1219200" imgH="228600" progId="Equation.3">
                  <p:embed/>
                </p:oleObj>
              </mc:Choice>
              <mc:Fallback>
                <p:oleObj name="" r:id="rId3" imgW="1219200" imgH="228600" progId="Equation.3">
                  <p:embed/>
                  <p:pic>
                    <p:nvPicPr>
                      <p:cNvPr id="0" name="对象 14950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2209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文本框 149510"/>
          <p:cNvSpPr txBox="1">
            <a:spLocks noChangeArrowheads="1"/>
          </p:cNvSpPr>
          <p:nvPr/>
        </p:nvSpPr>
        <p:spPr bwMode="auto">
          <a:xfrm>
            <a:off x="228600" y="3048000"/>
            <a:ext cx="861060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①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	        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即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不满足收敛条件。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②              ,即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此时迭代公式满足迭代收敛条件。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43015" name="矩形 149512"/>
          <p:cNvSpPr>
            <a:spLocks noChangeArrowheads="1"/>
          </p:cNvSpPr>
          <p:nvPr/>
        </p:nvSpPr>
        <p:spPr bwMode="auto">
          <a:xfrm>
            <a:off x="422910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3016" name="对象 149511"/>
          <p:cNvGraphicFramePr/>
          <p:nvPr/>
        </p:nvGraphicFramePr>
        <p:xfrm>
          <a:off x="838200" y="3191510"/>
          <a:ext cx="1295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" r:id="rId5" imgW="685800" imgH="419100" progId="Equation.3">
                  <p:embed/>
                </p:oleObj>
              </mc:Choice>
              <mc:Fallback>
                <p:oleObj name="" r:id="rId5" imgW="685800" imgH="419100" progId="Equation.3">
                  <p:embed/>
                  <p:pic>
                    <p:nvPicPr>
                      <p:cNvPr id="0" name="对象 1495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91510"/>
                        <a:ext cx="1295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矩形 149514"/>
          <p:cNvSpPr>
            <a:spLocks noChangeArrowheads="1"/>
          </p:cNvSpPr>
          <p:nvPr/>
        </p:nvSpPr>
        <p:spPr bwMode="auto">
          <a:xfrm>
            <a:off x="314325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3018" name="对象 149513"/>
          <p:cNvGraphicFramePr/>
          <p:nvPr/>
        </p:nvGraphicFramePr>
        <p:xfrm>
          <a:off x="2819400" y="3119755"/>
          <a:ext cx="571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" r:id="rId7" imgW="2857500" imgH="419100" progId="Equation.3">
                  <p:embed/>
                </p:oleObj>
              </mc:Choice>
              <mc:Fallback>
                <p:oleObj name="" r:id="rId7" imgW="2857500" imgH="419100" progId="Equation.3">
                  <p:embed/>
                  <p:pic>
                    <p:nvPicPr>
                      <p:cNvPr id="0" name="对象 1495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19755"/>
                        <a:ext cx="571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矩形 149516"/>
          <p:cNvSpPr>
            <a:spLocks noChangeArrowheads="1"/>
          </p:cNvSpPr>
          <p:nvPr/>
        </p:nvSpPr>
        <p:spPr bwMode="auto">
          <a:xfrm>
            <a:off x="41767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3020" name="对象 149515"/>
          <p:cNvGraphicFramePr/>
          <p:nvPr/>
        </p:nvGraphicFramePr>
        <p:xfrm>
          <a:off x="1143000" y="4787265"/>
          <a:ext cx="1447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" r:id="rId9" imgW="787400" imgH="228600" progId="Equation.3">
                  <p:embed/>
                </p:oleObj>
              </mc:Choice>
              <mc:Fallback>
                <p:oleObj name="" r:id="rId9" imgW="787400" imgH="228600" progId="Equation.3">
                  <p:embed/>
                  <p:pic>
                    <p:nvPicPr>
                      <p:cNvPr id="0" name="对象 1495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87265"/>
                        <a:ext cx="1447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矩形 149518"/>
          <p:cNvSpPr>
            <a:spLocks noChangeArrowheads="1"/>
          </p:cNvSpPr>
          <p:nvPr/>
        </p:nvSpPr>
        <p:spPr bwMode="auto">
          <a:xfrm>
            <a:off x="406241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3022" name="对象 149517"/>
          <p:cNvGraphicFramePr/>
          <p:nvPr/>
        </p:nvGraphicFramePr>
        <p:xfrm>
          <a:off x="3827780" y="4787265"/>
          <a:ext cx="2667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" r:id="rId11" imgW="1016000" imgH="241300" progId="Equation.3">
                  <p:embed/>
                </p:oleObj>
              </mc:Choice>
              <mc:Fallback>
                <p:oleObj name="" r:id="rId11" imgW="1016000" imgH="241300" progId="Equation.3">
                  <p:embed/>
                  <p:pic>
                    <p:nvPicPr>
                      <p:cNvPr id="0" name="对象 1495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780" y="4787265"/>
                        <a:ext cx="2667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矩形 149520"/>
          <p:cNvSpPr>
            <a:spLocks noChangeArrowheads="1"/>
          </p:cNvSpPr>
          <p:nvPr/>
        </p:nvSpPr>
        <p:spPr bwMode="auto">
          <a:xfrm>
            <a:off x="2757488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3024" name="对象 149519"/>
          <p:cNvGraphicFramePr/>
          <p:nvPr/>
        </p:nvGraphicFramePr>
        <p:xfrm>
          <a:off x="762000" y="5257800"/>
          <a:ext cx="7620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" r:id="rId13" imgW="3556000" imgH="469900" progId="Equation.3">
                  <p:embed/>
                </p:oleObj>
              </mc:Choice>
              <mc:Fallback>
                <p:oleObj name="" r:id="rId13" imgW="3556000" imgH="469900" progId="Equation.3">
                  <p:embed/>
                  <p:pic>
                    <p:nvPicPr>
                      <p:cNvPr id="0" name="对象 14951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76200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4750296" cy="843880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全局收敛与局部收敛</a:t>
            </a:r>
            <a:endParaRPr lang="zh-CN" altLang="en-US" sz="36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55576" y="1124744"/>
            <a:ext cx="74676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6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定理的条件保证了不动点迭代的</a:t>
            </a:r>
            <a:r>
              <a:rPr lang="zh-CN" altLang="en-US" sz="26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全局收敛性</a:t>
            </a:r>
            <a:r>
              <a:rPr lang="zh-CN" altLang="en-US" sz="26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87376" y="1701007"/>
            <a:ext cx="5921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0000CC"/>
                </a:solidFill>
                <a:latin typeface="Times New Roman" panose="02020603050405020304" pitchFamily="18" charset="0"/>
              </a:rPr>
              <a:t>即迭代的收敛性与初始点的选取无关。</a:t>
            </a:r>
            <a:endParaRPr lang="zh-CN" altLang="en-US" sz="26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55576" y="5372894"/>
            <a:ext cx="81978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6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这种在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 </a:t>
            </a:r>
            <a:r>
              <a:rPr lang="zh-CN" altLang="en-US" sz="26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的邻域内具有的收敛性称为</a:t>
            </a:r>
            <a:r>
              <a:rPr lang="zh-CN" altLang="en-US" sz="26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局部收敛性</a:t>
            </a:r>
            <a:r>
              <a:rPr lang="zh-CN" altLang="en-US" sz="26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71476" y="2420144"/>
            <a:ext cx="739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定理中的条件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| 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 1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可以适当放宽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044501" y="2924969"/>
            <a:ext cx="731996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’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的某个邻域内连续，且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| &lt;1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71476" y="3501232"/>
            <a:ext cx="731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的连续性及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| &lt;1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即可推出：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042914" y="4004469"/>
            <a:ext cx="7467600" cy="13065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存在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x*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某个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i="1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</a:rPr>
              <a:t>邻域</a:t>
            </a: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x*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=[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>
                <a:latin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 x*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],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使得对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都有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| 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&lt; 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则由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x*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开始的迭代都收敛。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nimBg="1" autoUpdateAnimBg="0"/>
      <p:bldP spid="13320" grpId="0" autoUpdateAnimBg="0"/>
      <p:bldP spid="1332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框 151553"/>
          <p:cNvSpPr txBox="1">
            <a:spLocks noChangeArrowheads="1"/>
          </p:cNvSpPr>
          <p:nvPr/>
        </p:nvSpPr>
        <p:spPr bwMode="auto">
          <a:xfrm>
            <a:off x="304800" y="228600"/>
            <a:ext cx="8534400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设                           ,要使迭代过程</a:t>
            </a:r>
            <a:endParaRPr lang="zh-CN" altLang="en-US" sz="2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  局部收敛到       ,求   的取值范围。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解：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2800" dirty="0"/>
              <a:t>                            </a:t>
            </a:r>
            <a:endParaRPr lang="zh-CN" altLang="en-US" sz="2800" dirty="0"/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dirty="0"/>
              <a:t>   </a:t>
            </a:r>
            <a:endParaRPr lang="zh-CN" altLang="en-US" sz="2800" dirty="0"/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        由在根              邻域具有局部收敛性时, 收敛</a:t>
            </a:r>
            <a:endParaRPr lang="zh-CN" altLang="en-US" sz="2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        条件 </a:t>
            </a:r>
            <a:endParaRPr lang="zh-CN" altLang="en-US" sz="2800" b="1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5058" name="对象 151554"/>
          <p:cNvGraphicFramePr/>
          <p:nvPr/>
        </p:nvGraphicFramePr>
        <p:xfrm>
          <a:off x="1547813" y="333375"/>
          <a:ext cx="2590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" r:id="rId1" imgW="1282700" imgH="228600" progId="Equation.3">
                  <p:embed/>
                </p:oleObj>
              </mc:Choice>
              <mc:Fallback>
                <p:oleObj name="" r:id="rId1" imgW="1282700" imgH="228600" progId="Equation.3">
                  <p:embed/>
                  <p:pic>
                    <p:nvPicPr>
                      <p:cNvPr id="0" name="对象 15155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3375"/>
                        <a:ext cx="2590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矩形 151557"/>
          <p:cNvSpPr>
            <a:spLocks noChangeArrowheads="1"/>
          </p:cNvSpPr>
          <p:nvPr/>
        </p:nvSpPr>
        <p:spPr bwMode="auto">
          <a:xfrm>
            <a:off x="41719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060" name="对象 151556"/>
          <p:cNvGraphicFramePr/>
          <p:nvPr/>
        </p:nvGraphicFramePr>
        <p:xfrm>
          <a:off x="7086600" y="3810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" r:id="rId3" imgW="800100" imgH="228600" progId="Equation.3">
                  <p:embed/>
                </p:oleObj>
              </mc:Choice>
              <mc:Fallback>
                <p:oleObj name="" r:id="rId3" imgW="800100" imgH="228600" progId="Equation.3">
                  <p:embed/>
                  <p:pic>
                    <p:nvPicPr>
                      <p:cNvPr id="0" name="对象 1515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10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矩形 151559"/>
          <p:cNvSpPr>
            <a:spLocks noChangeArrowheads="1"/>
          </p:cNvSpPr>
          <p:nvPr/>
        </p:nvSpPr>
        <p:spPr bwMode="auto">
          <a:xfrm>
            <a:off x="43005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062" name="对象 151558"/>
          <p:cNvGraphicFramePr/>
          <p:nvPr/>
        </p:nvGraphicFramePr>
        <p:xfrm>
          <a:off x="3276600" y="914400"/>
          <a:ext cx="1295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" r:id="rId5" imgW="546100" imgH="228600" progId="Equation.3">
                  <p:embed/>
                </p:oleObj>
              </mc:Choice>
              <mc:Fallback>
                <p:oleObj name="" r:id="rId5" imgW="546100" imgH="228600" progId="Equation.3">
                  <p:embed/>
                  <p:pic>
                    <p:nvPicPr>
                      <p:cNvPr id="0" name="对象 15155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14400"/>
                        <a:ext cx="1295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矩形 151561"/>
          <p:cNvSpPr>
            <a:spLocks noChangeArrowheads="1"/>
          </p:cNvSpPr>
          <p:nvPr/>
        </p:nvSpPr>
        <p:spPr bwMode="auto">
          <a:xfrm>
            <a:off x="449580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064" name="对象 151560"/>
          <p:cNvGraphicFramePr/>
          <p:nvPr/>
        </p:nvGraphicFramePr>
        <p:xfrm>
          <a:off x="5181600" y="1066800"/>
          <a:ext cx="3048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" r:id="rId7" imgW="152400" imgH="139700" progId="Equation.3">
                  <p:embed/>
                </p:oleObj>
              </mc:Choice>
              <mc:Fallback>
                <p:oleObj name="" r:id="rId7" imgW="152400" imgH="139700" progId="Equation.3">
                  <p:embed/>
                  <p:pic>
                    <p:nvPicPr>
                      <p:cNvPr id="0" name="对象 15156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066800"/>
                        <a:ext cx="3048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对象 151562"/>
          <p:cNvGraphicFramePr/>
          <p:nvPr/>
        </p:nvGraphicFramePr>
        <p:xfrm>
          <a:off x="1676400" y="1447800"/>
          <a:ext cx="3200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" r:id="rId9" imgW="1282700" imgH="228600" progId="Equation.3">
                  <p:embed/>
                </p:oleObj>
              </mc:Choice>
              <mc:Fallback>
                <p:oleObj name="" r:id="rId9" imgW="1282700" imgH="228600" progId="Equation.3">
                  <p:embed/>
                  <p:pic>
                    <p:nvPicPr>
                      <p:cNvPr id="0" name="对象 15156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3200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矩形 151565"/>
          <p:cNvSpPr>
            <a:spLocks noChangeArrowheads="1"/>
          </p:cNvSpPr>
          <p:nvPr/>
        </p:nvSpPr>
        <p:spPr bwMode="auto">
          <a:xfrm>
            <a:off x="40957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067" name="对象 151564"/>
          <p:cNvGraphicFramePr/>
          <p:nvPr/>
        </p:nvGraphicFramePr>
        <p:xfrm>
          <a:off x="1676400" y="2057400"/>
          <a:ext cx="335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" r:id="rId10" imgW="951865" imgH="203200" progId="Equation.3">
                  <p:embed/>
                </p:oleObj>
              </mc:Choice>
              <mc:Fallback>
                <p:oleObj name="" r:id="rId10" imgW="951865" imgH="203200" progId="Equation.3">
                  <p:embed/>
                  <p:pic>
                    <p:nvPicPr>
                      <p:cNvPr id="0" name="对象 15156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335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对象 151566"/>
          <p:cNvGraphicFramePr/>
          <p:nvPr/>
        </p:nvGraphicFramePr>
        <p:xfrm>
          <a:off x="2590800" y="2590800"/>
          <a:ext cx="114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" r:id="rId12" imgW="546100" imgH="228600" progId="Equation.3">
                  <p:embed/>
                </p:oleObj>
              </mc:Choice>
              <mc:Fallback>
                <p:oleObj name="" r:id="rId12" imgW="546100" imgH="228600" progId="Equation.3">
                  <p:embed/>
                  <p:pic>
                    <p:nvPicPr>
                      <p:cNvPr id="0" name="对象 15156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1143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矩形 151569"/>
          <p:cNvSpPr>
            <a:spLocks noChangeArrowheads="1"/>
          </p:cNvSpPr>
          <p:nvPr/>
        </p:nvSpPr>
        <p:spPr bwMode="auto">
          <a:xfrm>
            <a:off x="3862388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070" name="对象 151568"/>
          <p:cNvGraphicFramePr/>
          <p:nvPr/>
        </p:nvGraphicFramePr>
        <p:xfrm>
          <a:off x="3200400" y="3429000"/>
          <a:ext cx="2971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" r:id="rId13" imgW="1422400" imgH="304800" progId="Equation.3">
                  <p:embed/>
                </p:oleObj>
              </mc:Choice>
              <mc:Fallback>
                <p:oleObj name="" r:id="rId13" imgW="1422400" imgH="304800" progId="Equation.3">
                  <p:embed/>
                  <p:pic>
                    <p:nvPicPr>
                      <p:cNvPr id="0" name="对象 15156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971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对象 151570"/>
          <p:cNvGraphicFramePr/>
          <p:nvPr/>
        </p:nvGraphicFramePr>
        <p:xfrm>
          <a:off x="3276600" y="4267200"/>
          <a:ext cx="2667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" r:id="rId15" imgW="1117600" imgH="228600" progId="Equation.3">
                  <p:embed/>
                </p:oleObj>
              </mc:Choice>
              <mc:Fallback>
                <p:oleObj name="" r:id="rId15" imgW="1117600" imgH="228600" progId="Equation.3">
                  <p:embed/>
                  <p:pic>
                    <p:nvPicPr>
                      <p:cNvPr id="0" name="对象 15157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26670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矩形 151573"/>
          <p:cNvSpPr>
            <a:spLocks noChangeArrowheads="1"/>
          </p:cNvSpPr>
          <p:nvPr/>
        </p:nvSpPr>
        <p:spPr bwMode="auto">
          <a:xfrm>
            <a:off x="4114800" y="3505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073" name="对象 151572"/>
          <p:cNvGraphicFramePr/>
          <p:nvPr/>
        </p:nvGraphicFramePr>
        <p:xfrm>
          <a:off x="3429000" y="4953000"/>
          <a:ext cx="25146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" r:id="rId17" imgW="977900" imgH="228600" progId="Equation.3">
                  <p:embed/>
                </p:oleObj>
              </mc:Choice>
              <mc:Fallback>
                <p:oleObj name="" r:id="rId17" imgW="977900" imgH="228600" progId="Equation.3">
                  <p:embed/>
                  <p:pic>
                    <p:nvPicPr>
                      <p:cNvPr id="0" name="对象 15157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5146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文本框 151574"/>
          <p:cNvSpPr txBox="1">
            <a:spLocks noChangeArrowheads="1"/>
          </p:cNvSpPr>
          <p:nvPr/>
        </p:nvSpPr>
        <p:spPr bwMode="auto">
          <a:xfrm>
            <a:off x="1447800" y="57912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5075" name="矩形 151576"/>
          <p:cNvSpPr>
            <a:spLocks noChangeArrowheads="1"/>
          </p:cNvSpPr>
          <p:nvPr/>
        </p:nvSpPr>
        <p:spPr bwMode="auto">
          <a:xfrm>
            <a:off x="4148138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076" name="对象 151575"/>
          <p:cNvGraphicFramePr/>
          <p:nvPr/>
        </p:nvGraphicFramePr>
        <p:xfrm>
          <a:off x="3124200" y="5638800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" r:id="rId19" imgW="850265" imgH="419100" progId="Equation.3">
                  <p:embed/>
                </p:oleObj>
              </mc:Choice>
              <mc:Fallback>
                <p:oleObj name="" r:id="rId19" imgW="850265" imgH="419100" progId="Equation.3">
                  <p:embed/>
                  <p:pic>
                    <p:nvPicPr>
                      <p:cNvPr id="0" name="对象 15157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638800"/>
                        <a:ext cx="327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816" y="43619"/>
            <a:ext cx="4678288" cy="987896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迭代过程的收敛速度</a:t>
            </a:r>
            <a:endParaRPr lang="zh-CN" altLang="en-US" sz="3600" b="1" dirty="0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520752" y="909291"/>
          <a:ext cx="25257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1" imgW="1104900" imgH="431800" progId="Equation.DSMT4">
                  <p:embed/>
                </p:oleObj>
              </mc:Choice>
              <mc:Fallback>
                <p:oleObj name="Equation" r:id="rId1" imgW="11049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752" y="909291"/>
                        <a:ext cx="25257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39552" y="980728"/>
            <a:ext cx="825500" cy="4953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</a:ln>
        </p:spPr>
        <p:txBody>
          <a:bodyPr lIns="54000" tIns="36000" rIns="54000" bIns="360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01440" y="1722091"/>
            <a:ext cx="35147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则称该迭代为 </a:t>
            </a:r>
            <a:r>
              <a:rPr lang="en-US" altLang="zh-CN" i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 </a:t>
            </a:r>
            <a:r>
              <a:rPr lang="zh-CN" altLang="en-US" b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阶收敛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34827" y="2298353"/>
            <a:ext cx="5716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=1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时称为</a:t>
            </a:r>
            <a:r>
              <a:rPr lang="zh-CN" altLang="en-US" b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线性收敛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，此时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&lt; 1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34827" y="2730153"/>
            <a:ext cx="587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=2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时称为</a:t>
            </a:r>
            <a:r>
              <a:rPr lang="zh-CN" altLang="en-US" b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二次收敛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，或</a:t>
            </a:r>
            <a:r>
              <a:rPr lang="zh-CN" altLang="en-US" b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平方收敛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34827" y="3163541"/>
            <a:ext cx="434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&gt;1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时称为</a:t>
            </a:r>
            <a:r>
              <a:rPr lang="zh-CN" altLang="en-US" b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超线性收敛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30002" y="3665191"/>
            <a:ext cx="7345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二分法线性收敛</a:t>
            </a:r>
            <a:endParaRPr lang="zh-CN" altLang="en-US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330002" y="4170016"/>
            <a:ext cx="7345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不动点迭代中，若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*)  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endParaRPr lang="zh-CN" altLang="en-US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761802" y="4673253"/>
          <a:ext cx="5314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4" imgW="2590800" imgH="228600" progId="Equation.DSMT4">
                  <p:embed/>
                </p:oleObj>
              </mc:Choice>
              <mc:Fallback>
                <p:oleObj name="Equation" r:id="rId4" imgW="25908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02" y="4673253"/>
                        <a:ext cx="53149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74465" y="517807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取极限得</a:t>
            </a:r>
            <a:endParaRPr lang="zh-CN" altLang="en-US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804790" y="5079653"/>
          <a:ext cx="29797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6" imgW="1447800" imgH="431800" progId="Equation.DSMT4">
                  <p:embed/>
                </p:oleObj>
              </mc:Choice>
              <mc:Fallback>
                <p:oleObj name="Equation" r:id="rId6" imgW="14478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790" y="5079653"/>
                        <a:ext cx="29797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644952" y="1214091"/>
            <a:ext cx="150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为常数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514777" y="5249516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线性收敛</a:t>
            </a:r>
            <a:endParaRPr lang="zh-CN" altLang="en-US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4794052" y="5393978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nimBg="1" autoUpdateAnimBg="0"/>
      <p:bldP spid="14348" grpId="0" autoUpdateAnimBg="0"/>
      <p:bldP spid="14349" grpId="0" autoUpdateAnimBg="0"/>
      <p:bldP spid="14350" grpId="0" autoUpdateAnimBg="0"/>
      <p:bldP spid="14351" grpId="0" autoUpdateAnimBg="0"/>
      <p:bldP spid="14352" grpId="0" autoUpdateAnimBg="0"/>
      <p:bldP spid="14353" grpId="0" autoUpdateAnimBg="0"/>
      <p:bldP spid="14355" grpId="0" autoUpdateAnimBg="0"/>
      <p:bldP spid="14357" grpId="0" autoUpdateAnimBg="0"/>
      <p:bldP spid="14358" grpId="0" autoUpdateAnimBg="0"/>
      <p:bldP spid="143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96" y="76200"/>
            <a:ext cx="2446040" cy="762000"/>
          </a:xfrm>
        </p:spPr>
        <p:txBody>
          <a:bodyPr/>
          <a:lstStyle/>
          <a:p>
            <a:pPr eaLnBrk="1" hangingPunct="1"/>
            <a:r>
              <a:rPr lang="en-US" altLang="zh-CN" sz="3600" b="1" dirty="0"/>
              <a:t>P</a:t>
            </a:r>
            <a:r>
              <a:rPr lang="zh-CN" altLang="en-US" sz="3600" b="1" dirty="0"/>
              <a:t>阶收敛</a:t>
            </a:r>
            <a:endParaRPr lang="zh-CN" altLang="en-US" sz="3600" b="1" dirty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3648" y="865308"/>
            <a:ext cx="72739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设迭代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，若 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的某邻域内连续，则该迭代法具有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阶收敛的充要条件是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36848" y="941508"/>
            <a:ext cx="825500" cy="4953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</a:ln>
        </p:spPr>
        <p:txBody>
          <a:bodyPr lIns="54000" tIns="36000" rIns="54000" bIns="360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479848" y="1855908"/>
          <a:ext cx="53705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2" imgW="2349500" imgH="698500" progId="Equation.DSMT4">
                  <p:embed/>
                </p:oleObj>
              </mc:Choice>
              <mc:Fallback>
                <p:oleObj name="Equation" r:id="rId2" imgW="2349500" imgH="698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48" y="1855908"/>
                        <a:ext cx="53705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013248" y="3227508"/>
          <a:ext cx="3136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4" imgW="1371600" imgH="431800" progId="Equation.DSMT4">
                  <p:embed/>
                </p:oleObj>
              </mc:Choice>
              <mc:Fallback>
                <p:oleObj name="Equation" r:id="rId4" imgW="13716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248" y="3227508"/>
                        <a:ext cx="3136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789286" y="3156071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并且有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479848" y="4294308"/>
          <a:ext cx="7169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6" imgW="3987800" imgH="457200" progId="Equation.DSMT4">
                  <p:embed/>
                </p:oleObj>
              </mc:Choice>
              <mc:Fallback>
                <p:oleObj name="Equation" r:id="rId6" imgW="39878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48" y="4294308"/>
                        <a:ext cx="71691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92448" y="3968871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endParaRPr lang="zh-CN" altLang="en-US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556048" y="3989508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充分性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根据泰勒展开有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755948" y="5310308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259186" y="5022971"/>
          <a:ext cx="3402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8" imgW="1892300" imgH="457200" progId="Equation.DSMT4">
                  <p:embed/>
                </p:oleObj>
              </mc:Choice>
              <mc:Fallback>
                <p:oleObj name="Equation" r:id="rId8" imgW="18923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186" y="5022971"/>
                        <a:ext cx="34020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4788198" y="5310308"/>
            <a:ext cx="433388" cy="288925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5293023" y="5022971"/>
          <a:ext cx="3136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10" imgW="1371600" imgH="431800" progId="Equation.DSMT4">
                  <p:embed/>
                </p:oleObj>
              </mc:Choice>
              <mc:Fallback>
                <p:oleObj name="Equation" r:id="rId10" imgW="13716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023" y="5022971"/>
                        <a:ext cx="3136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nimBg="1" autoUpdateAnimBg="0"/>
      <p:bldP spid="15367" grpId="0" autoUpdateAnimBg="0"/>
      <p:bldP spid="15369" grpId="0" autoUpdateAnimBg="0"/>
      <p:bldP spid="15370" grpId="0" autoUpdateAnimBg="0"/>
      <p:bldP spid="15371" grpId="0" animBg="1"/>
      <p:bldP spid="153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4" y="50800"/>
            <a:ext cx="3670176" cy="850900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必要性的证明</a:t>
            </a:r>
            <a:endParaRPr lang="zh-CN" altLang="en-US" sz="3600" b="1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7544" y="980728"/>
            <a:ext cx="560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必要性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设迭代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阶收敛。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54881" y="1556990"/>
            <a:ext cx="732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迭代两边取极限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，由 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的连续性可知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*)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3444" y="2204690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是满足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043806" y="2707928"/>
          <a:ext cx="7400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1" imgW="3238500" imgH="228600" progId="Equation.DSMT4">
                  <p:embed/>
                </p:oleObj>
              </mc:Choice>
              <mc:Fallback>
                <p:oleObj name="Equation" r:id="rId1" imgW="3238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806" y="2707928"/>
                        <a:ext cx="7400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10419" y="314131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的最小正整数。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10419" y="3573115"/>
            <a:ext cx="577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由充分性的证明过程可知迭代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阶收敛。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3634606" y="4508153"/>
            <a:ext cx="431800" cy="287337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115244" y="4149378"/>
          <a:ext cx="2495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3" imgW="1091565" imgH="431800" progId="Equation.DSMT4">
                  <p:embed/>
                </p:oleObj>
              </mc:Choice>
              <mc:Fallback>
                <p:oleObj name="Equation" r:id="rId3" imgW="1091565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244" y="4149378"/>
                        <a:ext cx="24955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38981" y="4365278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又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210869" y="4292253"/>
            <a:ext cx="4437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与迭代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阶收敛矛盾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3652069" y="5136803"/>
            <a:ext cx="431800" cy="287337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228331" y="4992340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89" grpId="0" autoUpdateAnimBg="0"/>
      <p:bldP spid="16391" grpId="0" autoUpdateAnimBg="0"/>
      <p:bldP spid="16392" grpId="0" autoUpdateAnimBg="0"/>
      <p:bldP spid="16393" grpId="0" animBg="1"/>
      <p:bldP spid="16395" grpId="0" autoUpdateAnimBg="0"/>
      <p:bldP spid="16396" grpId="0" autoUpdateAnimBg="0"/>
      <p:bldP spid="16397" grpId="0" animBg="1"/>
      <p:bldP spid="1639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框 156674"/>
          <p:cNvSpPr txBox="1">
            <a:spLocks noChangeArrowheads="1"/>
          </p:cNvSpPr>
          <p:nvPr/>
        </p:nvSpPr>
        <p:spPr bwMode="auto">
          <a:xfrm>
            <a:off x="152400" y="228600"/>
            <a:ext cx="8763000" cy="3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3200" b="1" dirty="0">
                <a:solidFill>
                  <a:srgbClr val="000000"/>
                </a:solidFill>
                <a:ea typeface="黑体" panose="02010609060101010101" pitchFamily="49" charset="-122"/>
              </a:rPr>
              <a:t>例  </a:t>
            </a:r>
            <a:r>
              <a:rPr lang="en-US" altLang="zh-CN" sz="3200" dirty="0">
                <a:solidFill>
                  <a:srgbClr val="000000"/>
                </a:solidFill>
                <a:ea typeface="黑体" panose="02010609060101010101" pitchFamily="49" charset="-122"/>
              </a:rPr>
              <a:t>8</a:t>
            </a:r>
            <a:r>
              <a:rPr lang="zh-CN" altLang="en-US" sz="3200" b="1" dirty="0">
                <a:solidFill>
                  <a:srgbClr val="000000"/>
                </a:solidFill>
                <a:ea typeface="黑体" panose="02010609060101010101" pitchFamily="49" charset="-122"/>
              </a:rPr>
              <a:t>  已知迭代公式                  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收敛于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证明该迭代公式平方收敛。</a:t>
            </a:r>
            <a:endParaRPr lang="zh-CN" altLang="en-US" sz="32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spcBef>
                <a:spcPct val="5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证: 迭代公式相应的迭代函数为</a:t>
            </a:r>
            <a:endParaRPr lang="zh-CN" altLang="en-US" sz="32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54" name="矩形 156676"/>
          <p:cNvSpPr>
            <a:spLocks noChangeArrowheads="1"/>
          </p:cNvSpPr>
          <p:nvPr/>
        </p:nvSpPr>
        <p:spPr bwMode="auto">
          <a:xfrm>
            <a:off x="4052888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55" name="对象 156675"/>
          <p:cNvGraphicFramePr/>
          <p:nvPr/>
        </p:nvGraphicFramePr>
        <p:xfrm>
          <a:off x="4038600" y="228600"/>
          <a:ext cx="22860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" r:id="rId1" imgW="1040765" imgH="431800" progId="Equation.3">
                  <p:embed/>
                </p:oleObj>
              </mc:Choice>
              <mc:Fallback>
                <p:oleObj name="" r:id="rId1" imgW="1040765" imgH="431800" progId="Equation.3">
                  <p:embed/>
                  <p:pic>
                    <p:nvPicPr>
                      <p:cNvPr id="0" name="对象 15667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"/>
                        <a:ext cx="22860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矩形 156678"/>
          <p:cNvSpPr>
            <a:spLocks noChangeArrowheads="1"/>
          </p:cNvSpPr>
          <p:nvPr/>
        </p:nvSpPr>
        <p:spPr bwMode="auto">
          <a:xfrm>
            <a:off x="430530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57" name="对象 156677"/>
          <p:cNvGraphicFramePr/>
          <p:nvPr/>
        </p:nvGraphicFramePr>
        <p:xfrm>
          <a:off x="7620000" y="339725"/>
          <a:ext cx="990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" r:id="rId3" imgW="533400" imgH="228600" progId="Equation.3">
                  <p:embed/>
                </p:oleObj>
              </mc:Choice>
              <mc:Fallback>
                <p:oleObj name="" r:id="rId3" imgW="533400" imgH="228600" progId="Equation.3">
                  <p:embed/>
                  <p:pic>
                    <p:nvPicPr>
                      <p:cNvPr id="0" name="对象 15667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39725"/>
                        <a:ext cx="990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矩形 156680"/>
          <p:cNvSpPr>
            <a:spLocks noChangeArrowheads="1"/>
          </p:cNvSpPr>
          <p:nvPr/>
        </p:nvSpPr>
        <p:spPr bwMode="auto">
          <a:xfrm>
            <a:off x="40624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59" name="对象 156679"/>
          <p:cNvGraphicFramePr/>
          <p:nvPr/>
        </p:nvGraphicFramePr>
        <p:xfrm>
          <a:off x="5867400" y="1295400"/>
          <a:ext cx="2209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" r:id="rId5" imgW="1016000" imgH="393700" progId="Equation.3">
                  <p:embed/>
                </p:oleObj>
              </mc:Choice>
              <mc:Fallback>
                <p:oleObj name="" r:id="rId5" imgW="1016000" imgH="393700" progId="Equation.3">
                  <p:embed/>
                  <p:pic>
                    <p:nvPicPr>
                      <p:cNvPr id="0" name="对象 15667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95400"/>
                        <a:ext cx="22098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矩形 156682"/>
          <p:cNvSpPr>
            <a:spLocks noChangeArrowheads="1"/>
          </p:cNvSpPr>
          <p:nvPr/>
        </p:nvSpPr>
        <p:spPr bwMode="auto">
          <a:xfrm>
            <a:off x="36766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61" name="对象 156681"/>
          <p:cNvGraphicFramePr/>
          <p:nvPr/>
        </p:nvGraphicFramePr>
        <p:xfrm>
          <a:off x="1447800" y="2133600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" r:id="rId7" imgW="1790700" imgH="393700" progId="Equation.3">
                  <p:embed/>
                </p:oleObj>
              </mc:Choice>
              <mc:Fallback>
                <p:oleObj name="" r:id="rId7" imgW="1790700" imgH="393700" progId="Equation.3">
                  <p:embed/>
                  <p:pic>
                    <p:nvPicPr>
                      <p:cNvPr id="0" name="对象 15668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426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文本框 156683"/>
          <p:cNvSpPr txBox="1">
            <a:spLocks noChangeArrowheads="1"/>
          </p:cNvSpPr>
          <p:nvPr/>
        </p:nvSpPr>
        <p:spPr bwMode="auto">
          <a:xfrm>
            <a:off x="533400" y="3124200"/>
            <a:ext cx="73914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              代入，</a:t>
            </a:r>
            <a:endParaRPr lang="zh-CN" altLang="en-US"/>
          </a:p>
        </p:txBody>
      </p:sp>
      <p:sp>
        <p:nvSpPr>
          <p:cNvPr id="49163" name="文本框 156684"/>
          <p:cNvSpPr txBox="1">
            <a:spLocks noChangeArrowheads="1"/>
          </p:cNvSpPr>
          <p:nvPr/>
        </p:nvSpPr>
        <p:spPr bwMode="auto">
          <a:xfrm>
            <a:off x="685800" y="3962400"/>
            <a:ext cx="71628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根据定理可知，迭代公式平方收敛。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64" name="矩形 156686"/>
          <p:cNvSpPr>
            <a:spLocks noChangeArrowheads="1"/>
          </p:cNvSpPr>
          <p:nvPr/>
        </p:nvSpPr>
        <p:spPr bwMode="auto">
          <a:xfrm>
            <a:off x="430530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65" name="对象 156685"/>
          <p:cNvGraphicFramePr/>
          <p:nvPr/>
        </p:nvGraphicFramePr>
        <p:xfrm>
          <a:off x="990600" y="3200400"/>
          <a:ext cx="1409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" r:id="rId9" imgW="533400" imgH="228600" progId="Equation.3">
                  <p:embed/>
                </p:oleObj>
              </mc:Choice>
              <mc:Fallback>
                <p:oleObj name="" r:id="rId9" imgW="533400" imgH="228600" progId="Equation.3">
                  <p:embed/>
                  <p:pic>
                    <p:nvPicPr>
                      <p:cNvPr id="0" name="对象 15668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14097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矩形 156688"/>
          <p:cNvSpPr>
            <a:spLocks noChangeArrowheads="1"/>
          </p:cNvSpPr>
          <p:nvPr/>
        </p:nvSpPr>
        <p:spPr bwMode="auto">
          <a:xfrm>
            <a:off x="3433763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67" name="对象 156687"/>
          <p:cNvGraphicFramePr/>
          <p:nvPr/>
        </p:nvGraphicFramePr>
        <p:xfrm>
          <a:off x="3581400" y="3130550"/>
          <a:ext cx="4572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" r:id="rId11" imgW="2273300" imgH="419100" progId="Equation.3">
                  <p:embed/>
                </p:oleObj>
              </mc:Choice>
              <mc:Fallback>
                <p:oleObj name="" r:id="rId11" imgW="2273300" imgH="419100" progId="Equation.3">
                  <p:embed/>
                  <p:pic>
                    <p:nvPicPr>
                      <p:cNvPr id="0" name="对象 15668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30550"/>
                        <a:ext cx="45720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文本框 156689"/>
          <p:cNvSpPr txBox="1">
            <a:spLocks noChangeArrowheads="1"/>
          </p:cNvSpPr>
          <p:nvPr/>
        </p:nvSpPr>
        <p:spPr bwMode="auto">
          <a:xfrm>
            <a:off x="228600" y="4572000"/>
            <a:ext cx="86868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为了使迭代过程收敛或提高收敛的速度, 可设法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ct val="5000"/>
              </a:spcBef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①  提高初值的精度以减少迭代的次数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ct val="5000"/>
              </a:spcBef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②  提高收敛的阶数 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zh-CN" altLang="en-US" sz="3200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7772400" cy="620713"/>
          </a:xfrm>
        </p:spPr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4.1  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方程求根与二分法 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033" name="Text Box 3"/>
          <p:cNvSpPr txBox="1">
            <a:spLocks noChangeArrowheads="1"/>
          </p:cNvSpPr>
          <p:nvPr/>
        </p:nvSpPr>
        <p:spPr bwMode="auto">
          <a:xfrm>
            <a:off x="250825" y="549275"/>
            <a:ext cx="73310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4.1.1 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引言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454275" y="981075"/>
            <a:ext cx="5564188" cy="549275"/>
            <a:chOff x="1689" y="1900"/>
            <a:chExt cx="3505" cy="346"/>
          </a:xfrm>
        </p:grpSpPr>
        <p:graphicFrame>
          <p:nvGraphicFramePr>
            <p:cNvPr id="1031" name="Object 5"/>
            <p:cNvGraphicFramePr>
              <a:graphicFrameLocks noChangeAspect="1"/>
            </p:cNvGraphicFramePr>
            <p:nvPr/>
          </p:nvGraphicFramePr>
          <p:xfrm>
            <a:off x="1689" y="1988"/>
            <a:ext cx="89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" name="公式" r:id="rId1" imgW="427990" imgH="146685" progId="Equation.3">
                    <p:embed/>
                  </p:oleObj>
                </mc:Choice>
                <mc:Fallback>
                  <p:oleObj name="公式" r:id="rId1" imgW="427990" imgH="14668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1988"/>
                          <a:ext cx="89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0" name="Text Box 6"/>
            <p:cNvSpPr txBox="1">
              <a:spLocks noChangeArrowheads="1"/>
            </p:cNvSpPr>
            <p:nvPr/>
          </p:nvSpPr>
          <p:spPr bwMode="auto">
            <a:xfrm>
              <a:off x="4556" y="1900"/>
              <a:ext cx="63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1.1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908175" y="476250"/>
            <a:ext cx="43211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单变量非线性方程的一般形式 </a:t>
            </a:r>
            <a:endParaRPr lang="zh-CN" altLang="en-US" dirty="0"/>
          </a:p>
        </p:txBody>
      </p:sp>
      <p:grpSp>
        <p:nvGrpSpPr>
          <p:cNvPr id="3" name="Group 8"/>
          <p:cNvGrpSpPr/>
          <p:nvPr/>
        </p:nvGrpSpPr>
        <p:grpSpPr bwMode="auto">
          <a:xfrm>
            <a:off x="539750" y="1314450"/>
            <a:ext cx="7546979" cy="644525"/>
            <a:chOff x="374" y="2246"/>
            <a:chExt cx="4754" cy="406"/>
          </a:xfrm>
        </p:grpSpPr>
        <p:sp>
          <p:nvSpPr>
            <p:cNvPr id="1049" name="Text Box 9"/>
            <p:cNvSpPr txBox="1">
              <a:spLocks noChangeArrowheads="1"/>
            </p:cNvSpPr>
            <p:nvPr/>
          </p:nvSpPr>
          <p:spPr bwMode="auto">
            <a:xfrm>
              <a:off x="374" y="2246"/>
              <a:ext cx="475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其中                          也可以是无穷区间</a:t>
              </a:r>
              <a:r>
                <a:rPr lang="en-US" altLang="zh-CN" dirty="0"/>
                <a:t>. </a:t>
              </a:r>
              <a:endParaRPr lang="en-US" altLang="zh-CN" dirty="0"/>
            </a:p>
          </p:txBody>
        </p:sp>
        <p:graphicFrame>
          <p:nvGraphicFramePr>
            <p:cNvPr id="1030" name="Object 10"/>
            <p:cNvGraphicFramePr>
              <a:graphicFrameLocks noChangeAspect="1"/>
            </p:cNvGraphicFramePr>
            <p:nvPr/>
          </p:nvGraphicFramePr>
          <p:xfrm>
            <a:off x="829" y="2377"/>
            <a:ext cx="250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name="公式" r:id="rId3" imgW="1205230" imgH="146685" progId="Equation.3">
                    <p:embed/>
                  </p:oleObj>
                </mc:Choice>
                <mc:Fallback>
                  <p:oleObj name="公式" r:id="rId3" imgW="1205230" imgH="14668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2377"/>
                          <a:ext cx="250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11188" y="2025650"/>
            <a:ext cx="619283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高次多项式函数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超越函数</a:t>
            </a:r>
            <a:endParaRPr lang="zh-CN" altLang="en-US" baseline="3000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1331913" y="3141663"/>
          <a:ext cx="5359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公式" r:id="rId5" imgW="2181860" imgH="173990" progId="Equation.3">
                  <p:embed/>
                </p:oleObj>
              </mc:Choice>
              <mc:Fallback>
                <p:oleObj name="公式" r:id="rId5" imgW="2181860" imgH="1739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41663"/>
                        <a:ext cx="5359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7092950" y="3006725"/>
            <a:ext cx="1012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1.2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" name="Text Box 15"/>
          <p:cNvSpPr txBox="1">
            <a:spLocks noChangeArrowheads="1"/>
          </p:cNvSpPr>
          <p:nvPr/>
        </p:nvSpPr>
        <p:spPr bwMode="auto">
          <a:xfrm>
            <a:off x="692785" y="2359025"/>
            <a:ext cx="53924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    </a:t>
            </a:r>
            <a:r>
              <a:rPr lang="zh-CN" altLang="en-US" dirty="0"/>
              <a:t>如果函数      是多项式函数，即</a:t>
            </a:r>
            <a:endParaRPr lang="zh-CN" altLang="en-US" dirty="0"/>
          </a:p>
        </p:txBody>
      </p:sp>
      <p:graphicFrame>
        <p:nvGraphicFramePr>
          <p:cNvPr id="1029" name="Object 16"/>
          <p:cNvGraphicFramePr>
            <a:graphicFrameLocks noChangeAspect="1"/>
          </p:cNvGraphicFramePr>
          <p:nvPr/>
        </p:nvGraphicFramePr>
        <p:xfrm>
          <a:off x="2677160" y="2511425"/>
          <a:ext cx="814705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7" imgW="246380" imgH="146685" progId="Equation.3">
                  <p:embed/>
                </p:oleObj>
              </mc:Choice>
              <mc:Fallback>
                <p:oleObj name="Equation" r:id="rId7" imgW="246380" imgH="14668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60" y="2511425"/>
                        <a:ext cx="814705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/>
          <p:nvPr/>
        </p:nvGrpSpPr>
        <p:grpSpPr bwMode="auto">
          <a:xfrm>
            <a:off x="395288" y="3573463"/>
            <a:ext cx="8005763" cy="1198563"/>
            <a:chOff x="374" y="3208"/>
            <a:chExt cx="5043" cy="755"/>
          </a:xfrm>
        </p:grpSpPr>
        <p:sp>
          <p:nvSpPr>
            <p:cNvPr id="1047" name="Text Box 18"/>
            <p:cNvSpPr txBox="1">
              <a:spLocks noChangeArrowheads="1"/>
            </p:cNvSpPr>
            <p:nvPr/>
          </p:nvSpPr>
          <p:spPr bwMode="auto">
            <a:xfrm>
              <a:off x="374" y="3208"/>
              <a:ext cx="5043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其中                      为实数，则称方程</a:t>
              </a:r>
              <a:r>
                <a:rPr lang="en-US" altLang="zh-CN" dirty="0"/>
                <a:t>(1.1)</a:t>
              </a:r>
              <a:r>
                <a:rPr lang="zh-CN" altLang="en-US" dirty="0"/>
                <a:t>为  </a:t>
              </a:r>
              <a:endParaRPr lang="zh-CN" altLang="en-US" dirty="0"/>
            </a:p>
            <a:p>
              <a:pPr eaLnBrk="1" hangingPunct="1"/>
              <a:r>
                <a:rPr lang="zh-CN" altLang="en-US" dirty="0">
                  <a:solidFill>
                    <a:srgbClr val="FF0000"/>
                  </a:solidFill>
                </a:rPr>
                <a:t>次代数方程</a:t>
              </a:r>
              <a:r>
                <a:rPr lang="en-US" altLang="zh-CN" dirty="0"/>
                <a:t>. </a:t>
              </a:r>
              <a:endParaRPr lang="en-US" altLang="zh-CN" dirty="0"/>
            </a:p>
          </p:txBody>
        </p:sp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839" y="3334"/>
            <a:ext cx="210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公式" r:id="rId9" imgW="1013460" imgH="163830" progId="Equation.3">
                    <p:embed/>
                  </p:oleObj>
                </mc:Choice>
                <mc:Fallback>
                  <p:oleObj name="公式" r:id="rId9" imgW="1013460" imgH="16383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334"/>
                          <a:ext cx="210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5148" y="3344"/>
            <a:ext cx="1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name="公式" r:id="rId11" imgW="92710" imgH="99060" progId="Equation.3">
                    <p:embed/>
                  </p:oleObj>
                </mc:Choice>
                <mc:Fallback>
                  <p:oleObj name="公式" r:id="rId11" imgW="92710" imgH="990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3344"/>
                          <a:ext cx="1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949325" y="4589463"/>
            <a:ext cx="14065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超越函数</a:t>
            </a:r>
            <a:endParaRPr lang="zh-CN" altLang="en-US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2389188" y="4589463"/>
            <a:ext cx="35512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不能表示为多项式的函数</a:t>
            </a:r>
            <a:endParaRPr lang="zh-CN" altLang="en-US"/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758825" y="5383213"/>
            <a:ext cx="4752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如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)=3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+8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-7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  <a:endParaRPr lang="en-US" altLang="zh-CN" baseline="30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4503738" y="5432425"/>
            <a:ext cx="3092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(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)=e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+1-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ln(sin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)-2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1766888" y="5816600"/>
            <a:ext cx="24447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高次代数方程</a:t>
            </a:r>
            <a:endParaRPr lang="zh-CN" altLang="en-US" baseline="3000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367338" y="5816600"/>
            <a:ext cx="15843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超越方程</a:t>
            </a:r>
            <a:endParaRPr lang="zh-CN" altLang="en-US" baseline="3000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  <p:bldP spid="56331" grpId="0" autoUpdateAnimBg="0"/>
      <p:bldP spid="56333" grpId="0"/>
      <p:bldP spid="56341" grpId="0"/>
      <p:bldP spid="56342" grpId="0"/>
      <p:bldP spid="56343" grpId="0" autoUpdateAnimBg="0"/>
      <p:bldP spid="56344" grpId="0"/>
      <p:bldP spid="56345" grpId="0" autoUpdateAnimBg="0"/>
      <p:bldP spid="5634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4" y="130096"/>
            <a:ext cx="4136777" cy="771872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埃特金加速算法</a:t>
            </a:r>
            <a:endParaRPr lang="zh-CN" altLang="en-US" sz="3600" b="1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547664" y="901968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1" imgW="1714500" imgH="228600" progId="Equation.DSMT4">
                  <p:embed/>
                </p:oleObj>
              </mc:Choice>
              <mc:Fallback>
                <p:oleObj name="Equation" r:id="rId1" imgW="1714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901968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609452" y="2124343"/>
            <a:ext cx="2859087" cy="530225"/>
            <a:chOff x="339" y="1660"/>
            <a:chExt cx="1801" cy="334"/>
          </a:xfrm>
        </p:grpSpPr>
        <p:sp>
          <p:nvSpPr>
            <p:cNvPr id="19471" name="Rectangle 6"/>
            <p:cNvSpPr>
              <a:spLocks noChangeArrowheads="1"/>
            </p:cNvSpPr>
            <p:nvPr/>
          </p:nvSpPr>
          <p:spPr bwMode="auto">
            <a:xfrm>
              <a:off x="339" y="166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设：</a:t>
              </a: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748" y="1706"/>
            <a:ext cx="13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3" name="Equation" r:id="rId3" imgW="1104900" imgH="228600" progId="Equation.DSMT4">
                    <p:embed/>
                  </p:oleObj>
                </mc:Choice>
                <mc:Fallback>
                  <p:oleObj name="Equation" r:id="rId3" imgW="11049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706"/>
                          <a:ext cx="1392" cy="28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3635227" y="2270393"/>
            <a:ext cx="720725" cy="287337"/>
          </a:xfrm>
          <a:prstGeom prst="rightArrow">
            <a:avLst>
              <a:gd name="adj1" fmla="val 50000"/>
              <a:gd name="adj2" fmla="val 627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4643289" y="2054493"/>
          <a:ext cx="261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Equation" r:id="rId5" imgW="1307465" imgH="431800" progId="Equation.DSMT4">
                  <p:embed/>
                </p:oleObj>
              </mc:Choice>
              <mc:Fallback>
                <p:oleObj name="Equation" r:id="rId5" imgW="1307465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289" y="2054493"/>
                        <a:ext cx="2616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682477" y="4502418"/>
            <a:ext cx="720725" cy="287337"/>
          </a:xfrm>
          <a:prstGeom prst="rightArrow">
            <a:avLst>
              <a:gd name="adj1" fmla="val 50000"/>
              <a:gd name="adj2" fmla="val 6270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148114" y="4286518"/>
            <a:ext cx="2044700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Aitken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加速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547664" y="1405205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Equation" r:id="rId7" imgW="1905000" imgH="228600" progId="Equation.DSMT4">
                  <p:embed/>
                </p:oleObj>
              </mc:Choice>
              <mc:Fallback>
                <p:oleObj name="Equation" r:id="rId7" imgW="19050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05205"/>
                        <a:ext cx="381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474639" y="2846655"/>
          <a:ext cx="337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Equation" r:id="rId9" imgW="1688465" imgH="495300" progId="Equation.DSMT4">
                  <p:embed/>
                </p:oleObj>
              </mc:Choice>
              <mc:Fallback>
                <p:oleObj name="Equation" r:id="rId9" imgW="1688465" imgH="495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639" y="2846655"/>
                        <a:ext cx="337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682477" y="3207018"/>
            <a:ext cx="720725" cy="287337"/>
          </a:xfrm>
          <a:prstGeom prst="rightArrow">
            <a:avLst>
              <a:gd name="adj1" fmla="val 50000"/>
              <a:gd name="adj2" fmla="val 627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474639" y="3926155"/>
          <a:ext cx="3276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Equation" r:id="rId11" imgW="1637665" imgH="761365" progId="Equation.DSMT4">
                  <p:embed/>
                </p:oleObj>
              </mc:Choice>
              <mc:Fallback>
                <p:oleObj name="Equation" r:id="rId11" imgW="1637665" imgH="76136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639" y="3926155"/>
                        <a:ext cx="3276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AutoShape 16" descr="再生纸"/>
          <p:cNvSpPr>
            <a:spLocks noChangeArrowheads="1"/>
          </p:cNvSpPr>
          <p:nvPr/>
        </p:nvSpPr>
        <p:spPr bwMode="auto">
          <a:xfrm>
            <a:off x="539602" y="5510480"/>
            <a:ext cx="8307387" cy="536575"/>
          </a:xfrm>
          <a:prstGeom prst="roundRect">
            <a:avLst>
              <a:gd name="adj" fmla="val 16667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收敛到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*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时，修正项分子趋于零。</a:t>
            </a:r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b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nimBg="1"/>
      <p:bldP spid="23562" grpId="0" animBg="1"/>
      <p:bldP spid="23563" grpId="0" animBg="1" autoUpdateAnimBg="0"/>
      <p:bldP spid="23566" grpId="0" animBg="1"/>
      <p:bldP spid="2356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160769"/>
          <p:cNvSpPr txBox="1">
            <a:spLocks noChangeArrowheads="1"/>
          </p:cNvSpPr>
          <p:nvPr/>
        </p:nvSpPr>
        <p:spPr bwMode="auto">
          <a:xfrm>
            <a:off x="228600" y="228600"/>
            <a:ext cx="8458200" cy="24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  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用埃特金方法求方程                            在初值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附近的一个根, 精度要求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，</a:t>
            </a:r>
            <a:endParaRPr lang="zh-CN" altLang="en-US" sz="32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endParaRPr lang="zh-CN" altLang="en-US" sz="32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4274" name="矩形 160771"/>
          <p:cNvSpPr>
            <a:spLocks noChangeArrowheads="1"/>
          </p:cNvSpPr>
          <p:nvPr/>
        </p:nvSpPr>
        <p:spPr bwMode="auto">
          <a:xfrm>
            <a:off x="4024313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4275" name="对象 160770"/>
          <p:cNvGraphicFramePr/>
          <p:nvPr/>
        </p:nvGraphicFramePr>
        <p:xfrm>
          <a:off x="4594225" y="304800"/>
          <a:ext cx="2286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" r:id="rId1" imgW="1091565" imgH="203200" progId="Equation.3">
                  <p:embed/>
                </p:oleObj>
              </mc:Choice>
              <mc:Fallback>
                <p:oleObj name="" r:id="rId1" imgW="1091565" imgH="203200" progId="Equation.3">
                  <p:embed/>
                  <p:pic>
                    <p:nvPicPr>
                      <p:cNvPr id="0" name="对象 16077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304800"/>
                        <a:ext cx="2286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矩形 160773"/>
          <p:cNvSpPr>
            <a:spLocks noChangeArrowheads="1"/>
          </p:cNvSpPr>
          <p:nvPr/>
        </p:nvSpPr>
        <p:spPr bwMode="auto">
          <a:xfrm>
            <a:off x="43100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4277" name="对象 160772"/>
          <p:cNvGraphicFramePr/>
          <p:nvPr/>
        </p:nvGraphicFramePr>
        <p:xfrm>
          <a:off x="1447800" y="8382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" r:id="rId3" imgW="520700" imgH="228600" progId="Equation.3">
                  <p:embed/>
                </p:oleObj>
              </mc:Choice>
              <mc:Fallback>
                <p:oleObj name="" r:id="rId3" imgW="520700" imgH="228600" progId="Equation.3">
                  <p:embed/>
                  <p:pic>
                    <p:nvPicPr>
                      <p:cNvPr id="0" name="对象 16077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矩形 160775"/>
          <p:cNvSpPr>
            <a:spLocks noChangeArrowheads="1"/>
          </p:cNvSpPr>
          <p:nvPr/>
        </p:nvSpPr>
        <p:spPr bwMode="auto">
          <a:xfrm>
            <a:off x="430530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4279" name="对象 160774"/>
          <p:cNvGraphicFramePr/>
          <p:nvPr/>
        </p:nvGraphicFramePr>
        <p:xfrm>
          <a:off x="6553200" y="762000"/>
          <a:ext cx="1295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" r:id="rId5" imgW="533400" imgH="203200" progId="Equation.3">
                  <p:embed/>
                </p:oleObj>
              </mc:Choice>
              <mc:Fallback>
                <p:oleObj name="" r:id="rId5" imgW="533400" imgH="203200" progId="Equation.3">
                  <p:embed/>
                  <p:pic>
                    <p:nvPicPr>
                      <p:cNvPr id="0" name="对象 16077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762000"/>
                        <a:ext cx="12954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矩形 160777"/>
          <p:cNvSpPr>
            <a:spLocks noChangeArrowheads="1"/>
          </p:cNvSpPr>
          <p:nvPr/>
        </p:nvSpPr>
        <p:spPr bwMode="auto">
          <a:xfrm>
            <a:off x="4157663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4281" name="对象 160776"/>
          <p:cNvGraphicFramePr/>
          <p:nvPr/>
        </p:nvGraphicFramePr>
        <p:xfrm>
          <a:off x="4114800" y="1447800"/>
          <a:ext cx="1600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" r:id="rId7" imgW="825500" imgH="520700" progId="Equation.3">
                  <p:embed/>
                </p:oleObj>
              </mc:Choice>
              <mc:Fallback>
                <p:oleObj name="" r:id="rId7" imgW="825500" imgH="520700" progId="Equation.3">
                  <p:embed/>
                  <p:pic>
                    <p:nvPicPr>
                      <p:cNvPr id="0" name="对象 16077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447800"/>
                        <a:ext cx="16002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文本框 160778"/>
          <p:cNvSpPr txBox="1">
            <a:spLocks noChangeArrowheads="1"/>
          </p:cNvSpPr>
          <p:nvPr/>
        </p:nvSpPr>
        <p:spPr bwMode="auto">
          <a:xfrm>
            <a:off x="1447800" y="1600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取迭代格式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83" name="文本框 160779"/>
          <p:cNvSpPr txBox="1">
            <a:spLocks noChangeArrowheads="1"/>
          </p:cNvSpPr>
          <p:nvPr/>
        </p:nvSpPr>
        <p:spPr bwMode="auto">
          <a:xfrm>
            <a:off x="381000" y="2438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  埃特金方法迭代格式为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84" name="矩形 160781"/>
          <p:cNvSpPr>
            <a:spLocks noChangeArrowheads="1"/>
          </p:cNvSpPr>
          <p:nvPr/>
        </p:nvSpPr>
        <p:spPr bwMode="auto">
          <a:xfrm>
            <a:off x="3376613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4285" name="对象 160780"/>
          <p:cNvGraphicFramePr/>
          <p:nvPr/>
        </p:nvGraphicFramePr>
        <p:xfrm>
          <a:off x="1066800" y="3124200"/>
          <a:ext cx="5257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" r:id="rId9" imgW="2387600" imgH="571500" progId="Equation.3">
                  <p:embed/>
                </p:oleObj>
              </mc:Choice>
              <mc:Fallback>
                <p:oleObj name="" r:id="rId9" imgW="2387600" imgH="571500" progId="Equation.3">
                  <p:embed/>
                  <p:pic>
                    <p:nvPicPr>
                      <p:cNvPr id="0" name="对象 16078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52578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矩形 160783"/>
          <p:cNvSpPr>
            <a:spLocks noChangeArrowheads="1"/>
          </p:cNvSpPr>
          <p:nvPr/>
        </p:nvSpPr>
        <p:spPr bwMode="auto">
          <a:xfrm>
            <a:off x="309086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4287" name="对象 160782"/>
          <p:cNvGraphicFramePr/>
          <p:nvPr/>
        </p:nvGraphicFramePr>
        <p:xfrm>
          <a:off x="990600" y="4572000"/>
          <a:ext cx="6781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" r:id="rId11" imgW="2959100" imgH="457200" progId="Equation.3">
                  <p:embed/>
                </p:oleObj>
              </mc:Choice>
              <mc:Fallback>
                <p:oleObj name="" r:id="rId11" imgW="2959100" imgH="457200" progId="Equation.3">
                  <p:embed/>
                  <p:pic>
                    <p:nvPicPr>
                      <p:cNvPr id="0" name="对象 16078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67818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文本框 160784"/>
          <p:cNvSpPr txBox="1">
            <a:spLocks noChangeArrowheads="1"/>
          </p:cNvSpPr>
          <p:nvPr/>
        </p:nvSpPr>
        <p:spPr bwMode="auto">
          <a:xfrm>
            <a:off x="838200" y="59436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只迭代二次就得到满足精度要求的解。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9" y="6856"/>
            <a:ext cx="4730831" cy="830997"/>
          </a:xfrm>
          <a:noFill/>
        </p:spPr>
        <p:txBody>
          <a:bodyPr wrap="square" anchor="b">
            <a:spAutoFit/>
          </a:bodyPr>
          <a:lstStyle/>
          <a:p>
            <a:pPr algn="l" eaLnBrk="1" hangingPunct="1"/>
            <a:r>
              <a:rPr lang="en-US" altLang="zh-CN" sz="4800" dirty="0"/>
              <a:t>Newton</a:t>
            </a:r>
            <a:r>
              <a:rPr lang="zh-CN" altLang="en-US" sz="4800" dirty="0"/>
              <a:t>迭代</a:t>
            </a:r>
            <a:endParaRPr lang="zh-CN" altLang="en-US" sz="48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23528" y="98072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基本思想：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57141" y="980728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将非线性方程</a:t>
            </a:r>
            <a:r>
              <a:rPr lang="zh-CN" altLang="en-US" sz="2800" b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线性化</a:t>
            </a:r>
            <a:endParaRPr lang="zh-CN" altLang="en-US" sz="2800" b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3891" y="1555403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)=0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的近似根， 将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一阶 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</a:rPr>
              <a:t>Taylor </a:t>
            </a: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</a:rPr>
              <a:t>展开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612453" y="1990378"/>
            <a:ext cx="8355013" cy="784225"/>
            <a:chOff x="340" y="1525"/>
            <a:chExt cx="5263" cy="494"/>
          </a:xfrm>
        </p:grpSpPr>
        <p:graphicFrame>
          <p:nvGraphicFramePr>
            <p:cNvPr id="21510" name="Object 7"/>
            <p:cNvGraphicFramePr>
              <a:graphicFrameLocks noChangeAspect="1"/>
            </p:cNvGraphicFramePr>
            <p:nvPr/>
          </p:nvGraphicFramePr>
          <p:xfrm>
            <a:off x="340" y="1525"/>
            <a:ext cx="355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8" name="Equation" r:id="rId1" imgW="3009900" imgH="393700" progId="Equation.DSMT4">
                    <p:embed/>
                  </p:oleObj>
                </mc:Choice>
                <mc:Fallback>
                  <p:oleObj name="Equation" r:id="rId1" imgW="3009900" imgH="393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525"/>
                          <a:ext cx="355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7" name="Text Box 8"/>
            <p:cNvSpPr txBox="1">
              <a:spLocks noChangeArrowheads="1"/>
            </p:cNvSpPr>
            <p:nvPr/>
          </p:nvSpPr>
          <p:spPr bwMode="auto">
            <a:xfrm>
              <a:off x="3827" y="162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63600" indent="-863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zh-CN" altLang="en-US" i="1">
                  <a:latin typeface="Times New Roman" panose="02020603050405020304" pitchFamily="18" charset="0"/>
                  <a:sym typeface="Symbol" panose="05050102010706020507" pitchFamily="18" charset="2"/>
                </a:rPr>
                <a:t>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</a:rPr>
                <a:t>在 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</a:rPr>
                <a:t>和 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</a:rPr>
                <a:t>之间。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549078" y="2709515"/>
            <a:ext cx="2592388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212903" y="2060228"/>
            <a:ext cx="2160588" cy="720725"/>
          </a:xfrm>
          <a:prstGeom prst="rect">
            <a:avLst/>
          </a:prstGeom>
          <a:solidFill>
            <a:schemeClr val="accent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115691" y="2995265"/>
          <a:ext cx="1238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9" name="Equation" r:id="rId3" imgW="660400" imgH="203200" progId="Equation.DSMT4">
                  <p:embed/>
                </p:oleObj>
              </mc:Choice>
              <mc:Fallback>
                <p:oleObj name="Equation" r:id="rId3" imgW="6604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91" y="2995265"/>
                        <a:ext cx="1238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541016" y="2995265"/>
            <a:ext cx="503237" cy="360363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2341241" y="2923828"/>
          <a:ext cx="30718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Equation" r:id="rId5" imgW="1638300" imgH="228600" progId="Equation.DSMT4">
                  <p:embed/>
                </p:oleObj>
              </mc:Choice>
              <mc:Fallback>
                <p:oleObj name="Equation" r:id="rId5" imgW="16383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241" y="2923828"/>
                        <a:ext cx="30718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5652766" y="2995265"/>
            <a:ext cx="503237" cy="360363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6300466" y="2780953"/>
          <a:ext cx="20240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Equation" r:id="rId7" imgW="1078865" imgH="431800" progId="Equation.DSMT4">
                  <p:embed/>
                </p:oleObj>
              </mc:Choice>
              <mc:Fallback>
                <p:oleObj name="Equation" r:id="rId7" imgW="1078865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466" y="2780953"/>
                        <a:ext cx="2024062" cy="860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541016" y="3860453"/>
            <a:ext cx="503237" cy="360362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1188716" y="3644553"/>
          <a:ext cx="21669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9" imgW="1155700" imgH="431800" progId="Equation.DSMT4">
                  <p:embed/>
                </p:oleObj>
              </mc:Choice>
              <mc:Fallback>
                <p:oleObj name="Equation" r:id="rId9" imgW="11557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16" y="3644553"/>
                        <a:ext cx="2166937" cy="8604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/>
          <p:nvPr/>
        </p:nvGrpSpPr>
        <p:grpSpPr bwMode="auto">
          <a:xfrm>
            <a:off x="4139878" y="3500090"/>
            <a:ext cx="4105275" cy="2592388"/>
            <a:chOff x="528" y="2640"/>
            <a:chExt cx="2064" cy="1344"/>
          </a:xfrm>
        </p:grpSpPr>
        <p:sp>
          <p:nvSpPr>
            <p:cNvPr id="21543" name="Line 19"/>
            <p:cNvSpPr>
              <a:spLocks noChangeShapeType="1"/>
            </p:cNvSpPr>
            <p:nvPr/>
          </p:nvSpPr>
          <p:spPr bwMode="auto">
            <a:xfrm>
              <a:off x="528" y="3696"/>
              <a:ext cx="20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Line 20"/>
            <p:cNvSpPr>
              <a:spLocks noChangeShapeType="1"/>
            </p:cNvSpPr>
            <p:nvPr/>
          </p:nvSpPr>
          <p:spPr bwMode="auto">
            <a:xfrm flipV="1">
              <a:off x="624" y="2736"/>
              <a:ext cx="0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Text Box 21"/>
            <p:cNvSpPr txBox="1">
              <a:spLocks noChangeArrowheads="1"/>
            </p:cNvSpPr>
            <p:nvPr/>
          </p:nvSpPr>
          <p:spPr bwMode="auto">
            <a:xfrm>
              <a:off x="2352" y="3408"/>
              <a:ext cx="24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6" name="Rectangle 22"/>
            <p:cNvSpPr>
              <a:spLocks noChangeArrowheads="1"/>
            </p:cNvSpPr>
            <p:nvPr/>
          </p:nvSpPr>
          <p:spPr bwMode="auto">
            <a:xfrm>
              <a:off x="672" y="2640"/>
              <a:ext cx="2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0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3"/>
          <p:cNvGrpSpPr/>
          <p:nvPr/>
        </p:nvGrpSpPr>
        <p:grpSpPr bwMode="auto">
          <a:xfrm>
            <a:off x="4428803" y="3573115"/>
            <a:ext cx="2447925" cy="2354263"/>
            <a:chOff x="720" y="2736"/>
            <a:chExt cx="1008" cy="1152"/>
          </a:xfrm>
        </p:grpSpPr>
        <p:sp>
          <p:nvSpPr>
            <p:cNvPr id="21541" name="Freeform 24"/>
            <p:cNvSpPr/>
            <p:nvPr/>
          </p:nvSpPr>
          <p:spPr bwMode="auto">
            <a:xfrm>
              <a:off x="720" y="2736"/>
              <a:ext cx="1008" cy="1152"/>
            </a:xfrm>
            <a:custGeom>
              <a:avLst/>
              <a:gdLst>
                <a:gd name="T0" fmla="*/ 0 w 1008"/>
                <a:gd name="T1" fmla="*/ 1152 h 1152"/>
                <a:gd name="T2" fmla="*/ 240 w 1008"/>
                <a:gd name="T3" fmla="*/ 1104 h 1152"/>
                <a:gd name="T4" fmla="*/ 576 w 1008"/>
                <a:gd name="T5" fmla="*/ 864 h 1152"/>
                <a:gd name="T6" fmla="*/ 816 w 1008"/>
                <a:gd name="T7" fmla="*/ 480 h 1152"/>
                <a:gd name="T8" fmla="*/ 1008 w 10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152"/>
                <a:gd name="T17" fmla="*/ 1008 w 10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Text Box 25"/>
            <p:cNvSpPr txBox="1">
              <a:spLocks noChangeArrowheads="1"/>
            </p:cNvSpPr>
            <p:nvPr/>
          </p:nvSpPr>
          <p:spPr bwMode="auto">
            <a:xfrm>
              <a:off x="1008" y="3456"/>
              <a:ext cx="38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x*</a:t>
              </a:r>
              <a:endParaRPr kumimoji="0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5508303" y="5479703"/>
            <a:ext cx="111125" cy="11112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27"/>
          <p:cNvGrpSpPr/>
          <p:nvPr/>
        </p:nvGrpSpPr>
        <p:grpSpPr bwMode="auto">
          <a:xfrm>
            <a:off x="6660828" y="5444778"/>
            <a:ext cx="533400" cy="457200"/>
            <a:chOff x="4150" y="3657"/>
            <a:chExt cx="336" cy="288"/>
          </a:xfrm>
        </p:grpSpPr>
        <p:sp>
          <p:nvSpPr>
            <p:cNvPr id="21539" name="Text Box 28"/>
            <p:cNvSpPr txBox="1">
              <a:spLocks noChangeArrowheads="1"/>
            </p:cNvSpPr>
            <p:nvPr/>
          </p:nvSpPr>
          <p:spPr bwMode="auto">
            <a:xfrm>
              <a:off x="4150" y="3657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0" name="Oval 29"/>
            <p:cNvSpPr>
              <a:spLocks noChangeAspect="1" noChangeArrowheads="1"/>
            </p:cNvSpPr>
            <p:nvPr/>
          </p:nvSpPr>
          <p:spPr bwMode="auto">
            <a:xfrm>
              <a:off x="4212" y="3695"/>
              <a:ext cx="57" cy="5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6748141" y="3715990"/>
            <a:ext cx="90487" cy="1800225"/>
            <a:chOff x="4205" y="2568"/>
            <a:chExt cx="57" cy="1134"/>
          </a:xfrm>
        </p:grpSpPr>
        <p:sp>
          <p:nvSpPr>
            <p:cNvPr id="21537" name="Line 31"/>
            <p:cNvSpPr>
              <a:spLocks noChangeShapeType="1"/>
            </p:cNvSpPr>
            <p:nvPr/>
          </p:nvSpPr>
          <p:spPr bwMode="auto">
            <a:xfrm flipV="1">
              <a:off x="4241" y="2568"/>
              <a:ext cx="0" cy="113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Oval 32"/>
            <p:cNvSpPr>
              <a:spLocks noChangeAspect="1" noChangeArrowheads="1"/>
            </p:cNvSpPr>
            <p:nvPr/>
          </p:nvSpPr>
          <p:spPr bwMode="auto">
            <a:xfrm>
              <a:off x="4205" y="2568"/>
              <a:ext cx="57" cy="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33"/>
          <p:cNvGrpSpPr/>
          <p:nvPr/>
        </p:nvGrpSpPr>
        <p:grpSpPr bwMode="auto">
          <a:xfrm>
            <a:off x="5940103" y="3715990"/>
            <a:ext cx="935038" cy="2185988"/>
            <a:chOff x="3696" y="2568"/>
            <a:chExt cx="589" cy="1377"/>
          </a:xfrm>
        </p:grpSpPr>
        <p:sp>
          <p:nvSpPr>
            <p:cNvPr id="21534" name="Line 34"/>
            <p:cNvSpPr>
              <a:spLocks noChangeShapeType="1"/>
            </p:cNvSpPr>
            <p:nvPr/>
          </p:nvSpPr>
          <p:spPr bwMode="auto">
            <a:xfrm flipH="1">
              <a:off x="3869" y="2568"/>
              <a:ext cx="376" cy="1134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Text Box 35"/>
            <p:cNvSpPr txBox="1">
              <a:spLocks noChangeArrowheads="1"/>
            </p:cNvSpPr>
            <p:nvPr/>
          </p:nvSpPr>
          <p:spPr bwMode="auto">
            <a:xfrm>
              <a:off x="3696" y="3657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6" name="Oval 36"/>
            <p:cNvSpPr>
              <a:spLocks noChangeAspect="1" noChangeArrowheads="1"/>
            </p:cNvSpPr>
            <p:nvPr/>
          </p:nvSpPr>
          <p:spPr bwMode="auto">
            <a:xfrm>
              <a:off x="3844" y="3695"/>
              <a:ext cx="57" cy="5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37"/>
          <p:cNvGrpSpPr/>
          <p:nvPr/>
        </p:nvGrpSpPr>
        <p:grpSpPr bwMode="auto">
          <a:xfrm>
            <a:off x="6175053" y="4797078"/>
            <a:ext cx="90488" cy="752475"/>
            <a:chOff x="3844" y="3249"/>
            <a:chExt cx="57" cy="474"/>
          </a:xfrm>
        </p:grpSpPr>
        <p:sp>
          <p:nvSpPr>
            <p:cNvPr id="21532" name="Line 38"/>
            <p:cNvSpPr>
              <a:spLocks noChangeShapeType="1"/>
            </p:cNvSpPr>
            <p:nvPr/>
          </p:nvSpPr>
          <p:spPr bwMode="auto">
            <a:xfrm flipV="1">
              <a:off x="3878" y="3294"/>
              <a:ext cx="0" cy="429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Oval 39"/>
            <p:cNvSpPr>
              <a:spLocks noChangeAspect="1" noChangeArrowheads="1"/>
            </p:cNvSpPr>
            <p:nvPr/>
          </p:nvSpPr>
          <p:spPr bwMode="auto">
            <a:xfrm>
              <a:off x="3844" y="3249"/>
              <a:ext cx="57" cy="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40"/>
          <p:cNvGrpSpPr/>
          <p:nvPr/>
        </p:nvGrpSpPr>
        <p:grpSpPr bwMode="auto">
          <a:xfrm>
            <a:off x="5732141" y="4868515"/>
            <a:ext cx="482600" cy="738188"/>
            <a:chOff x="3565" y="3294"/>
            <a:chExt cx="304" cy="465"/>
          </a:xfrm>
        </p:grpSpPr>
        <p:sp>
          <p:nvSpPr>
            <p:cNvPr id="21530" name="Line 41"/>
            <p:cNvSpPr>
              <a:spLocks noChangeShapeType="1"/>
            </p:cNvSpPr>
            <p:nvPr/>
          </p:nvSpPr>
          <p:spPr bwMode="auto">
            <a:xfrm flipH="1">
              <a:off x="3606" y="3294"/>
              <a:ext cx="263" cy="40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Oval 42"/>
            <p:cNvSpPr>
              <a:spLocks noChangeAspect="1" noChangeArrowheads="1"/>
            </p:cNvSpPr>
            <p:nvPr/>
          </p:nvSpPr>
          <p:spPr bwMode="auto">
            <a:xfrm>
              <a:off x="3565" y="3702"/>
              <a:ext cx="57" cy="5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467991" y="4939953"/>
            <a:ext cx="2952750" cy="5286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条件：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800" i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4" grpId="0" animBg="1"/>
      <p:bldP spid="26636" grpId="0" animBg="1"/>
      <p:bldP spid="26638" grpId="0" animBg="1"/>
      <p:bldP spid="26640" grpId="0" animBg="1"/>
      <p:bldP spid="26650" grpId="0" animBg="1"/>
      <p:bldP spid="266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4"/>
            <a:ext cx="5395913" cy="823912"/>
          </a:xfrm>
          <a:noFill/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4800" dirty="0"/>
              <a:t>Newton</a:t>
            </a:r>
            <a:r>
              <a:rPr lang="zh-CN" altLang="en-US" sz="4800" dirty="0"/>
              <a:t>迭代</a:t>
            </a:r>
            <a:endParaRPr lang="zh-CN" altLang="en-US" sz="4800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50825" y="1341438"/>
            <a:ext cx="684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Newton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法可以看作下面的不动点迭代：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84213" y="1989138"/>
          <a:ext cx="18716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1" imgW="800100" imgH="228600" progId="Equation.DSMT4">
                  <p:embed/>
                </p:oleObj>
              </mc:Choice>
              <mc:Fallback>
                <p:oleObj name="Equation" r:id="rId1" imgW="800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187166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555875" y="20605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其中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492500" y="1916113"/>
          <a:ext cx="20716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3" imgW="1104900" imgH="419100" progId="Equation.DSMT4">
                  <p:embed/>
                </p:oleObj>
              </mc:Choice>
              <mc:Fallback>
                <p:oleObj name="Equation" r:id="rId3" imgW="11049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16113"/>
                        <a:ext cx="2071688" cy="8350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300788" y="1916113"/>
          <a:ext cx="23812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5" imgW="1270000" imgH="457200" progId="Equation.DSMT4">
                  <p:embed/>
                </p:oleObj>
              </mc:Choice>
              <mc:Fallback>
                <p:oleObj name="Equation" r:id="rId5" imgW="12700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916113"/>
                        <a:ext cx="23812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2916238" y="3068638"/>
            <a:ext cx="495300" cy="360362"/>
          </a:xfrm>
          <a:prstGeom prst="rightArrow">
            <a:avLst>
              <a:gd name="adj1" fmla="val 50000"/>
              <a:gd name="adj2" fmla="val 3436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042988" y="2995613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*) = 0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539750" y="3068638"/>
            <a:ext cx="503238" cy="360362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563938" y="2997200"/>
            <a:ext cx="5256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Newton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法至少 </a:t>
            </a:r>
            <a:r>
              <a:rPr lang="zh-CN" altLang="en-US" sz="2800" b="0">
                <a:latin typeface="Times New Roman" panose="02020603050405020304" pitchFamily="18" charset="0"/>
                <a:ea typeface="黑体" panose="02010609060101010101" pitchFamily="49" charset="-122"/>
              </a:rPr>
              <a:t>二阶 </a:t>
            </a:r>
            <a:r>
              <a:rPr lang="zh-CN" altLang="en-US" sz="2800" b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局部收敛</a:t>
            </a:r>
            <a:endParaRPr lang="zh-CN" altLang="en-US" sz="2800" b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95288" y="3860800"/>
            <a:ext cx="825500" cy="495300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</a:ln>
        </p:spPr>
        <p:txBody>
          <a:bodyPr lIns="54000" tIns="36000" rIns="54000" bIns="360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23850" y="3860800"/>
            <a:ext cx="856932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在其零点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的某个邻域内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二阶连续可导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600" i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，则存在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x* 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某个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 </a:t>
            </a:r>
            <a:r>
              <a:rPr lang="zh-CN" altLang="en-US" sz="26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邻域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x*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=[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*-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 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x* 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 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],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使得对 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x*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Newton 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法产生的序列以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不低于</a:t>
            </a:r>
            <a:r>
              <a:rPr lang="zh-CN" altLang="en-US" sz="2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二阶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的收敛速度收敛到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5795963" y="2205038"/>
            <a:ext cx="503237" cy="360362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/>
      <p:bldP spid="27656" grpId="0" animBg="1"/>
      <p:bldP spid="27657" grpId="0"/>
      <p:bldP spid="27658" grpId="0" animBg="1"/>
      <p:bldP spid="27659" grpId="0"/>
      <p:bldP spid="27660" grpId="0" animBg="1"/>
      <p:bldP spid="27661" grpId="0"/>
      <p:bldP spid="276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3500289" cy="830997"/>
          </a:xfrm>
          <a:noFill/>
        </p:spPr>
        <p:txBody>
          <a:bodyPr wrap="square" anchor="b">
            <a:spAutoFit/>
          </a:bodyPr>
          <a:lstStyle/>
          <a:p>
            <a:pPr eaLnBrk="1" hangingPunct="1"/>
            <a:r>
              <a:rPr lang="zh-CN" altLang="en-US" sz="4800" dirty="0"/>
              <a:t>收敛性定理</a:t>
            </a:r>
            <a:endParaRPr lang="zh-CN" altLang="en-US" sz="4800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96602" y="1124744"/>
            <a:ext cx="825500" cy="4953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</a:ln>
        </p:spPr>
        <p:txBody>
          <a:bodyPr lIns="54000" tIns="36000" rIns="54000" bIns="360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331640" y="1124744"/>
            <a:ext cx="51133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，且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331640" y="1988344"/>
            <a:ext cx="5689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(1)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&lt; 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404665" y="2493169"/>
            <a:ext cx="66960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对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且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404665" y="2996407"/>
            <a:ext cx="67691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初始点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满足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&gt; 0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28402" y="3501232"/>
            <a:ext cx="8064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则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Newton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法产生的序列收敛到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的唯一零点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0" grpId="0" autoUpdateAnimBg="0"/>
      <p:bldP spid="29701" grpId="0" autoUpdateAnimBg="0"/>
      <p:bldP spid="29702" grpId="0" autoUpdateAnimBg="0"/>
      <p:bldP spid="29703" grpId="0" autoUpdateAnimBg="0"/>
      <p:bldP spid="2970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8" y="159176"/>
            <a:ext cx="4508401" cy="830997"/>
          </a:xfrm>
          <a:noFill/>
        </p:spPr>
        <p:txBody>
          <a:bodyPr wrap="square" anchor="b">
            <a:spAutoFit/>
          </a:bodyPr>
          <a:lstStyle/>
          <a:p>
            <a:pPr eaLnBrk="1" hangingPunct="1"/>
            <a:r>
              <a:rPr lang="zh-CN" altLang="en-US" sz="4800" dirty="0"/>
              <a:t>全局收敛性定理</a:t>
            </a:r>
            <a:endParaRPr lang="zh-CN" altLang="en-US" sz="48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0577" y="1268760"/>
            <a:ext cx="825500" cy="4953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</a:ln>
        </p:spPr>
        <p:txBody>
          <a:bodyPr lIns="54000" tIns="36000" rIns="54000" bIns="360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15616" y="1268760"/>
            <a:ext cx="41052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，且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15615" y="1771997"/>
            <a:ext cx="5689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(1)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&lt; 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188640" y="2276822"/>
            <a:ext cx="66960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对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且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12377" y="4004022"/>
            <a:ext cx="7705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则对任意初始点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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Newton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法产生的序列收敛到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的唯一零点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188640" y="2924522"/>
            <a:ext cx="4352925" cy="962025"/>
            <a:chOff x="839" y="1888"/>
            <a:chExt cx="2742" cy="606"/>
          </a:xfrm>
        </p:grpSpPr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839" y="1979"/>
              <a:ext cx="72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(3)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4578" name="Object 10"/>
            <p:cNvGraphicFramePr>
              <a:graphicFrameLocks noChangeAspect="1"/>
            </p:cNvGraphicFramePr>
            <p:nvPr/>
          </p:nvGraphicFramePr>
          <p:xfrm>
            <a:off x="1202" y="1888"/>
            <a:ext cx="2379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2" name="Equation" r:id="rId2" imgW="1892300" imgH="482600" progId="Equation.DSMT4">
                    <p:embed/>
                  </p:oleObj>
                </mc:Choice>
                <mc:Fallback>
                  <p:oleObj name="Equation" r:id="rId2" imgW="1892300" imgH="482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888"/>
                          <a:ext cx="2379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24" grpId="0" autoUpdateAnimBg="0"/>
      <p:bldP spid="30725" grpId="0" autoUpdateAnimBg="0"/>
      <p:bldP spid="30726" grpId="0" autoUpdateAnimBg="0"/>
      <p:bldP spid="3072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395536" y="260647"/>
            <a:ext cx="6480175" cy="609599"/>
            <a:chOff x="204" y="845"/>
            <a:chExt cx="4082" cy="384"/>
          </a:xfrm>
        </p:grpSpPr>
        <p:sp>
          <p:nvSpPr>
            <p:cNvPr id="25617" name="Text Box 4"/>
            <p:cNvSpPr txBox="1">
              <a:spLocks noChangeArrowheads="1"/>
            </p:cNvSpPr>
            <p:nvPr/>
          </p:nvSpPr>
          <p:spPr bwMode="auto">
            <a:xfrm>
              <a:off x="204" y="845"/>
              <a:ext cx="40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</a:t>
              </a:r>
              <a:r>
                <a:rPr lang="zh-CN" altLang="en-US" sz="2800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设计一个二阶收敛算法计算       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&gt; 0)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5607" name="Object 5"/>
            <p:cNvGraphicFramePr>
              <a:graphicFrameLocks noChangeAspect="1"/>
            </p:cNvGraphicFramePr>
            <p:nvPr/>
          </p:nvGraphicFramePr>
          <p:xfrm>
            <a:off x="3212" y="890"/>
            <a:ext cx="30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8" name="Equation" r:id="rId1" imgW="241300" imgH="241300" progId="Equation.DSMT4">
                    <p:embed/>
                  </p:oleObj>
                </mc:Choice>
                <mc:Fallback>
                  <p:oleObj name="Equation" r:id="rId1" imgW="2413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890"/>
                          <a:ext cx="30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95536" y="908348"/>
            <a:ext cx="5040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 b="0"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转化为求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Courier New" panose="02070309020205020404" pitchFamily="49" charset="0"/>
              </a:rPr>
              <a:t>-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= 0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的正根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6974" y="1627485"/>
            <a:ext cx="217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Newton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迭代：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556124" y="1411585"/>
          <a:ext cx="5429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9" name="Equation" r:id="rId3" imgW="2895600" imgH="482600" progId="Equation.DSMT4">
                  <p:embed/>
                </p:oleObj>
              </mc:Choice>
              <mc:Fallback>
                <p:oleObj name="Equation" r:id="rId3" imgW="28956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124" y="1411585"/>
                        <a:ext cx="5429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611436" y="2780010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1330574" y="2564110"/>
          <a:ext cx="28336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0" name="Equation" r:id="rId5" imgW="1511300" imgH="457200" progId="Equation.DSMT4">
                  <p:embed/>
                </p:oleObj>
              </mc:Choice>
              <mc:Fallback>
                <p:oleObj name="Equation" r:id="rId5" imgW="15113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574" y="2564110"/>
                        <a:ext cx="28336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211886" y="2419648"/>
          <a:ext cx="37147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1" name="Equation" r:id="rId7" imgW="1981200" imgH="546100" progId="Equation.DSMT4">
                  <p:embed/>
                </p:oleObj>
              </mc:Choice>
              <mc:Fallback>
                <p:oleObj name="Equation" r:id="rId7" imgW="1981200" imgH="546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86" y="2419648"/>
                        <a:ext cx="37147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539999" y="3861098"/>
            <a:ext cx="576262" cy="360362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330574" y="3500735"/>
          <a:ext cx="21431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Equation" r:id="rId9" imgW="1143000" imgH="558800" progId="Equation.DSMT4">
                  <p:embed/>
                </p:oleObj>
              </mc:Choice>
              <mc:Fallback>
                <p:oleObj name="Equation" r:id="rId9" imgW="1143000" imgH="558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574" y="3500735"/>
                        <a:ext cx="21431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564186" y="4003973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4283324" y="3643610"/>
          <a:ext cx="6429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3" name="Equation" r:id="rId11" imgW="342900" imgH="419100" progId="Equation.DSMT4">
                  <p:embed/>
                </p:oleObj>
              </mc:Choice>
              <mc:Fallback>
                <p:oleObj name="Equation" r:id="rId11" imgW="3429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324" y="3643610"/>
                        <a:ext cx="6429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156574" y="3788073"/>
            <a:ext cx="230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二阶收敛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5219949" y="3861098"/>
            <a:ext cx="863600" cy="358775"/>
          </a:xfrm>
          <a:prstGeom prst="rightArrow">
            <a:avLst>
              <a:gd name="adj1" fmla="val 50000"/>
              <a:gd name="adj2" fmla="val 6017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3" grpId="0" animBg="1"/>
      <p:bldP spid="31756" grpId="0" animBg="1"/>
      <p:bldP spid="31760" grpId="0"/>
      <p:bldP spid="317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4491"/>
            <a:ext cx="3130996" cy="823912"/>
          </a:xfrm>
          <a:noFill/>
        </p:spPr>
        <p:txBody>
          <a:bodyPr wrap="square" anchor="b">
            <a:spAutoFit/>
          </a:bodyPr>
          <a:lstStyle/>
          <a:p>
            <a:pPr eaLnBrk="1" hangingPunct="1"/>
            <a:r>
              <a:rPr lang="zh-CN" altLang="en-US" sz="4800" dirty="0"/>
              <a:t>重根情形</a:t>
            </a:r>
            <a:endParaRPr lang="zh-CN" altLang="en-US" sz="4800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0825" y="1335088"/>
            <a:ext cx="889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重根，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Newton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法是否收敛？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900113" y="1916113"/>
          <a:ext cx="6448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Equation" r:id="rId1" imgW="3225800" imgH="228600" progId="Equation.DSMT4">
                  <p:embed/>
                </p:oleObj>
              </mc:Choice>
              <mc:Fallback>
                <p:oleObj name="Equation" r:id="rId1" imgW="3225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6448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27088" y="2565400"/>
            <a:ext cx="201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Taylor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展式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700338" y="2636838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492500" y="2420938"/>
          <a:ext cx="33178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Equation" r:id="rId3" imgW="1841500" imgH="393700" progId="Equation.DSMT4">
                  <p:embed/>
                </p:oleObj>
              </mc:Choice>
              <mc:Fallback>
                <p:oleObj name="Equation" r:id="rId3" imgW="18415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20938"/>
                        <a:ext cx="33178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492500" y="3068638"/>
          <a:ext cx="41465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Equation" r:id="rId5" imgW="2298700" imgH="419100" progId="Equation.DSMT4">
                  <p:embed/>
                </p:oleObj>
              </mc:Choice>
              <mc:Fallback>
                <p:oleObj name="Equation" r:id="rId5" imgW="22987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068638"/>
                        <a:ext cx="41465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492500" y="3789363"/>
          <a:ext cx="42830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0" name="Equation" r:id="rId7" imgW="2374900" imgH="419100" progId="Equation.DSMT4">
                  <p:embed/>
                </p:oleObj>
              </mc:Choice>
              <mc:Fallback>
                <p:oleObj name="Equation" r:id="rId7" imgW="23749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89363"/>
                        <a:ext cx="42830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468313" y="4652963"/>
            <a:ext cx="217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Newton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迭代：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2484438" y="4508500"/>
          <a:ext cx="20716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1" name="Equation" r:id="rId9" imgW="1104900" imgH="419100" progId="Equation.DSMT4">
                  <p:embed/>
                </p:oleObj>
              </mc:Choice>
              <mc:Fallback>
                <p:oleObj name="Equation" r:id="rId9" imgW="11049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8500"/>
                        <a:ext cx="20716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755650" y="5518150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403350" y="5229225"/>
          <a:ext cx="44053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2" name="Equation" r:id="rId11" imgW="2349500" imgH="457200" progId="Equation.DSMT4">
                  <p:embed/>
                </p:oleObj>
              </mc:Choice>
              <mc:Fallback>
                <p:oleObj name="Equation" r:id="rId11" imgW="23495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29225"/>
                        <a:ext cx="44053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5940425" y="5229225"/>
          <a:ext cx="9525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3" name="Equation" r:id="rId13" imgW="508000" imgH="393700" progId="Equation.DSMT4">
                  <p:embed/>
                </p:oleObj>
              </mc:Choice>
              <mc:Fallback>
                <p:oleObj name="Equation" r:id="rId13" imgW="5080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229225"/>
                        <a:ext cx="9525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AutoShape 15"/>
          <p:cNvSpPr>
            <a:spLocks noChangeArrowheads="1"/>
          </p:cNvSpPr>
          <p:nvPr/>
        </p:nvSpPr>
        <p:spPr bwMode="auto">
          <a:xfrm>
            <a:off x="755650" y="6237288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1331913" y="6145213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线性收敛。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987675" y="6165850"/>
            <a:ext cx="394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且重数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越高，收敛越慢。</a:t>
            </a:r>
            <a:endParaRPr lang="zh-CN" altLang="en-US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3" grpId="0"/>
      <p:bldP spid="32774" grpId="0" animBg="1"/>
      <p:bldP spid="32778" grpId="0"/>
      <p:bldP spid="32780" grpId="0" animBg="1"/>
      <p:bldP spid="32783" grpId="0" animBg="1"/>
      <p:bldP spid="32784" grpId="0"/>
      <p:bldP spid="327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60" y="110332"/>
            <a:ext cx="3739729" cy="823912"/>
          </a:xfrm>
          <a:noFill/>
        </p:spPr>
        <p:txBody>
          <a:bodyPr wrap="square" anchor="b">
            <a:spAutoFit/>
          </a:bodyPr>
          <a:lstStyle/>
          <a:p>
            <a:pPr eaLnBrk="1" hangingPunct="1"/>
            <a:r>
              <a:rPr lang="zh-CN" altLang="en-US" sz="4800" dirty="0"/>
              <a:t>提高收敛阶</a:t>
            </a:r>
            <a:endParaRPr lang="zh-CN" altLang="en-US" sz="4800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528" y="934244"/>
            <a:ext cx="2733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提高收敛速度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836416" y="2374106"/>
            <a:ext cx="3646487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latin typeface="Times New Roman" panose="02020603050405020304" pitchFamily="18" charset="0"/>
              </a:rPr>
              <a:t>但 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zh-CN" altLang="en-US">
                <a:latin typeface="Times New Roman" panose="02020603050405020304" pitchFamily="18" charset="0"/>
              </a:rPr>
              <a:t>通常无法预先知道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！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56916" y="1437481"/>
            <a:ext cx="3700462" cy="835025"/>
            <a:chOff x="431" y="1162"/>
            <a:chExt cx="2331" cy="526"/>
          </a:xfrm>
        </p:grpSpPr>
        <p:sp>
          <p:nvSpPr>
            <p:cNvPr id="27667" name="Text Box 6"/>
            <p:cNvSpPr txBox="1">
              <a:spLocks noChangeArrowheads="1"/>
            </p:cNvSpPr>
            <p:nvPr/>
          </p:nvSpPr>
          <p:spPr bwMode="auto">
            <a:xfrm>
              <a:off x="431" y="1253"/>
              <a:ext cx="1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63600" indent="-863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法一：取 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3" name="Object 7"/>
            <p:cNvGraphicFramePr>
              <a:graphicFrameLocks noChangeAspect="1"/>
            </p:cNvGraphicFramePr>
            <p:nvPr/>
          </p:nvGraphicFramePr>
          <p:xfrm>
            <a:off x="1292" y="1162"/>
            <a:ext cx="147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8" name="Equation" r:id="rId1" imgW="1244600" imgH="419100" progId="Equation.DSMT4">
                    <p:embed/>
                  </p:oleObj>
                </mc:Choice>
                <mc:Fallback>
                  <p:oleObj name="Equation" r:id="rId1" imgW="1244600" imgH="4191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162"/>
                          <a:ext cx="1470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 bwMode="auto">
          <a:xfrm>
            <a:off x="4716141" y="1653381"/>
            <a:ext cx="1935162" cy="404813"/>
            <a:chOff x="2925" y="1298"/>
            <a:chExt cx="1219" cy="255"/>
          </a:xfrm>
        </p:grpSpPr>
        <p:sp>
          <p:nvSpPr>
            <p:cNvPr id="27666" name="AutoShape 9"/>
            <p:cNvSpPr>
              <a:spLocks noChangeArrowheads="1"/>
            </p:cNvSpPr>
            <p:nvPr/>
          </p:nvSpPr>
          <p:spPr bwMode="auto">
            <a:xfrm>
              <a:off x="2925" y="1344"/>
              <a:ext cx="318" cy="182"/>
            </a:xfrm>
            <a:prstGeom prst="rightArrow">
              <a:avLst>
                <a:gd name="adj1" fmla="val 50000"/>
                <a:gd name="adj2" fmla="val 436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652" name="Object 10"/>
            <p:cNvGraphicFramePr>
              <a:graphicFrameLocks noChangeAspect="1"/>
            </p:cNvGraphicFramePr>
            <p:nvPr/>
          </p:nvGraphicFramePr>
          <p:xfrm>
            <a:off x="3334" y="1298"/>
            <a:ext cx="81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9" name="Equation" r:id="rId3" imgW="685800" imgH="203200" progId="Equation.DSMT4">
                    <p:embed/>
                  </p:oleObj>
                </mc:Choice>
                <mc:Fallback>
                  <p:oleObj name="Equation" r:id="rId3" imgW="6858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298"/>
                          <a:ext cx="81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/>
          <p:nvPr/>
        </p:nvGrpSpPr>
        <p:grpSpPr bwMode="auto">
          <a:xfrm>
            <a:off x="6805291" y="1653381"/>
            <a:ext cx="1985962" cy="457200"/>
            <a:chOff x="4241" y="1298"/>
            <a:chExt cx="1251" cy="288"/>
          </a:xfrm>
        </p:grpSpPr>
        <p:sp>
          <p:nvSpPr>
            <p:cNvPr id="27664" name="AutoShape 12"/>
            <p:cNvSpPr>
              <a:spLocks noChangeArrowheads="1"/>
            </p:cNvSpPr>
            <p:nvPr/>
          </p:nvSpPr>
          <p:spPr bwMode="auto">
            <a:xfrm>
              <a:off x="4241" y="1344"/>
              <a:ext cx="318" cy="182"/>
            </a:xfrm>
            <a:prstGeom prst="rightArrow">
              <a:avLst>
                <a:gd name="adj1" fmla="val 50000"/>
                <a:gd name="adj2" fmla="val 436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5" name="Rectangle 13"/>
            <p:cNvSpPr>
              <a:spLocks noChangeArrowheads="1"/>
            </p:cNvSpPr>
            <p:nvPr/>
          </p:nvSpPr>
          <p:spPr bwMode="auto">
            <a:xfrm>
              <a:off x="4604" y="129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二阶收敛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756916" y="3166269"/>
            <a:ext cx="799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法二：将求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的重根转化为求 </a:t>
            </a: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另一个函数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的单根。 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691953" y="4533106"/>
            <a:ext cx="659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latin typeface="Times New Roman" panose="02020603050405020304" pitchFamily="18" charset="0"/>
              </a:rPr>
              <a:t>构造针对 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的具有二阶收敛的 </a:t>
            </a:r>
            <a:r>
              <a:rPr lang="en-US" altLang="zh-CN">
                <a:latin typeface="Times New Roman" panose="02020603050405020304" pitchFamily="18" charset="0"/>
              </a:rPr>
              <a:t>Newton </a:t>
            </a:r>
            <a:r>
              <a:rPr lang="zh-CN" altLang="en-US">
                <a:latin typeface="Times New Roman" panose="02020603050405020304" pitchFamily="18" charset="0"/>
              </a:rPr>
              <a:t>迭代：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1836416" y="5037931"/>
          <a:ext cx="53816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Equation" r:id="rId5" imgW="2870200" imgH="457200" progId="Equation.DSMT4">
                  <p:embed/>
                </p:oleObj>
              </mc:Choice>
              <mc:Fallback>
                <p:oleObj name="Equation" r:id="rId5" imgW="28702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416" y="5037931"/>
                        <a:ext cx="5381625" cy="9112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/>
          <p:nvPr/>
        </p:nvGrpSpPr>
        <p:grpSpPr bwMode="auto">
          <a:xfrm>
            <a:off x="1620516" y="3669506"/>
            <a:ext cx="6840537" cy="835025"/>
            <a:chOff x="975" y="2568"/>
            <a:chExt cx="4309" cy="526"/>
          </a:xfrm>
        </p:grpSpPr>
        <p:sp>
          <p:nvSpPr>
            <p:cNvPr id="27663" name="Text Box 18"/>
            <p:cNvSpPr txBox="1">
              <a:spLocks noChangeArrowheads="1"/>
            </p:cNvSpPr>
            <p:nvPr/>
          </p:nvSpPr>
          <p:spPr bwMode="auto">
            <a:xfrm>
              <a:off x="975" y="2659"/>
              <a:ext cx="4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63600" indent="-863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                      ，则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*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 </a:t>
              </a:r>
              <a:r>
                <a:rPr lang="zh-CN" altLang="en-US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的单重根。 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1" name="Object 19"/>
            <p:cNvGraphicFramePr>
              <a:graphicFrameLocks noChangeAspect="1"/>
            </p:cNvGraphicFramePr>
            <p:nvPr/>
          </p:nvGraphicFramePr>
          <p:xfrm>
            <a:off x="1246" y="2568"/>
            <a:ext cx="1035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1" name="Equation" r:id="rId7" imgW="876300" imgH="419100" progId="Equation.DSMT4">
                    <p:embed/>
                  </p:oleObj>
                </mc:Choice>
                <mc:Fallback>
                  <p:oleObj name="Equation" r:id="rId7" imgW="876300" imgH="4191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" y="2568"/>
                          <a:ext cx="1035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 animBg="1"/>
      <p:bldP spid="33806" grpId="0"/>
      <p:bldP spid="3380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22"/>
            <a:ext cx="5395913" cy="823912"/>
          </a:xfrm>
          <a:noFill/>
        </p:spPr>
        <p:txBody>
          <a:bodyPr anchor="b">
            <a:spAutoFit/>
          </a:bodyPr>
          <a:lstStyle/>
          <a:p>
            <a:pPr eaLnBrk="1" hangingPunct="1"/>
            <a:r>
              <a:rPr lang="zh-CN" altLang="en-US" sz="4800" dirty="0"/>
              <a:t>降低初始点的要求</a:t>
            </a:r>
            <a:endParaRPr lang="zh-CN" altLang="en-US" sz="4800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50825" y="1773238"/>
            <a:ext cx="4106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例：</a:t>
            </a:r>
            <a:r>
              <a:rPr lang="zh-CN" altLang="en-US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求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sin(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/6=0 </a:t>
            </a:r>
            <a:r>
              <a:rPr lang="zh-CN" altLang="en-US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的正根。</a:t>
            </a:r>
            <a:endParaRPr lang="zh-CN" altLang="en-US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50825" y="2420938"/>
            <a:ext cx="3529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Newton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下山法：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708400" y="2276475"/>
          <a:ext cx="2820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Equation" r:id="rId1" imgW="1409065" imgH="431800" progId="Equation.DSMT4">
                  <p:embed/>
                </p:oleObj>
              </mc:Choice>
              <mc:Fallback>
                <p:oleObj name="Equation" r:id="rId1" imgW="1409065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76475"/>
                        <a:ext cx="2820988" cy="863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148263" y="2420938"/>
            <a:ext cx="48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i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2800" i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11188" y="2924175"/>
            <a:ext cx="7034212" cy="868363"/>
            <a:chOff x="385" y="1842"/>
            <a:chExt cx="4431" cy="547"/>
          </a:xfrm>
        </p:grpSpPr>
        <p:sp>
          <p:nvSpPr>
            <p:cNvPr id="28690" name="Rectangle 9"/>
            <p:cNvSpPr>
              <a:spLocks noChangeArrowheads="1"/>
            </p:cNvSpPr>
            <p:nvPr/>
          </p:nvSpPr>
          <p:spPr bwMode="auto">
            <a:xfrm>
              <a:off x="385" y="1978"/>
              <a:ext cx="44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r>
                <a:rPr lang="en-US" altLang="zh-CN" sz="280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为数列             中满足                            的最大数。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76" name="Object 10"/>
            <p:cNvGraphicFramePr>
              <a:graphicFrameLocks noChangeAspect="1"/>
            </p:cNvGraphicFramePr>
            <p:nvPr/>
          </p:nvGraphicFramePr>
          <p:xfrm>
            <a:off x="1313" y="1842"/>
            <a:ext cx="561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6" name="Equation" r:id="rId3" imgW="495300" imgH="482600" progId="Equation.DSMT4">
                    <p:embed/>
                  </p:oleObj>
                </mc:Choice>
                <mc:Fallback>
                  <p:oleObj name="Equation" r:id="rId3" imgW="495300" imgH="482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" y="1842"/>
                          <a:ext cx="561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Object 11"/>
            <p:cNvGraphicFramePr>
              <a:graphicFrameLocks noChangeAspect="1"/>
            </p:cNvGraphicFramePr>
            <p:nvPr/>
          </p:nvGraphicFramePr>
          <p:xfrm>
            <a:off x="2471" y="2023"/>
            <a:ext cx="1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7" name="Equation" r:id="rId5" imgW="1129665" imgH="254000" progId="Equation.DSMT4">
                    <p:embed/>
                  </p:oleObj>
                </mc:Choice>
                <mc:Fallback>
                  <p:oleObj name="Equation" r:id="rId5" imgW="1129665" imgH="254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023"/>
                          <a:ext cx="1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250825" y="3716338"/>
            <a:ext cx="6337300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 b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(Newton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下山法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900113" y="4292600"/>
            <a:ext cx="702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给定初始点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，精度要求 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11188" y="47244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如果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)| </a:t>
            </a:r>
            <a:r>
              <a:rPr lang="en-US" altLang="zh-CN">
                <a:latin typeface="Courier New" panose="02070309020205020404" pitchFamily="49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停机，输出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endParaRPr lang="en-US" altLang="zh-CN" i="1" baseline="-25000">
              <a:latin typeface="Times New Roman" panose="02020603050405020304" pitchFamily="18" charset="0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611188" y="5229225"/>
            <a:ext cx="5473700" cy="457200"/>
            <a:chOff x="385" y="3113"/>
            <a:chExt cx="3448" cy="288"/>
          </a:xfrm>
        </p:grpSpPr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385" y="3113"/>
              <a:ext cx="3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</a:rPr>
                <a:t>2.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</a:rPr>
                <a:t>计算                                ，</a:t>
              </a:r>
              <a:r>
                <a:rPr lang="zh-CN" altLang="en-US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 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=1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8675" name="Object 17"/>
            <p:cNvGraphicFramePr>
              <a:graphicFrameLocks noChangeAspect="1"/>
            </p:cNvGraphicFramePr>
            <p:nvPr/>
          </p:nvGraphicFramePr>
          <p:xfrm>
            <a:off x="1066" y="3113"/>
            <a:ext cx="149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8" name="Equation" r:id="rId7" imgW="1320800" imgH="228600" progId="Equation.DSMT4">
                    <p:embed/>
                  </p:oleObj>
                </mc:Choice>
                <mc:Fallback>
                  <p:oleObj name="Equation" r:id="rId7" imgW="13208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113"/>
                          <a:ext cx="149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611188" y="5589588"/>
            <a:ext cx="820896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)|&lt;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)|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，令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en-US" altLang="zh-CN" i="1">
                <a:latin typeface="Times New Roman" panose="02020603050405020304" pitchFamily="18" charset="0"/>
              </a:rPr>
              <a:t>= x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，返回第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步；</a:t>
            </a:r>
            <a:b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   否则</a:t>
            </a:r>
            <a:r>
              <a:rPr lang="zh-CN" altLang="en-US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折半，重新计算第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步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1" name="AutoShape 19" descr="再生纸"/>
          <p:cNvSpPr>
            <a:spLocks noChangeArrowheads="1"/>
          </p:cNvSpPr>
          <p:nvPr/>
        </p:nvSpPr>
        <p:spPr bwMode="auto">
          <a:xfrm>
            <a:off x="1119188" y="1158875"/>
            <a:ext cx="6477000" cy="496888"/>
          </a:xfrm>
          <a:prstGeom prst="roundRect">
            <a:avLst>
              <a:gd name="adj" fmla="val 16667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Newton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法的收敛依赖于初始点的选取。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7" grpId="0" autoUpdateAnimBg="0"/>
      <p:bldP spid="49159" grpId="0" autoUpdateAnimBg="0"/>
      <p:bldP spid="49164" grpId="0" autoUpdateAnimBg="0"/>
      <p:bldP spid="49165" grpId="0" autoUpdateAnimBg="0"/>
      <p:bldP spid="49166" grpId="0" autoUpdateAnimBg="0"/>
      <p:bldP spid="49170" grpId="0" autoUpdateAnimBg="0"/>
      <p:bldP spid="4917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Text Box 3"/>
          <p:cNvSpPr txBox="1">
            <a:spLocks noChangeArrowheads="1"/>
          </p:cNvSpPr>
          <p:nvPr/>
        </p:nvSpPr>
        <p:spPr bwMode="auto">
          <a:xfrm>
            <a:off x="723265" y="2745740"/>
            <a:ext cx="76949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      </a:t>
            </a:r>
            <a:r>
              <a:rPr lang="zh-CN" altLang="en-US" dirty="0"/>
              <a:t>若   是     的  重零点，且     充分光滑，则</a:t>
            </a:r>
            <a:endParaRPr lang="zh-CN" altLang="en-US" dirty="0"/>
          </a:p>
        </p:txBody>
      </p:sp>
      <p:graphicFrame>
        <p:nvGraphicFramePr>
          <p:cNvPr id="2077" name="Object 4"/>
          <p:cNvGraphicFramePr>
            <a:graphicFrameLocks noChangeAspect="1"/>
          </p:cNvGraphicFramePr>
          <p:nvPr/>
        </p:nvGraphicFramePr>
        <p:xfrm>
          <a:off x="1999615" y="2890520"/>
          <a:ext cx="482600" cy="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" name="公式" r:id="rId1" imgW="147320" imgH="126365" progId="Equation.3">
                  <p:embed/>
                </p:oleObj>
              </mc:Choice>
              <mc:Fallback>
                <p:oleObj name="公式" r:id="rId1" imgW="147320" imgH="1263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15" y="2890520"/>
                        <a:ext cx="482600" cy="3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" name="Object 5"/>
          <p:cNvGraphicFramePr>
            <a:graphicFrameLocks noChangeAspect="1"/>
          </p:cNvGraphicFramePr>
          <p:nvPr/>
        </p:nvGraphicFramePr>
        <p:xfrm>
          <a:off x="2788920" y="2958465"/>
          <a:ext cx="814705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" name="Equation" r:id="rId3" imgW="246380" imgH="146685" progId="Equation.3">
                  <p:embed/>
                </p:oleObj>
              </mc:Choice>
              <mc:Fallback>
                <p:oleObj name="Equation" r:id="rId3" imgW="246380" imgH="1466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920" y="2958465"/>
                        <a:ext cx="814705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" name="Object 6"/>
          <p:cNvGraphicFramePr>
            <a:graphicFrameLocks noChangeAspect="1"/>
          </p:cNvGraphicFramePr>
          <p:nvPr/>
        </p:nvGraphicFramePr>
        <p:xfrm>
          <a:off x="3870325" y="3017520"/>
          <a:ext cx="392430" cy="2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" name="Equation" r:id="rId5" imgW="120015" imgH="99060" progId="Equation.3">
                  <p:embed/>
                </p:oleObj>
              </mc:Choice>
              <mc:Fallback>
                <p:oleObj name="Equation" r:id="rId5" imgW="120015" imgH="990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3017520"/>
                        <a:ext cx="392430" cy="259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0" name="Object 7"/>
          <p:cNvGraphicFramePr>
            <a:graphicFrameLocks noChangeAspect="1"/>
          </p:cNvGraphicFramePr>
          <p:nvPr/>
        </p:nvGraphicFramePr>
        <p:xfrm>
          <a:off x="5694045" y="2900045"/>
          <a:ext cx="784225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3" name="Equation" r:id="rId7" imgW="236220" imgH="146685" progId="Equation.3">
                  <p:embed/>
                </p:oleObj>
              </mc:Choice>
              <mc:Fallback>
                <p:oleObj name="Equation" r:id="rId7" imgW="236220" imgH="1466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045" y="2900045"/>
                        <a:ext cx="784225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1116013" y="3500438"/>
          <a:ext cx="46974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4" name="公式" r:id="rId9" imgW="1708785" imgH="163830" progId="Equation.3">
                  <p:embed/>
                </p:oleObj>
              </mc:Choice>
              <mc:Fallback>
                <p:oleObj name="公式" r:id="rId9" imgW="1708785" imgH="1638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46974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5929313" y="3500438"/>
          <a:ext cx="14509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" name="公式" r:id="rId11" imgW="619760" imgH="163830" progId="Equation.3">
                  <p:embed/>
                </p:oleObj>
              </mc:Choice>
              <mc:Fallback>
                <p:oleObj name="公式" r:id="rId11" imgW="619760" imgH="1638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3500438"/>
                        <a:ext cx="14509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4" name="Text Box 11"/>
          <p:cNvSpPr txBox="1">
            <a:spLocks noChangeArrowheads="1"/>
          </p:cNvSpPr>
          <p:nvPr/>
        </p:nvSpPr>
        <p:spPr bwMode="auto">
          <a:xfrm>
            <a:off x="143510" y="3933825"/>
            <a:ext cx="9144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    </a:t>
            </a:r>
            <a:r>
              <a:rPr lang="zh-CN" altLang="en-US" dirty="0"/>
              <a:t>次方程在复数域有且只有 个根（含重根，  重根为  个根）</a:t>
            </a:r>
            <a:r>
              <a:rPr lang="en-US" altLang="zh-CN" dirty="0"/>
              <a:t>. </a:t>
            </a:r>
            <a:endParaRPr lang="en-US" altLang="zh-CN" dirty="0"/>
          </a:p>
        </p:txBody>
      </p:sp>
      <p:graphicFrame>
        <p:nvGraphicFramePr>
          <p:cNvPr id="2073" name="Object 12"/>
          <p:cNvGraphicFramePr>
            <a:graphicFrameLocks noChangeAspect="1"/>
          </p:cNvGraphicFramePr>
          <p:nvPr/>
        </p:nvGraphicFramePr>
        <p:xfrm>
          <a:off x="6407785" y="4222750"/>
          <a:ext cx="392430" cy="2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" name="Equation" r:id="rId13" imgW="120015" imgH="99060" progId="Equation.3">
                  <p:embed/>
                </p:oleObj>
              </mc:Choice>
              <mc:Fallback>
                <p:oleObj name="Equation" r:id="rId13" imgW="120015" imgH="990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785" y="4222750"/>
                        <a:ext cx="392430" cy="259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4" name="Object 13"/>
          <p:cNvGraphicFramePr>
            <a:graphicFrameLocks noChangeAspect="1"/>
          </p:cNvGraphicFramePr>
          <p:nvPr/>
        </p:nvGraphicFramePr>
        <p:xfrm>
          <a:off x="7705090" y="4222750"/>
          <a:ext cx="392430" cy="2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" name="Equation" r:id="rId15" imgW="120015" imgH="99060" progId="Equation.3">
                  <p:embed/>
                </p:oleObj>
              </mc:Choice>
              <mc:Fallback>
                <p:oleObj name="Equation" r:id="rId15" imgW="120015" imgH="990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090" y="4222750"/>
                        <a:ext cx="392430" cy="259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5" name="Object 14"/>
          <p:cNvGraphicFramePr>
            <a:graphicFrameLocks noChangeAspect="1"/>
          </p:cNvGraphicFramePr>
          <p:nvPr/>
        </p:nvGraphicFramePr>
        <p:xfrm>
          <a:off x="4104640" y="4222750"/>
          <a:ext cx="301625" cy="2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" name="Equation" r:id="rId17" imgW="92710" imgH="99060" progId="Equation.3">
                  <p:embed/>
                </p:oleObj>
              </mc:Choice>
              <mc:Fallback>
                <p:oleObj name="Equation" r:id="rId17" imgW="92710" imgH="990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640" y="4222750"/>
                        <a:ext cx="301625" cy="259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6" name="Object 15"/>
          <p:cNvGraphicFramePr>
            <a:graphicFrameLocks noChangeAspect="1"/>
          </p:cNvGraphicFramePr>
          <p:nvPr/>
        </p:nvGraphicFramePr>
        <p:xfrm>
          <a:off x="453390" y="4178300"/>
          <a:ext cx="301625" cy="2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" name="Equation" r:id="rId19" imgW="92710" imgH="99060" progId="Equation.3">
                  <p:embed/>
                </p:oleObj>
              </mc:Choice>
              <mc:Fallback>
                <p:oleObj name="Equation" r:id="rId19" imgW="92710" imgH="990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" y="4178300"/>
                        <a:ext cx="301625" cy="259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00125" y="4437063"/>
            <a:ext cx="14097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超越方程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2571750" y="4645025"/>
          <a:ext cx="25336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" name="公式" r:id="rId21" imgW="767080" imgH="163830" progId="Equation.3">
                  <p:embed/>
                </p:oleObj>
              </mc:Choice>
              <mc:Fallback>
                <p:oleObj name="公式" r:id="rId21" imgW="767080" imgH="1638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645025"/>
                        <a:ext cx="25336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/>
          <p:nvPr/>
        </p:nvGrpSpPr>
        <p:grpSpPr bwMode="auto">
          <a:xfrm>
            <a:off x="312103" y="5021263"/>
            <a:ext cx="8143874" cy="1752600"/>
            <a:chOff x="375" y="2940"/>
            <a:chExt cx="5130" cy="1104"/>
          </a:xfrm>
        </p:grpSpPr>
        <p:sp>
          <p:nvSpPr>
            <p:cNvPr id="2093" name="Text Box 19"/>
            <p:cNvSpPr txBox="1">
              <a:spLocks noChangeArrowheads="1"/>
            </p:cNvSpPr>
            <p:nvPr/>
          </p:nvSpPr>
          <p:spPr bwMode="auto">
            <a:xfrm>
              <a:off x="375" y="2940"/>
              <a:ext cx="513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它在整个   轴上有无穷多个解，若   取值范围不同，解也</a:t>
              </a:r>
              <a:endParaRPr lang="zh-CN" altLang="en-US" dirty="0"/>
            </a:p>
            <a:p>
              <a:pPr eaLnBrk="1" hangingPunct="1"/>
              <a:r>
                <a:rPr lang="zh-CN" altLang="en-US" dirty="0"/>
                <a:t>不同，因此讨论非线性方程</a:t>
              </a:r>
              <a:r>
                <a:rPr lang="en-US" altLang="zh-CN" dirty="0"/>
                <a:t>(1.1)</a:t>
              </a:r>
              <a:r>
                <a:rPr lang="zh-CN" altLang="en-US" dirty="0"/>
                <a:t>的求解必须强调   的定</a:t>
              </a:r>
              <a:endParaRPr lang="zh-CN" altLang="en-US" dirty="0"/>
            </a:p>
            <a:p>
              <a:pPr eaLnBrk="1" hangingPunct="1"/>
              <a:r>
                <a:rPr lang="zh-CN" altLang="en-US" dirty="0"/>
                <a:t>义域，即  的求解区间</a:t>
              </a:r>
              <a:endParaRPr lang="zh-CN" altLang="en-US" dirty="0"/>
            </a:p>
          </p:txBody>
        </p:sp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1192" y="3083"/>
            <a:ext cx="1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" name="公式" r:id="rId23" imgW="92710" imgH="99060" progId="Equation.3">
                    <p:embed/>
                  </p:oleObj>
                </mc:Choice>
                <mc:Fallback>
                  <p:oleObj name="公式" r:id="rId23" imgW="92710" imgH="990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3083"/>
                          <a:ext cx="1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Object 21"/>
            <p:cNvGraphicFramePr>
              <a:graphicFrameLocks noChangeAspect="1"/>
            </p:cNvGraphicFramePr>
            <p:nvPr/>
          </p:nvGraphicFramePr>
          <p:xfrm>
            <a:off x="3488" y="3065"/>
            <a:ext cx="1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2" name="公式" r:id="rId25" imgW="92710" imgH="99060" progId="Equation.3">
                    <p:embed/>
                  </p:oleObj>
                </mc:Choice>
                <mc:Fallback>
                  <p:oleObj name="公式" r:id="rId25" imgW="92710" imgH="990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8" y="3065"/>
                          <a:ext cx="1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0" name="Object 22"/>
            <p:cNvGraphicFramePr>
              <a:graphicFrameLocks noChangeAspect="1"/>
            </p:cNvGraphicFramePr>
            <p:nvPr/>
          </p:nvGraphicFramePr>
          <p:xfrm>
            <a:off x="4638" y="3428"/>
            <a:ext cx="1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3" name="公式" r:id="rId27" imgW="92710" imgH="99060" progId="Equation.3">
                    <p:embed/>
                  </p:oleObj>
                </mc:Choice>
                <mc:Fallback>
                  <p:oleObj name="公式" r:id="rId27" imgW="92710" imgH="990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" y="3428"/>
                          <a:ext cx="1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1" name="Object 23"/>
            <p:cNvGraphicFramePr>
              <a:graphicFrameLocks noChangeAspect="1"/>
            </p:cNvGraphicFramePr>
            <p:nvPr/>
          </p:nvGraphicFramePr>
          <p:xfrm>
            <a:off x="1212" y="3811"/>
            <a:ext cx="1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4" name="公式" r:id="rId29" imgW="92710" imgH="99060" progId="Equation.3">
                    <p:embed/>
                  </p:oleObj>
                </mc:Choice>
                <mc:Fallback>
                  <p:oleObj name="公式" r:id="rId29" imgW="92710" imgH="990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811"/>
                          <a:ext cx="1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2" name="Object 24"/>
            <p:cNvGraphicFramePr>
              <a:graphicFrameLocks noChangeAspect="1"/>
            </p:cNvGraphicFramePr>
            <p:nvPr/>
          </p:nvGraphicFramePr>
          <p:xfrm>
            <a:off x="2391" y="3745"/>
            <a:ext cx="57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5" name="公式" r:id="rId31" imgW="273685" imgH="146685" progId="Equation.3">
                    <p:embed/>
                  </p:oleObj>
                </mc:Choice>
                <mc:Fallback>
                  <p:oleObj name="公式" r:id="rId31" imgW="273685" imgH="14668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" y="3745"/>
                          <a:ext cx="57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/>
          <p:nvPr/>
        </p:nvGrpSpPr>
        <p:grpSpPr bwMode="auto">
          <a:xfrm>
            <a:off x="324803" y="38100"/>
            <a:ext cx="7697785" cy="1198563"/>
            <a:chOff x="374" y="2637"/>
            <a:chExt cx="4849" cy="755"/>
          </a:xfrm>
        </p:grpSpPr>
        <p:sp>
          <p:nvSpPr>
            <p:cNvPr id="2092" name="Text Box 26"/>
            <p:cNvSpPr txBox="1">
              <a:spLocks noChangeArrowheads="1"/>
            </p:cNvSpPr>
            <p:nvPr/>
          </p:nvSpPr>
          <p:spPr bwMode="auto">
            <a:xfrm>
              <a:off x="374" y="2637"/>
              <a:ext cx="4849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/>
                <a:t>    </a:t>
              </a:r>
              <a:r>
                <a:rPr lang="zh-CN" altLang="en-US" dirty="0"/>
                <a:t>如果实数  满足          则称    是方程</a:t>
              </a:r>
              <a:r>
                <a:rPr lang="en-US" altLang="zh-CN" dirty="0"/>
                <a:t>(1.1)</a:t>
              </a:r>
              <a:r>
                <a:rPr lang="zh-CN" altLang="en-US" dirty="0"/>
                <a:t>的</a:t>
              </a:r>
              <a:endParaRPr lang="zh-CN" altLang="en-US" dirty="0"/>
            </a:p>
            <a:p>
              <a:pPr eaLnBrk="1" hangingPunct="1"/>
              <a:r>
                <a:rPr lang="zh-CN" altLang="en-US" dirty="0">
                  <a:solidFill>
                    <a:srgbClr val="FF0000"/>
                  </a:solidFill>
                </a:rPr>
                <a:t>根</a:t>
              </a:r>
              <a:r>
                <a:rPr lang="zh-CN" altLang="en-US" dirty="0"/>
                <a:t>，或称   是        的</a:t>
              </a:r>
              <a:r>
                <a:rPr lang="zh-CN" altLang="en-US" dirty="0">
                  <a:solidFill>
                    <a:srgbClr val="FF0000"/>
                  </a:solidFill>
                </a:rPr>
                <a:t>零点</a:t>
              </a:r>
              <a:r>
                <a:rPr lang="en-US" altLang="zh-CN" dirty="0"/>
                <a:t>.</a:t>
              </a:r>
              <a:endParaRPr lang="en-US" altLang="zh-CN" dirty="0"/>
            </a:p>
          </p:txBody>
        </p:sp>
        <p:graphicFrame>
          <p:nvGraphicFramePr>
            <p:cNvPr id="2063" name="Object 27"/>
            <p:cNvGraphicFramePr>
              <a:graphicFrameLocks noChangeAspect="1"/>
            </p:cNvGraphicFramePr>
            <p:nvPr/>
          </p:nvGraphicFramePr>
          <p:xfrm>
            <a:off x="1537" y="2788"/>
            <a:ext cx="30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6" name="Equation" r:id="rId33" imgW="147320" imgH="126365" progId="Equation.3">
                    <p:embed/>
                  </p:oleObj>
                </mc:Choice>
                <mc:Fallback>
                  <p:oleObj name="Equation" r:id="rId33" imgW="147320" imgH="12636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2788"/>
                          <a:ext cx="30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28"/>
            <p:cNvGraphicFramePr>
              <a:graphicFrameLocks noChangeAspect="1"/>
            </p:cNvGraphicFramePr>
            <p:nvPr/>
          </p:nvGraphicFramePr>
          <p:xfrm>
            <a:off x="1711" y="3095"/>
            <a:ext cx="51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" name="Equation" r:id="rId35" imgW="246380" imgH="146685" progId="Equation.3">
                    <p:embed/>
                  </p:oleObj>
                </mc:Choice>
                <mc:Fallback>
                  <p:oleObj name="Equation" r:id="rId35" imgW="246380" imgH="14668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3095"/>
                          <a:ext cx="51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29"/>
            <p:cNvGraphicFramePr>
              <a:graphicFrameLocks noChangeAspect="1"/>
            </p:cNvGraphicFramePr>
            <p:nvPr/>
          </p:nvGraphicFramePr>
          <p:xfrm>
            <a:off x="2070" y="2757"/>
            <a:ext cx="95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" name="Equation" r:id="rId37" imgW="455295" imgH="146685" progId="Equation.3">
                    <p:embed/>
                  </p:oleObj>
                </mc:Choice>
                <mc:Fallback>
                  <p:oleObj name="Equation" r:id="rId37" imgW="455295" imgH="14668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2757"/>
                          <a:ext cx="95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30"/>
            <p:cNvGraphicFramePr>
              <a:graphicFrameLocks noChangeAspect="1"/>
            </p:cNvGraphicFramePr>
            <p:nvPr/>
          </p:nvGraphicFramePr>
          <p:xfrm>
            <a:off x="3594" y="2732"/>
            <a:ext cx="30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" name="Equation" r:id="rId39" imgW="147320" imgH="126365" progId="Equation.3">
                    <p:embed/>
                  </p:oleObj>
                </mc:Choice>
                <mc:Fallback>
                  <p:oleObj name="Equation" r:id="rId39" imgW="147320" imgH="12636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4" y="2732"/>
                          <a:ext cx="30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" name="Object 31"/>
            <p:cNvGraphicFramePr>
              <a:graphicFrameLocks noChangeAspect="1"/>
            </p:cNvGraphicFramePr>
            <p:nvPr/>
          </p:nvGraphicFramePr>
          <p:xfrm>
            <a:off x="1202" y="3095"/>
            <a:ext cx="30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0" name="Equation" r:id="rId41" imgW="147320" imgH="126365" progId="Equation.3">
                    <p:embed/>
                  </p:oleObj>
                </mc:Choice>
                <mc:Fallback>
                  <p:oleObj name="Equation" r:id="rId41" imgW="147320" imgH="12636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095"/>
                          <a:ext cx="30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2"/>
          <p:cNvGrpSpPr/>
          <p:nvPr/>
        </p:nvGrpSpPr>
        <p:grpSpPr bwMode="auto">
          <a:xfrm>
            <a:off x="1171575" y="1117600"/>
            <a:ext cx="2635251" cy="644525"/>
            <a:chOff x="758" y="174"/>
            <a:chExt cx="1660" cy="406"/>
          </a:xfrm>
        </p:grpSpPr>
        <p:sp>
          <p:nvSpPr>
            <p:cNvPr id="2091" name="Rectangle 33"/>
            <p:cNvSpPr>
              <a:spLocks noChangeArrowheads="1"/>
            </p:cNvSpPr>
            <p:nvPr/>
          </p:nvSpPr>
          <p:spPr bwMode="auto">
            <a:xfrm>
              <a:off x="758" y="174"/>
              <a:ext cx="166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若     可分解为 </a:t>
              </a:r>
              <a:endParaRPr lang="zh-CN" altLang="en-US" dirty="0"/>
            </a:p>
          </p:txBody>
        </p:sp>
        <p:graphicFrame>
          <p:nvGraphicFramePr>
            <p:cNvPr id="2062" name="Object 34"/>
            <p:cNvGraphicFramePr>
              <a:graphicFrameLocks noChangeAspect="1"/>
            </p:cNvGraphicFramePr>
            <p:nvPr/>
          </p:nvGraphicFramePr>
          <p:xfrm>
            <a:off x="945" y="269"/>
            <a:ext cx="51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1" name="Equation" r:id="rId43" imgW="246380" imgH="146685" progId="Equation.3">
                    <p:embed/>
                  </p:oleObj>
                </mc:Choice>
                <mc:Fallback>
                  <p:oleObj name="Equation" r:id="rId43" imgW="246380" imgH="146685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269"/>
                          <a:ext cx="51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79" name="Object 35"/>
          <p:cNvGraphicFramePr>
            <a:graphicFrameLocks noChangeAspect="1"/>
          </p:cNvGraphicFramePr>
          <p:nvPr/>
        </p:nvGraphicFramePr>
        <p:xfrm>
          <a:off x="3505200" y="1268413"/>
          <a:ext cx="322738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" name="Equation" r:id="rId45" imgW="975995" imgH="163830" progId="Equation.3">
                  <p:embed/>
                </p:oleObj>
              </mc:Choice>
              <mc:Fallback>
                <p:oleObj name="Equation" r:id="rId45" imgW="975995" imgH="16383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68413"/>
                        <a:ext cx="322738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6"/>
          <p:cNvGrpSpPr/>
          <p:nvPr/>
        </p:nvGrpSpPr>
        <p:grpSpPr bwMode="auto">
          <a:xfrm>
            <a:off x="60325" y="1593850"/>
            <a:ext cx="8616950" cy="1198563"/>
            <a:chOff x="174" y="908"/>
            <a:chExt cx="5428" cy="755"/>
          </a:xfrm>
        </p:grpSpPr>
        <p:grpSp>
          <p:nvGrpSpPr>
            <p:cNvPr id="2089" name="Group 37"/>
            <p:cNvGrpSpPr/>
            <p:nvPr/>
          </p:nvGrpSpPr>
          <p:grpSpPr bwMode="auto">
            <a:xfrm>
              <a:off x="174" y="908"/>
              <a:ext cx="5428" cy="755"/>
              <a:chOff x="163" y="1114"/>
              <a:chExt cx="5428" cy="755"/>
            </a:xfrm>
          </p:grpSpPr>
          <p:sp>
            <p:nvSpPr>
              <p:cNvPr id="2090" name="Text Box 38"/>
              <p:cNvSpPr txBox="1">
                <a:spLocks noChangeArrowheads="1"/>
              </p:cNvSpPr>
              <p:nvPr/>
            </p:nvSpPr>
            <p:spPr bwMode="auto">
              <a:xfrm>
                <a:off x="163" y="1114"/>
                <a:ext cx="5428" cy="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dist" eaLnBrk="1" hangingPunct="1"/>
                <a:r>
                  <a:rPr lang="zh-CN" altLang="en-US" dirty="0"/>
                  <a:t>其中  为正整数，且            则称     为方程</a:t>
                </a:r>
                <a:r>
                  <a:rPr lang="en-US" altLang="zh-CN" dirty="0"/>
                  <a:t>(1.1)</a:t>
                </a:r>
                <a:r>
                  <a:rPr lang="zh-CN" altLang="en-US" dirty="0"/>
                  <a:t>的   </a:t>
                </a:r>
                <a:endParaRPr lang="zh-CN" altLang="en-US" dirty="0"/>
              </a:p>
              <a:p>
                <a:pPr algn="dist" eaLnBrk="1" hangingPunct="1"/>
                <a:r>
                  <a:rPr lang="zh-CN" altLang="en-US" dirty="0">
                    <a:solidFill>
                      <a:srgbClr val="FF0000"/>
                    </a:solidFill>
                  </a:rPr>
                  <a:t>重根</a:t>
                </a:r>
                <a:r>
                  <a:rPr lang="zh-CN" altLang="en-US" dirty="0"/>
                  <a:t>，或    为      的 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重零点</a:t>
                </a:r>
                <a:r>
                  <a:rPr lang="zh-CN" altLang="en-US" dirty="0"/>
                  <a:t>，     时为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单根</a:t>
                </a:r>
                <a:r>
                  <a:rPr lang="en-US" altLang="zh-CN" dirty="0"/>
                  <a:t>.</a:t>
                </a:r>
                <a:endParaRPr lang="en-US" altLang="zh-CN" dirty="0"/>
              </a:p>
            </p:txBody>
          </p:sp>
          <p:graphicFrame>
            <p:nvGraphicFramePr>
              <p:cNvPr id="2060" name="Object 39"/>
              <p:cNvGraphicFramePr>
                <a:graphicFrameLocks noChangeAspect="1"/>
              </p:cNvGraphicFramePr>
              <p:nvPr/>
            </p:nvGraphicFramePr>
            <p:xfrm>
              <a:off x="616" y="1272"/>
              <a:ext cx="247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3" name="Equation" r:id="rId47" imgW="120015" imgH="99060" progId="Equation.3">
                      <p:embed/>
                    </p:oleObj>
                  </mc:Choice>
                  <mc:Fallback>
                    <p:oleObj name="Equation" r:id="rId47" imgW="120015" imgH="9906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6" y="1272"/>
                            <a:ext cx="247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1" name="Object 40"/>
              <p:cNvGraphicFramePr>
                <a:graphicFrameLocks noChangeAspect="1"/>
              </p:cNvGraphicFramePr>
              <p:nvPr/>
            </p:nvGraphicFramePr>
            <p:xfrm>
              <a:off x="1952" y="1235"/>
              <a:ext cx="988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4" name="Equation" r:id="rId49" imgW="476250" imgH="146685" progId="Equation.3">
                      <p:embed/>
                    </p:oleObj>
                  </mc:Choice>
                  <mc:Fallback>
                    <p:oleObj name="Equation" r:id="rId49" imgW="476250" imgH="146685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2" y="1235"/>
                            <a:ext cx="988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4" name="Object 41"/>
            <p:cNvGraphicFramePr>
              <a:graphicFrameLocks noChangeAspect="1"/>
            </p:cNvGraphicFramePr>
            <p:nvPr/>
          </p:nvGraphicFramePr>
          <p:xfrm>
            <a:off x="3306" y="1391"/>
            <a:ext cx="5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5" name="Equation" r:id="rId51" imgW="256540" imgH="126365" progId="Equation.3">
                    <p:embed/>
                  </p:oleObj>
                </mc:Choice>
                <mc:Fallback>
                  <p:oleObj name="Equation" r:id="rId51" imgW="256540" imgH="12636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1391"/>
                          <a:ext cx="53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42"/>
            <p:cNvGraphicFramePr>
              <a:graphicFrameLocks noChangeAspect="1"/>
            </p:cNvGraphicFramePr>
            <p:nvPr/>
          </p:nvGraphicFramePr>
          <p:xfrm>
            <a:off x="1034" y="1371"/>
            <a:ext cx="30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6" name="Equation" r:id="rId53" imgW="147320" imgH="126365" progId="Equation.3">
                    <p:embed/>
                  </p:oleObj>
                </mc:Choice>
                <mc:Fallback>
                  <p:oleObj name="Equation" r:id="rId53" imgW="147320" imgH="12636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" y="1371"/>
                          <a:ext cx="30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43"/>
            <p:cNvGraphicFramePr>
              <a:graphicFrameLocks noChangeAspect="1"/>
            </p:cNvGraphicFramePr>
            <p:nvPr/>
          </p:nvGraphicFramePr>
          <p:xfrm>
            <a:off x="5274" y="1066"/>
            <a:ext cx="247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" name="Equation" r:id="rId55" imgW="120015" imgH="99060" progId="Equation.3">
                    <p:embed/>
                  </p:oleObj>
                </mc:Choice>
                <mc:Fallback>
                  <p:oleObj name="Equation" r:id="rId55" imgW="120015" imgH="990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4" y="1066"/>
                          <a:ext cx="247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44"/>
            <p:cNvGraphicFramePr>
              <a:graphicFrameLocks noChangeAspect="1"/>
            </p:cNvGraphicFramePr>
            <p:nvPr/>
          </p:nvGraphicFramePr>
          <p:xfrm>
            <a:off x="3560" y="1022"/>
            <a:ext cx="30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" name="Equation" r:id="rId57" imgW="147320" imgH="126365" progId="Equation.3">
                    <p:embed/>
                  </p:oleObj>
                </mc:Choice>
                <mc:Fallback>
                  <p:oleObj name="Equation" r:id="rId57" imgW="147320" imgH="126365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022"/>
                          <a:ext cx="30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45"/>
            <p:cNvGraphicFramePr>
              <a:graphicFrameLocks noChangeAspect="1"/>
            </p:cNvGraphicFramePr>
            <p:nvPr/>
          </p:nvGraphicFramePr>
          <p:xfrm>
            <a:off x="1630" y="1362"/>
            <a:ext cx="51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" name="Equation" r:id="rId59" imgW="246380" imgH="146685" progId="Equation.3">
                    <p:embed/>
                  </p:oleObj>
                </mc:Choice>
                <mc:Fallback>
                  <p:oleObj name="Equation" r:id="rId59" imgW="246380" imgH="146685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1362"/>
                          <a:ext cx="51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46"/>
            <p:cNvGraphicFramePr>
              <a:graphicFrameLocks noChangeAspect="1"/>
            </p:cNvGraphicFramePr>
            <p:nvPr/>
          </p:nvGraphicFramePr>
          <p:xfrm>
            <a:off x="2335" y="1371"/>
            <a:ext cx="34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" name="Equation" r:id="rId61" imgW="165100" imgH="139700" progId="Equation.3">
                    <p:embed/>
                  </p:oleObj>
                </mc:Choice>
                <mc:Fallback>
                  <p:oleObj name="Equation" r:id="rId61" imgW="165100" imgH="1397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1371"/>
                          <a:ext cx="34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91" name="Rectangle 47"/>
          <p:cNvSpPr>
            <a:spLocks noChangeArrowheads="1"/>
          </p:cNvSpPr>
          <p:nvPr/>
        </p:nvSpPr>
        <p:spPr bwMode="auto">
          <a:xfrm>
            <a:off x="395288" y="2708275"/>
            <a:ext cx="10366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endParaRPr lang="zh-CN" altLang="en-US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/>
      <p:bldP spid="5739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943" y="-8671"/>
            <a:ext cx="2946897" cy="830997"/>
          </a:xfrm>
          <a:noFill/>
        </p:spPr>
        <p:txBody>
          <a:bodyPr wrap="square" anchor="b">
            <a:spAutoFit/>
          </a:bodyPr>
          <a:lstStyle/>
          <a:p>
            <a:pPr eaLnBrk="1" hangingPunct="1"/>
            <a:r>
              <a:rPr lang="zh-CN" altLang="en-US" sz="4800" dirty="0"/>
              <a:t>割线法</a:t>
            </a:r>
            <a:endParaRPr lang="zh-CN" altLang="en-US" sz="4800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23528" y="908720"/>
            <a:ext cx="7472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Newton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法的缺点：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每步迭代都要计算导数值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12453" y="4725070"/>
            <a:ext cx="64087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rgbClr val="006600"/>
                </a:solidFill>
                <a:latin typeface="Times New Roman" panose="02020603050405020304" pitchFamily="18" charset="0"/>
              </a:rPr>
              <a:t>只需计算函数值，避免计算导数；</a:t>
            </a:r>
            <a:endParaRPr lang="zh-CN" altLang="en-US" sz="2600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436866" y="1556420"/>
            <a:ext cx="32400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切线斜率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</a:rPr>
              <a:t>割线斜率</a:t>
            </a:r>
            <a:endParaRPr lang="zh-CN" altLang="en-US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508303" y="2348582"/>
          <a:ext cx="3124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Equation" r:id="rId1" imgW="1612900" imgH="431800" progId="Equation.DSMT4">
                  <p:embed/>
                </p:oleObj>
              </mc:Choice>
              <mc:Fallback>
                <p:oleObj name="Equation" r:id="rId1" imgW="1612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303" y="2348582"/>
                        <a:ext cx="3124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5581328" y="3717007"/>
          <a:ext cx="31194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Equation" r:id="rId3" imgW="1777365" imgH="431800" progId="Equation.DSMT4">
                  <p:embed/>
                </p:oleObj>
              </mc:Choice>
              <mc:Fallback>
                <p:oleObj name="Equation" r:id="rId3" imgW="1777365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328" y="3717007"/>
                        <a:ext cx="3119438" cy="863600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Line 8"/>
          <p:cNvSpPr>
            <a:spLocks noChangeAspect="1" noChangeShapeType="1"/>
          </p:cNvSpPr>
          <p:nvPr/>
        </p:nvSpPr>
        <p:spPr bwMode="auto">
          <a:xfrm>
            <a:off x="307653" y="3601120"/>
            <a:ext cx="50450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Arc 9"/>
          <p:cNvSpPr>
            <a:spLocks noChangeAspect="1"/>
          </p:cNvSpPr>
          <p:nvPr/>
        </p:nvSpPr>
        <p:spPr bwMode="auto">
          <a:xfrm flipV="1">
            <a:off x="526728" y="1516732"/>
            <a:ext cx="3181350" cy="25225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Aspect="1" noChangeShapeType="1"/>
          </p:cNvSpPr>
          <p:nvPr/>
        </p:nvSpPr>
        <p:spPr bwMode="auto">
          <a:xfrm flipH="1">
            <a:off x="2628578" y="1772320"/>
            <a:ext cx="1462088" cy="18288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Aspect="1" noChangeShapeType="1"/>
          </p:cNvSpPr>
          <p:nvPr/>
        </p:nvSpPr>
        <p:spPr bwMode="auto">
          <a:xfrm flipH="1">
            <a:off x="2955603" y="1411957"/>
            <a:ext cx="835025" cy="2174875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3322316" y="1626270"/>
            <a:ext cx="1182687" cy="2330450"/>
            <a:chOff x="2047" y="1297"/>
            <a:chExt cx="745" cy="1468"/>
          </a:xfrm>
        </p:grpSpPr>
        <p:sp>
          <p:nvSpPr>
            <p:cNvPr id="29722" name="Line 13"/>
            <p:cNvSpPr>
              <a:spLocks noChangeAspect="1" noChangeShapeType="1"/>
            </p:cNvSpPr>
            <p:nvPr/>
          </p:nvSpPr>
          <p:spPr bwMode="auto">
            <a:xfrm flipV="1">
              <a:off x="2290" y="1297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Text Box 14"/>
            <p:cNvSpPr txBox="1">
              <a:spLocks noChangeArrowheads="1"/>
            </p:cNvSpPr>
            <p:nvPr/>
          </p:nvSpPr>
          <p:spPr bwMode="auto">
            <a:xfrm>
              <a:off x="2047" y="2477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2817491" y="2812132"/>
            <a:ext cx="990600" cy="1144588"/>
            <a:chOff x="1729" y="2044"/>
            <a:chExt cx="624" cy="721"/>
          </a:xfrm>
        </p:grpSpPr>
        <p:sp>
          <p:nvSpPr>
            <p:cNvPr id="29720" name="Line 16"/>
            <p:cNvSpPr>
              <a:spLocks noChangeAspect="1" noChangeShapeType="1"/>
            </p:cNvSpPr>
            <p:nvPr/>
          </p:nvSpPr>
          <p:spPr bwMode="auto">
            <a:xfrm>
              <a:off x="2013" y="2044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Text Box 17"/>
            <p:cNvSpPr txBox="1">
              <a:spLocks noChangeArrowheads="1"/>
            </p:cNvSpPr>
            <p:nvPr/>
          </p:nvSpPr>
          <p:spPr bwMode="auto">
            <a:xfrm>
              <a:off x="1729" y="2477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2563491" y="3561432"/>
            <a:ext cx="111125" cy="1111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2890516" y="3561432"/>
            <a:ext cx="111125" cy="11112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169791" y="357254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0"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kumimoji="0"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484116" y="357254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i="1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0" lang="en-US" altLang="zh-CN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kumimoji="0" lang="en-US" altLang="zh-CN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4860603" y="2564482"/>
            <a:ext cx="503238" cy="360363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9" name="AutoShape 23"/>
          <p:cNvSpPr>
            <a:spLocks noChangeArrowheads="1"/>
          </p:cNvSpPr>
          <p:nvPr/>
        </p:nvSpPr>
        <p:spPr bwMode="auto">
          <a:xfrm>
            <a:off x="4789166" y="4004345"/>
            <a:ext cx="647700" cy="360362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80" name="AutoShape 24"/>
          <p:cNvSpPr>
            <a:spLocks noChangeArrowheads="1"/>
          </p:cNvSpPr>
          <p:nvPr/>
        </p:nvSpPr>
        <p:spPr bwMode="auto">
          <a:xfrm>
            <a:off x="4284341" y="1627857"/>
            <a:ext cx="863600" cy="576263"/>
          </a:xfrm>
          <a:prstGeom prst="wedgeRoundRectCallout">
            <a:avLst>
              <a:gd name="adj1" fmla="val -86028"/>
              <a:gd name="adj2" fmla="val 13083"/>
              <a:gd name="adj3" fmla="val 16667"/>
            </a:avLst>
          </a:prstGeom>
          <a:solidFill>
            <a:srgbClr val="CCFFFF">
              <a:alpha val="89803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切线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1" name="AutoShape 25"/>
          <p:cNvSpPr>
            <a:spLocks noChangeArrowheads="1"/>
          </p:cNvSpPr>
          <p:nvPr/>
        </p:nvSpPr>
        <p:spPr bwMode="auto">
          <a:xfrm>
            <a:off x="2123753" y="1627857"/>
            <a:ext cx="863600" cy="576263"/>
          </a:xfrm>
          <a:prstGeom prst="wedgeRoundRectCallout">
            <a:avLst>
              <a:gd name="adj1" fmla="val 101653"/>
              <a:gd name="adj2" fmla="val 53856"/>
              <a:gd name="adj3" fmla="val 16667"/>
            </a:avLst>
          </a:prstGeom>
          <a:solidFill>
            <a:srgbClr val="CCFFFF">
              <a:alpha val="89803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</a:rPr>
              <a:t>割线</a:t>
            </a:r>
            <a:endParaRPr lang="zh-CN" altLang="en-US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12453" y="5228307"/>
            <a:ext cx="3816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</a:rPr>
              <a:t>需要两个初始点；</a:t>
            </a:r>
            <a:endParaRPr lang="zh-CN" altLang="en-US" sz="26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612453" y="5733132"/>
            <a:ext cx="77041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>
                <a:latin typeface="Times New Roman" panose="02020603050405020304" pitchFamily="18" charset="0"/>
              </a:rPr>
              <a:t>收敛比</a:t>
            </a:r>
            <a:r>
              <a:rPr lang="en-US" altLang="zh-CN" sz="2600">
                <a:latin typeface="Times New Roman" panose="02020603050405020304" pitchFamily="18" charset="0"/>
              </a:rPr>
              <a:t>Newton</a:t>
            </a:r>
            <a:r>
              <a:rPr lang="zh-CN" altLang="en-US" sz="2600">
                <a:latin typeface="Times New Roman" panose="02020603050405020304" pitchFamily="18" charset="0"/>
              </a:rPr>
              <a:t>法稍慢，但对初始点要求同样高。</a:t>
            </a:r>
            <a:endParaRPr lang="zh-CN" altLang="en-US" sz="2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450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1" grpId="0" autoUpdateAnimBg="0"/>
      <p:bldP spid="45074" grpId="0" animBg="1"/>
      <p:bldP spid="45075" grpId="0" animBg="1"/>
      <p:bldP spid="45076" grpId="0" autoUpdateAnimBg="0"/>
      <p:bldP spid="45077" grpId="0" autoUpdateAnimBg="0"/>
      <p:bldP spid="45078" grpId="0" animBg="1"/>
      <p:bldP spid="45079" grpId="0" animBg="1"/>
      <p:bldP spid="45080" grpId="0" animBg="1" autoUpdateAnimBg="0"/>
      <p:bldP spid="45081" grpId="0" animBg="1" autoUpdateAnimBg="0"/>
      <p:bldP spid="45082" grpId="0" autoUpdateAnimBg="0"/>
      <p:bldP spid="4508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116632"/>
            <a:ext cx="3911848" cy="830997"/>
          </a:xfrm>
          <a:noFill/>
        </p:spPr>
        <p:txBody>
          <a:bodyPr wrap="square" anchor="b">
            <a:spAutoFit/>
          </a:bodyPr>
          <a:lstStyle/>
          <a:p>
            <a:pPr eaLnBrk="1" hangingPunct="1"/>
            <a:r>
              <a:rPr lang="zh-CN" altLang="en-US" sz="4800" dirty="0"/>
              <a:t>割线法公式</a:t>
            </a:r>
            <a:endParaRPr lang="zh-CN" altLang="en-US" sz="4800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347964" y="1267743"/>
          <a:ext cx="31194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1" imgW="1777365" imgH="431800" progId="Equation.DSMT4">
                  <p:embed/>
                </p:oleObj>
              </mc:Choice>
              <mc:Fallback>
                <p:oleObj name="Equation" r:id="rId1" imgW="1777365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964" y="1267743"/>
                        <a:ext cx="3119437" cy="863600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55576" y="1340768"/>
            <a:ext cx="236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两点割线法</a:t>
            </a:r>
            <a:endParaRPr lang="zh-CN" altLang="en-US" sz="28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498776" y="3474368"/>
          <a:ext cx="2963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3" imgW="1688465" imgH="431800" progId="Equation.DSMT4">
                  <p:embed/>
                </p:oleObj>
              </mc:Choice>
              <mc:Fallback>
                <p:oleObj name="Equation" r:id="rId3" imgW="1688465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776" y="3474368"/>
                        <a:ext cx="2963863" cy="863600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06389" y="3547393"/>
            <a:ext cx="236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 b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单点割线法</a:t>
            </a:r>
            <a:endParaRPr lang="zh-CN" altLang="en-US" sz="2800" b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90849" y="263584"/>
            <a:ext cx="2916288" cy="830997"/>
          </a:xfrm>
          <a:noFill/>
        </p:spPr>
        <p:txBody>
          <a:bodyPr wrap="square" anchor="b">
            <a:spAutoFit/>
          </a:bodyPr>
          <a:lstStyle/>
          <a:p>
            <a:pPr eaLnBrk="1" hangingPunct="1"/>
            <a:r>
              <a:rPr lang="zh-CN" altLang="en-US" sz="4800" dirty="0"/>
              <a:t>误差估计</a:t>
            </a:r>
            <a:endParaRPr lang="zh-CN" altLang="en-US" sz="4800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323850" y="1719263"/>
            <a:ext cx="8426450" cy="3797300"/>
            <a:chOff x="204" y="845"/>
            <a:chExt cx="5308" cy="2392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204" y="845"/>
              <a:ext cx="520" cy="31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57150" cmpd="thickThin">
              <a:solidFill>
                <a:srgbClr val="FF0000"/>
              </a:solidFill>
              <a:miter lim="800000"/>
            </a:ln>
          </p:spPr>
          <p:txBody>
            <a:bodyPr lIns="54000" tIns="36000" rIns="54000" bIns="360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引理</a:t>
              </a:r>
              <a:endParaRPr kumimoji="0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295" y="845"/>
              <a:ext cx="5217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在其零点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x*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的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某个邻域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=[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x* </a:t>
              </a: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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]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内存在连续的二阶导数，且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i="1"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’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 0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，又设 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-1 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\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，且互不相等，则由两点割线法的误差</a:t>
              </a:r>
              <a:r>
                <a:rPr lang="zh-CN" altLang="en-US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满足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46" name="Object 6"/>
            <p:cNvGraphicFramePr>
              <a:graphicFrameLocks noChangeAspect="1"/>
            </p:cNvGraphicFramePr>
            <p:nvPr/>
          </p:nvGraphicFramePr>
          <p:xfrm>
            <a:off x="1247" y="2160"/>
            <a:ext cx="1635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3" name="Equation" r:id="rId2" imgW="1295400" imgH="431800" progId="Equation.DSMT4">
                    <p:embed/>
                  </p:oleObj>
                </mc:Choice>
                <mc:Fallback>
                  <p:oleObj name="Equation" r:id="rId2" imgW="12954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160"/>
                          <a:ext cx="1635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340" y="293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其中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1747" name="Object 8"/>
            <p:cNvGraphicFramePr>
              <a:graphicFrameLocks noChangeAspect="1"/>
            </p:cNvGraphicFramePr>
            <p:nvPr/>
          </p:nvGraphicFramePr>
          <p:xfrm>
            <a:off x="879" y="2886"/>
            <a:ext cx="320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4" name="Equation" r:id="rId4" imgW="2895600" imgH="279400" progId="Equation.DSMT4">
                    <p:embed/>
                  </p:oleObj>
                </mc:Choice>
                <mc:Fallback>
                  <p:oleObj name="Equation" r:id="rId4" imgW="2895600" imgH="279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2886"/>
                          <a:ext cx="320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3" y="149731"/>
            <a:ext cx="4536504" cy="830997"/>
          </a:xfrm>
          <a:noFill/>
        </p:spPr>
        <p:txBody>
          <a:bodyPr wrap="square" anchor="b">
            <a:spAutoFit/>
          </a:bodyPr>
          <a:lstStyle/>
          <a:p>
            <a:pPr eaLnBrk="1" hangingPunct="1"/>
            <a:r>
              <a:rPr lang="zh-CN" altLang="en-US" sz="4800" dirty="0"/>
              <a:t>局部收敛性定理</a:t>
            </a:r>
            <a:endParaRPr lang="zh-CN" altLang="en-US" sz="48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24098" y="1413347"/>
            <a:ext cx="825500" cy="4953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</a:ln>
        </p:spPr>
        <p:txBody>
          <a:bodyPr lIns="54000" tIns="36000" rIns="54000" bIns="360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95536" y="1484784"/>
            <a:ext cx="828198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的单重零点，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某个邻域内连续，则存在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一个邻域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x*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，使得当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时，由两点割线法产生的序列收敛到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，且收敛阶为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75036" y="2997672"/>
          <a:ext cx="20875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2" imgW="1193800" imgH="304800" progId="Equation.DSMT4">
                  <p:embed/>
                </p:oleObj>
              </mc:Choice>
              <mc:Fallback>
                <p:oleObj name="Equation" r:id="rId2" imgW="11938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036" y="2997672"/>
                        <a:ext cx="20875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 autoUpdateAnimBg="0"/>
      <p:bldP spid="4813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本章结束</a:t>
            </a: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谢谢！</a:t>
            </a:r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68313" y="1773238"/>
            <a:ext cx="8002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kumimoji="0"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通常方程根的数值解法大致分为三个步骤进行：</a:t>
            </a:r>
            <a:endParaRPr kumimoji="0"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68313" y="404813"/>
            <a:ext cx="7691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非线性问题一般不存在直接的求解公式，要使用迭代法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44488" y="1196975"/>
            <a:ext cx="84550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本章将介绍常用的求解非线性方程的近似根的几种数值解法  </a:t>
            </a:r>
            <a:endParaRPr lang="zh-CN" altLang="en-US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68313" y="2349500"/>
            <a:ext cx="8002587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defRPr/>
            </a:pP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① 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判定根的存在性。即方程有没有根？如果有根，有几个根？</a:t>
            </a:r>
            <a:endParaRPr kumimoji="0" lang="zh-CN" altLang="en-US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57200" y="3289300"/>
            <a:ext cx="8002588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defRPr/>
            </a:pP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② 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确定根的分布范围。即将每一个根用区间隔离开来，这个过程实际上是获得方程各根的初始近似值。</a:t>
            </a:r>
            <a:endParaRPr kumimoji="0" lang="zh-CN" altLang="en-US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68313" y="4292600"/>
            <a:ext cx="8002587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defRPr/>
            </a:pP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③ 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根的精确化。将根的初始近似值按某种方法逐步精确化，直到满足预先要求的精度为止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. </a:t>
            </a:r>
            <a:endParaRPr kumimoji="0" lang="en-US" altLang="zh-CN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  <p:bldP spid="58372" grpId="0"/>
      <p:bldP spid="58373" grpId="0"/>
      <p:bldP spid="58374" grpId="0"/>
      <p:bldP spid="583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77850" y="2133600"/>
            <a:ext cx="4849814" cy="646113"/>
            <a:chOff x="340" y="2205"/>
            <a:chExt cx="3055" cy="407"/>
          </a:xfrm>
        </p:grpSpPr>
        <p:sp>
          <p:nvSpPr>
            <p:cNvPr id="3085" name="Rectangle 3"/>
            <p:cNvSpPr>
              <a:spLocks noChangeArrowheads="1"/>
            </p:cNvSpPr>
            <p:nvPr/>
          </p:nvSpPr>
          <p:spPr bwMode="auto">
            <a:xfrm>
              <a:off x="340" y="2205"/>
              <a:ext cx="305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FF"/>
                  </a:solidFill>
                </a:rPr>
                <a:t>如何求方程              的有根区间？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1383" y="2341"/>
            <a:ext cx="77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公式" r:id="rId1" imgW="427990" imgH="146685" progId="Equation.3">
                    <p:embed/>
                  </p:oleObj>
                </mc:Choice>
                <mc:Fallback>
                  <p:oleObj name="公式" r:id="rId1" imgW="427990" imgH="14668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341"/>
                          <a:ext cx="77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19113" y="836613"/>
            <a:ext cx="8229600" cy="576262"/>
          </a:xfrm>
          <a:prstGeom prst="rect">
            <a:avLst/>
          </a:prstGeom>
          <a:noFill/>
          <a:ln w="57150" cmpd="thinThick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)∈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],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且</a:t>
            </a:r>
            <a:r>
              <a:rPr lang="zh-CN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)&lt;0,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存在</a:t>
            </a:r>
            <a:r>
              <a:rPr lang="el-GR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∈(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，使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>
                <a:solidFill>
                  <a:srgbClr val="0000FF"/>
                </a:solidFill>
                <a:latin typeface="Times New Roman" panose="02020603050405020304" pitchFamily="18" charset="0"/>
              </a:rPr>
              <a:t>ξ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)=0.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17488" y="260350"/>
            <a:ext cx="83518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根的存在性定理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闭区间上连续函数的介值定理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7486650" y="52388"/>
            <a:ext cx="14065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有根区间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611188" y="1454150"/>
            <a:ext cx="7826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zh-CN" altLang="en-US">
                <a:latin typeface="Times New Roman" panose="02020603050405020304" pitchFamily="18" charset="0"/>
              </a:rPr>
              <a:t>如果</a:t>
            </a:r>
            <a:r>
              <a:rPr kumimoji="0" lang="en-US" altLang="zh-CN" i="1">
                <a:latin typeface="Times New Roman" panose="02020603050405020304" pitchFamily="18" charset="0"/>
              </a:rPr>
              <a:t>f</a:t>
            </a:r>
            <a:r>
              <a:rPr kumimoji="0" lang="en-US" altLang="zh-CN">
                <a:latin typeface="Times New Roman" panose="02020603050405020304" pitchFamily="18" charset="0"/>
              </a:rPr>
              <a:t>(</a:t>
            </a:r>
            <a:r>
              <a:rPr kumimoji="0" lang="en-US" altLang="zh-CN" i="1">
                <a:latin typeface="Times New Roman" panose="02020603050405020304" pitchFamily="18" charset="0"/>
              </a:rPr>
              <a:t>x</a:t>
            </a:r>
            <a:r>
              <a:rPr kumimoji="0" lang="en-US" altLang="zh-CN">
                <a:latin typeface="Times New Roman" panose="02020603050405020304" pitchFamily="18" charset="0"/>
              </a:rPr>
              <a:t>)</a:t>
            </a:r>
            <a:r>
              <a:rPr kumimoji="0" lang="zh-CN" altLang="en-US">
                <a:latin typeface="Times New Roman" panose="02020603050405020304" pitchFamily="18" charset="0"/>
              </a:rPr>
              <a:t>在</a:t>
            </a:r>
            <a:r>
              <a:rPr kumimoji="0" lang="en-US" altLang="zh-CN">
                <a:latin typeface="Times New Roman" panose="02020603050405020304" pitchFamily="18" charset="0"/>
              </a:rPr>
              <a:t>[</a:t>
            </a:r>
            <a:r>
              <a:rPr kumimoji="0" lang="en-US" altLang="zh-CN" i="1">
                <a:latin typeface="Times New Roman" panose="02020603050405020304" pitchFamily="18" charset="0"/>
              </a:rPr>
              <a:t>a</a:t>
            </a:r>
            <a:r>
              <a:rPr kumimoji="0" lang="en-US" altLang="zh-CN">
                <a:latin typeface="Times New Roman" panose="02020603050405020304" pitchFamily="18" charset="0"/>
              </a:rPr>
              <a:t>,</a:t>
            </a:r>
            <a:r>
              <a:rPr kumimoji="0" lang="en-US" altLang="zh-CN" i="1">
                <a:latin typeface="Times New Roman" panose="02020603050405020304" pitchFamily="18" charset="0"/>
              </a:rPr>
              <a:t>b</a:t>
            </a:r>
            <a:r>
              <a:rPr kumimoji="0" lang="en-US" altLang="zh-CN">
                <a:latin typeface="Times New Roman" panose="02020603050405020304" pitchFamily="18" charset="0"/>
              </a:rPr>
              <a:t>]</a:t>
            </a:r>
            <a:r>
              <a:rPr kumimoji="0" lang="zh-CN" altLang="en-US">
                <a:latin typeface="Times New Roman" panose="02020603050405020304" pitchFamily="18" charset="0"/>
              </a:rPr>
              <a:t>上还是</a:t>
            </a:r>
            <a:r>
              <a:rPr kumimoji="0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单调递增</a:t>
            </a:r>
            <a:r>
              <a:rPr kumimoji="0" lang="zh-CN" altLang="en-US">
                <a:latin typeface="Times New Roman" panose="02020603050405020304" pitchFamily="18" charset="0"/>
              </a:rPr>
              <a:t>或</a:t>
            </a:r>
            <a:r>
              <a:rPr kumimoji="0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递减</a:t>
            </a:r>
            <a:r>
              <a:rPr kumimoji="0" lang="zh-CN" altLang="en-US">
                <a:latin typeface="Times New Roman" panose="02020603050405020304" pitchFamily="18" charset="0"/>
              </a:rPr>
              <a:t>的，则</a:t>
            </a:r>
            <a:r>
              <a:rPr kumimoji="0" lang="en-US" altLang="zh-CN" i="1">
                <a:latin typeface="Times New Roman" panose="02020603050405020304" pitchFamily="18" charset="0"/>
              </a:rPr>
              <a:t>f</a:t>
            </a:r>
            <a:r>
              <a:rPr kumimoji="0" lang="en-US" altLang="zh-CN">
                <a:latin typeface="Times New Roman" panose="02020603050405020304" pitchFamily="18" charset="0"/>
              </a:rPr>
              <a:t>(</a:t>
            </a:r>
            <a:r>
              <a:rPr kumimoji="0" lang="en-US" altLang="zh-CN" i="1">
                <a:latin typeface="Times New Roman" panose="02020603050405020304" pitchFamily="18" charset="0"/>
              </a:rPr>
              <a:t>x</a:t>
            </a:r>
            <a:r>
              <a:rPr kumimoji="0" lang="en-US" altLang="zh-CN">
                <a:latin typeface="Times New Roman" panose="02020603050405020304" pitchFamily="18" charset="0"/>
              </a:rPr>
              <a:t>)=0</a:t>
            </a:r>
            <a:r>
              <a:rPr kumimoji="0" lang="zh-CN" altLang="en-US">
                <a:latin typeface="Times New Roman" panose="02020603050405020304" pitchFamily="18" charset="0"/>
              </a:rPr>
              <a:t>仅有一</a:t>
            </a:r>
            <a:endParaRPr kumimoji="0"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kumimoji="0" lang="zh-CN" altLang="en-US">
                <a:latin typeface="Times New Roman" panose="02020603050405020304" pitchFamily="18" charset="0"/>
              </a:rPr>
              <a:t>个实根。</a:t>
            </a:r>
            <a:endParaRPr kumimoji="0" lang="zh-CN" altLang="en-US">
              <a:latin typeface="Times New Roman" panose="02020603050405020304" pitchFamily="18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55650" y="2636838"/>
            <a:ext cx="15652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(1)</a:t>
            </a:r>
            <a:r>
              <a:rPr lang="zh-CN" altLang="en-US">
                <a:solidFill>
                  <a:srgbClr val="FF0000"/>
                </a:solidFill>
              </a:rPr>
              <a:t>描图法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92125" y="3230563"/>
            <a:ext cx="825658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/>
              <a:t>  </a:t>
            </a:r>
            <a:r>
              <a:rPr kumimoji="0" lang="zh-CN" altLang="en-US"/>
              <a:t>画出</a:t>
            </a:r>
            <a:r>
              <a:rPr kumimoji="0" lang="en-US" altLang="zh-CN" i="1">
                <a:latin typeface="Times New Roman" panose="02020603050405020304" pitchFamily="18" charset="0"/>
              </a:rPr>
              <a:t>y</a:t>
            </a:r>
            <a:r>
              <a:rPr kumimoji="0" lang="en-US" altLang="zh-CN"/>
              <a:t>=</a:t>
            </a:r>
            <a:r>
              <a:rPr kumimoji="0" lang="en-US" altLang="zh-CN" i="1">
                <a:latin typeface="Times New Roman" panose="02020603050405020304" pitchFamily="18" charset="0"/>
              </a:rPr>
              <a:t>f</a:t>
            </a:r>
            <a:r>
              <a:rPr kumimoji="0" lang="en-US" altLang="zh-CN"/>
              <a:t>(</a:t>
            </a:r>
            <a:r>
              <a:rPr kumimoji="0" lang="en-US" altLang="zh-CN" i="1">
                <a:latin typeface="Times New Roman" panose="02020603050405020304" pitchFamily="18" charset="0"/>
              </a:rPr>
              <a:t>x</a:t>
            </a:r>
            <a:r>
              <a:rPr kumimoji="0" lang="en-US" altLang="zh-CN"/>
              <a:t>)</a:t>
            </a:r>
            <a:r>
              <a:rPr kumimoji="0" lang="zh-CN" altLang="en-US"/>
              <a:t>的略图，从而看出曲线与</a:t>
            </a:r>
            <a:r>
              <a:rPr kumimoji="0" lang="en-US" altLang="zh-CN" i="1">
                <a:latin typeface="Times New Roman" panose="02020603050405020304" pitchFamily="18" charset="0"/>
              </a:rPr>
              <a:t>x</a:t>
            </a:r>
            <a:r>
              <a:rPr kumimoji="0" lang="zh-CN" altLang="en-US"/>
              <a:t>轴交点的大致位置。也可将</a:t>
            </a:r>
            <a:r>
              <a:rPr kumimoji="0" lang="en-US" altLang="zh-CN" i="1">
                <a:latin typeface="Times New Roman" panose="02020603050405020304" pitchFamily="18" charset="0"/>
              </a:rPr>
              <a:t>f</a:t>
            </a:r>
            <a:r>
              <a:rPr kumimoji="0" lang="en-US" altLang="zh-CN"/>
              <a:t>(</a:t>
            </a:r>
            <a:r>
              <a:rPr kumimoji="0" lang="en-US" altLang="zh-CN" i="1">
                <a:latin typeface="Times New Roman" panose="02020603050405020304" pitchFamily="18" charset="0"/>
              </a:rPr>
              <a:t>x</a:t>
            </a:r>
            <a:r>
              <a:rPr kumimoji="0" lang="en-US" altLang="zh-CN"/>
              <a:t>)=0</a:t>
            </a:r>
            <a:r>
              <a:rPr kumimoji="0" lang="zh-CN" altLang="en-US"/>
              <a:t>等价变形为</a:t>
            </a:r>
            <a:r>
              <a:rPr kumimoji="0" lang="en-US" altLang="zh-CN" i="1">
                <a:latin typeface="Times New Roman" panose="02020603050405020304" pitchFamily="18" charset="0"/>
              </a:rPr>
              <a:t>g</a:t>
            </a:r>
            <a:r>
              <a:rPr kumimoji="0" lang="en-US" altLang="zh-CN" baseline="-25000">
                <a:sym typeface="Symbol" panose="05050102010706020507" pitchFamily="18" charset="2"/>
              </a:rPr>
              <a:t>1</a:t>
            </a:r>
            <a:r>
              <a:rPr kumimoji="0" lang="en-US" altLang="zh-CN"/>
              <a:t>(</a:t>
            </a:r>
            <a:r>
              <a:rPr kumimoji="0" lang="en-US" altLang="zh-CN" i="1">
                <a:latin typeface="Times New Roman" panose="02020603050405020304" pitchFamily="18" charset="0"/>
              </a:rPr>
              <a:t>x</a:t>
            </a:r>
            <a:r>
              <a:rPr kumimoji="0" lang="en-US" altLang="zh-CN"/>
              <a:t>)=</a:t>
            </a:r>
            <a:r>
              <a:rPr kumimoji="0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baseline="-25000">
                <a:sym typeface="Symbol" panose="05050102010706020507" pitchFamily="18" charset="2"/>
              </a:rPr>
              <a:t>2</a:t>
            </a:r>
            <a:r>
              <a:rPr kumimoji="0" lang="en-US" altLang="zh-CN"/>
              <a:t>(</a:t>
            </a:r>
            <a:r>
              <a:rPr kumimoji="0" lang="en-US" altLang="zh-CN" i="1">
                <a:latin typeface="Times New Roman" panose="02020603050405020304" pitchFamily="18" charset="0"/>
              </a:rPr>
              <a:t>x</a:t>
            </a:r>
            <a:r>
              <a:rPr kumimoji="0" lang="en-US" altLang="zh-CN"/>
              <a:t>)</a:t>
            </a:r>
            <a:r>
              <a:rPr kumimoji="0" lang="zh-CN" altLang="en-US"/>
              <a:t>的形式，</a:t>
            </a:r>
            <a:r>
              <a:rPr kumimoji="0" lang="en-US" altLang="zh-CN" i="1">
                <a:latin typeface="Times New Roman" panose="02020603050405020304" pitchFamily="18" charset="0"/>
              </a:rPr>
              <a:t>y</a:t>
            </a:r>
            <a:r>
              <a:rPr kumimoji="0" lang="en-US" altLang="zh-CN"/>
              <a:t>=</a:t>
            </a:r>
            <a:r>
              <a:rPr kumimoji="0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baseline="-25000">
                <a:sym typeface="Symbol" panose="05050102010706020507" pitchFamily="18" charset="2"/>
              </a:rPr>
              <a:t>1</a:t>
            </a:r>
            <a:r>
              <a:rPr kumimoji="0" lang="en-US" altLang="zh-CN"/>
              <a:t>(</a:t>
            </a:r>
            <a:r>
              <a:rPr kumimoji="0" lang="en-US" altLang="zh-CN" i="1">
                <a:latin typeface="Times New Roman" panose="02020603050405020304" pitchFamily="18" charset="0"/>
              </a:rPr>
              <a:t>x</a:t>
            </a:r>
            <a:r>
              <a:rPr kumimoji="0" lang="en-US" altLang="zh-CN"/>
              <a:t>)</a:t>
            </a:r>
            <a:r>
              <a:rPr kumimoji="0" lang="zh-CN" altLang="en-US"/>
              <a:t>与</a:t>
            </a:r>
            <a:r>
              <a:rPr kumimoji="0" lang="en-US" altLang="zh-CN" i="1">
                <a:latin typeface="Times New Roman" panose="02020603050405020304" pitchFamily="18" charset="0"/>
              </a:rPr>
              <a:t>y</a:t>
            </a:r>
            <a:r>
              <a:rPr kumimoji="0" lang="en-US" altLang="zh-CN"/>
              <a:t>=</a:t>
            </a:r>
            <a:r>
              <a:rPr kumimoji="0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baseline="-25000">
                <a:sym typeface="Symbol" panose="05050102010706020507" pitchFamily="18" charset="2"/>
              </a:rPr>
              <a:t>2</a:t>
            </a:r>
            <a:r>
              <a:rPr kumimoji="0" lang="en-US" altLang="zh-CN"/>
              <a:t>(</a:t>
            </a:r>
            <a:r>
              <a:rPr kumimoji="0" lang="en-US" altLang="zh-CN" i="1">
                <a:latin typeface="Times New Roman" panose="02020603050405020304" pitchFamily="18" charset="0"/>
              </a:rPr>
              <a:t>x</a:t>
            </a:r>
            <a:r>
              <a:rPr kumimoji="0" lang="en-US" altLang="zh-CN"/>
              <a:t>)</a:t>
            </a:r>
            <a:r>
              <a:rPr kumimoji="0" lang="zh-CN" altLang="en-US"/>
              <a:t>两曲线交点的横坐标所在的子区间即为含根区间。</a:t>
            </a:r>
            <a:endParaRPr kumimoji="0" lang="zh-CN" alt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900113" y="4797425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r>
              <a:rPr lang="zh-CN" altLang="en-US">
                <a:latin typeface="Tahoma" panose="020B0604030504040204" pitchFamily="34" charset="0"/>
              </a:rPr>
              <a:t>求方程</a:t>
            </a:r>
            <a:r>
              <a:rPr lang="en-US" altLang="zh-CN"/>
              <a:t>3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/>
              <a:t>-1-</a:t>
            </a:r>
            <a:r>
              <a:rPr lang="en-US" altLang="zh-CN">
                <a:latin typeface="Times New Roman" panose="02020603050405020304" pitchFamily="18" charset="0"/>
              </a:rPr>
              <a:t>cos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/>
              <a:t>0</a:t>
            </a:r>
            <a:r>
              <a:rPr lang="zh-CN" altLang="en-US">
                <a:latin typeface="Tahoma" panose="020B0604030504040204" pitchFamily="34" charset="0"/>
              </a:rPr>
              <a:t>的有根区间。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331913" y="5229225"/>
            <a:ext cx="41767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Tahoma" panose="020B0604030504040204" pitchFamily="34" charset="0"/>
              </a:rPr>
              <a:t>方程等价变形为</a:t>
            </a:r>
            <a:r>
              <a:rPr lang="en-US" altLang="zh-CN"/>
              <a:t>3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/>
              <a:t>-1=</a:t>
            </a:r>
            <a:r>
              <a:rPr lang="en-US" altLang="zh-CN">
                <a:latin typeface="Times New Roman" panose="02020603050405020304" pitchFamily="18" charset="0"/>
              </a:rPr>
              <a:t>cos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 i="1">
                <a:latin typeface="Times New Roman" panose="02020603050405020304" pitchFamily="18" charset="0"/>
              </a:rPr>
              <a:t>，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827088" y="5734050"/>
            <a:ext cx="76676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/>
              <a:t>3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/>
              <a:t>-1</a:t>
            </a:r>
            <a:r>
              <a:rPr lang="zh-CN" altLang="en-US">
                <a:latin typeface="Tahoma" panose="020B0604030504040204" pitchFamily="34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=cos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/>
              <a:t>的图像只有一个交点位于</a:t>
            </a:r>
            <a:r>
              <a:rPr lang="en-US" altLang="zh-CN"/>
              <a:t>[0.5</a:t>
            </a:r>
            <a:r>
              <a:rPr lang="zh-CN" altLang="en-US"/>
              <a:t>，</a:t>
            </a:r>
            <a:r>
              <a:rPr lang="en-US" altLang="zh-CN"/>
              <a:t>1]</a:t>
            </a:r>
            <a:r>
              <a:rPr lang="zh-CN" altLang="en-US"/>
              <a:t>内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61446" grpId="0"/>
      <p:bldP spid="61447" grpId="0"/>
      <p:bldP spid="61448" grpId="0"/>
      <p:bldP spid="61449" grpId="0"/>
      <p:bldP spid="61450" grpId="0" autoUpdateAnimBg="0" build="p"/>
      <p:bldP spid="61451" grpId="0" autoUpdateAnimBg="0" build="p"/>
      <p:bldP spid="61452" grpId="0" autoUpdateAnimBg="0" build="p"/>
      <p:bldP spid="61453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Text Box 3"/>
          <p:cNvSpPr txBox="1">
            <a:spLocks noChangeArrowheads="1"/>
          </p:cNvSpPr>
          <p:nvPr/>
        </p:nvSpPr>
        <p:spPr bwMode="auto">
          <a:xfrm>
            <a:off x="1977390" y="4150360"/>
            <a:ext cx="4556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对        的根进行搜索计算，</a:t>
            </a:r>
            <a:endParaRPr lang="zh-CN" altLang="en-US" dirty="0"/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2337435" y="4311650"/>
          <a:ext cx="100838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1" imgW="410845" imgH="146685" progId="Equation.3">
                  <p:embed/>
                </p:oleObj>
              </mc:Choice>
              <mc:Fallback>
                <p:oleObj name="Equation" r:id="rId1" imgW="410845" imgH="1466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435" y="4311650"/>
                        <a:ext cx="100838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/>
          <p:nvPr/>
        </p:nvGrpSpPr>
        <p:grpSpPr bwMode="auto">
          <a:xfrm>
            <a:off x="395288" y="3573463"/>
            <a:ext cx="8569324" cy="646113"/>
            <a:chOff x="374" y="376"/>
            <a:chExt cx="5398" cy="407"/>
          </a:xfrm>
        </p:grpSpPr>
        <p:sp>
          <p:nvSpPr>
            <p:cNvPr id="4109" name="Text Box 6"/>
            <p:cNvSpPr txBox="1">
              <a:spLocks noChangeArrowheads="1"/>
            </p:cNvSpPr>
            <p:nvPr/>
          </p:nvSpPr>
          <p:spPr bwMode="auto">
            <a:xfrm>
              <a:off x="374" y="376"/>
              <a:ext cx="53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/>
                <a:t>    </a:t>
              </a:r>
              <a:r>
                <a:rPr lang="zh-CN" altLang="en-US" dirty="0">
                  <a:solidFill>
                    <a:srgbClr val="FF0000"/>
                  </a:solidFill>
                </a:rPr>
                <a:t>例</a:t>
              </a:r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r>
                <a:rPr lang="en-US" altLang="zh-CN" dirty="0">
                  <a:solidFill>
                    <a:schemeClr val="accent2"/>
                  </a:solidFill>
                </a:rPr>
                <a:t> </a:t>
              </a:r>
              <a:r>
                <a:rPr lang="zh-CN" altLang="en-US" dirty="0"/>
                <a:t>求方程                                                   的有根区间</a:t>
              </a:r>
              <a:r>
                <a:rPr lang="en-US" altLang="zh-CN" dirty="0"/>
                <a:t>.</a:t>
              </a:r>
              <a:endParaRPr lang="en-US" altLang="zh-CN" dirty="0"/>
            </a:p>
          </p:txBody>
        </p:sp>
        <p:graphicFrame>
          <p:nvGraphicFramePr>
            <p:cNvPr id="4100" name="Object 7"/>
            <p:cNvGraphicFramePr>
              <a:graphicFrameLocks noChangeAspect="1"/>
            </p:cNvGraphicFramePr>
            <p:nvPr/>
          </p:nvGraphicFramePr>
          <p:xfrm>
            <a:off x="1779" y="466"/>
            <a:ext cx="292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" name="Equation" r:id="rId3" imgW="1681480" imgH="163830" progId="Equation.3">
                    <p:embed/>
                  </p:oleObj>
                </mc:Choice>
                <mc:Fallback>
                  <p:oleObj name="Equation" r:id="rId3" imgW="1681480" imgH="16383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466"/>
                          <a:ext cx="292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547813" y="4660900"/>
          <a:ext cx="531971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公式" r:id="rId5" imgW="57302400" imgH="17678400" progId="Equation.3">
                  <p:embed/>
                </p:oleObj>
              </mc:Choice>
              <mc:Fallback>
                <p:oleObj name="公式" r:id="rId5" imgW="57302400" imgH="1767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60900"/>
                        <a:ext cx="531971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"/>
          <p:cNvGrpSpPr/>
          <p:nvPr/>
        </p:nvGrpSpPr>
        <p:grpSpPr bwMode="auto">
          <a:xfrm>
            <a:off x="1331913" y="6213475"/>
            <a:ext cx="5984875" cy="457200"/>
            <a:chOff x="374" y="1117"/>
            <a:chExt cx="3770" cy="288"/>
          </a:xfrm>
        </p:grpSpPr>
        <p:sp>
          <p:nvSpPr>
            <p:cNvPr id="4108" name="Text Box 10"/>
            <p:cNvSpPr txBox="1">
              <a:spLocks noChangeArrowheads="1"/>
            </p:cNvSpPr>
            <p:nvPr/>
          </p:nvSpPr>
          <p:spPr bwMode="auto">
            <a:xfrm>
              <a:off x="374" y="1117"/>
              <a:ext cx="2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/>
                <a:t>由此可知方程的有根区间为 </a:t>
              </a:r>
              <a:endParaRPr lang="zh-CN" altLang="en-US"/>
            </a:p>
          </p:txBody>
        </p:sp>
        <p:graphicFrame>
          <p:nvGraphicFramePr>
            <p:cNvPr id="4099" name="Object 11"/>
            <p:cNvGraphicFramePr>
              <a:graphicFrameLocks noChangeAspect="1"/>
            </p:cNvGraphicFramePr>
            <p:nvPr/>
          </p:nvGraphicFramePr>
          <p:xfrm>
            <a:off x="2754" y="1179"/>
            <a:ext cx="139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" name="Equation" r:id="rId7" imgW="712470" imgH="146685" progId="Equation.3">
                    <p:embed/>
                  </p:oleObj>
                </mc:Choice>
                <mc:Fallback>
                  <p:oleObj name="Equation" r:id="rId7" imgW="712470" imgH="14668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1179"/>
                          <a:ext cx="139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684213" y="74613"/>
            <a:ext cx="20716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逐步搜索法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6" name="Rectangle 13"/>
          <p:cNvSpPr>
            <a:spLocks noChangeArrowheads="1"/>
          </p:cNvSpPr>
          <p:nvPr/>
        </p:nvSpPr>
        <p:spPr bwMode="auto">
          <a:xfrm>
            <a:off x="615950" y="692150"/>
            <a:ext cx="77724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</a:rPr>
              <a:t>先确定方程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)=0</a:t>
            </a:r>
            <a:r>
              <a:rPr lang="zh-CN" altLang="en-US" dirty="0">
                <a:latin typeface="Times New Roman" panose="02020603050405020304" pitchFamily="18" charset="0"/>
              </a:rPr>
              <a:t>的所有实根所在的区间为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],</a:t>
            </a: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出发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以步长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h=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b-a</a:t>
            </a:r>
            <a:r>
              <a:rPr lang="en-US" altLang="zh-CN" dirty="0">
                <a:latin typeface="Times New Roman" panose="02020603050405020304" pitchFamily="18" charset="0"/>
              </a:rPr>
              <a:t>)/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是正整数，在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内取定节点：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i="1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i="1" dirty="0" err="1">
                <a:latin typeface="Times New Roman" panose="02020603050405020304" pitchFamily="18" charset="0"/>
              </a:rPr>
              <a:t>ih</a:t>
            </a:r>
            <a:r>
              <a:rPr lang="en-US" altLang="zh-CN" dirty="0">
                <a:latin typeface="Times New Roman" panose="02020603050405020304" pitchFamily="18" charset="0"/>
              </a:rPr>
              <a:t>   (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=0,1,2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baseline="30000" dirty="0">
                <a:latin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的值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依据函数值异号及实根的个数确定有根区间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通过调整步长，总可找到所有有根区间。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681038" y="4589463"/>
            <a:ext cx="7953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39750" y="188913"/>
            <a:ext cx="2520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4.1.2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二分法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27088" y="836613"/>
            <a:ext cx="6767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求解方程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)= 0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近似根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的一种常用的简单方法。    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12969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原理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95288" y="2420938"/>
            <a:ext cx="1727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331913" y="1412875"/>
            <a:ext cx="7416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设函数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在闭区间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上连续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)&lt;0,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)= 0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内必有实根区间。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684213" y="2997200"/>
            <a:ext cx="77041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逐步将区间二等分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通过判断区间端点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的符号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逐步将有根区间缩小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直至有根区间足够地小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便可求出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满足精度要求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的近似根。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68313" y="4508500"/>
            <a:ext cx="1727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具体做法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  <p:bldP spid="63492" grpId="0"/>
      <p:bldP spid="63493" grpId="0"/>
      <p:bldP spid="63494" grpId="0"/>
      <p:bldP spid="63495" grpId="0"/>
      <p:bldP spid="634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531938" y="292100"/>
            <a:ext cx="6096000" cy="2895600"/>
            <a:chOff x="1056" y="2256"/>
            <a:chExt cx="3840" cy="1824"/>
          </a:xfrm>
        </p:grpSpPr>
        <p:sp>
          <p:nvSpPr>
            <p:cNvPr id="5163" name="Line 3"/>
            <p:cNvSpPr>
              <a:spLocks noChangeShapeType="1"/>
            </p:cNvSpPr>
            <p:nvPr/>
          </p:nvSpPr>
          <p:spPr bwMode="auto">
            <a:xfrm>
              <a:off x="2304" y="33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5164" name="Group 4"/>
            <p:cNvGrpSpPr/>
            <p:nvPr/>
          </p:nvGrpSpPr>
          <p:grpSpPr bwMode="auto">
            <a:xfrm>
              <a:off x="1056" y="2256"/>
              <a:ext cx="3840" cy="1824"/>
              <a:chOff x="1056" y="2256"/>
              <a:chExt cx="3840" cy="1824"/>
            </a:xfrm>
          </p:grpSpPr>
          <p:sp>
            <p:nvSpPr>
              <p:cNvPr id="5165" name="Freeform 5"/>
              <p:cNvSpPr/>
              <p:nvPr/>
            </p:nvSpPr>
            <p:spPr bwMode="auto">
              <a:xfrm>
                <a:off x="2304" y="2544"/>
                <a:ext cx="1776" cy="1152"/>
              </a:xfrm>
              <a:custGeom>
                <a:avLst/>
                <a:gdLst>
                  <a:gd name="T0" fmla="*/ 1991 w 1584"/>
                  <a:gd name="T1" fmla="*/ 0 h 1248"/>
                  <a:gd name="T2" fmla="*/ 1449 w 1584"/>
                  <a:gd name="T3" fmla="*/ 246 h 1248"/>
                  <a:gd name="T4" fmla="*/ 965 w 1584"/>
                  <a:gd name="T5" fmla="*/ 614 h 1248"/>
                  <a:gd name="T6" fmla="*/ 664 w 1584"/>
                  <a:gd name="T7" fmla="*/ 900 h 1248"/>
                  <a:gd name="T8" fmla="*/ 0 w 1584"/>
                  <a:gd name="T9" fmla="*/ 1063 h 1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4"/>
                  <a:gd name="T16" fmla="*/ 0 h 1248"/>
                  <a:gd name="T17" fmla="*/ 1584 w 1584"/>
                  <a:gd name="T18" fmla="*/ 1248 h 1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4" h="1248">
                    <a:moveTo>
                      <a:pt x="1584" y="0"/>
                    </a:moveTo>
                    <a:cubicBezTo>
                      <a:pt x="1436" y="84"/>
                      <a:pt x="1288" y="168"/>
                      <a:pt x="1152" y="288"/>
                    </a:cubicBezTo>
                    <a:cubicBezTo>
                      <a:pt x="1016" y="408"/>
                      <a:pt x="872" y="592"/>
                      <a:pt x="768" y="720"/>
                    </a:cubicBezTo>
                    <a:cubicBezTo>
                      <a:pt x="664" y="848"/>
                      <a:pt x="656" y="968"/>
                      <a:pt x="528" y="1056"/>
                    </a:cubicBezTo>
                    <a:cubicBezTo>
                      <a:pt x="400" y="1144"/>
                      <a:pt x="200" y="1196"/>
                      <a:pt x="0" y="124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5166" name="Group 6"/>
              <p:cNvGrpSpPr/>
              <p:nvPr/>
            </p:nvGrpSpPr>
            <p:grpSpPr bwMode="auto">
              <a:xfrm>
                <a:off x="1056" y="2256"/>
                <a:ext cx="3840" cy="1824"/>
                <a:chOff x="1056" y="2256"/>
                <a:chExt cx="3840" cy="1824"/>
              </a:xfrm>
            </p:grpSpPr>
            <p:sp>
              <p:nvSpPr>
                <p:cNvPr id="5167" name="Line 7"/>
                <p:cNvSpPr>
                  <a:spLocks noChangeShapeType="1"/>
                </p:cNvSpPr>
                <p:nvPr/>
              </p:nvSpPr>
              <p:spPr bwMode="auto">
                <a:xfrm>
                  <a:off x="1056" y="3360"/>
                  <a:ext cx="321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16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968" y="2256"/>
                  <a:ext cx="0" cy="18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169" name="Line 9"/>
                <p:cNvSpPr>
                  <a:spLocks noChangeShapeType="1"/>
                </p:cNvSpPr>
                <p:nvPr/>
              </p:nvSpPr>
              <p:spPr bwMode="auto">
                <a:xfrm>
                  <a:off x="4080" y="2544"/>
                  <a:ext cx="0" cy="8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142" name="Object 10"/>
                <p:cNvGraphicFramePr>
                  <a:graphicFrameLocks noChangeAspect="1"/>
                </p:cNvGraphicFramePr>
                <p:nvPr/>
              </p:nvGraphicFramePr>
              <p:xfrm>
                <a:off x="4128" y="2448"/>
                <a:ext cx="768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18" name="Equation" r:id="rId1" imgW="438150" imgH="146685" progId="Equation.3">
                        <p:embed/>
                      </p:oleObj>
                    </mc:Choice>
                    <mc:Fallback>
                      <p:oleObj name="Equation" r:id="rId1" imgW="438150" imgH="146685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2448"/>
                              <a:ext cx="768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3" name="Object 11"/>
                <p:cNvGraphicFramePr>
                  <a:graphicFrameLocks noChangeAspect="1"/>
                </p:cNvGraphicFramePr>
                <p:nvPr/>
              </p:nvGraphicFramePr>
              <p:xfrm>
                <a:off x="2240" y="3376"/>
                <a:ext cx="160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19" name="Equation" r:id="rId3" imgW="92710" imgH="99060" progId="Equation.3">
                        <p:embed/>
                      </p:oleObj>
                    </mc:Choice>
                    <mc:Fallback>
                      <p:oleObj name="Equation" r:id="rId3" imgW="92710" imgH="9906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0" y="3376"/>
                              <a:ext cx="160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4" name="Object 12"/>
                <p:cNvGraphicFramePr>
                  <a:graphicFrameLocks noChangeAspect="1"/>
                </p:cNvGraphicFramePr>
                <p:nvPr/>
              </p:nvGraphicFramePr>
              <p:xfrm>
                <a:off x="4016" y="3360"/>
                <a:ext cx="160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20" name="Equation" r:id="rId5" imgW="92710" imgH="126365" progId="Equation.3">
                        <p:embed/>
                      </p:oleObj>
                    </mc:Choice>
                    <mc:Fallback>
                      <p:oleObj name="Equation" r:id="rId5" imgW="92710" imgH="126365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16" y="3360"/>
                              <a:ext cx="160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5" name="Object 13"/>
                <p:cNvGraphicFramePr>
                  <a:graphicFrameLocks noChangeAspect="1"/>
                </p:cNvGraphicFramePr>
                <p:nvPr/>
              </p:nvGraphicFramePr>
              <p:xfrm>
                <a:off x="1760" y="3360"/>
                <a:ext cx="160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21" name="Equation" r:id="rId7" imgW="92710" imgH="99060" progId="Equation.3">
                        <p:embed/>
                      </p:oleObj>
                    </mc:Choice>
                    <mc:Fallback>
                      <p:oleObj name="Equation" r:id="rId7" imgW="92710" imgH="99060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0" y="3360"/>
                              <a:ext cx="160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6" name="Object 14"/>
                <p:cNvGraphicFramePr>
                  <a:graphicFrameLocks noChangeAspect="1"/>
                </p:cNvGraphicFramePr>
                <p:nvPr/>
              </p:nvGraphicFramePr>
              <p:xfrm>
                <a:off x="4320" y="3312"/>
                <a:ext cx="176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22" name="Equation" r:id="rId9" imgW="99060" imgH="99060" progId="Equation.3">
                        <p:embed/>
                      </p:oleObj>
                    </mc:Choice>
                    <mc:Fallback>
                      <p:oleObj name="Equation" r:id="rId9" imgW="99060" imgH="9906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3312"/>
                              <a:ext cx="176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7" name="Object 15"/>
                <p:cNvGraphicFramePr>
                  <a:graphicFrameLocks noChangeAspect="1"/>
                </p:cNvGraphicFramePr>
                <p:nvPr/>
              </p:nvGraphicFramePr>
              <p:xfrm>
                <a:off x="1680" y="2352"/>
                <a:ext cx="176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23" name="Equation" r:id="rId11" imgW="99060" imgH="119380" progId="Equation.3">
                        <p:embed/>
                      </p:oleObj>
                    </mc:Choice>
                    <mc:Fallback>
                      <p:oleObj name="Equation" r:id="rId11" imgW="99060" imgH="119380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2352"/>
                              <a:ext cx="176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8" name="Object 16"/>
                <p:cNvGraphicFramePr>
                  <a:graphicFrameLocks noChangeAspect="1"/>
                </p:cNvGraphicFramePr>
                <p:nvPr/>
              </p:nvGraphicFramePr>
              <p:xfrm>
                <a:off x="2976" y="3344"/>
                <a:ext cx="240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24" name="Equation" r:id="rId13" imgW="137160" imgH="146685" progId="Equation.3">
                        <p:embed/>
                      </p:oleObj>
                    </mc:Choice>
                    <mc:Fallback>
                      <p:oleObj name="Equation" r:id="rId13" imgW="137160" imgH="146685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6" y="3344"/>
                              <a:ext cx="240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4951413" y="1968500"/>
          <a:ext cx="85725" cy="8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5" name="Equation" r:id="rId15" imgW="81915" imgH="81915" progId="Equation.3">
                  <p:embed/>
                </p:oleObj>
              </mc:Choice>
              <mc:Fallback>
                <p:oleObj name="Equation" r:id="rId15" imgW="81915" imgH="8191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1968500"/>
                        <a:ext cx="85725" cy="857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8"/>
          <p:cNvGrpSpPr/>
          <p:nvPr/>
        </p:nvGrpSpPr>
        <p:grpSpPr bwMode="auto">
          <a:xfrm>
            <a:off x="4872038" y="2044700"/>
            <a:ext cx="1474787" cy="1385888"/>
            <a:chOff x="3161" y="3216"/>
            <a:chExt cx="831" cy="821"/>
          </a:xfrm>
        </p:grpSpPr>
        <p:sp>
          <p:nvSpPr>
            <p:cNvPr id="5162" name="Line 19"/>
            <p:cNvSpPr>
              <a:spLocks noChangeShapeType="1"/>
            </p:cNvSpPr>
            <p:nvPr/>
          </p:nvSpPr>
          <p:spPr bwMode="auto">
            <a:xfrm>
              <a:off x="3232" y="321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5141" name="Object 20"/>
            <p:cNvGraphicFramePr>
              <a:graphicFrameLocks noChangeAspect="1"/>
            </p:cNvGraphicFramePr>
            <p:nvPr/>
          </p:nvGraphicFramePr>
          <p:xfrm>
            <a:off x="3161" y="3544"/>
            <a:ext cx="831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6" name="公式" r:id="rId17" imgW="493395" imgH="290195" progId="Equation.3">
                    <p:embed/>
                  </p:oleObj>
                </mc:Choice>
                <mc:Fallback>
                  <p:oleObj name="公式" r:id="rId17" imgW="493395" imgH="29019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3544"/>
                          <a:ext cx="831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6256338" y="2722563"/>
          <a:ext cx="9429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" name="Equation" r:id="rId19" imgW="246380" imgH="153670" progId="Equation.3">
                  <p:embed/>
                </p:oleObj>
              </mc:Choice>
              <mc:Fallback>
                <p:oleObj name="Equation" r:id="rId19" imgW="246380" imgH="15367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2722563"/>
                        <a:ext cx="9429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22"/>
          <p:cNvGraphicFramePr>
            <a:graphicFrameLocks noChangeAspect="1"/>
          </p:cNvGraphicFramePr>
          <p:nvPr/>
        </p:nvGraphicFramePr>
        <p:xfrm>
          <a:off x="4211638" y="1968500"/>
          <a:ext cx="85725" cy="8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8" name="Equation" r:id="rId21" imgW="81915" imgH="81915" progId="Equation.3">
                  <p:embed/>
                </p:oleObj>
              </mc:Choice>
              <mc:Fallback>
                <p:oleObj name="Equation" r:id="rId21" imgW="81915" imgH="8191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68500"/>
                        <a:ext cx="85725" cy="857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/>
          <p:cNvGrpSpPr/>
          <p:nvPr/>
        </p:nvGrpSpPr>
        <p:grpSpPr bwMode="auto">
          <a:xfrm>
            <a:off x="2946400" y="2032000"/>
            <a:ext cx="1639888" cy="1365250"/>
            <a:chOff x="1947" y="3208"/>
            <a:chExt cx="1033" cy="860"/>
          </a:xfrm>
        </p:grpSpPr>
        <p:sp>
          <p:nvSpPr>
            <p:cNvPr id="5161" name="Line 24"/>
            <p:cNvSpPr>
              <a:spLocks noChangeShapeType="1"/>
            </p:cNvSpPr>
            <p:nvPr/>
          </p:nvSpPr>
          <p:spPr bwMode="auto">
            <a:xfrm>
              <a:off x="2768" y="3208"/>
              <a:ext cx="0" cy="5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5140" name="Object 25"/>
            <p:cNvGraphicFramePr>
              <a:graphicFrameLocks noChangeAspect="1"/>
            </p:cNvGraphicFramePr>
            <p:nvPr/>
          </p:nvGraphicFramePr>
          <p:xfrm>
            <a:off x="1947" y="3544"/>
            <a:ext cx="1033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9" name="公式" r:id="rId23" imgW="548005" imgH="290195" progId="Equation.3">
                    <p:embed/>
                  </p:oleObj>
                </mc:Choice>
                <mc:Fallback>
                  <p:oleObj name="公式" r:id="rId23" imgW="548005" imgH="29019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" y="3544"/>
                          <a:ext cx="1033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38" name="Object 26"/>
          <p:cNvGraphicFramePr>
            <a:graphicFrameLocks noChangeAspect="1"/>
          </p:cNvGraphicFramePr>
          <p:nvPr/>
        </p:nvGraphicFramePr>
        <p:xfrm>
          <a:off x="2036763" y="2719388"/>
          <a:ext cx="10128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" name="Equation" r:id="rId25" imgW="263525" imgH="153670" progId="Equation.3">
                  <p:embed/>
                </p:oleObj>
              </mc:Choice>
              <mc:Fallback>
                <p:oleObj name="Equation" r:id="rId25" imgW="263525" imgH="15367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719388"/>
                        <a:ext cx="10128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4579938" y="1968500"/>
          <a:ext cx="85725" cy="8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1" name="Equation" r:id="rId27" imgW="81915" imgH="81915" progId="Equation.3">
                  <p:embed/>
                </p:oleObj>
              </mc:Choice>
              <mc:Fallback>
                <p:oleObj name="Equation" r:id="rId27" imgW="81915" imgH="8191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1968500"/>
                        <a:ext cx="85725" cy="857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0" name="Object 28"/>
          <p:cNvGraphicFramePr>
            <a:graphicFrameLocks noChangeAspect="1"/>
          </p:cNvGraphicFramePr>
          <p:nvPr/>
        </p:nvGraphicFramePr>
        <p:xfrm>
          <a:off x="2493963" y="644525"/>
          <a:ext cx="10128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2" name="Equation" r:id="rId29" imgW="263525" imgH="163830" progId="Equation.3">
                  <p:embed/>
                </p:oleObj>
              </mc:Choice>
              <mc:Fallback>
                <p:oleObj name="Equation" r:id="rId29" imgW="263525" imgH="16383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644525"/>
                        <a:ext cx="10128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1" name="Object 29"/>
          <p:cNvGraphicFramePr>
            <a:graphicFrameLocks noChangeAspect="1"/>
          </p:cNvGraphicFramePr>
          <p:nvPr/>
        </p:nvGraphicFramePr>
        <p:xfrm>
          <a:off x="3360738" y="1206500"/>
          <a:ext cx="3238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3" name="Equation" r:id="rId31" imgW="120015" imgH="310515" progId="Equation.3">
                  <p:embed/>
                </p:oleObj>
              </mc:Choice>
              <mc:Fallback>
                <p:oleObj name="Equation" r:id="rId31" imgW="120015" imgH="31051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1206500"/>
                        <a:ext cx="3238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0"/>
          <p:cNvGrpSpPr/>
          <p:nvPr/>
        </p:nvGrpSpPr>
        <p:grpSpPr bwMode="auto">
          <a:xfrm>
            <a:off x="3251200" y="508000"/>
            <a:ext cx="1695450" cy="1460500"/>
            <a:chOff x="2139" y="2248"/>
            <a:chExt cx="1068" cy="920"/>
          </a:xfrm>
        </p:grpSpPr>
        <p:graphicFrame>
          <p:nvGraphicFramePr>
            <p:cNvPr id="5139" name="Object 31"/>
            <p:cNvGraphicFramePr>
              <a:graphicFrameLocks noChangeAspect="1"/>
            </p:cNvGraphicFramePr>
            <p:nvPr/>
          </p:nvGraphicFramePr>
          <p:xfrm>
            <a:off x="2139" y="2248"/>
            <a:ext cx="106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4" name="公式" r:id="rId33" imgW="565150" imgH="290195" progId="Equation.3">
                    <p:embed/>
                  </p:oleObj>
                </mc:Choice>
                <mc:Fallback>
                  <p:oleObj name="公式" r:id="rId33" imgW="565150" imgH="29019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2248"/>
                          <a:ext cx="106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0" name="Line 32"/>
            <p:cNvSpPr>
              <a:spLocks noChangeShapeType="1"/>
            </p:cNvSpPr>
            <p:nvPr/>
          </p:nvSpPr>
          <p:spPr bwMode="auto">
            <a:xfrm flipV="1">
              <a:off x="2992" y="264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64545" name="Object 33"/>
          <p:cNvGraphicFramePr>
            <a:graphicFrameLocks noChangeAspect="1"/>
          </p:cNvGraphicFramePr>
          <p:nvPr/>
        </p:nvGraphicFramePr>
        <p:xfrm>
          <a:off x="7094538" y="2708275"/>
          <a:ext cx="9429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5" name="Equation" r:id="rId35" imgW="246380" imgH="153670" progId="Equation.3">
                  <p:embed/>
                </p:oleObj>
              </mc:Choice>
              <mc:Fallback>
                <p:oleObj name="Equation" r:id="rId35" imgW="246380" imgH="15367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2708275"/>
                        <a:ext cx="9429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6" name="Object 34"/>
          <p:cNvGraphicFramePr>
            <a:graphicFrameLocks noChangeAspect="1"/>
          </p:cNvGraphicFramePr>
          <p:nvPr/>
        </p:nvGraphicFramePr>
        <p:xfrm>
          <a:off x="7932738" y="2713038"/>
          <a:ext cx="9429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" name="Equation" r:id="rId37" imgW="246380" imgH="163830" progId="Equation.3">
                  <p:embed/>
                </p:oleObj>
              </mc:Choice>
              <mc:Fallback>
                <p:oleObj name="Equation" r:id="rId37" imgW="246380" imgH="16383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738" y="2713038"/>
                        <a:ext cx="9429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7" name="Object 35"/>
          <p:cNvGraphicFramePr>
            <a:graphicFrameLocks noChangeAspect="1"/>
          </p:cNvGraphicFramePr>
          <p:nvPr/>
        </p:nvGraphicFramePr>
        <p:xfrm>
          <a:off x="236538" y="520700"/>
          <a:ext cx="8763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" name="Equation" r:id="rId39" imgW="301625" imgH="163830" progId="Equation.DSMT4">
                  <p:embed/>
                </p:oleObj>
              </mc:Choice>
              <mc:Fallback>
                <p:oleObj name="Equation" r:id="rId39" imgW="301625" imgH="16383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0700"/>
                        <a:ext cx="8763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8" name="Object 36"/>
          <p:cNvGraphicFramePr>
            <a:graphicFrameLocks noChangeAspect="1"/>
          </p:cNvGraphicFramePr>
          <p:nvPr/>
        </p:nvGraphicFramePr>
        <p:xfrm>
          <a:off x="236538" y="1054100"/>
          <a:ext cx="9572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" name="Equation" r:id="rId41" imgW="328930" imgH="163830" progId="Equation.DSMT4">
                  <p:embed/>
                </p:oleObj>
              </mc:Choice>
              <mc:Fallback>
                <p:oleObj name="Equation" r:id="rId41" imgW="328930" imgH="16383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054100"/>
                        <a:ext cx="9572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9" name="Object 37"/>
          <p:cNvGraphicFramePr>
            <a:graphicFrameLocks noChangeAspect="1"/>
          </p:cNvGraphicFramePr>
          <p:nvPr/>
        </p:nvGraphicFramePr>
        <p:xfrm>
          <a:off x="236538" y="1587500"/>
          <a:ext cx="9286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" name="Equation" r:id="rId43" imgW="318770" imgH="163830" progId="Equation.DSMT4">
                  <p:embed/>
                </p:oleObj>
              </mc:Choice>
              <mc:Fallback>
                <p:oleObj name="Equation" r:id="rId43" imgW="318770" imgH="16383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587500"/>
                        <a:ext cx="9286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73063" y="2197100"/>
            <a:ext cx="549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以此类推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539750" y="3429000"/>
            <a:ext cx="26320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由二分法的过程知</a:t>
            </a:r>
            <a:endParaRPr lang="zh-CN" altLang="en-US"/>
          </a:p>
        </p:txBody>
      </p:sp>
      <p:graphicFrame>
        <p:nvGraphicFramePr>
          <p:cNvPr id="64552" name="Object 40"/>
          <p:cNvGraphicFramePr>
            <a:graphicFrameLocks noChangeAspect="1"/>
          </p:cNvGraphicFramePr>
          <p:nvPr/>
        </p:nvGraphicFramePr>
        <p:xfrm>
          <a:off x="827088" y="4149725"/>
          <a:ext cx="47529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" name="公式" r:id="rId45" imgW="2017395" imgH="163830" progId="Equation.3">
                  <p:embed/>
                </p:oleObj>
              </mc:Choice>
              <mc:Fallback>
                <p:oleObj name="公式" r:id="rId45" imgW="2017395" imgH="16383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47529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3" name="Object 41"/>
          <p:cNvGraphicFramePr>
            <a:graphicFrameLocks noChangeAspect="1"/>
          </p:cNvGraphicFramePr>
          <p:nvPr/>
        </p:nvGraphicFramePr>
        <p:xfrm>
          <a:off x="5651500" y="4111625"/>
          <a:ext cx="27368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" name="公式" r:id="rId47" imgW="1442085" imgH="173990" progId="Equation.3">
                  <p:embed/>
                </p:oleObj>
              </mc:Choice>
              <mc:Fallback>
                <p:oleObj name="公式" r:id="rId47" imgW="1442085" imgH="17399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111625"/>
                        <a:ext cx="27368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250825" y="3933825"/>
            <a:ext cx="5365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4555" name="Object 43"/>
          <p:cNvGraphicFramePr>
            <a:graphicFrameLocks noChangeAspect="1"/>
          </p:cNvGraphicFramePr>
          <p:nvPr/>
        </p:nvGraphicFramePr>
        <p:xfrm>
          <a:off x="900113" y="4581525"/>
          <a:ext cx="44529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" name="公式" r:id="rId49" imgW="1462405" imgH="290195" progId="Equation.3">
                  <p:embed/>
                </p:oleObj>
              </mc:Choice>
              <mc:Fallback>
                <p:oleObj name="公式" r:id="rId49" imgW="1462405" imgH="29019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44529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6" name="Rectangle 44"/>
          <p:cNvSpPr>
            <a:spLocks noChangeArrowheads="1"/>
          </p:cNvSpPr>
          <p:nvPr/>
        </p:nvSpPr>
        <p:spPr bwMode="auto">
          <a:xfrm>
            <a:off x="250825" y="4518025"/>
            <a:ext cx="5365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250825" y="5013325"/>
            <a:ext cx="5365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(3)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4558" name="Object 46"/>
          <p:cNvGraphicFramePr>
            <a:graphicFrameLocks noChangeAspect="1"/>
          </p:cNvGraphicFramePr>
          <p:nvPr/>
        </p:nvGraphicFramePr>
        <p:xfrm>
          <a:off x="1331913" y="5300663"/>
          <a:ext cx="150336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" name="公式" r:id="rId51" imgW="585470" imgH="290195" progId="Equation.3">
                  <p:embed/>
                </p:oleObj>
              </mc:Choice>
              <mc:Fallback>
                <p:oleObj name="公式" r:id="rId51" imgW="585470" imgH="29019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00663"/>
                        <a:ext cx="1503362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9" name="Rectangle 47"/>
          <p:cNvSpPr>
            <a:spLocks noChangeArrowheads="1"/>
          </p:cNvSpPr>
          <p:nvPr/>
        </p:nvSpPr>
        <p:spPr bwMode="auto">
          <a:xfrm>
            <a:off x="3059113" y="5229225"/>
            <a:ext cx="20193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作为</a:t>
            </a:r>
            <a:r>
              <a:rPr lang="zh-CN" altLang="en-US">
                <a:solidFill>
                  <a:srgbClr val="FF0000"/>
                </a:solidFill>
              </a:rPr>
              <a:t>根的近似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827088" y="5805488"/>
            <a:ext cx="34909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可得一个</a:t>
            </a:r>
            <a:r>
              <a:rPr lang="zh-CN" altLang="en-US">
                <a:solidFill>
                  <a:srgbClr val="FF0000"/>
                </a:solidFill>
              </a:rPr>
              <a:t>近似根的序列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64561" name="Object 49"/>
          <p:cNvGraphicFramePr>
            <a:graphicFrameLocks noChangeAspect="1"/>
          </p:cNvGraphicFramePr>
          <p:nvPr/>
        </p:nvGraphicFramePr>
        <p:xfrm>
          <a:off x="4140200" y="5949950"/>
          <a:ext cx="2546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" name="Equation" r:id="rId53" imgW="821690" imgH="163830" progId="Equation.3">
                  <p:embed/>
                </p:oleObj>
              </mc:Choice>
              <mc:Fallback>
                <p:oleObj name="Equation" r:id="rId53" imgW="821690" imgH="16383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949950"/>
                        <a:ext cx="2546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0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0" grpId="0" autoUpdateAnimBg="0"/>
      <p:bldP spid="64551" grpId="0"/>
      <p:bldP spid="64554" grpId="0"/>
      <p:bldP spid="64556" grpId="0"/>
      <p:bldP spid="64557" grpId="0"/>
      <p:bldP spid="64559" grpId="0"/>
      <p:bldP spid="64560" grpId="0"/>
    </p:bldLst>
  </p:timing>
</p:sld>
</file>

<file path=ppt/theme/theme1.xml><?xml version="1.0" encoding="utf-8"?>
<a:theme xmlns:a="http://schemas.openxmlformats.org/drawingml/2006/main" name="数值分析_第7章_非线性方程的数值解法">
  <a:themeElements>
    <a:clrScheme name="数值分析_第7章_非线性方程的数值解法 9">
      <a:dk1>
        <a:srgbClr val="000000"/>
      </a:dk1>
      <a:lt1>
        <a:srgbClr val="00000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数值分析_第7章_非线性方程的数值解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数值分析_第7章_非线性方程的数值解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值分析_第7章_非线性方程的数值解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值分析_第7章_非线性方程的数值解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值分析_第7章_非线性方程的数值解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值分析_第7章_非线性方程的数值解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值分析_第7章_非线性方程的数值解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值分析_第7章_非线性方程的数值解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值分析_第7章_非线性方程的数值解法 8">
        <a:dk1>
          <a:srgbClr val="000000"/>
        </a:dk1>
        <a:lt1>
          <a:srgbClr val="000000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值分析_第7章_非线性方程的数值解法 9">
        <a:dk1>
          <a:srgbClr val="000000"/>
        </a:dk1>
        <a:lt1>
          <a:srgbClr val="000000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数值分析_第7章_非线性方程的数值解法</Template>
  <TotalTime>0</TotalTime>
  <Words>5879</Words>
  <Application>WPS 演示</Application>
  <PresentationFormat>全屏显示(4:3)</PresentationFormat>
  <Paragraphs>673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224</vt:i4>
      </vt:variant>
      <vt:variant>
        <vt:lpstr>幻灯片标题</vt:lpstr>
      </vt:variant>
      <vt:variant>
        <vt:i4>44</vt:i4>
      </vt:variant>
    </vt:vector>
  </HeadingPairs>
  <TitlesOfParts>
    <vt:vector size="283" baseType="lpstr">
      <vt:lpstr>Arial</vt:lpstr>
      <vt:lpstr>宋体</vt:lpstr>
      <vt:lpstr>Wingdings</vt:lpstr>
      <vt:lpstr>楷体_GB2312</vt:lpstr>
      <vt:lpstr>Times New Roman</vt:lpstr>
      <vt:lpstr>黑体</vt:lpstr>
      <vt:lpstr>Symbol</vt:lpstr>
      <vt:lpstr>Tahoma</vt:lpstr>
      <vt:lpstr>新宋体</vt:lpstr>
      <vt:lpstr>微软雅黑</vt:lpstr>
      <vt:lpstr>Arial Unicode MS</vt:lpstr>
      <vt:lpstr>Webdings</vt:lpstr>
      <vt:lpstr>Courier New</vt:lpstr>
      <vt:lpstr>数值分析_第7章_非线性方程的数值解法</vt:lpstr>
      <vt:lpstr>Echo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第四章 方程求根的迭代法</vt:lpstr>
      <vt:lpstr>提纲</vt:lpstr>
      <vt:lpstr>4.1  方程求根与二分法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迭代法的基本思想</vt:lpstr>
      <vt:lpstr>PowerPoint 演示文稿</vt:lpstr>
      <vt:lpstr>PowerPoint 演示文稿</vt:lpstr>
      <vt:lpstr>几何含义</vt:lpstr>
      <vt:lpstr>PowerPoint 演示文稿</vt:lpstr>
      <vt:lpstr>压缩映像定理</vt:lpstr>
      <vt:lpstr>压缩映像定理证明</vt:lpstr>
      <vt:lpstr>压缩映像定理证明</vt:lpstr>
      <vt:lpstr>PowerPoint 演示文稿</vt:lpstr>
      <vt:lpstr>全局收敛与局部收敛</vt:lpstr>
      <vt:lpstr>PowerPoint 演示文稿</vt:lpstr>
      <vt:lpstr>迭代过程的收敛速度</vt:lpstr>
      <vt:lpstr>P阶收敛</vt:lpstr>
      <vt:lpstr>必要性的证明</vt:lpstr>
      <vt:lpstr>PowerPoint 演示文稿</vt:lpstr>
      <vt:lpstr>埃特金加速算法</vt:lpstr>
      <vt:lpstr>PowerPoint 演示文稿</vt:lpstr>
      <vt:lpstr>Newton迭代</vt:lpstr>
      <vt:lpstr>Newton迭代</vt:lpstr>
      <vt:lpstr>收敛性定理</vt:lpstr>
      <vt:lpstr>全局收敛性定理</vt:lpstr>
      <vt:lpstr>PowerPoint 演示文稿</vt:lpstr>
      <vt:lpstr>重根情形</vt:lpstr>
      <vt:lpstr>提高收敛阶</vt:lpstr>
      <vt:lpstr>降低初始点的要求</vt:lpstr>
      <vt:lpstr>割线法</vt:lpstr>
      <vt:lpstr>割线法公式</vt:lpstr>
      <vt:lpstr>误差估计</vt:lpstr>
      <vt:lpstr>局部收敛性定理</vt:lpstr>
      <vt:lpstr>本章结束</vt:lpstr>
    </vt:vector>
  </TitlesOfParts>
  <Company>ouc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方程求根的迭代法</dc:title>
  <dc:creator>gaoyun</dc:creator>
  <cp:lastModifiedBy>Lisj</cp:lastModifiedBy>
  <cp:revision>74</cp:revision>
  <dcterms:created xsi:type="dcterms:W3CDTF">2007-05-17T09:43:00Z</dcterms:created>
  <dcterms:modified xsi:type="dcterms:W3CDTF">2018-06-08T09:59:27Z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