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8" r:id="rId3"/>
    <p:sldId id="261" r:id="rId4"/>
    <p:sldId id="266" r:id="rId5"/>
    <p:sldId id="265" r:id="rId6"/>
    <p:sldId id="273" r:id="rId7"/>
    <p:sldId id="263" r:id="rId8"/>
    <p:sldId id="277" r:id="rId9"/>
    <p:sldId id="274" r:id="rId10"/>
    <p:sldId id="272" r:id="rId11"/>
    <p:sldId id="264" r:id="rId12"/>
    <p:sldId id="267" r:id="rId13"/>
    <p:sldId id="259" r:id="rId14"/>
    <p:sldId id="260" r:id="rId15"/>
    <p:sldId id="262" r:id="rId16"/>
    <p:sldId id="275" r:id="rId17"/>
    <p:sldId id="271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" initials="CX" lastIdx="6" clrIdx="0">
    <p:extLst>
      <p:ext uri="{19B8F6BF-5375-455C-9EA6-DF929625EA0E}">
        <p15:presenceInfo xmlns:p15="http://schemas.microsoft.com/office/powerpoint/2012/main" userId="d4f5cc65275e31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85882" autoAdjust="0"/>
  </p:normalViewPr>
  <p:slideViewPr>
    <p:cSldViewPr snapToGrid="0" showGuides="1">
      <p:cViewPr varScale="1">
        <p:scale>
          <a:sx n="51" d="100"/>
          <a:sy n="51" d="100"/>
        </p:scale>
        <p:origin x="427" y="53"/>
      </p:cViewPr>
      <p:guideLst>
        <p:guide orient="horz" pos="2160"/>
        <p:guide pos="2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1:02:45.480" idx="2">
    <p:pos x="3889" y="2575"/>
    <p:text>No sure the meaning here</p:text>
    <p:extLst>
      <p:ext uri="{C676402C-5697-4E1C-873F-D02D1690AC5C}">
        <p15:threadingInfo xmlns:p15="http://schemas.microsoft.com/office/powerpoint/2012/main" timeZoneBias="0"/>
      </p:ext>
    </p:extLst>
  </p:cm>
  <p:cm authorId="1" dt="2020-03-25T11:27:44.027" idx="6">
    <p:pos x="3557" y="1746"/>
    <p:text>Worth add the loss function here explain the unary term and pairwise potentials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1:19:28.202" idx="4">
    <p:pos x="5893" y="3301"/>
    <p:text>Suggest to redraw: Original image-&gt; use inpainting to obtain background-&gt;Add polynomial curves (ground truth labels)-&gt; Synthesized images-&gt;generate inaccurate label for training.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1:23:43.664" idx="5">
    <p:pos x="984" y="3607"/>
    <p:text>May put reference to the very end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1:17:49.403" idx="3">
    <p:pos x="7385" y="3668"/>
    <p:text>Reference [2] and [3]?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57E2B-F4C7-4CAF-A3CC-8AF4467D7372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F87B0-ED09-4FB2-8BE8-522A0CDBA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9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Captions</a:t>
            </a:r>
          </a:p>
          <a:p>
            <a:pPr marL="0" indent="0">
              <a:buNone/>
            </a:pPr>
            <a:r>
              <a:rPr lang="en-US" altLang="zh-CN" dirty="0" smtClean="0"/>
              <a:t>3.Unet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trainning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Width loss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Spatial</a:t>
            </a:r>
            <a:r>
              <a:rPr lang="en-US" altLang="zh-CN" baseline="0" dirty="0" smtClean="0"/>
              <a:t> consistency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1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Still classification </a:t>
            </a:r>
          </a:p>
          <a:p>
            <a:r>
              <a:rPr lang="en-US" altLang="zh-CN" dirty="0" smtClean="0"/>
              <a:t>Label edge in CRF model (unary cost and pair</a:t>
            </a:r>
            <a:r>
              <a:rPr lang="en-US" altLang="zh-CN" baseline="0" dirty="0" smtClean="0"/>
              <a:t> cost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Color</a:t>
            </a:r>
            <a:r>
              <a:rPr lang="en-US" altLang="zh-CN" baseline="0" dirty="0" smtClean="0"/>
              <a:t> edge</a:t>
            </a:r>
          </a:p>
          <a:p>
            <a:r>
              <a:rPr lang="en-US" altLang="zh-CN" baseline="0" dirty="0" smtClean="0"/>
              <a:t>3*3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1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5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 theory first </a:t>
            </a:r>
          </a:p>
          <a:p>
            <a:r>
              <a:rPr lang="en-US" altLang="zh-CN" dirty="0" smtClean="0"/>
              <a:t>Then computing</a:t>
            </a:r>
            <a:r>
              <a:rPr lang="en-US" altLang="zh-CN" baseline="0" dirty="0" smtClean="0"/>
              <a:t> details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5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Handcraft feature</a:t>
            </a:r>
          </a:p>
          <a:p>
            <a:r>
              <a:rPr lang="en-US" altLang="zh-CN" baseline="0" dirty="0" smtClean="0"/>
              <a:t>Refine using CRF two step</a:t>
            </a:r>
          </a:p>
          <a:p>
            <a:r>
              <a:rPr lang="en-US" altLang="zh-CN" dirty="0" smtClean="0"/>
              <a:t>Two term cost function</a:t>
            </a:r>
          </a:p>
          <a:p>
            <a:r>
              <a:rPr lang="en-US" altLang="zh-CN" dirty="0" smtClean="0"/>
              <a:t>Some has higher in one but bad in other evaluation</a:t>
            </a:r>
          </a:p>
          <a:p>
            <a:r>
              <a:rPr lang="en-US" altLang="zh-CN" dirty="0" smtClean="0"/>
              <a:t>Overall</a:t>
            </a:r>
            <a:r>
              <a:rPr lang="en-US" altLang="zh-CN" baseline="0" dirty="0" smtClean="0"/>
              <a:t> best in terms of DC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5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Consistent</a:t>
            </a:r>
            <a:r>
              <a:rPr lang="en-US" altLang="zh-CN" baseline="0" dirty="0" smtClean="0"/>
              <a:t> with numerical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2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F87B0-ED09-4FB2-8BE8-522A0CDBA1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6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9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-55595"/>
            <a:ext cx="10515600" cy="13255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992068"/>
            <a:ext cx="1052252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39031" y="916186"/>
            <a:ext cx="105156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6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29F39A-0685-40F6-B542-7A4163854F3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AD63-EBC9-40A6-B252-270E2889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8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comments" Target="../comments/comment2.xml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jp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59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1.png"/><Relationship Id="rId4" Type="http://schemas.openxmlformats.org/officeDocument/2006/relationships/image" Target="../media/image160.emf"/><Relationship Id="rId9" Type="http://schemas.openxmlformats.org/officeDocument/2006/relationships/comments" Target="../comments/commen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13" Type="http://schemas.openxmlformats.org/officeDocument/2006/relationships/image" Target="../media/image1330.png"/><Relationship Id="rId18" Type="http://schemas.openxmlformats.org/officeDocument/2006/relationships/image" Target="../media/image1380.png"/><Relationship Id="rId26" Type="http://schemas.openxmlformats.org/officeDocument/2006/relationships/image" Target="../media/image1460.png"/><Relationship Id="rId3" Type="http://schemas.openxmlformats.org/officeDocument/2006/relationships/image" Target="../media/image1240.png"/><Relationship Id="rId21" Type="http://schemas.openxmlformats.org/officeDocument/2006/relationships/image" Target="../media/image1410.png"/><Relationship Id="rId7" Type="http://schemas.openxmlformats.org/officeDocument/2006/relationships/image" Target="../media/image1280.png"/><Relationship Id="rId12" Type="http://schemas.openxmlformats.org/officeDocument/2006/relationships/image" Target="../media/image1320.png"/><Relationship Id="rId17" Type="http://schemas.openxmlformats.org/officeDocument/2006/relationships/image" Target="../media/image1370.png"/><Relationship Id="rId25" Type="http://schemas.openxmlformats.org/officeDocument/2006/relationships/image" Target="../media/image1450.png"/><Relationship Id="rId2" Type="http://schemas.openxmlformats.org/officeDocument/2006/relationships/image" Target="../media/image1230.png"/><Relationship Id="rId16" Type="http://schemas.openxmlformats.org/officeDocument/2006/relationships/image" Target="../media/image1360.png"/><Relationship Id="rId20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0.png"/><Relationship Id="rId11" Type="http://schemas.openxmlformats.org/officeDocument/2006/relationships/image" Target="../media/image1310.png"/><Relationship Id="rId24" Type="http://schemas.openxmlformats.org/officeDocument/2006/relationships/image" Target="../media/image1440.png"/><Relationship Id="rId5" Type="http://schemas.openxmlformats.org/officeDocument/2006/relationships/image" Target="../media/image1260.png"/><Relationship Id="rId15" Type="http://schemas.openxmlformats.org/officeDocument/2006/relationships/image" Target="../media/image1350.png"/><Relationship Id="rId23" Type="http://schemas.openxmlformats.org/officeDocument/2006/relationships/image" Target="../media/image1430.png"/><Relationship Id="rId28" Type="http://schemas.openxmlformats.org/officeDocument/2006/relationships/image" Target="../media/image1480.png"/><Relationship Id="rId10" Type="http://schemas.openxmlformats.org/officeDocument/2006/relationships/image" Target="../media/image750.png"/><Relationship Id="rId19" Type="http://schemas.openxmlformats.org/officeDocument/2006/relationships/image" Target="../media/image1390.png"/><Relationship Id="rId4" Type="http://schemas.openxmlformats.org/officeDocument/2006/relationships/image" Target="../media/image1250.png"/><Relationship Id="rId9" Type="http://schemas.openxmlformats.org/officeDocument/2006/relationships/image" Target="../media/image1300.png"/><Relationship Id="rId14" Type="http://schemas.openxmlformats.org/officeDocument/2006/relationships/image" Target="../media/image1340.png"/><Relationship Id="rId22" Type="http://schemas.openxmlformats.org/officeDocument/2006/relationships/image" Target="../media/image1420.png"/><Relationship Id="rId27" Type="http://schemas.openxmlformats.org/officeDocument/2006/relationships/image" Target="../media/image14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2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4.png"/><Relationship Id="rId5" Type="http://schemas.openxmlformats.org/officeDocument/2006/relationships/image" Target="../media/image163.png"/><Relationship Id="rId10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0.png"/><Relationship Id="rId3" Type="http://schemas.openxmlformats.org/officeDocument/2006/relationships/image" Target="../media/image167.png"/><Relationship Id="rId7" Type="http://schemas.openxmlformats.org/officeDocument/2006/relationships/image" Target="../media/image169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68.png"/><Relationship Id="rId4" Type="http://schemas.openxmlformats.org/officeDocument/2006/relationships/image" Target="../media/image154.png"/><Relationship Id="rId9" Type="http://schemas.openxmlformats.org/officeDocument/2006/relationships/image" Target="../media/image1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3.png"/><Relationship Id="rId5" Type="http://schemas.openxmlformats.org/officeDocument/2006/relationships/image" Target="../media/image15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5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57" Type="http://schemas.openxmlformats.org/officeDocument/2006/relationships/image" Target="../media/image1210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50" Type="http://schemas.openxmlformats.org/officeDocument/2006/relationships/image" Target="../media/image115.png"/><Relationship Id="rId55" Type="http://schemas.openxmlformats.org/officeDocument/2006/relationships/image" Target="../media/image120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9" Type="http://schemas.openxmlformats.org/officeDocument/2006/relationships/image" Target="../media/image94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3" Type="http://schemas.openxmlformats.org/officeDocument/2006/relationships/image" Target="../media/image118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4" Type="http://schemas.openxmlformats.org/officeDocument/2006/relationships/image" Target="../media/image109.png"/><Relationship Id="rId52" Type="http://schemas.openxmlformats.org/officeDocument/2006/relationships/image" Target="../media/image117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image" Target="../media/image113.png"/><Relationship Id="rId8" Type="http://schemas.openxmlformats.org/officeDocument/2006/relationships/image" Target="../media/image73.png"/><Relationship Id="rId51" Type="http://schemas.openxmlformats.org/officeDocument/2006/relationships/image" Target="../media/image116.png"/><Relationship Id="rId3" Type="http://schemas.openxmlformats.org/officeDocument/2006/relationships/image" Target="../media/image68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20" Type="http://schemas.openxmlformats.org/officeDocument/2006/relationships/image" Target="../media/image85.png"/><Relationship Id="rId41" Type="http://schemas.openxmlformats.org/officeDocument/2006/relationships/image" Target="../media/image106.png"/><Relationship Id="rId54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49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760.png"/><Relationship Id="rId5" Type="http://schemas.openxmlformats.org/officeDocument/2006/relationships/image" Target="../media/image700.png"/><Relationship Id="rId10" Type="http://schemas.openxmlformats.org/officeDocument/2006/relationships/image" Target="../media/image750.png"/><Relationship Id="rId4" Type="http://schemas.openxmlformats.org/officeDocument/2006/relationships/image" Target="../media/image690.png"/><Relationship Id="rId9" Type="http://schemas.openxmlformats.org/officeDocument/2006/relationships/image" Target="../media/image74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8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6489" y="1589656"/>
            <a:ext cx="10903259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Spatially Constrained Deep Convolutional Neural Network for Nerve Fiber Segmentation in Corneal Confocal Microscopic Images using Inaccurate Annotations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662444"/>
            <a:ext cx="10363200" cy="1655762"/>
          </a:xfrm>
        </p:spPr>
        <p:txBody>
          <a:bodyPr>
            <a:no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 Zhang</a:t>
            </a:r>
            <a:r>
              <a:rPr lang="en-US" altLang="zh-CN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Susan Francis</a:t>
            </a:r>
            <a:r>
              <a:rPr lang="en-US" altLang="zh-CN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Rayaz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Malik</a:t>
            </a:r>
            <a:r>
              <a:rPr lang="en-US" altLang="zh-CN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Xin Chen</a:t>
            </a:r>
            <a:r>
              <a:rPr lang="en-US" altLang="zh-CN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CA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 Department of Electrical and Computer Engineering, University of British Columbia, Canada         </a:t>
            </a:r>
          </a:p>
          <a:p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[2]Sir Peter Mansfield Imaging Centre, University of Nottingham, UK         </a:t>
            </a:r>
          </a:p>
          <a:p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Weill Cornell Medicine-Qatar, Qatar           </a:t>
            </a:r>
          </a:p>
          <a:p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IMA Group, School of Computer Science, University of Nottingham, UK</a:t>
            </a:r>
          </a:p>
        </p:txBody>
      </p:sp>
      <p:pic>
        <p:nvPicPr>
          <p:cNvPr id="4" name="Picture 6" descr="“nottingham university logo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309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“ubc logo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05" y="-476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“isbi 2020 logo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67" y="0"/>
            <a:ext cx="387333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Weill Cornell Medicine-Qatar, Qatar”的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81"/>
          <a:stretch/>
        </p:blipFill>
        <p:spPr bwMode="auto">
          <a:xfrm>
            <a:off x="5752838" y="60478"/>
            <a:ext cx="1981559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Synthesized dataset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384329" y="3972298"/>
            <a:ext cx="2698107" cy="9330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Generate random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polynomial </a:t>
            </a:r>
            <a:r>
              <a:rPr lang="en-US" altLang="zh-CN" sz="2000" dirty="0" smtClean="0">
                <a:solidFill>
                  <a:schemeClr val="tx1"/>
                </a:solidFill>
              </a:rPr>
              <a:t>curves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(ground truth label)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15486" y="3146735"/>
            <a:ext cx="1567958" cy="6117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Background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86" y="5010624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65" y="1165683"/>
            <a:ext cx="1800000" cy="180000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9396413" y="3655831"/>
            <a:ext cx="2307907" cy="6566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Synthesized image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(input image)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34" idx="3"/>
            <a:endCxn id="18" idx="1"/>
          </p:cNvCxnSpPr>
          <p:nvPr/>
        </p:nvCxnSpPr>
        <p:spPr>
          <a:xfrm flipV="1">
            <a:off x="8082436" y="3984161"/>
            <a:ext cx="1313977" cy="454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7483444" y="3452602"/>
            <a:ext cx="1912969" cy="531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366" y="1677832"/>
            <a:ext cx="1800000" cy="180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3" y="5012560"/>
            <a:ext cx="1800000" cy="1800000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701040" y="4140444"/>
            <a:ext cx="2280695" cy="617088"/>
          </a:xfrm>
          <a:prstGeom prst="roundRect">
            <a:avLst>
              <a:gd name="adj" fmla="val 1809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Inaccurate </a:t>
            </a:r>
            <a:r>
              <a:rPr lang="en-US" altLang="zh-CN" sz="2000" dirty="0" smtClean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(label for training)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4" idx="1"/>
            <a:endCxn id="36" idx="3"/>
          </p:cNvCxnSpPr>
          <p:nvPr/>
        </p:nvCxnSpPr>
        <p:spPr>
          <a:xfrm flipH="1">
            <a:off x="2981735" y="4438828"/>
            <a:ext cx="2402594" cy="1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653847" y="3116255"/>
            <a:ext cx="1418776" cy="6117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CCM image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31" idx="3"/>
            <a:endCxn id="11" idx="1"/>
          </p:cNvCxnSpPr>
          <p:nvPr/>
        </p:nvCxnSpPr>
        <p:spPr>
          <a:xfrm>
            <a:off x="3072623" y="3422122"/>
            <a:ext cx="2842863" cy="30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91181" y="3048613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 </a:t>
            </a:r>
            <a:r>
              <a:rPr lang="en-US" altLang="zh-CN" dirty="0" err="1" smtClean="0"/>
              <a:t>inpainting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828539" y="4047915"/>
            <a:ext cx="2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Morphological operation</a:t>
            </a:r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35" y="116568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 results of synthesized dataset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6080351"/>
                  </p:ext>
                </p:extLst>
              </p:nvPr>
            </p:nvGraphicFramePr>
            <p:xfrm>
              <a:off x="845127" y="2593406"/>
              <a:ext cx="10668000" cy="2758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515370724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407241621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119339876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827851354"/>
                        </a:ext>
                      </a:extLst>
                    </a:gridCol>
                  </a:tblGrid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Method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Dice</a:t>
                          </a:r>
                          <a:endParaRPr lang="en-GB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Precision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Recall</a:t>
                          </a:r>
                        </a:p>
                      </a:txBody>
                      <a:tcPr marL="60351" marR="60351" marT="30175" marB="30175" anchor="ctr"/>
                    </a:tc>
                    <a:extLst>
                      <a:ext uri="{0D108BD9-81ED-4DB2-BD59-A6C34878D82A}">
                        <a16:rowId xmlns:a16="http://schemas.microsoft.com/office/drawing/2014/main" val="3929013726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0.38±0.04 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0.94±0.06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0.24±0.03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extLst>
                      <a:ext uri="{0D108BD9-81ED-4DB2-BD59-A6C34878D82A}">
                        <a16:rowId xmlns:a16="http://schemas.microsoft.com/office/drawing/2014/main" val="3293684770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Chen [2]</a:t>
                          </a:r>
                        </a:p>
                      </a:txBody>
                      <a:tcPr marL="60351" marR="60351" marT="30175" marB="30175" anchor="ctr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0.67±0.12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0.58±0.15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0.84±0.07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extLst>
                      <a:ext uri="{0D108BD9-81ED-4DB2-BD59-A6C34878D82A}">
                        <a16:rowId xmlns:a16="http://schemas.microsoft.com/office/drawing/2014/main" val="750834294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U-net [1]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0.60±0.10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0.98±0.02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0.45±0.03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extLst>
                      <a:ext uri="{0D108BD9-81ED-4DB2-BD59-A6C34878D82A}">
                        <a16:rowId xmlns:a16="http://schemas.microsoft.com/office/drawing/2014/main" val="1318830854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U-net+CRF</a:t>
                          </a: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[3]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0.64±0.13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0.97±0.03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0.50±0.04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extLst>
                      <a:ext uri="{0D108BD9-81ED-4DB2-BD59-A6C34878D82A}">
                        <a16:rowId xmlns:a16="http://schemas.microsoft.com/office/drawing/2014/main" val="3266497892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Proposed</a:t>
                          </a:r>
                        </a:p>
                      </a:txBody>
                      <a:tcPr marL="60351" marR="60351" marT="30175" marB="30175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0.80±0.12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0.90±0.04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0.75±0.06</m:t>
                                </m:r>
                              </m:oMath>
                            </m:oMathPara>
                          </a14:m>
                          <a:endPara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185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6080351"/>
                  </p:ext>
                </p:extLst>
              </p:nvPr>
            </p:nvGraphicFramePr>
            <p:xfrm>
              <a:off x="845127" y="2593406"/>
              <a:ext cx="10668000" cy="2758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515370724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407241621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119339876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827851354"/>
                        </a:ext>
                      </a:extLst>
                    </a:gridCol>
                  </a:tblGrid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Method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Dice</a:t>
                          </a:r>
                          <a:endParaRPr lang="en-GB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Precision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Recall</a:t>
                          </a:r>
                        </a:p>
                      </a:txBody>
                      <a:tcPr marL="60351" marR="60351" marT="30175" marB="30175" anchor="ctr"/>
                    </a:tc>
                    <a:extLst>
                      <a:ext uri="{0D108BD9-81ED-4DB2-BD59-A6C34878D82A}">
                        <a16:rowId xmlns:a16="http://schemas.microsoft.com/office/drawing/2014/main" val="3929013726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100228" t="-109333" r="-200685" b="-4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200686" t="-109333" r="-101144" b="-4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300000" t="-109333" r="-913" b="-4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684770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Chen [2]</a:t>
                          </a:r>
                        </a:p>
                      </a:txBody>
                      <a:tcPr marL="60351" marR="60351" marT="30175" marB="30175" anchor="ctr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28" t="-206579" r="-200685" b="-3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lnL w="12700" cmpd="sng">
                          <a:noFill/>
                        </a:lnL>
                        <a:blipFill>
                          <a:blip r:embed="rId3"/>
                          <a:stretch>
                            <a:fillRect l="-200686" t="-206579" r="-101144" b="-3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300000" t="-206579" r="-913" b="-3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834294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U-net [1]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lnT w="12700" cmpd="sng">
                          <a:noFill/>
                        </a:lnT>
                        <a:blipFill>
                          <a:blip r:embed="rId3"/>
                          <a:stretch>
                            <a:fillRect l="-100228" t="-306579" r="-200685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200686" t="-306579" r="-101144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300000" t="-306579" r="-913" b="-2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830854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U-net+CRF</a:t>
                          </a: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[3]</a:t>
                          </a:r>
                        </a:p>
                      </a:txBody>
                      <a:tcPr marL="60351" marR="60351" marT="30175" marB="3017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100228" t="-412000" r="-200685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200686" t="-412000" r="-101144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300000" t="-412000" r="-913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497892"/>
                      </a:ext>
                    </a:extLst>
                  </a:tr>
                  <a:tr h="459816">
                    <a:tc>
                      <a:txBody>
                        <a:bodyPr/>
                        <a:lstStyle/>
                        <a:p>
                          <a:pPr marL="0" marR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Proposed</a:t>
                          </a:r>
                        </a:p>
                      </a:txBody>
                      <a:tcPr marL="60351" marR="60351" marT="30175" marB="30175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100228" t="-505263" r="-20068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200686" t="-505263" r="-10114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351" marR="60351" marT="30175" marB="30175" anchor="ctr">
                        <a:blipFill>
                          <a:blip r:embed="rId3"/>
                          <a:stretch>
                            <a:fillRect l="-300000" t="-505263" r="-913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1858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72327" y="1316184"/>
                <a:ext cx="982287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500 training, 500 testing, image size: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512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512</m:t>
                    </m:r>
                  </m:oMath>
                </a14:m>
                <a:endParaRPr lang="en-US" altLang="zh-CN" sz="2000" dirty="0" smtClean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30</a:t>
                </a:r>
                <a:r>
                  <a:rPr lang="en-US" altLang="zh-CN" sz="2000" dirty="0" smtClean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0 epochs, 25</a:t>
                </a:r>
                <a:r>
                  <a:rPr lang="en-US" altLang="zh-CN" sz="2000" dirty="0" smtClean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% dropout, Adam optimizer with learning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Running time of dynamic convolution (per iteration</a:t>
                </a:r>
                <a:r>
                  <a:rPr lang="en-US" altLang="zh-CN" sz="2000" dirty="0" smtClean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2000" dirty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0.036s</a:t>
                </a:r>
                <a:endParaRPr lang="en-GB" altLang="zh-CN" sz="2000" dirty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7" y="1316184"/>
                <a:ext cx="9822873" cy="1323439"/>
              </a:xfrm>
              <a:prstGeom prst="rect">
                <a:avLst/>
              </a:prstGeom>
              <a:blipFill>
                <a:blip r:embed="rId4"/>
                <a:stretch>
                  <a:fillRect l="-559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45127" y="5967804"/>
            <a:ext cx="10720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[1]Olaf Ronneberger, et 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al, MICCAI, 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2015, pp. 234–241.</a:t>
            </a:r>
          </a:p>
          <a:p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Chen 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X, et 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al. 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IEEE 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 on Biomedical Engineering, 2016, 64(4): 786-794.</a:t>
            </a:r>
            <a:endParaRPr lang="it-IT" altLang="zh-CN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Chen L C, 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 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al. 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arXiv 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preprint arXiv:1412.7062, 2014.</a:t>
            </a:r>
            <a:endParaRPr lang="it-IT" altLang="zh-CN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Qualitative results of real CCM Images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25558" y="2721641"/>
            <a:ext cx="4176564" cy="2921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(a) CCM image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(b) Inaccurate manual annotation 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(c) Result of Chen’s method </a:t>
            </a:r>
            <a:endParaRPr lang="en-US" altLang="zh-CN" sz="1800" dirty="0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d) Result of U-net 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(e) Result of </a:t>
            </a:r>
            <a:r>
              <a:rPr lang="en-US" altLang="zh-CN" sz="18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U-net+CRF</a:t>
            </a:r>
            <a:r>
              <a:rPr lang="en-US" altLang="zh-CN" sz="18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(f) Result of our method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18" name="Picture 14">
            <a:extLst>
              <a:ext uri="{FF2B5EF4-FFF2-40B4-BE49-F238E27FC236}">
                <a16:creationId xmlns:a16="http://schemas.microsoft.com/office/drawing/2014/main" id="{228FA24D-5FAE-47C2-8C5F-17FA5B9C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20" y="1641641"/>
            <a:ext cx="2160461" cy="2160000"/>
          </a:xfrm>
          <a:prstGeom prst="rect">
            <a:avLst/>
          </a:prstGeom>
        </p:spPr>
      </p:pic>
      <p:pic>
        <p:nvPicPr>
          <p:cNvPr id="20" name="Picture 17">
            <a:extLst>
              <a:ext uri="{FF2B5EF4-FFF2-40B4-BE49-F238E27FC236}">
                <a16:creationId xmlns:a16="http://schemas.microsoft.com/office/drawing/2014/main" id="{7AEEE8E7-E22E-49A4-8648-0EB90397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51" y="4107395"/>
            <a:ext cx="2160461" cy="2160000"/>
          </a:xfrm>
          <a:prstGeom prst="rect">
            <a:avLst/>
          </a:prstGeom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47B4D501-8725-4B91-91D4-E608E30FC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650" y="4107395"/>
            <a:ext cx="2160000" cy="2160000"/>
          </a:xfrm>
          <a:prstGeom prst="rect">
            <a:avLst/>
          </a:prstGeom>
        </p:spPr>
      </p:pic>
      <p:pic>
        <p:nvPicPr>
          <p:cNvPr id="24" name="图片 23" descr="org90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99" y="1625942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2368447" y="3762003"/>
            <a:ext cx="56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		     (b)		                (c)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68447" y="6245411"/>
            <a:ext cx="56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		     (e)		                (f)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6" y="1625942"/>
            <a:ext cx="2160000" cy="2160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3" y="408541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451547"/>
            <a:ext cx="11174048" cy="43513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Our method integrates CRF with DCNN to achieve image segmentation with inaccurate labels.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Implemented the CRF as a dynamic convolutional 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Advantages of our method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 accurate segmentation results using inaccurate labels.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Avoid overfitting to the data as local image information </a:t>
            </a:r>
            <a:r>
              <a:rPr lang="en-CA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also </a:t>
            </a:r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considered simultaneously.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proposed dynamic convolutional layer could be integrated to any other DCNN based models.</a:t>
            </a:r>
          </a:p>
          <a:p>
            <a:endParaRPr lang="en-CA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414657" y="5528810"/>
            <a:ext cx="4234543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Contact: 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ningz@ece.ubc.ca, 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Xin.Chen@nottingham.ac.uk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authors are very grateful for support by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Poling Program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Nankai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University</a:t>
                </a:r>
                <a:r>
                  <a:rPr lang="en-GB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work was supported by the National Science Fund for Talent Training in the Basic Sciences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𝑁𝑜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1103208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GB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6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convolutional layer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/>
              <p:cNvSpPr/>
              <p:nvPr/>
            </p:nvSpPr>
            <p:spPr>
              <a:xfrm>
                <a:off x="1408323" y="2274945"/>
                <a:ext cx="712433" cy="7291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矩形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23" y="2274945"/>
                <a:ext cx="712433" cy="729113"/>
              </a:xfrm>
              <a:prstGeom prst="rect">
                <a:avLst/>
              </a:prstGeom>
              <a:blipFill>
                <a:blip r:embed="rId2"/>
                <a:stretch>
                  <a:fillRect l="-756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2120286" y="2283261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86" y="2283261"/>
                <a:ext cx="712433" cy="729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/>
              <p:cNvSpPr/>
              <p:nvPr/>
            </p:nvSpPr>
            <p:spPr>
              <a:xfrm>
                <a:off x="2832249" y="2282687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8" name="矩形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49" y="2282687"/>
                <a:ext cx="712433" cy="729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/>
              <p:cNvSpPr/>
              <p:nvPr/>
            </p:nvSpPr>
            <p:spPr>
              <a:xfrm>
                <a:off x="1407853" y="3013564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9" name="矩形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53" y="3013564"/>
                <a:ext cx="712433" cy="729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1407853" y="3733300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53" y="3733300"/>
                <a:ext cx="712433" cy="729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矩形 170"/>
              <p:cNvSpPr/>
              <p:nvPr/>
            </p:nvSpPr>
            <p:spPr>
              <a:xfrm>
                <a:off x="2830631" y="3732976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矩形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31" y="3732976"/>
                <a:ext cx="712433" cy="729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/>
              <p:cNvSpPr/>
              <p:nvPr/>
            </p:nvSpPr>
            <p:spPr>
              <a:xfrm>
                <a:off x="2831908" y="3006395"/>
                <a:ext cx="712433" cy="7291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2" name="矩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908" y="3006395"/>
                <a:ext cx="712433" cy="7291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/>
              <p:cNvSpPr/>
              <p:nvPr/>
            </p:nvSpPr>
            <p:spPr>
              <a:xfrm>
                <a:off x="2118319" y="3739786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矩形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19" y="3739786"/>
                <a:ext cx="712433" cy="7291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/>
              <p:cNvSpPr/>
              <p:nvPr/>
            </p:nvSpPr>
            <p:spPr>
              <a:xfrm>
                <a:off x="2119673" y="3010992"/>
                <a:ext cx="712433" cy="72911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  <a:p>
                <a:pPr algn="ctr"/>
                <a:r>
                  <a:rPr lang="en-US" altLang="zh-CN" sz="1100" dirty="0"/>
                  <a:t>(kernel)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73" y="3010992"/>
                <a:ext cx="712433" cy="729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/>
              <p:cNvSpPr/>
              <p:nvPr/>
            </p:nvSpPr>
            <p:spPr>
              <a:xfrm>
                <a:off x="4744951" y="2286121"/>
                <a:ext cx="712433" cy="729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矩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51" y="2286121"/>
                <a:ext cx="712433" cy="7291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/>
              <p:cNvSpPr/>
              <p:nvPr/>
            </p:nvSpPr>
            <p:spPr>
              <a:xfrm>
                <a:off x="5456914" y="2283261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矩形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14" y="2283261"/>
                <a:ext cx="712433" cy="7291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/>
              <p:cNvSpPr/>
              <p:nvPr/>
            </p:nvSpPr>
            <p:spPr>
              <a:xfrm>
                <a:off x="6168877" y="2282687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矩形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7" y="2282687"/>
                <a:ext cx="712433" cy="729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4744481" y="3009609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81" y="3009609"/>
                <a:ext cx="712433" cy="7291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>
              <a:xfrm>
                <a:off x="4744481" y="3733300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81" y="3733300"/>
                <a:ext cx="712433" cy="7291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/>
              <p:cNvSpPr/>
              <p:nvPr/>
            </p:nvSpPr>
            <p:spPr>
              <a:xfrm>
                <a:off x="6167259" y="3732976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矩形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9" y="3732976"/>
                <a:ext cx="712433" cy="7291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/>
              <p:cNvSpPr/>
              <p:nvPr/>
            </p:nvSpPr>
            <p:spPr>
              <a:xfrm>
                <a:off x="6168536" y="3006395"/>
                <a:ext cx="712433" cy="729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矩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36" y="3006395"/>
                <a:ext cx="712433" cy="7291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/>
              <p:cNvSpPr/>
              <p:nvPr/>
            </p:nvSpPr>
            <p:spPr>
              <a:xfrm>
                <a:off x="5454947" y="3724546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矩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47" y="3724546"/>
                <a:ext cx="712433" cy="7291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/>
              <p:cNvSpPr/>
              <p:nvPr/>
            </p:nvSpPr>
            <p:spPr>
              <a:xfrm>
                <a:off x="5456301" y="3010992"/>
                <a:ext cx="712433" cy="7291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(kernel)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83" name="矩形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301" y="3010992"/>
                <a:ext cx="712433" cy="729113"/>
              </a:xfrm>
              <a:prstGeom prst="rect">
                <a:avLst/>
              </a:prstGeom>
              <a:blipFill>
                <a:blip r:embed="rId19"/>
                <a:stretch>
                  <a:fillRect l="-2564" r="-6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/>
              <p:cNvSpPr/>
              <p:nvPr/>
            </p:nvSpPr>
            <p:spPr>
              <a:xfrm>
                <a:off x="8080082" y="2282687"/>
                <a:ext cx="712433" cy="7291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84" name="矩形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82" y="2282687"/>
                <a:ext cx="712433" cy="729113"/>
              </a:xfrm>
              <a:prstGeom prst="rect">
                <a:avLst/>
              </a:prstGeom>
              <a:blipFill>
                <a:blip r:embed="rId20"/>
                <a:stretch>
                  <a:fillRect l="-2564" r="-1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8792045" y="2291402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45" y="2291402"/>
                <a:ext cx="712433" cy="7291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/>
              <p:cNvSpPr/>
              <p:nvPr/>
            </p:nvSpPr>
            <p:spPr>
              <a:xfrm>
                <a:off x="9504008" y="2290828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86" name="矩形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008" y="2290828"/>
                <a:ext cx="712433" cy="7291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/>
              <p:cNvSpPr/>
              <p:nvPr/>
            </p:nvSpPr>
            <p:spPr>
              <a:xfrm>
                <a:off x="8079612" y="3017750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87" name="矩形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12" y="3017750"/>
                <a:ext cx="712433" cy="7291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矩形 187"/>
              <p:cNvSpPr/>
              <p:nvPr/>
            </p:nvSpPr>
            <p:spPr>
              <a:xfrm>
                <a:off x="8079612" y="3741441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88" name="矩形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12" y="3741441"/>
                <a:ext cx="712433" cy="729113"/>
              </a:xfrm>
              <a:prstGeom prst="rect">
                <a:avLst/>
              </a:prstGeom>
              <a:blipFill>
                <a:blip r:embed="rId24"/>
                <a:stretch>
                  <a:fillRect l="-5128" r="-8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/>
              <p:cNvSpPr/>
              <p:nvPr/>
            </p:nvSpPr>
            <p:spPr>
              <a:xfrm>
                <a:off x="9502390" y="3741117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89" name="矩形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390" y="3741117"/>
                <a:ext cx="712433" cy="7291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矩形 189"/>
              <p:cNvSpPr/>
              <p:nvPr/>
            </p:nvSpPr>
            <p:spPr>
              <a:xfrm>
                <a:off x="9503667" y="3014536"/>
                <a:ext cx="712433" cy="7291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90" name="矩形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667" y="3014536"/>
                <a:ext cx="712433" cy="72911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矩形 190"/>
              <p:cNvSpPr/>
              <p:nvPr/>
            </p:nvSpPr>
            <p:spPr>
              <a:xfrm>
                <a:off x="8790078" y="3732687"/>
                <a:ext cx="712433" cy="72911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8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8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8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850" dirty="0"/>
              </a:p>
            </p:txBody>
          </p:sp>
        </mc:Choice>
        <mc:Fallback xmlns="">
          <p:sp>
            <p:nvSpPr>
              <p:cNvPr id="191" name="矩形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78" y="3732687"/>
                <a:ext cx="712433" cy="7291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矩形 191"/>
              <p:cNvSpPr/>
              <p:nvPr/>
            </p:nvSpPr>
            <p:spPr>
              <a:xfrm>
                <a:off x="8791432" y="3019133"/>
                <a:ext cx="712433" cy="7291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en-US" altLang="zh-CN" sz="1400" dirty="0"/>
                  <a:t>(kernel)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92" name="矩形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32" y="3019133"/>
                <a:ext cx="712433" cy="729113"/>
              </a:xfrm>
              <a:prstGeom prst="rect">
                <a:avLst/>
              </a:prstGeom>
              <a:blipFill>
                <a:blip r:embed="rId28"/>
                <a:stretch>
                  <a:fillRect l="-2564" r="-6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文本框 192"/>
          <p:cNvSpPr txBox="1"/>
          <p:nvPr/>
        </p:nvSpPr>
        <p:spPr>
          <a:xfrm>
            <a:off x="1578777" y="4571999"/>
            <a:ext cx="17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from FCN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7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synthesized dataset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4" y="5229190"/>
            <a:ext cx="1080000" cy="108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53" y="5231351"/>
            <a:ext cx="1080000" cy="108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13" y="5229190"/>
            <a:ext cx="1080000" cy="1080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09" y="1612980"/>
            <a:ext cx="1080000" cy="108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13" y="1601011"/>
            <a:ext cx="1080000" cy="10800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24" y="1595775"/>
            <a:ext cx="1080000" cy="1080000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1524001" y="3154389"/>
            <a:ext cx="3581400" cy="6117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Abstract background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524000" y="3992880"/>
            <a:ext cx="3581400" cy="757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Generate random 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polynomial curves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58573" y="3664550"/>
            <a:ext cx="3334067" cy="6566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synthesized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34" idx="3"/>
            <a:endCxn id="19" idx="1"/>
          </p:cNvCxnSpPr>
          <p:nvPr/>
        </p:nvCxnSpPr>
        <p:spPr>
          <a:xfrm flipV="1">
            <a:off x="5105400" y="3992880"/>
            <a:ext cx="1253173" cy="378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3" idx="3"/>
          </p:cNvCxnSpPr>
          <p:nvPr/>
        </p:nvCxnSpPr>
        <p:spPr>
          <a:xfrm>
            <a:off x="5105401" y="3460256"/>
            <a:ext cx="1253171" cy="305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112546" y="454796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Gaussian noise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22" y="4732633"/>
            <a:ext cx="1080000" cy="108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93" y="4750406"/>
            <a:ext cx="1080000" cy="1080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51" y="473263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synthesized dataset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47" y="2508428"/>
            <a:ext cx="1080000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241" y="2499709"/>
            <a:ext cx="1080000" cy="108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19" y="2508428"/>
            <a:ext cx="1080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5" y="5222846"/>
            <a:ext cx="1080000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9" y="5222846"/>
            <a:ext cx="1080000" cy="10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24" y="5222846"/>
            <a:ext cx="1080000" cy="1080000"/>
          </a:xfrm>
          <a:prstGeom prst="rect">
            <a:avLst/>
          </a:prstGeom>
        </p:spPr>
      </p:pic>
      <p:cxnSp>
        <p:nvCxnSpPr>
          <p:cNvPr id="45" name="直接箭头连接符 44"/>
          <p:cNvCxnSpPr>
            <a:stCxn id="35" idx="3"/>
          </p:cNvCxnSpPr>
          <p:nvPr/>
        </p:nvCxnSpPr>
        <p:spPr>
          <a:xfrm>
            <a:off x="7532136" y="3445860"/>
            <a:ext cx="1269433" cy="48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117229" y="4176063"/>
            <a:ext cx="2450772" cy="617088"/>
          </a:xfrm>
          <a:prstGeom prst="roundRect">
            <a:avLst>
              <a:gd name="adj" fmla="val 1809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Inaccurate label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59608" y="1731231"/>
                <a:ext cx="36825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512×512</m:t>
                    </m:r>
                  </m:oMath>
                </a14:m>
                <a:r>
                  <a:rPr lang="en-US" altLang="zh-CN" sz="2000" dirty="0"/>
                  <a:t> Input images</a:t>
                </a:r>
              </a:p>
              <a:p>
                <a:r>
                  <a:rPr lang="en-US" altLang="zh-CN" sz="2000" dirty="0"/>
                  <a:t>(500 for training; 500 for testing 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608" y="1731231"/>
                <a:ext cx="3682559" cy="707886"/>
              </a:xfrm>
              <a:prstGeom prst="rect">
                <a:avLst/>
              </a:prstGeom>
              <a:blipFill>
                <a:blip r:embed="rId8"/>
                <a:stretch>
                  <a:fillRect l="-165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25039" y="6363209"/>
                <a:ext cx="40175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512×512</m:t>
                    </m:r>
                  </m:oMath>
                </a14:m>
                <a:r>
                  <a:rPr lang="en-US" altLang="zh-CN" sz="2000" dirty="0"/>
                  <a:t>  binary label for training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39" y="6363209"/>
                <a:ext cx="4017521" cy="400110"/>
              </a:xfrm>
              <a:prstGeom prst="rect">
                <a:avLst/>
              </a:prstGeom>
              <a:blipFill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4389120" y="3139993"/>
            <a:ext cx="3143016" cy="6117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Abstract background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389120" y="4104706"/>
            <a:ext cx="3159276" cy="757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Generate random 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polynomial curves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01569" y="3776376"/>
            <a:ext cx="2735111" cy="6566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synthesized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3"/>
            <a:endCxn id="39" idx="1"/>
          </p:cNvCxnSpPr>
          <p:nvPr/>
        </p:nvCxnSpPr>
        <p:spPr>
          <a:xfrm flipV="1">
            <a:off x="7548396" y="4104706"/>
            <a:ext cx="1253173" cy="378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555542" y="465979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Gaussian noise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6" idx="1"/>
            <a:endCxn id="25" idx="3"/>
          </p:cNvCxnSpPr>
          <p:nvPr/>
        </p:nvCxnSpPr>
        <p:spPr>
          <a:xfrm flipH="1">
            <a:off x="3568001" y="4483469"/>
            <a:ext cx="821119" cy="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864831"/>
            <a:ext cx="5893024" cy="37646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Deep convolutional neural networks (DCNN) achieve superior performance in image segmentation when accurate labels are available for fully supervised learning.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Obtain accurate labelling is challenging in medical images.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79" y="2032021"/>
            <a:ext cx="2123799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178" y="2032021"/>
            <a:ext cx="212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288" y="3812720"/>
            <a:ext cx="1729890" cy="17222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299" y="3812720"/>
            <a:ext cx="1729890" cy="17298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5127" y="6326441"/>
            <a:ext cx="1076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Olaf Ronneberger, et 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</a:t>
            </a: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,MICCAI</a:t>
            </a:r>
            <a:r>
              <a:rPr lang="it-IT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2015, pp. 234–241.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905" y="5629468"/>
            <a:ext cx="491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Fully supervised segmentation result of U-net 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736" y="3412795"/>
            <a:ext cx="2520000" cy="2520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483132"/>
            <a:ext cx="10367516" cy="17335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 DCNN to achieve good performance using inaccurate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Fully supervised learning will be misled by these inaccurate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Ignore spatial consistency of labels</a:t>
            </a:r>
          </a:p>
        </p:txBody>
      </p:sp>
      <p:pic>
        <p:nvPicPr>
          <p:cNvPr id="3076" name="图片 10" descr="org9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77" y="341279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10072081" y="5473296"/>
            <a:ext cx="286231" cy="346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0884736" y="4532713"/>
            <a:ext cx="313054" cy="319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232946" y="3548801"/>
            <a:ext cx="478790" cy="37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722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424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56" y="3412795"/>
            <a:ext cx="2520000" cy="2520000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845127" y="-5559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dirty="0" smtClean="0"/>
              <a:t>Aim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88870" y="6177623"/>
            <a:ext cx="155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CCM image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0437" y="6177754"/>
            <a:ext cx="32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Inaccurate label for training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592743" y="6171320"/>
            <a:ext cx="22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 Output from U-net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8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42" y="1792551"/>
                <a:ext cx="7359332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Integrate conditional random field (CRF) into DCNNs to incorporate a spatial consistent constraint</a:t>
                </a: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𝑐𝑟𝑜𝑠𝑠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𝑒𝑛𝑡𝑟𝑜𝑝𝑦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𝑝𝑎𝑖𝑟𝑤𝑖𝑠𝑒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Learning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driven by both local image information and data labels 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42" y="1792551"/>
                <a:ext cx="7359332" cy="4351337"/>
              </a:xfrm>
              <a:blipFill>
                <a:blip r:embed="rId3"/>
                <a:stretch>
                  <a:fillRect l="-1160" r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Method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977170" y="244529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753730" y="244529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541810" y="244529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977170" y="321401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753730" y="321401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541810" y="321401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977170" y="398273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753730" y="398273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541810" y="398273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474250" y="279807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250810" y="279807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38890" y="279807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474250" y="356679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250810" y="356679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038890" y="356679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474250" y="433551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50810" y="433551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038890" y="433551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0363188" y="2725253"/>
            <a:ext cx="222001" cy="160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25" idx="7"/>
          </p:cNvCxnSpPr>
          <p:nvPr/>
        </p:nvCxnSpPr>
        <p:spPr>
          <a:xfrm flipH="1">
            <a:off x="8781529" y="2725253"/>
            <a:ext cx="223663" cy="12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8831710" y="2972185"/>
            <a:ext cx="416560" cy="58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9576776" y="2740390"/>
            <a:ext cx="223663" cy="12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0382873" y="3519003"/>
            <a:ext cx="222001" cy="160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8801214" y="3519003"/>
            <a:ext cx="223663" cy="12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9586301" y="3525250"/>
            <a:ext cx="223663" cy="12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10362553" y="4255603"/>
            <a:ext cx="222001" cy="160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8788514" y="4265763"/>
            <a:ext cx="223663" cy="12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9565981" y="4272010"/>
            <a:ext cx="223663" cy="12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9613350" y="2974961"/>
            <a:ext cx="416560" cy="58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8836110" y="3743128"/>
            <a:ext cx="416560" cy="58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9617750" y="3745904"/>
            <a:ext cx="416560" cy="58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8831710" y="4525018"/>
            <a:ext cx="416560" cy="58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9613350" y="4527794"/>
            <a:ext cx="416560" cy="58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651710" y="3166585"/>
            <a:ext cx="0" cy="395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430810" y="3165690"/>
            <a:ext cx="0" cy="395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221090" y="3166585"/>
            <a:ext cx="0" cy="395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651710" y="3933665"/>
            <a:ext cx="0" cy="395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430810" y="3932770"/>
            <a:ext cx="0" cy="3951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10221090" y="3933665"/>
            <a:ext cx="0" cy="395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778016" y="3118557"/>
            <a:ext cx="510046" cy="5098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554803" y="3876391"/>
            <a:ext cx="525222" cy="5392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9560429" y="3114446"/>
            <a:ext cx="531201" cy="5028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8785534" y="3888489"/>
            <a:ext cx="531201" cy="5028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8114974" y="51013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8122558" y="547187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302558" y="5014109"/>
            <a:ext cx="30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Observed image pixel intensity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8334632" y="5355568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 of pixel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2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structure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85DE83-B37B-44FA-9B69-4B18BE888D5D}"/>
              </a:ext>
            </a:extLst>
          </p:cNvPr>
          <p:cNvGrpSpPr/>
          <p:nvPr/>
        </p:nvGrpSpPr>
        <p:grpSpPr>
          <a:xfrm>
            <a:off x="532752" y="1871736"/>
            <a:ext cx="6014910" cy="3879585"/>
            <a:chOff x="909825" y="2114842"/>
            <a:chExt cx="6014910" cy="3879585"/>
          </a:xfrm>
        </p:grpSpPr>
        <p:sp>
          <p:nvSpPr>
            <p:cNvPr id="274" name="矩形 273"/>
            <p:cNvSpPr/>
            <p:nvPr/>
          </p:nvSpPr>
          <p:spPr>
            <a:xfrm>
              <a:off x="1117416" y="2244020"/>
              <a:ext cx="216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1288449" y="2243947"/>
              <a:ext cx="1734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76" name="右箭头 275"/>
            <p:cNvSpPr/>
            <p:nvPr/>
          </p:nvSpPr>
          <p:spPr>
            <a:xfrm>
              <a:off x="1149402" y="2774959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1476471" y="2243947"/>
              <a:ext cx="1734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1819459" y="4528633"/>
              <a:ext cx="34696" cy="55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1992406" y="4528632"/>
              <a:ext cx="69389" cy="55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2422004" y="5252548"/>
              <a:ext cx="138780" cy="277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本框 280"/>
                <p:cNvSpPr txBox="1"/>
                <p:nvPr/>
              </p:nvSpPr>
              <p:spPr>
                <a:xfrm>
                  <a:off x="1028959" y="2120602"/>
                  <a:ext cx="126617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281" name="文本框 2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59" y="2120602"/>
                  <a:ext cx="126617" cy="185115"/>
                </a:xfrm>
                <a:prstGeom prst="rect">
                  <a:avLst/>
                </a:prstGeom>
                <a:blipFill>
                  <a:blip r:embed="rId3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文本框 281"/>
                <p:cNvSpPr txBox="1"/>
                <p:nvPr/>
              </p:nvSpPr>
              <p:spPr>
                <a:xfrm>
                  <a:off x="1201345" y="2120602"/>
                  <a:ext cx="157067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282" name="文本框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345" y="2120602"/>
                  <a:ext cx="157067" cy="185115"/>
                </a:xfrm>
                <a:prstGeom prst="rect">
                  <a:avLst/>
                </a:prstGeom>
                <a:blipFill>
                  <a:blip r:embed="rId4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本框 282"/>
                <p:cNvSpPr txBox="1"/>
                <p:nvPr/>
              </p:nvSpPr>
              <p:spPr>
                <a:xfrm rot="10800000">
                  <a:off x="909825" y="2827360"/>
                  <a:ext cx="277320" cy="63215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283" name="文本框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909825" y="2827360"/>
                  <a:ext cx="277320" cy="6321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文本框 283"/>
                <p:cNvSpPr txBox="1"/>
                <p:nvPr/>
              </p:nvSpPr>
              <p:spPr>
                <a:xfrm rot="10800000">
                  <a:off x="1236247" y="4098139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284" name="文本框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236247" y="4098139"/>
                  <a:ext cx="295787" cy="2818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5" name="矩形 284"/>
            <p:cNvSpPr/>
            <p:nvPr/>
          </p:nvSpPr>
          <p:spPr>
            <a:xfrm>
              <a:off x="2195838" y="5252548"/>
              <a:ext cx="69389" cy="277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195838" y="4527660"/>
              <a:ext cx="69389" cy="55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2717563" y="5252548"/>
              <a:ext cx="138780" cy="277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2717563" y="5690420"/>
              <a:ext cx="138780" cy="138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3006213" y="5690420"/>
              <a:ext cx="277560" cy="138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3433642" y="5691765"/>
              <a:ext cx="277560" cy="138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1384568" y="2120602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568" y="2120602"/>
                  <a:ext cx="197178" cy="185115"/>
                </a:xfrm>
                <a:prstGeom prst="rect">
                  <a:avLst/>
                </a:prstGeom>
                <a:blipFill>
                  <a:blip r:embed="rId7"/>
                  <a:stretch>
                    <a:fillRect r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1516882" y="3394378"/>
                  <a:ext cx="265846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882" y="3394378"/>
                  <a:ext cx="265846" cy="1851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1695159" y="3394377"/>
                  <a:ext cx="265846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159" y="3394377"/>
                  <a:ext cx="265846" cy="1851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矩形 293"/>
            <p:cNvSpPr/>
            <p:nvPr/>
          </p:nvSpPr>
          <p:spPr>
            <a:xfrm>
              <a:off x="1479362" y="3520584"/>
              <a:ext cx="17348" cy="832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1637381" y="3520585"/>
              <a:ext cx="34696" cy="832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1815270" y="3520584"/>
              <a:ext cx="34696" cy="832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97" name="右箭头 296"/>
            <p:cNvSpPr/>
            <p:nvPr/>
          </p:nvSpPr>
          <p:spPr>
            <a:xfrm>
              <a:off x="1333499" y="2774959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98" name="右箭头 297"/>
            <p:cNvSpPr/>
            <p:nvPr/>
          </p:nvSpPr>
          <p:spPr>
            <a:xfrm rot="5400000">
              <a:off x="1430099" y="3408338"/>
              <a:ext cx="110095" cy="482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299" name="右箭头 298"/>
            <p:cNvSpPr/>
            <p:nvPr/>
          </p:nvSpPr>
          <p:spPr>
            <a:xfrm>
              <a:off x="1515209" y="3912817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0" name="右箭头 299"/>
            <p:cNvSpPr/>
            <p:nvPr/>
          </p:nvSpPr>
          <p:spPr>
            <a:xfrm>
              <a:off x="1688626" y="3915429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1" name="右箭头 300"/>
            <p:cNvSpPr/>
            <p:nvPr/>
          </p:nvSpPr>
          <p:spPr>
            <a:xfrm rot="5400000">
              <a:off x="1779230" y="4422163"/>
              <a:ext cx="110095" cy="482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2" name="右箭头 301"/>
            <p:cNvSpPr/>
            <p:nvPr/>
          </p:nvSpPr>
          <p:spPr>
            <a:xfrm>
              <a:off x="1873099" y="4831807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3" name="右箭头 302"/>
            <p:cNvSpPr/>
            <p:nvPr/>
          </p:nvSpPr>
          <p:spPr>
            <a:xfrm>
              <a:off x="2075840" y="4829668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4" name="右箭头 303"/>
            <p:cNvSpPr/>
            <p:nvPr/>
          </p:nvSpPr>
          <p:spPr>
            <a:xfrm rot="5400000">
              <a:off x="2175483" y="5140482"/>
              <a:ext cx="110095" cy="482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5" name="右箭头 304"/>
            <p:cNvSpPr/>
            <p:nvPr/>
          </p:nvSpPr>
          <p:spPr>
            <a:xfrm>
              <a:off x="2288569" y="5367221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6" name="右箭头 305"/>
            <p:cNvSpPr/>
            <p:nvPr/>
          </p:nvSpPr>
          <p:spPr>
            <a:xfrm>
              <a:off x="2585036" y="5367220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7" name="右箭头 306"/>
            <p:cNvSpPr/>
            <p:nvPr/>
          </p:nvSpPr>
          <p:spPr>
            <a:xfrm rot="5400000">
              <a:off x="2731906" y="5583554"/>
              <a:ext cx="110095" cy="482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8" name="右箭头 307"/>
            <p:cNvSpPr/>
            <p:nvPr/>
          </p:nvSpPr>
          <p:spPr>
            <a:xfrm>
              <a:off x="2876231" y="5735703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09" name="右箭头 308"/>
            <p:cNvSpPr/>
            <p:nvPr/>
          </p:nvSpPr>
          <p:spPr>
            <a:xfrm>
              <a:off x="3303661" y="5738204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 rot="10800000">
                  <a:off x="1599299" y="4880021"/>
                  <a:ext cx="295787" cy="24176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599299" y="4880021"/>
                  <a:ext cx="295787" cy="2417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1899608" y="4392644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608" y="4392644"/>
                  <a:ext cx="265846" cy="1849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2092626" y="4394051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626" y="4394051"/>
                  <a:ext cx="265846" cy="1849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 rot="10800000">
                  <a:off x="1980712" y="5371060"/>
                  <a:ext cx="295787" cy="18302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980712" y="5371060"/>
                  <a:ext cx="295787" cy="18302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2358221" y="5123878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221" y="5123878"/>
                  <a:ext cx="265846" cy="1849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2653530" y="5123878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530" y="5123878"/>
                  <a:ext cx="265846" cy="1849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 rot="10800000">
                  <a:off x="2492190" y="5669924"/>
                  <a:ext cx="295787" cy="1797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492190" y="5669924"/>
                  <a:ext cx="295787" cy="1797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/>
                <p:cNvSpPr txBox="1"/>
                <p:nvPr/>
              </p:nvSpPr>
              <p:spPr>
                <a:xfrm>
                  <a:off x="3012330" y="5558939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17" name="文本框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330" y="5558939"/>
                  <a:ext cx="265846" cy="1849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右箭头 317"/>
            <p:cNvSpPr/>
            <p:nvPr/>
          </p:nvSpPr>
          <p:spPr>
            <a:xfrm rot="16200000">
              <a:off x="3517376" y="5588886"/>
              <a:ext cx="110095" cy="4821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3503032" y="5246089"/>
              <a:ext cx="138780" cy="277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3350252" y="5246089"/>
              <a:ext cx="138780" cy="277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3793477" y="5251055"/>
              <a:ext cx="138780" cy="277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2" name="右箭头 321"/>
            <p:cNvSpPr/>
            <p:nvPr/>
          </p:nvSpPr>
          <p:spPr>
            <a:xfrm>
              <a:off x="3662267" y="5360760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082509" y="5251055"/>
              <a:ext cx="138780" cy="277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4" name="右箭头 323"/>
            <p:cNvSpPr/>
            <p:nvPr/>
          </p:nvSpPr>
          <p:spPr>
            <a:xfrm>
              <a:off x="3956204" y="5360760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5" name="右箭头 324"/>
            <p:cNvSpPr/>
            <p:nvPr/>
          </p:nvSpPr>
          <p:spPr>
            <a:xfrm rot="16200000">
              <a:off x="4096852" y="5140481"/>
              <a:ext cx="110095" cy="4821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4117234" y="4527660"/>
              <a:ext cx="69389" cy="55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035660" y="4527660"/>
              <a:ext cx="69389" cy="5551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4325361" y="4530658"/>
              <a:ext cx="69389" cy="55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29" name="右箭头 328"/>
            <p:cNvSpPr/>
            <p:nvPr/>
          </p:nvSpPr>
          <p:spPr>
            <a:xfrm>
              <a:off x="4201095" y="4777450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4531821" y="4524185"/>
              <a:ext cx="69389" cy="55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1" name="右箭头 330"/>
            <p:cNvSpPr/>
            <p:nvPr/>
          </p:nvSpPr>
          <p:spPr>
            <a:xfrm>
              <a:off x="4409169" y="4777450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4551080" y="3523106"/>
              <a:ext cx="34696" cy="832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3" name="右箭头 332"/>
            <p:cNvSpPr/>
            <p:nvPr/>
          </p:nvSpPr>
          <p:spPr>
            <a:xfrm rot="16200000">
              <a:off x="4510888" y="4422995"/>
              <a:ext cx="110095" cy="4821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4500454" y="3524153"/>
              <a:ext cx="34696" cy="832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5" name="右箭头 334"/>
            <p:cNvSpPr/>
            <p:nvPr/>
          </p:nvSpPr>
          <p:spPr>
            <a:xfrm>
              <a:off x="4609911" y="3912817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746666" y="3520584"/>
              <a:ext cx="34696" cy="832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7" name="右箭头 336"/>
            <p:cNvSpPr/>
            <p:nvPr/>
          </p:nvSpPr>
          <p:spPr>
            <a:xfrm>
              <a:off x="4805497" y="3912817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942253" y="3520584"/>
              <a:ext cx="34696" cy="832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39" name="右箭头 338"/>
            <p:cNvSpPr/>
            <p:nvPr/>
          </p:nvSpPr>
          <p:spPr>
            <a:xfrm rot="16200000">
              <a:off x="4902002" y="3408337"/>
              <a:ext cx="110095" cy="4821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4954881" y="2234065"/>
              <a:ext cx="1734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4925156" y="2234065"/>
              <a:ext cx="17348" cy="111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5132347" y="2234065"/>
              <a:ext cx="1734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3" name="右箭头 342"/>
            <p:cNvSpPr/>
            <p:nvPr/>
          </p:nvSpPr>
          <p:spPr>
            <a:xfrm>
              <a:off x="4997241" y="2774958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5309814" y="2231105"/>
              <a:ext cx="1734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5" name="右箭头 344"/>
            <p:cNvSpPr/>
            <p:nvPr/>
          </p:nvSpPr>
          <p:spPr>
            <a:xfrm>
              <a:off x="5172514" y="2774958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6" name="右箭头 345"/>
            <p:cNvSpPr/>
            <p:nvPr/>
          </p:nvSpPr>
          <p:spPr>
            <a:xfrm>
              <a:off x="5354368" y="2774958"/>
              <a:ext cx="110095" cy="4821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5478607" y="2231105"/>
              <a:ext cx="216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/>
                <p:cNvSpPr txBox="1"/>
                <p:nvPr/>
              </p:nvSpPr>
              <p:spPr>
                <a:xfrm>
                  <a:off x="3289434" y="5107450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48" name="文本框 3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434" y="5107450"/>
                  <a:ext cx="265846" cy="1849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/>
                <p:cNvSpPr txBox="1"/>
                <p:nvPr/>
              </p:nvSpPr>
              <p:spPr>
                <a:xfrm>
                  <a:off x="3439687" y="5107450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49" name="文本框 3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687" y="5107450"/>
                  <a:ext cx="265846" cy="1849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文本框 349"/>
                <p:cNvSpPr txBox="1"/>
                <p:nvPr/>
              </p:nvSpPr>
              <p:spPr>
                <a:xfrm>
                  <a:off x="3729944" y="5105150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0" name="文本框 3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944" y="5105150"/>
                  <a:ext cx="265846" cy="1849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文本框 350"/>
                <p:cNvSpPr txBox="1"/>
                <p:nvPr/>
              </p:nvSpPr>
              <p:spPr>
                <a:xfrm>
                  <a:off x="3909847" y="4389438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1" name="文本框 3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9847" y="4389438"/>
                  <a:ext cx="265846" cy="1849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本框 351"/>
                <p:cNvSpPr txBox="1"/>
                <p:nvPr/>
              </p:nvSpPr>
              <p:spPr>
                <a:xfrm>
                  <a:off x="4350693" y="3394377"/>
                  <a:ext cx="265846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2" name="文本框 3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693" y="3394377"/>
                  <a:ext cx="265846" cy="1851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文本框 352"/>
                <p:cNvSpPr txBox="1"/>
                <p:nvPr/>
              </p:nvSpPr>
              <p:spPr>
                <a:xfrm>
                  <a:off x="4805497" y="2117594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3" name="文本框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497" y="2117594"/>
                  <a:ext cx="197178" cy="185115"/>
                </a:xfrm>
                <a:prstGeom prst="rect">
                  <a:avLst/>
                </a:prstGeom>
                <a:blipFill>
                  <a:blip r:embed="rId21"/>
                  <a:stretch>
                    <a:fillRect r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/>
                <p:cNvSpPr txBox="1"/>
                <p:nvPr/>
              </p:nvSpPr>
              <p:spPr>
                <a:xfrm rot="10800000">
                  <a:off x="4731604" y="2726060"/>
                  <a:ext cx="277320" cy="65385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354" name="文本框 3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731604" y="2726060"/>
                  <a:ext cx="277320" cy="65385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/>
                <p:cNvSpPr txBox="1"/>
                <p:nvPr/>
              </p:nvSpPr>
              <p:spPr>
                <a:xfrm rot="10800000">
                  <a:off x="4302514" y="4106536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5" name="文本框 3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302514" y="4106536"/>
                  <a:ext cx="295787" cy="2818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文本框 355"/>
                <p:cNvSpPr txBox="1"/>
                <p:nvPr/>
              </p:nvSpPr>
              <p:spPr>
                <a:xfrm rot="10800000">
                  <a:off x="4134629" y="4835488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6" name="文本框 3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134629" y="4835488"/>
                  <a:ext cx="295787" cy="2818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/>
                <p:cNvSpPr txBox="1"/>
                <p:nvPr/>
              </p:nvSpPr>
              <p:spPr>
                <a:xfrm rot="10800000">
                  <a:off x="3155768" y="5274485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7" name="文本框 3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155768" y="5274485"/>
                  <a:ext cx="295787" cy="2818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/>
                <p:cNvSpPr txBox="1"/>
                <p:nvPr/>
              </p:nvSpPr>
              <p:spPr>
                <a:xfrm>
                  <a:off x="4059515" y="4389964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8" name="文本框 3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515" y="4389964"/>
                  <a:ext cx="265846" cy="18498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文本框 358"/>
                <p:cNvSpPr txBox="1"/>
                <p:nvPr/>
              </p:nvSpPr>
              <p:spPr>
                <a:xfrm>
                  <a:off x="4230861" y="4394050"/>
                  <a:ext cx="265846" cy="18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59" name="文本框 3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861" y="4394050"/>
                  <a:ext cx="265846" cy="1849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/>
                <p:cNvSpPr txBox="1"/>
                <p:nvPr/>
              </p:nvSpPr>
              <p:spPr>
                <a:xfrm>
                  <a:off x="4636634" y="3394377"/>
                  <a:ext cx="265846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0" name="文本框 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634" y="3394377"/>
                  <a:ext cx="265846" cy="1851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本框 360"/>
                <p:cNvSpPr txBox="1"/>
                <p:nvPr/>
              </p:nvSpPr>
              <p:spPr>
                <a:xfrm>
                  <a:off x="4451853" y="3394377"/>
                  <a:ext cx="265846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1" name="文本框 3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853" y="3394377"/>
                  <a:ext cx="265846" cy="1851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文本框 361"/>
                <p:cNvSpPr txBox="1"/>
                <p:nvPr/>
              </p:nvSpPr>
              <p:spPr>
                <a:xfrm>
                  <a:off x="4896458" y="2117594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2" name="文本框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458" y="2117594"/>
                  <a:ext cx="197178" cy="185115"/>
                </a:xfrm>
                <a:prstGeom prst="rect">
                  <a:avLst/>
                </a:prstGeom>
                <a:blipFill>
                  <a:blip r:embed="rId21"/>
                  <a:stretch>
                    <a:fillRect r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文本框 362"/>
                <p:cNvSpPr txBox="1"/>
                <p:nvPr/>
              </p:nvSpPr>
              <p:spPr>
                <a:xfrm>
                  <a:off x="5050089" y="2117593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3" name="文本框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089" y="2117593"/>
                  <a:ext cx="197178" cy="185115"/>
                </a:xfrm>
                <a:prstGeom prst="rect">
                  <a:avLst/>
                </a:prstGeom>
                <a:blipFill>
                  <a:blip r:embed="rId21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文本框 363"/>
                <p:cNvSpPr txBox="1"/>
                <p:nvPr/>
              </p:nvSpPr>
              <p:spPr>
                <a:xfrm>
                  <a:off x="5217417" y="2117593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4" name="文本框 3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417" y="2117593"/>
                  <a:ext cx="197178" cy="185115"/>
                </a:xfrm>
                <a:prstGeom prst="rect">
                  <a:avLst/>
                </a:prstGeom>
                <a:blipFill>
                  <a:blip r:embed="rId21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/>
                <p:cNvSpPr txBox="1"/>
                <p:nvPr/>
              </p:nvSpPr>
              <p:spPr>
                <a:xfrm rot="10800000">
                  <a:off x="1082437" y="2858321"/>
                  <a:ext cx="277320" cy="54966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365" name="文本框 3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82437" y="2858321"/>
                  <a:ext cx="277320" cy="5496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文本框 365"/>
                <p:cNvSpPr txBox="1"/>
                <p:nvPr/>
              </p:nvSpPr>
              <p:spPr>
                <a:xfrm rot="10800000">
                  <a:off x="1280648" y="2852474"/>
                  <a:ext cx="277320" cy="55482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366" name="文本框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280648" y="2852474"/>
                  <a:ext cx="277320" cy="55482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文本框 366"/>
                <p:cNvSpPr txBox="1"/>
                <p:nvPr/>
              </p:nvSpPr>
              <p:spPr>
                <a:xfrm rot="10800000">
                  <a:off x="1435065" y="4095859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7" name="文本框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435065" y="4095859"/>
                  <a:ext cx="295787" cy="28189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/>
                <p:cNvSpPr txBox="1"/>
                <p:nvPr/>
              </p:nvSpPr>
              <p:spPr>
                <a:xfrm rot="10800000">
                  <a:off x="1610574" y="4101704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8" name="文本框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610574" y="4101704"/>
                  <a:ext cx="295787" cy="28189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/>
                <p:cNvSpPr txBox="1"/>
                <p:nvPr/>
              </p:nvSpPr>
              <p:spPr>
                <a:xfrm rot="10800000">
                  <a:off x="1793028" y="4919658"/>
                  <a:ext cx="295787" cy="20620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69" name="文本框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793028" y="4919658"/>
                  <a:ext cx="295787" cy="20620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文本框 369"/>
                <p:cNvSpPr txBox="1"/>
                <p:nvPr/>
              </p:nvSpPr>
              <p:spPr>
                <a:xfrm rot="10800000">
                  <a:off x="1997020" y="4904646"/>
                  <a:ext cx="295787" cy="22121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0" name="文本框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997020" y="4904646"/>
                  <a:ext cx="295787" cy="22121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文本框 370"/>
                <p:cNvSpPr txBox="1"/>
                <p:nvPr/>
              </p:nvSpPr>
              <p:spPr>
                <a:xfrm rot="10800000">
                  <a:off x="2225534" y="5374917"/>
                  <a:ext cx="295787" cy="18302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1" name="文本框 3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225534" y="5374917"/>
                  <a:ext cx="295787" cy="18302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/>
                <p:cNvSpPr txBox="1"/>
                <p:nvPr/>
              </p:nvSpPr>
              <p:spPr>
                <a:xfrm rot="10800000">
                  <a:off x="2516213" y="5379541"/>
                  <a:ext cx="295787" cy="18302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2" name="文本框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516213" y="5379541"/>
                  <a:ext cx="295787" cy="18302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/>
                <p:cNvSpPr txBox="1"/>
                <p:nvPr/>
              </p:nvSpPr>
              <p:spPr>
                <a:xfrm rot="10800000">
                  <a:off x="3247075" y="5754223"/>
                  <a:ext cx="295787" cy="1797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3" name="文本框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247075" y="5754223"/>
                  <a:ext cx="295787" cy="17977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文本框 373"/>
                <p:cNvSpPr txBox="1"/>
                <p:nvPr/>
              </p:nvSpPr>
              <p:spPr>
                <a:xfrm rot="10800000">
                  <a:off x="2819645" y="5754223"/>
                  <a:ext cx="295787" cy="1797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4" name="文本框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819645" y="5754223"/>
                  <a:ext cx="295787" cy="17977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/>
                <p:cNvSpPr txBox="1"/>
                <p:nvPr/>
              </p:nvSpPr>
              <p:spPr>
                <a:xfrm rot="10800000">
                  <a:off x="3602544" y="5280628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5" name="文本框 3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602544" y="5280628"/>
                  <a:ext cx="295787" cy="28189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/>
                <p:cNvSpPr txBox="1"/>
                <p:nvPr/>
              </p:nvSpPr>
              <p:spPr>
                <a:xfrm rot="10800000">
                  <a:off x="3895558" y="5284879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6" name="文本框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895558" y="5284879"/>
                  <a:ext cx="295787" cy="281899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文本框 376"/>
                <p:cNvSpPr txBox="1"/>
                <p:nvPr/>
              </p:nvSpPr>
              <p:spPr>
                <a:xfrm rot="10800000">
                  <a:off x="3823423" y="4900567"/>
                  <a:ext cx="295787" cy="22121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7" name="文本框 3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823423" y="4900567"/>
                  <a:ext cx="295787" cy="221218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文本框 377"/>
                <p:cNvSpPr txBox="1"/>
                <p:nvPr/>
              </p:nvSpPr>
              <p:spPr>
                <a:xfrm rot="10800000">
                  <a:off x="4340324" y="4895206"/>
                  <a:ext cx="295787" cy="22121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8" name="文本框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340324" y="4895206"/>
                  <a:ext cx="295787" cy="221218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/>
                <p:cNvSpPr txBox="1"/>
                <p:nvPr/>
              </p:nvSpPr>
              <p:spPr>
                <a:xfrm rot="10800000">
                  <a:off x="4543572" y="4108499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79" name="文本框 3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543572" y="4108499"/>
                  <a:ext cx="295787" cy="281899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文本框 379"/>
                <p:cNvSpPr txBox="1"/>
                <p:nvPr/>
              </p:nvSpPr>
              <p:spPr>
                <a:xfrm rot="10800000">
                  <a:off x="4743502" y="4101704"/>
                  <a:ext cx="295787" cy="28189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sz="603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2" dirty="0"/>
                    <a:t> </a:t>
                  </a:r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80" name="文本框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743502" y="4101704"/>
                  <a:ext cx="295787" cy="281899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文本框 380"/>
                <p:cNvSpPr txBox="1"/>
                <p:nvPr/>
              </p:nvSpPr>
              <p:spPr>
                <a:xfrm rot="10800000">
                  <a:off x="5123953" y="2819076"/>
                  <a:ext cx="277320" cy="56083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381" name="文本框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123953" y="2819076"/>
                  <a:ext cx="277320" cy="56083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文本框 381"/>
                <p:cNvSpPr txBox="1"/>
                <p:nvPr/>
              </p:nvSpPr>
              <p:spPr>
                <a:xfrm rot="10800000">
                  <a:off x="4940249" y="2733292"/>
                  <a:ext cx="277320" cy="65385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382" name="文本框 3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940249" y="2733292"/>
                  <a:ext cx="277320" cy="65385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文本框 382"/>
                <p:cNvSpPr txBox="1"/>
                <p:nvPr/>
              </p:nvSpPr>
              <p:spPr>
                <a:xfrm rot="10800000">
                  <a:off x="5296274" y="2733292"/>
                  <a:ext cx="277320" cy="65713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383" name="文本框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296274" y="2733292"/>
                  <a:ext cx="277320" cy="6571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文本框 383"/>
                <p:cNvSpPr txBox="1"/>
                <p:nvPr/>
              </p:nvSpPr>
              <p:spPr>
                <a:xfrm>
                  <a:off x="5377536" y="2114843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384" name="文本框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536" y="2114843"/>
                  <a:ext cx="197178" cy="18511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右箭头 384"/>
            <p:cNvSpPr/>
            <p:nvPr/>
          </p:nvSpPr>
          <p:spPr>
            <a:xfrm>
              <a:off x="2451053" y="4728167"/>
              <a:ext cx="1458794" cy="9749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4"/>
            </a:p>
          </p:txBody>
        </p:sp>
        <p:sp>
          <p:nvSpPr>
            <p:cNvPr id="386" name="右箭头 385"/>
            <p:cNvSpPr/>
            <p:nvPr/>
          </p:nvSpPr>
          <p:spPr>
            <a:xfrm>
              <a:off x="2091348" y="3828813"/>
              <a:ext cx="2265306" cy="10566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4"/>
            </a:p>
          </p:txBody>
        </p:sp>
        <p:sp>
          <p:nvSpPr>
            <p:cNvPr id="387" name="右箭头 386"/>
            <p:cNvSpPr/>
            <p:nvPr/>
          </p:nvSpPr>
          <p:spPr>
            <a:xfrm>
              <a:off x="1644541" y="2733292"/>
              <a:ext cx="3102125" cy="12503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4"/>
            </a:p>
          </p:txBody>
        </p:sp>
        <p:sp>
          <p:nvSpPr>
            <p:cNvPr id="388" name="右箭头 387"/>
            <p:cNvSpPr/>
            <p:nvPr/>
          </p:nvSpPr>
          <p:spPr>
            <a:xfrm>
              <a:off x="2901788" y="5336616"/>
              <a:ext cx="400482" cy="5308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4"/>
            </a:p>
          </p:txBody>
        </p:sp>
        <p:sp>
          <p:nvSpPr>
            <p:cNvPr id="389" name="右箭头 388"/>
            <p:cNvSpPr/>
            <p:nvPr/>
          </p:nvSpPr>
          <p:spPr>
            <a:xfrm>
              <a:off x="5227560" y="5000978"/>
              <a:ext cx="110095" cy="4821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46"/>
            </a:p>
          </p:txBody>
        </p:sp>
        <p:sp>
          <p:nvSpPr>
            <p:cNvPr id="390" name="右箭头 389"/>
            <p:cNvSpPr/>
            <p:nvPr/>
          </p:nvSpPr>
          <p:spPr>
            <a:xfrm rot="5400000">
              <a:off x="5216327" y="5651435"/>
              <a:ext cx="110095" cy="482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46"/>
            </a:p>
          </p:txBody>
        </p:sp>
        <p:sp>
          <p:nvSpPr>
            <p:cNvPr id="391" name="右箭头 390"/>
            <p:cNvSpPr/>
            <p:nvPr/>
          </p:nvSpPr>
          <p:spPr>
            <a:xfrm rot="16200000">
              <a:off x="5216327" y="5818815"/>
              <a:ext cx="110095" cy="4821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46"/>
            </a:p>
          </p:txBody>
        </p:sp>
        <p:sp>
          <p:nvSpPr>
            <p:cNvPr id="392" name="右箭头 391"/>
            <p:cNvSpPr/>
            <p:nvPr/>
          </p:nvSpPr>
          <p:spPr>
            <a:xfrm>
              <a:off x="5227560" y="5315388"/>
              <a:ext cx="110095" cy="4821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46"/>
            </a:p>
          </p:txBody>
        </p:sp>
        <p:sp>
          <p:nvSpPr>
            <p:cNvPr id="393" name="右箭头 392"/>
            <p:cNvSpPr/>
            <p:nvPr/>
          </p:nvSpPr>
          <p:spPr>
            <a:xfrm>
              <a:off x="5227560" y="5145374"/>
              <a:ext cx="110095" cy="4821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4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文本框 393"/>
                <p:cNvSpPr txBox="1"/>
                <p:nvPr/>
              </p:nvSpPr>
              <p:spPr>
                <a:xfrm>
                  <a:off x="5354368" y="4908453"/>
                  <a:ext cx="1241494" cy="259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3×3, 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CN" altLang="en-US" sz="1084" dirty="0"/>
                </a:p>
              </p:txBody>
            </p:sp>
          </mc:Choice>
          <mc:Fallback xmlns="">
            <p:sp>
              <p:nvSpPr>
                <p:cNvPr id="394" name="文本框 3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368" y="4908453"/>
                  <a:ext cx="1241494" cy="25917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文本框 394"/>
                <p:cNvSpPr txBox="1"/>
                <p:nvPr/>
              </p:nvSpPr>
              <p:spPr>
                <a:xfrm>
                  <a:off x="5354368" y="5225722"/>
                  <a:ext cx="1241494" cy="259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1×1, 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CN" altLang="en-US" sz="1084" dirty="0"/>
                </a:p>
              </p:txBody>
            </p:sp>
          </mc:Choice>
          <mc:Fallback xmlns="">
            <p:sp>
              <p:nvSpPr>
                <p:cNvPr id="395" name="文本框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368" y="5225722"/>
                  <a:ext cx="1241494" cy="259174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文本框 395"/>
                <p:cNvSpPr txBox="1"/>
                <p:nvPr/>
              </p:nvSpPr>
              <p:spPr>
                <a:xfrm>
                  <a:off x="5354369" y="5056692"/>
                  <a:ext cx="1097223" cy="259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𝑐𝑜𝑝𝑦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𝑐𝑟𝑜𝑝</m:t>
                        </m:r>
                      </m:oMath>
                    </m:oMathPara>
                  </a14:m>
                  <a:endParaRPr lang="zh-CN" altLang="en-US" sz="1084" dirty="0"/>
                </a:p>
              </p:txBody>
            </p:sp>
          </mc:Choice>
          <mc:Fallback xmlns="">
            <p:sp>
              <p:nvSpPr>
                <p:cNvPr id="396" name="文本框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369" y="5056692"/>
                  <a:ext cx="1097223" cy="259174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文本框 396"/>
                <p:cNvSpPr txBox="1"/>
                <p:nvPr/>
              </p:nvSpPr>
              <p:spPr>
                <a:xfrm>
                  <a:off x="5364577" y="5560625"/>
                  <a:ext cx="1136786" cy="259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𝑝𝑜𝑜𝑙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2×2</m:t>
                        </m:r>
                      </m:oMath>
                    </m:oMathPara>
                  </a14:m>
                  <a:endParaRPr lang="zh-CN" altLang="en-US" sz="1084" dirty="0"/>
                </a:p>
              </p:txBody>
            </p:sp>
          </mc:Choice>
          <mc:Fallback xmlns="">
            <p:sp>
              <p:nvSpPr>
                <p:cNvPr id="397" name="文本框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77" y="5560625"/>
                  <a:ext cx="1136786" cy="259174"/>
                </a:xfrm>
                <a:prstGeom prst="rect">
                  <a:avLst/>
                </a:prstGeom>
                <a:blipFill>
                  <a:blip r:embed="rId5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文本框 397"/>
                <p:cNvSpPr txBox="1"/>
                <p:nvPr/>
              </p:nvSpPr>
              <p:spPr>
                <a:xfrm>
                  <a:off x="5359960" y="5735253"/>
                  <a:ext cx="1184491" cy="259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2×2</m:t>
                        </m:r>
                      </m:oMath>
                    </m:oMathPara>
                  </a14:m>
                  <a:endParaRPr lang="zh-CN" altLang="en-US" sz="1084" dirty="0"/>
                </a:p>
              </p:txBody>
            </p:sp>
          </mc:Choice>
          <mc:Fallback xmlns="">
            <p:sp>
              <p:nvSpPr>
                <p:cNvPr id="398" name="文本框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60" y="5735253"/>
                  <a:ext cx="1184491" cy="259174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9" name="右箭头 398"/>
            <p:cNvSpPr/>
            <p:nvPr/>
          </p:nvSpPr>
          <p:spPr>
            <a:xfrm>
              <a:off x="5521030" y="2770861"/>
              <a:ext cx="110095" cy="48215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666769" y="2231105"/>
              <a:ext cx="2168" cy="111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8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文本框 400"/>
                <p:cNvSpPr txBox="1"/>
                <p:nvPr/>
              </p:nvSpPr>
              <p:spPr>
                <a:xfrm rot="10800000">
                  <a:off x="5468294" y="2733292"/>
                  <a:ext cx="277320" cy="64837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2" i="1" dirty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altLang="zh-CN" sz="602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zh-CN" altLang="en-US" sz="603" dirty="0"/>
                </a:p>
              </p:txBody>
            </p:sp>
          </mc:Choice>
          <mc:Fallback xmlns="">
            <p:sp>
              <p:nvSpPr>
                <p:cNvPr id="401" name="文本框 4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468294" y="2733292"/>
                  <a:ext cx="277320" cy="648378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文本框 401"/>
                <p:cNvSpPr txBox="1"/>
                <p:nvPr/>
              </p:nvSpPr>
              <p:spPr>
                <a:xfrm>
                  <a:off x="5569947" y="2114842"/>
                  <a:ext cx="197178" cy="185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722" dirty="0"/>
                </a:p>
              </p:txBody>
            </p:sp>
          </mc:Choice>
          <mc:Fallback xmlns="">
            <p:sp>
              <p:nvSpPr>
                <p:cNvPr id="402" name="文本框 4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947" y="2114842"/>
                  <a:ext cx="197178" cy="185115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3" name="右箭头 402"/>
            <p:cNvSpPr/>
            <p:nvPr/>
          </p:nvSpPr>
          <p:spPr>
            <a:xfrm>
              <a:off x="5227560" y="5482511"/>
              <a:ext cx="110095" cy="48215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4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文本框 403"/>
                <p:cNvSpPr txBox="1"/>
                <p:nvPr/>
              </p:nvSpPr>
              <p:spPr>
                <a:xfrm>
                  <a:off x="5354369" y="5386440"/>
                  <a:ext cx="1570366" cy="259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𝑑𝑦𝑛𝑎𝑚𝑖𝑐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altLang="zh-CN" sz="1084" i="1">
                            <a:latin typeface="Cambria Math" panose="02040503050406030204" pitchFamily="18" charset="0"/>
                          </a:rPr>
                          <m:t> 3×3</m:t>
                        </m:r>
                      </m:oMath>
                    </m:oMathPara>
                  </a14:m>
                  <a:endParaRPr lang="zh-CN" altLang="en-US" sz="1084" dirty="0"/>
                </a:p>
              </p:txBody>
            </p:sp>
          </mc:Choice>
          <mc:Fallback xmlns="">
            <p:sp>
              <p:nvSpPr>
                <p:cNvPr id="404" name="文本框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369" y="5386440"/>
                  <a:ext cx="1570366" cy="259174"/>
                </a:xfrm>
                <a:prstGeom prst="rect">
                  <a:avLst/>
                </a:prstGeom>
                <a:blipFill>
                  <a:blip r:embed="rId5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5" name="直接箭头连接符 404"/>
            <p:cNvCxnSpPr/>
            <p:nvPr/>
          </p:nvCxnSpPr>
          <p:spPr>
            <a:xfrm>
              <a:off x="5482517" y="3394377"/>
              <a:ext cx="0" cy="31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箭头连接符 405"/>
            <p:cNvCxnSpPr/>
            <p:nvPr/>
          </p:nvCxnSpPr>
          <p:spPr>
            <a:xfrm rot="16200000">
              <a:off x="5866952" y="2624883"/>
              <a:ext cx="0" cy="31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文本框 406"/>
                <p:cNvSpPr txBox="1"/>
                <p:nvPr/>
              </p:nvSpPr>
              <p:spPr>
                <a:xfrm>
                  <a:off x="5002588" y="3703575"/>
                  <a:ext cx="992698" cy="24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64" i="1">
                            <a:latin typeface="Cambria Math" panose="02040503050406030204" pitchFamily="18" charset="0"/>
                          </a:rPr>
                          <m:t>𝑐𝑟𝑜𝑠𝑠</m:t>
                        </m:r>
                        <m:r>
                          <a:rPr lang="en-US" altLang="zh-CN" sz="96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964" i="1">
                            <a:latin typeface="Cambria Math" panose="02040503050406030204" pitchFamily="18" charset="0"/>
                          </a:rPr>
                          <m:t>𝑒𝑛𝑡𝑟𝑜𝑝𝑦</m:t>
                        </m:r>
                        <m:r>
                          <a:rPr lang="en-US" altLang="zh-CN" sz="96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964" i="1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zh-CN" altLang="en-US" sz="723" dirty="0"/>
                </a:p>
              </p:txBody>
            </p:sp>
          </mc:Choice>
          <mc:Fallback xmlns="">
            <p:sp>
              <p:nvSpPr>
                <p:cNvPr id="407" name="文本框 4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588" y="3703575"/>
                  <a:ext cx="992698" cy="240707"/>
                </a:xfrm>
                <a:prstGeom prst="rect">
                  <a:avLst/>
                </a:prstGeom>
                <a:blipFill>
                  <a:blip r:embed="rId55"/>
                  <a:stretch>
                    <a:fillRect r="-1533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文本框 407"/>
                <p:cNvSpPr txBox="1"/>
                <p:nvPr/>
              </p:nvSpPr>
              <p:spPr>
                <a:xfrm rot="10800000">
                  <a:off x="6000776" y="2600130"/>
                  <a:ext cx="333040" cy="101428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64" i="1" dirty="0">
                            <a:latin typeface="Cambria Math" panose="02040503050406030204" pitchFamily="18" charset="0"/>
                          </a:rPr>
                          <m:t>𝑠𝑝𝑎𝑡𝑖𝑎𝑙𝑙𝑦</m:t>
                        </m:r>
                        <m:r>
                          <a:rPr lang="en-US" altLang="zh-CN" sz="964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964" i="1" dirty="0">
                            <a:latin typeface="Cambria Math" panose="02040503050406030204" pitchFamily="18" charset="0"/>
                          </a:rPr>
                          <m:t>𝑐𝑜𝑛𝑠𝑖𝑠𝑡𝑒𝑛𝑡</m:t>
                        </m:r>
                        <m:r>
                          <a:rPr lang="en-US" altLang="zh-CN" sz="964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964" i="1" dirty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zh-CN" altLang="en-US" sz="723" dirty="0"/>
                </a:p>
              </p:txBody>
            </p:sp>
          </mc:Choice>
          <mc:Fallback xmlns="">
            <p:sp>
              <p:nvSpPr>
                <p:cNvPr id="408" name="文本框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000776" y="2600130"/>
                  <a:ext cx="333040" cy="1014289"/>
                </a:xfrm>
                <a:prstGeom prst="rect">
                  <a:avLst/>
                </a:prstGeom>
                <a:blipFill>
                  <a:blip r:embed="rId56"/>
                  <a:stretch>
                    <a:fillRect t="-37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文本框 408"/>
              <p:cNvSpPr txBox="1"/>
              <p:nvPr/>
            </p:nvSpPr>
            <p:spPr>
              <a:xfrm>
                <a:off x="6444710" y="1871736"/>
                <a:ext cx="562752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Encoding path: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 layers of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convolutional operation followed by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max pooling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Decoding path: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 layers of 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up-convolutional operation followed by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convolutional operation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Skip connection</a:t>
                </a:r>
              </a:p>
              <a:p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Dynamic convolutional layer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9" name="文本框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710" y="1871736"/>
                <a:ext cx="5627527" cy="4093428"/>
              </a:xfrm>
              <a:prstGeom prst="rect">
                <a:avLst/>
              </a:prstGeom>
              <a:blipFill>
                <a:blip r:embed="rId57"/>
                <a:stretch>
                  <a:fillRect l="-1408" t="-1042" r="-1733" b="-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structure</a:t>
            </a:r>
            <a:endParaRPr lang="zh-CN" altLang="en-US" dirty="0"/>
          </a:p>
        </p:txBody>
      </p:sp>
      <p:sp>
        <p:nvSpPr>
          <p:cNvPr id="274" name="矩形 273"/>
          <p:cNvSpPr/>
          <p:nvPr/>
        </p:nvSpPr>
        <p:spPr>
          <a:xfrm>
            <a:off x="1117416" y="2081460"/>
            <a:ext cx="216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75" name="矩形 274"/>
          <p:cNvSpPr/>
          <p:nvPr/>
        </p:nvSpPr>
        <p:spPr>
          <a:xfrm>
            <a:off x="1288449" y="2081387"/>
            <a:ext cx="1734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76" name="右箭头 275"/>
          <p:cNvSpPr/>
          <p:nvPr/>
        </p:nvSpPr>
        <p:spPr>
          <a:xfrm>
            <a:off x="1149402" y="2612399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77" name="矩形 276"/>
          <p:cNvSpPr/>
          <p:nvPr/>
        </p:nvSpPr>
        <p:spPr>
          <a:xfrm>
            <a:off x="1476471" y="2081387"/>
            <a:ext cx="1734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78" name="矩形 277"/>
          <p:cNvSpPr/>
          <p:nvPr/>
        </p:nvSpPr>
        <p:spPr>
          <a:xfrm>
            <a:off x="1819459" y="4366073"/>
            <a:ext cx="34696" cy="55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79" name="矩形 278"/>
          <p:cNvSpPr/>
          <p:nvPr/>
        </p:nvSpPr>
        <p:spPr>
          <a:xfrm>
            <a:off x="1992406" y="4366072"/>
            <a:ext cx="69389" cy="55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80" name="矩形 279"/>
          <p:cNvSpPr/>
          <p:nvPr/>
        </p:nvSpPr>
        <p:spPr>
          <a:xfrm>
            <a:off x="2422004" y="5089988"/>
            <a:ext cx="138780" cy="27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/>
              <p:cNvSpPr txBox="1"/>
              <p:nvPr/>
            </p:nvSpPr>
            <p:spPr>
              <a:xfrm>
                <a:off x="1028959" y="1958042"/>
                <a:ext cx="126617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281" name="文本框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59" y="1958042"/>
                <a:ext cx="126617" cy="185115"/>
              </a:xfrm>
              <a:prstGeom prst="rect">
                <a:avLst/>
              </a:prstGeom>
              <a:blipFill>
                <a:blip r:embed="rId2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/>
              <p:cNvSpPr txBox="1"/>
              <p:nvPr/>
            </p:nvSpPr>
            <p:spPr>
              <a:xfrm>
                <a:off x="1201345" y="1958042"/>
                <a:ext cx="157067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282" name="文本框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45" y="1958042"/>
                <a:ext cx="157067" cy="185115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/>
              <p:cNvSpPr txBox="1"/>
              <p:nvPr/>
            </p:nvSpPr>
            <p:spPr>
              <a:xfrm rot="10800000">
                <a:off x="909825" y="2664800"/>
                <a:ext cx="277320" cy="6321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283" name="文本框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09825" y="2664800"/>
                <a:ext cx="277320" cy="632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/>
              <p:cNvSpPr txBox="1"/>
              <p:nvPr/>
            </p:nvSpPr>
            <p:spPr>
              <a:xfrm rot="10800000">
                <a:off x="1236247" y="3935579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236247" y="3935579"/>
                <a:ext cx="295787" cy="281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矩形 284"/>
          <p:cNvSpPr/>
          <p:nvPr/>
        </p:nvSpPr>
        <p:spPr>
          <a:xfrm>
            <a:off x="2195838" y="5089988"/>
            <a:ext cx="69389" cy="27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86" name="矩形 285"/>
          <p:cNvSpPr/>
          <p:nvPr/>
        </p:nvSpPr>
        <p:spPr>
          <a:xfrm>
            <a:off x="2195838" y="4365100"/>
            <a:ext cx="69389" cy="55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87" name="矩形 286"/>
          <p:cNvSpPr/>
          <p:nvPr/>
        </p:nvSpPr>
        <p:spPr>
          <a:xfrm>
            <a:off x="2717563" y="5089988"/>
            <a:ext cx="138780" cy="27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88" name="矩形 287"/>
          <p:cNvSpPr/>
          <p:nvPr/>
        </p:nvSpPr>
        <p:spPr>
          <a:xfrm>
            <a:off x="2717563" y="5527860"/>
            <a:ext cx="138780" cy="1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89" name="矩形 288"/>
          <p:cNvSpPr/>
          <p:nvPr/>
        </p:nvSpPr>
        <p:spPr>
          <a:xfrm>
            <a:off x="3006213" y="5527860"/>
            <a:ext cx="277560" cy="1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90" name="矩形 289"/>
          <p:cNvSpPr/>
          <p:nvPr/>
        </p:nvSpPr>
        <p:spPr>
          <a:xfrm>
            <a:off x="3433642" y="5529205"/>
            <a:ext cx="277560" cy="1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/>
              <p:cNvSpPr txBox="1"/>
              <p:nvPr/>
            </p:nvSpPr>
            <p:spPr>
              <a:xfrm>
                <a:off x="1384568" y="1958042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568" y="1958042"/>
                <a:ext cx="197178" cy="185115"/>
              </a:xfrm>
              <a:prstGeom prst="rect">
                <a:avLst/>
              </a:prstGeom>
              <a:blipFill>
                <a:blip r:embed="rId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/>
              <p:cNvSpPr txBox="1"/>
              <p:nvPr/>
            </p:nvSpPr>
            <p:spPr>
              <a:xfrm>
                <a:off x="1516882" y="3231818"/>
                <a:ext cx="265846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292" name="文本框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82" y="3231818"/>
                <a:ext cx="265846" cy="185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/>
              <p:cNvSpPr txBox="1"/>
              <p:nvPr/>
            </p:nvSpPr>
            <p:spPr>
              <a:xfrm>
                <a:off x="1695159" y="3231817"/>
                <a:ext cx="265846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293" name="文本框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59" y="3231817"/>
                <a:ext cx="265846" cy="185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矩形 293"/>
          <p:cNvSpPr/>
          <p:nvPr/>
        </p:nvSpPr>
        <p:spPr>
          <a:xfrm>
            <a:off x="1479362" y="3358024"/>
            <a:ext cx="17348" cy="83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95" name="矩形 294"/>
          <p:cNvSpPr/>
          <p:nvPr/>
        </p:nvSpPr>
        <p:spPr>
          <a:xfrm>
            <a:off x="1637381" y="3358025"/>
            <a:ext cx="34696" cy="83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96" name="矩形 295"/>
          <p:cNvSpPr/>
          <p:nvPr/>
        </p:nvSpPr>
        <p:spPr>
          <a:xfrm>
            <a:off x="1815270" y="3358024"/>
            <a:ext cx="34696" cy="83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97" name="右箭头 296"/>
          <p:cNvSpPr/>
          <p:nvPr/>
        </p:nvSpPr>
        <p:spPr>
          <a:xfrm>
            <a:off x="1333499" y="2612399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98" name="右箭头 297"/>
          <p:cNvSpPr/>
          <p:nvPr/>
        </p:nvSpPr>
        <p:spPr>
          <a:xfrm rot="5400000">
            <a:off x="1430099" y="3245778"/>
            <a:ext cx="110095" cy="482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299" name="右箭头 298"/>
          <p:cNvSpPr/>
          <p:nvPr/>
        </p:nvSpPr>
        <p:spPr>
          <a:xfrm>
            <a:off x="1515209" y="3750257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0" name="右箭头 299"/>
          <p:cNvSpPr/>
          <p:nvPr/>
        </p:nvSpPr>
        <p:spPr>
          <a:xfrm>
            <a:off x="1688626" y="3752869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1" name="右箭头 300"/>
          <p:cNvSpPr/>
          <p:nvPr/>
        </p:nvSpPr>
        <p:spPr>
          <a:xfrm rot="5400000">
            <a:off x="1779230" y="4259603"/>
            <a:ext cx="110095" cy="482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2" name="右箭头 301"/>
          <p:cNvSpPr/>
          <p:nvPr/>
        </p:nvSpPr>
        <p:spPr>
          <a:xfrm>
            <a:off x="1873099" y="4669247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3" name="右箭头 302"/>
          <p:cNvSpPr/>
          <p:nvPr/>
        </p:nvSpPr>
        <p:spPr>
          <a:xfrm>
            <a:off x="2075840" y="4667108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4" name="右箭头 303"/>
          <p:cNvSpPr/>
          <p:nvPr/>
        </p:nvSpPr>
        <p:spPr>
          <a:xfrm rot="5400000">
            <a:off x="2175483" y="4977922"/>
            <a:ext cx="110095" cy="482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5" name="右箭头 304"/>
          <p:cNvSpPr/>
          <p:nvPr/>
        </p:nvSpPr>
        <p:spPr>
          <a:xfrm>
            <a:off x="2288569" y="5204661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6" name="右箭头 305"/>
          <p:cNvSpPr/>
          <p:nvPr/>
        </p:nvSpPr>
        <p:spPr>
          <a:xfrm>
            <a:off x="2585036" y="5204660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7" name="右箭头 306"/>
          <p:cNvSpPr/>
          <p:nvPr/>
        </p:nvSpPr>
        <p:spPr>
          <a:xfrm rot="5400000">
            <a:off x="2731906" y="5420994"/>
            <a:ext cx="110095" cy="482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8" name="右箭头 307"/>
          <p:cNvSpPr/>
          <p:nvPr/>
        </p:nvSpPr>
        <p:spPr>
          <a:xfrm>
            <a:off x="2876231" y="5573143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09" name="右箭头 308"/>
          <p:cNvSpPr/>
          <p:nvPr/>
        </p:nvSpPr>
        <p:spPr>
          <a:xfrm>
            <a:off x="3303661" y="5575644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/>
              <p:cNvSpPr txBox="1"/>
              <p:nvPr/>
            </p:nvSpPr>
            <p:spPr>
              <a:xfrm rot="10800000">
                <a:off x="1599299" y="4717461"/>
                <a:ext cx="295787" cy="24176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599299" y="4717461"/>
                <a:ext cx="295787" cy="2417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/>
              <p:cNvSpPr txBox="1"/>
              <p:nvPr/>
            </p:nvSpPr>
            <p:spPr>
              <a:xfrm>
                <a:off x="1899608" y="4230084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11" name="文本框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08" y="4230084"/>
                <a:ext cx="265846" cy="184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/>
              <p:cNvSpPr txBox="1"/>
              <p:nvPr/>
            </p:nvSpPr>
            <p:spPr>
              <a:xfrm>
                <a:off x="2092626" y="4231491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12" name="文本框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626" y="4231491"/>
                <a:ext cx="265846" cy="18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/>
              <p:cNvSpPr txBox="1"/>
              <p:nvPr/>
            </p:nvSpPr>
            <p:spPr>
              <a:xfrm rot="10800000">
                <a:off x="1980712" y="5208500"/>
                <a:ext cx="295787" cy="18302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80712" y="5208500"/>
                <a:ext cx="295787" cy="1830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/>
              <p:cNvSpPr txBox="1"/>
              <p:nvPr/>
            </p:nvSpPr>
            <p:spPr>
              <a:xfrm>
                <a:off x="2358221" y="4961318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14" name="文本框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21" y="4961318"/>
                <a:ext cx="265846" cy="184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文本框 314"/>
              <p:cNvSpPr txBox="1"/>
              <p:nvPr/>
            </p:nvSpPr>
            <p:spPr>
              <a:xfrm>
                <a:off x="2653530" y="4961318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15" name="文本框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530" y="4961318"/>
                <a:ext cx="265846" cy="18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本框 315"/>
              <p:cNvSpPr txBox="1"/>
              <p:nvPr/>
            </p:nvSpPr>
            <p:spPr>
              <a:xfrm rot="10800000">
                <a:off x="2492190" y="5507364"/>
                <a:ext cx="295787" cy="1797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16" name="文本框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492190" y="5507364"/>
                <a:ext cx="295787" cy="1797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/>
              <p:cNvSpPr txBox="1"/>
              <p:nvPr/>
            </p:nvSpPr>
            <p:spPr>
              <a:xfrm>
                <a:off x="3012330" y="5396379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17" name="文本框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30" y="5396379"/>
                <a:ext cx="265846" cy="184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右箭头 317"/>
          <p:cNvSpPr/>
          <p:nvPr/>
        </p:nvSpPr>
        <p:spPr>
          <a:xfrm rot="16200000">
            <a:off x="3517376" y="5426326"/>
            <a:ext cx="110095" cy="48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19" name="矩形 318"/>
          <p:cNvSpPr/>
          <p:nvPr/>
        </p:nvSpPr>
        <p:spPr>
          <a:xfrm>
            <a:off x="3503032" y="5083529"/>
            <a:ext cx="138780" cy="27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0" name="矩形 319"/>
          <p:cNvSpPr/>
          <p:nvPr/>
        </p:nvSpPr>
        <p:spPr>
          <a:xfrm>
            <a:off x="3350252" y="5083529"/>
            <a:ext cx="138780" cy="27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1" name="矩形 320"/>
          <p:cNvSpPr/>
          <p:nvPr/>
        </p:nvSpPr>
        <p:spPr>
          <a:xfrm>
            <a:off x="3793477" y="5088495"/>
            <a:ext cx="138780" cy="27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2" name="右箭头 321"/>
          <p:cNvSpPr/>
          <p:nvPr/>
        </p:nvSpPr>
        <p:spPr>
          <a:xfrm>
            <a:off x="3662267" y="5198200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3" name="矩形 322"/>
          <p:cNvSpPr/>
          <p:nvPr/>
        </p:nvSpPr>
        <p:spPr>
          <a:xfrm>
            <a:off x="4082509" y="5088495"/>
            <a:ext cx="138780" cy="27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4" name="右箭头 323"/>
          <p:cNvSpPr/>
          <p:nvPr/>
        </p:nvSpPr>
        <p:spPr>
          <a:xfrm>
            <a:off x="3956204" y="5198200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5" name="右箭头 324"/>
          <p:cNvSpPr/>
          <p:nvPr/>
        </p:nvSpPr>
        <p:spPr>
          <a:xfrm rot="16200000">
            <a:off x="4096852" y="4977921"/>
            <a:ext cx="110095" cy="48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6" name="矩形 325"/>
          <p:cNvSpPr/>
          <p:nvPr/>
        </p:nvSpPr>
        <p:spPr>
          <a:xfrm>
            <a:off x="4117234" y="4365100"/>
            <a:ext cx="69389" cy="55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7" name="矩形 326"/>
          <p:cNvSpPr/>
          <p:nvPr/>
        </p:nvSpPr>
        <p:spPr>
          <a:xfrm>
            <a:off x="4035660" y="4365100"/>
            <a:ext cx="69389" cy="555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8" name="矩形 327"/>
          <p:cNvSpPr/>
          <p:nvPr/>
        </p:nvSpPr>
        <p:spPr>
          <a:xfrm>
            <a:off x="4325361" y="4368098"/>
            <a:ext cx="69389" cy="55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29" name="右箭头 328"/>
          <p:cNvSpPr/>
          <p:nvPr/>
        </p:nvSpPr>
        <p:spPr>
          <a:xfrm>
            <a:off x="4201095" y="4614890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0" name="矩形 329"/>
          <p:cNvSpPr/>
          <p:nvPr/>
        </p:nvSpPr>
        <p:spPr>
          <a:xfrm>
            <a:off x="4531821" y="4361625"/>
            <a:ext cx="69389" cy="55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1" name="右箭头 330"/>
          <p:cNvSpPr/>
          <p:nvPr/>
        </p:nvSpPr>
        <p:spPr>
          <a:xfrm>
            <a:off x="4409169" y="4614890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2" name="矩形 331"/>
          <p:cNvSpPr/>
          <p:nvPr/>
        </p:nvSpPr>
        <p:spPr>
          <a:xfrm>
            <a:off x="4551080" y="3360546"/>
            <a:ext cx="34696" cy="83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3" name="右箭头 332"/>
          <p:cNvSpPr/>
          <p:nvPr/>
        </p:nvSpPr>
        <p:spPr>
          <a:xfrm rot="16200000">
            <a:off x="4510888" y="4260435"/>
            <a:ext cx="110095" cy="48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4" name="矩形 333"/>
          <p:cNvSpPr/>
          <p:nvPr/>
        </p:nvSpPr>
        <p:spPr>
          <a:xfrm>
            <a:off x="4500454" y="3361593"/>
            <a:ext cx="34696" cy="832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5" name="右箭头 334"/>
          <p:cNvSpPr/>
          <p:nvPr/>
        </p:nvSpPr>
        <p:spPr>
          <a:xfrm>
            <a:off x="4609911" y="3750257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6" name="矩形 335"/>
          <p:cNvSpPr/>
          <p:nvPr/>
        </p:nvSpPr>
        <p:spPr>
          <a:xfrm>
            <a:off x="4746666" y="3358024"/>
            <a:ext cx="34696" cy="83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7" name="右箭头 336"/>
          <p:cNvSpPr/>
          <p:nvPr/>
        </p:nvSpPr>
        <p:spPr>
          <a:xfrm>
            <a:off x="4805497" y="3750257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8" name="矩形 337"/>
          <p:cNvSpPr/>
          <p:nvPr/>
        </p:nvSpPr>
        <p:spPr>
          <a:xfrm>
            <a:off x="4942253" y="3358024"/>
            <a:ext cx="34696" cy="83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39" name="右箭头 338"/>
          <p:cNvSpPr/>
          <p:nvPr/>
        </p:nvSpPr>
        <p:spPr>
          <a:xfrm rot="16200000">
            <a:off x="4902002" y="3245777"/>
            <a:ext cx="110095" cy="48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0" name="矩形 339"/>
          <p:cNvSpPr/>
          <p:nvPr/>
        </p:nvSpPr>
        <p:spPr>
          <a:xfrm>
            <a:off x="4954881" y="2071505"/>
            <a:ext cx="1734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1" name="矩形 340"/>
          <p:cNvSpPr/>
          <p:nvPr/>
        </p:nvSpPr>
        <p:spPr>
          <a:xfrm>
            <a:off x="4925156" y="2071505"/>
            <a:ext cx="17348" cy="111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2" name="矩形 341"/>
          <p:cNvSpPr/>
          <p:nvPr/>
        </p:nvSpPr>
        <p:spPr>
          <a:xfrm>
            <a:off x="5132347" y="2071505"/>
            <a:ext cx="1734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3" name="右箭头 342"/>
          <p:cNvSpPr/>
          <p:nvPr/>
        </p:nvSpPr>
        <p:spPr>
          <a:xfrm>
            <a:off x="4997241" y="2612398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4" name="矩形 343"/>
          <p:cNvSpPr/>
          <p:nvPr/>
        </p:nvSpPr>
        <p:spPr>
          <a:xfrm>
            <a:off x="5309814" y="2068545"/>
            <a:ext cx="1734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5" name="右箭头 344"/>
          <p:cNvSpPr/>
          <p:nvPr/>
        </p:nvSpPr>
        <p:spPr>
          <a:xfrm>
            <a:off x="5172514" y="2612398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6" name="右箭头 345"/>
          <p:cNvSpPr/>
          <p:nvPr/>
        </p:nvSpPr>
        <p:spPr>
          <a:xfrm>
            <a:off x="5354368" y="2612398"/>
            <a:ext cx="110095" cy="4821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347" name="矩形 346"/>
          <p:cNvSpPr/>
          <p:nvPr/>
        </p:nvSpPr>
        <p:spPr>
          <a:xfrm>
            <a:off x="5478607" y="2068545"/>
            <a:ext cx="216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/>
              <p:cNvSpPr txBox="1"/>
              <p:nvPr/>
            </p:nvSpPr>
            <p:spPr>
              <a:xfrm>
                <a:off x="3289434" y="4944890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48" name="文本框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34" y="4944890"/>
                <a:ext cx="265846" cy="1849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本框 348"/>
              <p:cNvSpPr txBox="1"/>
              <p:nvPr/>
            </p:nvSpPr>
            <p:spPr>
              <a:xfrm>
                <a:off x="3439687" y="4944890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49" name="文本框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87" y="4944890"/>
                <a:ext cx="265846" cy="1849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/>
              <p:cNvSpPr txBox="1"/>
              <p:nvPr/>
            </p:nvSpPr>
            <p:spPr>
              <a:xfrm>
                <a:off x="3729944" y="4942590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50" name="文本框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44" y="4942590"/>
                <a:ext cx="265846" cy="184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文本框 350"/>
              <p:cNvSpPr txBox="1"/>
              <p:nvPr/>
            </p:nvSpPr>
            <p:spPr>
              <a:xfrm>
                <a:off x="3909847" y="4226878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51" name="文本框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847" y="4226878"/>
                <a:ext cx="265846" cy="1849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/>
              <p:cNvSpPr txBox="1"/>
              <p:nvPr/>
            </p:nvSpPr>
            <p:spPr>
              <a:xfrm>
                <a:off x="4350693" y="3231817"/>
                <a:ext cx="265846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52" name="文本框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93" y="3231817"/>
                <a:ext cx="265846" cy="185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文本框 352"/>
              <p:cNvSpPr txBox="1"/>
              <p:nvPr/>
            </p:nvSpPr>
            <p:spPr>
              <a:xfrm>
                <a:off x="4805497" y="1955034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53" name="文本框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97" y="1955034"/>
                <a:ext cx="197178" cy="185115"/>
              </a:xfrm>
              <a:prstGeom prst="rect">
                <a:avLst/>
              </a:prstGeom>
              <a:blipFill>
                <a:blip r:embed="rId20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本框 353"/>
              <p:cNvSpPr txBox="1"/>
              <p:nvPr/>
            </p:nvSpPr>
            <p:spPr>
              <a:xfrm rot="10800000">
                <a:off x="4731604" y="2563500"/>
                <a:ext cx="277320" cy="65385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354" name="文本框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31604" y="2563500"/>
                <a:ext cx="277320" cy="653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/>
              <p:cNvSpPr txBox="1"/>
              <p:nvPr/>
            </p:nvSpPr>
            <p:spPr>
              <a:xfrm rot="10800000">
                <a:off x="4302514" y="3943976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55" name="文本框 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302514" y="3943976"/>
                <a:ext cx="295787" cy="2818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文本框 355"/>
              <p:cNvSpPr txBox="1"/>
              <p:nvPr/>
            </p:nvSpPr>
            <p:spPr>
              <a:xfrm rot="10800000">
                <a:off x="4134629" y="4672928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56" name="文本框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134629" y="4672928"/>
                <a:ext cx="295787" cy="2818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/>
              <p:cNvSpPr txBox="1"/>
              <p:nvPr/>
            </p:nvSpPr>
            <p:spPr>
              <a:xfrm rot="10800000">
                <a:off x="3155768" y="5111925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57" name="文本框 3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155768" y="5111925"/>
                <a:ext cx="295787" cy="2818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文本框 357"/>
              <p:cNvSpPr txBox="1"/>
              <p:nvPr/>
            </p:nvSpPr>
            <p:spPr>
              <a:xfrm>
                <a:off x="4059515" y="4227404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58" name="文本框 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15" y="4227404"/>
                <a:ext cx="265846" cy="1849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/>
              <p:cNvSpPr txBox="1"/>
              <p:nvPr/>
            </p:nvSpPr>
            <p:spPr>
              <a:xfrm>
                <a:off x="4230861" y="4231490"/>
                <a:ext cx="265846" cy="18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59" name="文本框 3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61" y="4231490"/>
                <a:ext cx="265846" cy="184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文本框 359"/>
              <p:cNvSpPr txBox="1"/>
              <p:nvPr/>
            </p:nvSpPr>
            <p:spPr>
              <a:xfrm>
                <a:off x="4636634" y="3231817"/>
                <a:ext cx="265846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60" name="文本框 3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34" y="3231817"/>
                <a:ext cx="265846" cy="185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/>
              <p:cNvSpPr txBox="1"/>
              <p:nvPr/>
            </p:nvSpPr>
            <p:spPr>
              <a:xfrm>
                <a:off x="4451853" y="3231817"/>
                <a:ext cx="265846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61" name="文本框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3" y="3231817"/>
                <a:ext cx="265846" cy="185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/>
              <p:cNvSpPr txBox="1"/>
              <p:nvPr/>
            </p:nvSpPr>
            <p:spPr>
              <a:xfrm>
                <a:off x="4896458" y="1955034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62" name="文本框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458" y="1955034"/>
                <a:ext cx="197178" cy="185115"/>
              </a:xfrm>
              <a:prstGeom prst="rect">
                <a:avLst/>
              </a:prstGeom>
              <a:blipFill>
                <a:blip r:embed="rId20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本框 362"/>
              <p:cNvSpPr txBox="1"/>
              <p:nvPr/>
            </p:nvSpPr>
            <p:spPr>
              <a:xfrm>
                <a:off x="5050089" y="1955033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63" name="文本框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89" y="1955033"/>
                <a:ext cx="197178" cy="185115"/>
              </a:xfrm>
              <a:prstGeom prst="rect">
                <a:avLst/>
              </a:prstGeom>
              <a:blipFill>
                <a:blip r:embed="rId20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/>
              <p:cNvSpPr txBox="1"/>
              <p:nvPr/>
            </p:nvSpPr>
            <p:spPr>
              <a:xfrm>
                <a:off x="5217417" y="1955033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64" name="文本框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7" y="1955033"/>
                <a:ext cx="197178" cy="185115"/>
              </a:xfrm>
              <a:prstGeom prst="rect">
                <a:avLst/>
              </a:prstGeom>
              <a:blipFill>
                <a:blip r:embed="rId2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文本框 364"/>
              <p:cNvSpPr txBox="1"/>
              <p:nvPr/>
            </p:nvSpPr>
            <p:spPr>
              <a:xfrm rot="10800000">
                <a:off x="1082437" y="2695761"/>
                <a:ext cx="277320" cy="54966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365" name="文本框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082437" y="2695761"/>
                <a:ext cx="277320" cy="54966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文本框 365"/>
              <p:cNvSpPr txBox="1"/>
              <p:nvPr/>
            </p:nvSpPr>
            <p:spPr>
              <a:xfrm rot="10800000">
                <a:off x="1280648" y="2689914"/>
                <a:ext cx="277320" cy="5548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366" name="文本框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280648" y="2689914"/>
                <a:ext cx="277320" cy="55482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/>
              <p:cNvSpPr txBox="1"/>
              <p:nvPr/>
            </p:nvSpPr>
            <p:spPr>
              <a:xfrm rot="10800000">
                <a:off x="1435065" y="3933299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67" name="文本框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435065" y="3933299"/>
                <a:ext cx="295787" cy="2818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文本框 367"/>
              <p:cNvSpPr txBox="1"/>
              <p:nvPr/>
            </p:nvSpPr>
            <p:spPr>
              <a:xfrm rot="10800000">
                <a:off x="1610574" y="3939144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68" name="文本框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610574" y="3939144"/>
                <a:ext cx="295787" cy="2818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/>
              <p:cNvSpPr txBox="1"/>
              <p:nvPr/>
            </p:nvSpPr>
            <p:spPr>
              <a:xfrm rot="10800000">
                <a:off x="1793028" y="4757098"/>
                <a:ext cx="295787" cy="2062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69" name="文本框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793028" y="4757098"/>
                <a:ext cx="295787" cy="20620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文本框 369"/>
              <p:cNvSpPr txBox="1"/>
              <p:nvPr/>
            </p:nvSpPr>
            <p:spPr>
              <a:xfrm rot="10800000">
                <a:off x="1997020" y="4742086"/>
                <a:ext cx="295787" cy="2212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0" name="文本框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97020" y="4742086"/>
                <a:ext cx="295787" cy="22121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文本框 370"/>
              <p:cNvSpPr txBox="1"/>
              <p:nvPr/>
            </p:nvSpPr>
            <p:spPr>
              <a:xfrm rot="10800000">
                <a:off x="2225534" y="5212357"/>
                <a:ext cx="295787" cy="18302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1" name="文本框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225534" y="5212357"/>
                <a:ext cx="295787" cy="18302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文本框 371"/>
              <p:cNvSpPr txBox="1"/>
              <p:nvPr/>
            </p:nvSpPr>
            <p:spPr>
              <a:xfrm rot="10800000">
                <a:off x="2516213" y="5216981"/>
                <a:ext cx="295787" cy="18302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2" name="文本框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516213" y="5216981"/>
                <a:ext cx="295787" cy="18302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文本框 372"/>
              <p:cNvSpPr txBox="1"/>
              <p:nvPr/>
            </p:nvSpPr>
            <p:spPr>
              <a:xfrm rot="10800000">
                <a:off x="3247075" y="5591663"/>
                <a:ext cx="295787" cy="1797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3" name="文本框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47075" y="5591663"/>
                <a:ext cx="295787" cy="17977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/>
              <p:cNvSpPr txBox="1"/>
              <p:nvPr/>
            </p:nvSpPr>
            <p:spPr>
              <a:xfrm rot="10800000">
                <a:off x="2819645" y="5591663"/>
                <a:ext cx="295787" cy="1797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4" name="文本框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819645" y="5591663"/>
                <a:ext cx="295787" cy="17977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文本框 374"/>
              <p:cNvSpPr txBox="1"/>
              <p:nvPr/>
            </p:nvSpPr>
            <p:spPr>
              <a:xfrm rot="10800000">
                <a:off x="3602544" y="5118068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5" name="文本框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602544" y="5118068"/>
                <a:ext cx="295787" cy="2818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文本框 375"/>
              <p:cNvSpPr txBox="1"/>
              <p:nvPr/>
            </p:nvSpPr>
            <p:spPr>
              <a:xfrm rot="10800000">
                <a:off x="3895558" y="5122319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6" name="文本框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895558" y="5122319"/>
                <a:ext cx="295787" cy="2818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文本框 376"/>
              <p:cNvSpPr txBox="1"/>
              <p:nvPr/>
            </p:nvSpPr>
            <p:spPr>
              <a:xfrm rot="10800000">
                <a:off x="3823423" y="4738007"/>
                <a:ext cx="295787" cy="2212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7" name="文本框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823423" y="4738007"/>
                <a:ext cx="295787" cy="22121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文本框 377"/>
              <p:cNvSpPr txBox="1"/>
              <p:nvPr/>
            </p:nvSpPr>
            <p:spPr>
              <a:xfrm rot="10800000">
                <a:off x="4340324" y="4732646"/>
                <a:ext cx="295787" cy="2212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8" name="文本框 3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340324" y="4732646"/>
                <a:ext cx="295787" cy="22121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/>
              <p:cNvSpPr txBox="1"/>
              <p:nvPr/>
            </p:nvSpPr>
            <p:spPr>
              <a:xfrm rot="10800000">
                <a:off x="4543572" y="3945939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79" name="文本框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543572" y="3945939"/>
                <a:ext cx="295787" cy="2818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/>
              <p:cNvSpPr txBox="1"/>
              <p:nvPr/>
            </p:nvSpPr>
            <p:spPr>
              <a:xfrm rot="10800000">
                <a:off x="4743502" y="3939144"/>
                <a:ext cx="295787" cy="2818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3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altLang="zh-CN" sz="603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722" dirty="0"/>
                  <a:t> </a:t>
                </a:r>
                <a:endParaRPr lang="zh-CN" altLang="en-US" sz="722" dirty="0"/>
              </a:p>
            </p:txBody>
          </p:sp>
        </mc:Choice>
        <mc:Fallback xmlns="">
          <p:sp>
            <p:nvSpPr>
              <p:cNvPr id="380" name="文本框 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43502" y="3939144"/>
                <a:ext cx="295787" cy="2818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文本框 380"/>
              <p:cNvSpPr txBox="1"/>
              <p:nvPr/>
            </p:nvSpPr>
            <p:spPr>
              <a:xfrm rot="10800000">
                <a:off x="5123953" y="2656516"/>
                <a:ext cx="277320" cy="5608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381" name="文本框 3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123953" y="2656516"/>
                <a:ext cx="277320" cy="56083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文本框 381"/>
              <p:cNvSpPr txBox="1"/>
              <p:nvPr/>
            </p:nvSpPr>
            <p:spPr>
              <a:xfrm rot="10800000">
                <a:off x="4940249" y="2570732"/>
                <a:ext cx="277320" cy="65385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382" name="文本框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940249" y="2570732"/>
                <a:ext cx="277320" cy="65385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文本框 382"/>
              <p:cNvSpPr txBox="1"/>
              <p:nvPr/>
            </p:nvSpPr>
            <p:spPr>
              <a:xfrm rot="10800000">
                <a:off x="5296274" y="2570732"/>
                <a:ext cx="277320" cy="657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383" name="文本框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296274" y="2570732"/>
                <a:ext cx="277320" cy="6571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文本框 383"/>
              <p:cNvSpPr txBox="1"/>
              <p:nvPr/>
            </p:nvSpPr>
            <p:spPr>
              <a:xfrm>
                <a:off x="5377536" y="1952283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384" name="文本框 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36" y="1952283"/>
                <a:ext cx="197178" cy="18511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右箭头 384"/>
          <p:cNvSpPr/>
          <p:nvPr/>
        </p:nvSpPr>
        <p:spPr>
          <a:xfrm>
            <a:off x="2451053" y="4565607"/>
            <a:ext cx="1458794" cy="9749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4"/>
          </a:p>
        </p:txBody>
      </p:sp>
      <p:sp>
        <p:nvSpPr>
          <p:cNvPr id="386" name="右箭头 385"/>
          <p:cNvSpPr/>
          <p:nvPr/>
        </p:nvSpPr>
        <p:spPr>
          <a:xfrm>
            <a:off x="2091348" y="3666253"/>
            <a:ext cx="2265306" cy="10566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4"/>
          </a:p>
        </p:txBody>
      </p:sp>
      <p:sp>
        <p:nvSpPr>
          <p:cNvPr id="387" name="右箭头 386"/>
          <p:cNvSpPr/>
          <p:nvPr/>
        </p:nvSpPr>
        <p:spPr>
          <a:xfrm>
            <a:off x="1644541" y="2570732"/>
            <a:ext cx="3102125" cy="1250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4"/>
          </a:p>
        </p:txBody>
      </p:sp>
      <p:sp>
        <p:nvSpPr>
          <p:cNvPr id="388" name="右箭头 387"/>
          <p:cNvSpPr/>
          <p:nvPr/>
        </p:nvSpPr>
        <p:spPr>
          <a:xfrm>
            <a:off x="2901788" y="5174056"/>
            <a:ext cx="400482" cy="5308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4"/>
          </a:p>
        </p:txBody>
      </p:sp>
      <p:sp>
        <p:nvSpPr>
          <p:cNvPr id="389" name="右箭头 388"/>
          <p:cNvSpPr/>
          <p:nvPr/>
        </p:nvSpPr>
        <p:spPr>
          <a:xfrm>
            <a:off x="5227560" y="4838418"/>
            <a:ext cx="110095" cy="48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46"/>
          </a:p>
        </p:txBody>
      </p:sp>
      <p:sp>
        <p:nvSpPr>
          <p:cNvPr id="390" name="右箭头 389"/>
          <p:cNvSpPr/>
          <p:nvPr/>
        </p:nvSpPr>
        <p:spPr>
          <a:xfrm rot="5400000">
            <a:off x="5216327" y="5488875"/>
            <a:ext cx="110095" cy="482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46"/>
          </a:p>
        </p:txBody>
      </p:sp>
      <p:sp>
        <p:nvSpPr>
          <p:cNvPr id="391" name="右箭头 390"/>
          <p:cNvSpPr/>
          <p:nvPr/>
        </p:nvSpPr>
        <p:spPr>
          <a:xfrm rot="16200000">
            <a:off x="5216327" y="5656255"/>
            <a:ext cx="110095" cy="48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46"/>
          </a:p>
        </p:txBody>
      </p:sp>
      <p:sp>
        <p:nvSpPr>
          <p:cNvPr id="392" name="右箭头 391"/>
          <p:cNvSpPr/>
          <p:nvPr/>
        </p:nvSpPr>
        <p:spPr>
          <a:xfrm>
            <a:off x="5227560" y="5152828"/>
            <a:ext cx="110095" cy="4821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46"/>
          </a:p>
        </p:txBody>
      </p:sp>
      <p:sp>
        <p:nvSpPr>
          <p:cNvPr id="393" name="右箭头 392"/>
          <p:cNvSpPr/>
          <p:nvPr/>
        </p:nvSpPr>
        <p:spPr>
          <a:xfrm>
            <a:off x="5227560" y="4982814"/>
            <a:ext cx="110095" cy="4821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4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文本框 393"/>
              <p:cNvSpPr txBox="1"/>
              <p:nvPr/>
            </p:nvSpPr>
            <p:spPr>
              <a:xfrm>
                <a:off x="5354368" y="4745893"/>
                <a:ext cx="1241494" cy="259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𝑐𝑜𝑛𝑣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3×3, 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zh-CN" altLang="en-US" sz="1084" dirty="0"/>
              </a:p>
            </p:txBody>
          </p:sp>
        </mc:Choice>
        <mc:Fallback xmlns="">
          <p:sp>
            <p:nvSpPr>
              <p:cNvPr id="394" name="文本框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68" y="4745893"/>
                <a:ext cx="1241494" cy="25917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文本框 394"/>
              <p:cNvSpPr txBox="1"/>
              <p:nvPr/>
            </p:nvSpPr>
            <p:spPr>
              <a:xfrm>
                <a:off x="5354368" y="5063162"/>
                <a:ext cx="1241494" cy="259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𝑐𝑜𝑛𝑣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1×1, 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zh-CN" altLang="en-US" sz="1084" dirty="0"/>
              </a:p>
            </p:txBody>
          </p:sp>
        </mc:Choice>
        <mc:Fallback xmlns="">
          <p:sp>
            <p:nvSpPr>
              <p:cNvPr id="395" name="文本框 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68" y="5063162"/>
                <a:ext cx="1241494" cy="25917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文本框 395"/>
              <p:cNvSpPr txBox="1"/>
              <p:nvPr/>
            </p:nvSpPr>
            <p:spPr>
              <a:xfrm>
                <a:off x="5354369" y="4894132"/>
                <a:ext cx="1097223" cy="259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𝑐𝑜𝑝𝑦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𝑐𝑟𝑜𝑝</m:t>
                      </m:r>
                    </m:oMath>
                  </m:oMathPara>
                </a14:m>
                <a:endParaRPr lang="zh-CN" altLang="en-US" sz="1084" dirty="0"/>
              </a:p>
            </p:txBody>
          </p:sp>
        </mc:Choice>
        <mc:Fallback xmlns="">
          <p:sp>
            <p:nvSpPr>
              <p:cNvPr id="396" name="文本框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69" y="4894132"/>
                <a:ext cx="1097223" cy="25917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文本框 396"/>
              <p:cNvSpPr txBox="1"/>
              <p:nvPr/>
            </p:nvSpPr>
            <p:spPr>
              <a:xfrm>
                <a:off x="5364577" y="5398065"/>
                <a:ext cx="1136786" cy="259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𝑝𝑜𝑜𝑙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2×2</m:t>
                      </m:r>
                    </m:oMath>
                  </m:oMathPara>
                </a14:m>
                <a:endParaRPr lang="zh-CN" altLang="en-US" sz="1084" dirty="0"/>
              </a:p>
            </p:txBody>
          </p:sp>
        </mc:Choice>
        <mc:Fallback xmlns="">
          <p:sp>
            <p:nvSpPr>
              <p:cNvPr id="397" name="文本框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577" y="5398065"/>
                <a:ext cx="1136786" cy="259174"/>
              </a:xfrm>
              <a:prstGeom prst="rect">
                <a:avLst/>
              </a:prstGeom>
              <a:blipFill>
                <a:blip r:embed="rId4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/>
              <p:cNvSpPr txBox="1"/>
              <p:nvPr/>
            </p:nvSpPr>
            <p:spPr>
              <a:xfrm>
                <a:off x="5359960" y="5572693"/>
                <a:ext cx="1184491" cy="259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𝑐𝑜𝑛𝑣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2×2</m:t>
                      </m:r>
                    </m:oMath>
                  </m:oMathPara>
                </a14:m>
                <a:endParaRPr lang="zh-CN" altLang="en-US" sz="1084" dirty="0"/>
              </a:p>
            </p:txBody>
          </p:sp>
        </mc:Choice>
        <mc:Fallback xmlns="">
          <p:sp>
            <p:nvSpPr>
              <p:cNvPr id="398" name="文本框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60" y="5572693"/>
                <a:ext cx="1184491" cy="25917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右箭头 398"/>
          <p:cNvSpPr/>
          <p:nvPr/>
        </p:nvSpPr>
        <p:spPr>
          <a:xfrm>
            <a:off x="5521030" y="2608301"/>
            <a:ext cx="110095" cy="4821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p:sp>
        <p:nvSpPr>
          <p:cNvPr id="400" name="矩形 399"/>
          <p:cNvSpPr/>
          <p:nvPr/>
        </p:nvSpPr>
        <p:spPr>
          <a:xfrm>
            <a:off x="5666769" y="2068545"/>
            <a:ext cx="2168" cy="111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8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文本框 400"/>
              <p:cNvSpPr txBox="1"/>
              <p:nvPr/>
            </p:nvSpPr>
            <p:spPr>
              <a:xfrm rot="10800000">
                <a:off x="5468294" y="2570732"/>
                <a:ext cx="277320" cy="64837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2" i="1" dirty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zh-CN" sz="60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×512</m:t>
                      </m:r>
                    </m:oMath>
                  </m:oMathPara>
                </a14:m>
                <a:endParaRPr lang="zh-CN" altLang="en-US" sz="603" dirty="0"/>
              </a:p>
            </p:txBody>
          </p:sp>
        </mc:Choice>
        <mc:Fallback xmlns="">
          <p:sp>
            <p:nvSpPr>
              <p:cNvPr id="401" name="文本框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468294" y="2570732"/>
                <a:ext cx="277320" cy="648378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文本框 401"/>
              <p:cNvSpPr txBox="1"/>
              <p:nvPr/>
            </p:nvSpPr>
            <p:spPr>
              <a:xfrm>
                <a:off x="5569947" y="1952282"/>
                <a:ext cx="197178" cy="1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722" dirty="0"/>
              </a:p>
            </p:txBody>
          </p:sp>
        </mc:Choice>
        <mc:Fallback xmlns="">
          <p:sp>
            <p:nvSpPr>
              <p:cNvPr id="402" name="文本框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47" y="1952282"/>
                <a:ext cx="197178" cy="18511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3" name="右箭头 402"/>
          <p:cNvSpPr/>
          <p:nvPr/>
        </p:nvSpPr>
        <p:spPr>
          <a:xfrm>
            <a:off x="5227560" y="5319951"/>
            <a:ext cx="110095" cy="4821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078" tIns="27539" rIns="55078" bIns="275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4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文本框 403"/>
              <p:cNvSpPr txBox="1"/>
              <p:nvPr/>
            </p:nvSpPr>
            <p:spPr>
              <a:xfrm>
                <a:off x="5354369" y="5223880"/>
                <a:ext cx="1570366" cy="259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𝑑𝑦𝑛𝑎𝑚𝑖𝑐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𝑐𝑜𝑛𝑣</m:t>
                      </m:r>
                      <m:r>
                        <a:rPr lang="en-US" altLang="zh-CN" sz="1084" i="1">
                          <a:latin typeface="Cambria Math" panose="02040503050406030204" pitchFamily="18" charset="0"/>
                        </a:rPr>
                        <m:t> 3×3</m:t>
                      </m:r>
                    </m:oMath>
                  </m:oMathPara>
                </a14:m>
                <a:endParaRPr lang="zh-CN" altLang="en-US" sz="1084" dirty="0"/>
              </a:p>
            </p:txBody>
          </p:sp>
        </mc:Choice>
        <mc:Fallback xmlns="">
          <p:sp>
            <p:nvSpPr>
              <p:cNvPr id="404" name="文本框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69" y="5223880"/>
                <a:ext cx="1570366" cy="259174"/>
              </a:xfrm>
              <a:prstGeom prst="rect">
                <a:avLst/>
              </a:prstGeom>
              <a:blipFill>
                <a:blip r:embed="rId5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直接箭头连接符 404"/>
          <p:cNvCxnSpPr/>
          <p:nvPr/>
        </p:nvCxnSpPr>
        <p:spPr>
          <a:xfrm>
            <a:off x="5482517" y="3231817"/>
            <a:ext cx="0" cy="31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 rot="16200000">
            <a:off x="5866952" y="2462323"/>
            <a:ext cx="0" cy="31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文本框 406"/>
              <p:cNvSpPr txBox="1"/>
              <p:nvPr/>
            </p:nvSpPr>
            <p:spPr>
              <a:xfrm>
                <a:off x="5002588" y="3541015"/>
                <a:ext cx="992698" cy="240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64" i="1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altLang="zh-CN" sz="96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64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altLang="zh-CN" sz="96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64" i="1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zh-CN" altLang="en-US" sz="723" dirty="0"/>
              </a:p>
            </p:txBody>
          </p:sp>
        </mc:Choice>
        <mc:Fallback xmlns="">
          <p:sp>
            <p:nvSpPr>
              <p:cNvPr id="407" name="文本框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588" y="3541015"/>
                <a:ext cx="992698" cy="240707"/>
              </a:xfrm>
              <a:prstGeom prst="rect">
                <a:avLst/>
              </a:prstGeom>
              <a:blipFill>
                <a:blip r:embed="rId53"/>
                <a:stretch>
                  <a:fillRect r="-16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文本框 407"/>
              <p:cNvSpPr txBox="1"/>
              <p:nvPr/>
            </p:nvSpPr>
            <p:spPr>
              <a:xfrm rot="10800000">
                <a:off x="6000776" y="2437570"/>
                <a:ext cx="333040" cy="101428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64" i="1" dirty="0">
                          <a:latin typeface="Cambria Math" panose="02040503050406030204" pitchFamily="18" charset="0"/>
                        </a:rPr>
                        <m:t>𝑠𝑝𝑎𝑡𝑖𝑎𝑙𝑙𝑦</m:t>
                      </m:r>
                      <m:r>
                        <a:rPr lang="en-US" altLang="zh-CN" sz="964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64" i="1" dirty="0">
                          <a:latin typeface="Cambria Math" panose="02040503050406030204" pitchFamily="18" charset="0"/>
                        </a:rPr>
                        <m:t>𝑐𝑜𝑛𝑠𝑖𝑠𝑡𝑒𝑛𝑡</m:t>
                      </m:r>
                      <m:r>
                        <a:rPr lang="en-US" altLang="zh-CN" sz="964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64" i="1" dirty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zh-CN" altLang="en-US" sz="723" dirty="0"/>
              </a:p>
            </p:txBody>
          </p:sp>
        </mc:Choice>
        <mc:Fallback xmlns="">
          <p:sp>
            <p:nvSpPr>
              <p:cNvPr id="408" name="文本框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000776" y="2437570"/>
                <a:ext cx="333040" cy="1014289"/>
              </a:xfrm>
              <a:prstGeom prst="rect">
                <a:avLst/>
              </a:prstGeom>
              <a:blipFill>
                <a:blip r:embed="rId54"/>
                <a:stretch>
                  <a:fillRect t="-37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文本框 408"/>
              <p:cNvSpPr txBox="1"/>
              <p:nvPr/>
            </p:nvSpPr>
            <p:spPr>
              <a:xfrm>
                <a:off x="7235511" y="3136346"/>
                <a:ext cx="4817095" cy="184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Dynamic convolutional layer:</a:t>
                </a:r>
              </a:p>
              <a:p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𝑤𝑖𝑠𝑒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9" name="文本框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11" y="3136346"/>
                <a:ext cx="4817095" cy="1846468"/>
              </a:xfrm>
              <a:prstGeom prst="rect">
                <a:avLst/>
              </a:prstGeom>
              <a:blipFill>
                <a:blip r:embed="rId55"/>
                <a:stretch>
                  <a:fillRect l="-2025" t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580782" y="1895144"/>
            <a:ext cx="1272003" cy="1522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CRF as 3-by-3 dynamic convolutional layer</a:t>
            </a:r>
            <a:endParaRPr lang="zh-CN" altLang="en-US" dirty="0"/>
          </a:p>
        </p:txBody>
      </p:sp>
      <p:sp>
        <p:nvSpPr>
          <p:cNvPr id="193" name="文本框 192"/>
          <p:cNvSpPr txBox="1"/>
          <p:nvPr/>
        </p:nvSpPr>
        <p:spPr>
          <a:xfrm>
            <a:off x="1388620" y="621166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 probability map from DCNN</a:t>
            </a:r>
          </a:p>
        </p:txBody>
      </p:sp>
      <p:graphicFrame>
        <p:nvGraphicFramePr>
          <p:cNvPr id="196" name="表格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61303"/>
              </p:ext>
            </p:extLst>
          </p:nvPr>
        </p:nvGraphicFramePr>
        <p:xfrm>
          <a:off x="1412510" y="1890205"/>
          <a:ext cx="3632400" cy="412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904884670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997633774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300013028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927179135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138029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4972636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105587503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533950595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1903556133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196180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4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68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17487"/>
                  </a:ext>
                </a:extLst>
              </a:tr>
              <a:tr h="156226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20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88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650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51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3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CRF as 3-by-3 dynamic convolutional layer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/>
              <p:cNvSpPr/>
              <p:nvPr/>
            </p:nvSpPr>
            <p:spPr>
              <a:xfrm>
                <a:off x="7611003" y="2848985"/>
                <a:ext cx="712433" cy="7291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6" name="矩形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03" y="2848985"/>
                <a:ext cx="712433" cy="729113"/>
              </a:xfrm>
              <a:prstGeom prst="rect">
                <a:avLst/>
              </a:prstGeom>
              <a:blipFill>
                <a:blip r:embed="rId2"/>
                <a:stretch>
                  <a:fillRect l="-847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8312806" y="2847141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806" y="2847141"/>
                <a:ext cx="712433" cy="729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/>
              <p:cNvSpPr/>
              <p:nvPr/>
            </p:nvSpPr>
            <p:spPr>
              <a:xfrm>
                <a:off x="9024769" y="2846567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8" name="矩形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769" y="2846567"/>
                <a:ext cx="712433" cy="729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/>
              <p:cNvSpPr/>
              <p:nvPr/>
            </p:nvSpPr>
            <p:spPr>
              <a:xfrm>
                <a:off x="7610533" y="3577444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9" name="矩形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33" y="3577444"/>
                <a:ext cx="712433" cy="729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7610533" y="4297180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33" y="4297180"/>
                <a:ext cx="712433" cy="729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矩形 170"/>
              <p:cNvSpPr/>
              <p:nvPr/>
            </p:nvSpPr>
            <p:spPr>
              <a:xfrm>
                <a:off x="9033311" y="4291776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矩形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311" y="4291776"/>
                <a:ext cx="712433" cy="729113"/>
              </a:xfrm>
              <a:prstGeom prst="rect">
                <a:avLst/>
              </a:prstGeom>
              <a:blipFill>
                <a:blip r:embed="rId7"/>
                <a:stretch>
                  <a:fillRect l="-840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/>
              <p:cNvSpPr/>
              <p:nvPr/>
            </p:nvSpPr>
            <p:spPr>
              <a:xfrm>
                <a:off x="9019348" y="3570275"/>
                <a:ext cx="712433" cy="7291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2" name="矩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48" y="3570275"/>
                <a:ext cx="712433" cy="7291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/>
              <p:cNvSpPr/>
              <p:nvPr/>
            </p:nvSpPr>
            <p:spPr>
              <a:xfrm>
                <a:off x="8320999" y="4283346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矩形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999" y="4283346"/>
                <a:ext cx="712433" cy="7291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/>
              <p:cNvSpPr/>
              <p:nvPr/>
            </p:nvSpPr>
            <p:spPr>
              <a:xfrm>
                <a:off x="8317273" y="3574872"/>
                <a:ext cx="712433" cy="72911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  <a:p>
                <a:pPr algn="ctr"/>
                <a:r>
                  <a:rPr lang="en-US" altLang="zh-CN" sz="1100" dirty="0"/>
                  <a:t>(kernel)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73" y="3574872"/>
                <a:ext cx="712433" cy="729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文本框 192"/>
          <p:cNvSpPr txBox="1"/>
          <p:nvPr/>
        </p:nvSpPr>
        <p:spPr>
          <a:xfrm>
            <a:off x="1388620" y="6211669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 probability map from DCNN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/>
              <p:cNvSpPr txBox="1"/>
              <p:nvPr/>
            </p:nvSpPr>
            <p:spPr>
              <a:xfrm>
                <a:off x="6865206" y="5421863"/>
                <a:ext cx="393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 belief of a pixel to the predicted label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06" y="5421863"/>
                <a:ext cx="3930628" cy="369332"/>
              </a:xfrm>
              <a:prstGeom prst="rect">
                <a:avLst/>
              </a:prstGeom>
              <a:blipFill>
                <a:blip r:embed="rId11"/>
                <a:stretch>
                  <a:fillRect t="-8197" r="-62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6" name="表格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61303"/>
              </p:ext>
            </p:extLst>
          </p:nvPr>
        </p:nvGraphicFramePr>
        <p:xfrm>
          <a:off x="1412510" y="1890205"/>
          <a:ext cx="3632400" cy="412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904884670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997633774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300013028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927179135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138029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4972636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105587503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533950595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1903556133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196180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4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68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17487"/>
                  </a:ext>
                </a:extLst>
              </a:tr>
              <a:tr h="156226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20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88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650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51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1939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4130040" y="2468880"/>
            <a:ext cx="4343400" cy="14630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96640" y="1890205"/>
            <a:ext cx="1097280" cy="11120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47160" y="2255520"/>
            <a:ext cx="38100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CRF as 3-by-3 dynamic convolutional layer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/>
              <p:cNvSpPr/>
              <p:nvPr/>
            </p:nvSpPr>
            <p:spPr>
              <a:xfrm>
                <a:off x="493477" y="3508090"/>
                <a:ext cx="972000" cy="972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矩形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7" y="3508090"/>
                <a:ext cx="972000" cy="97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1472537" y="3516507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37" y="3516507"/>
                <a:ext cx="972000" cy="97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/>
              <p:cNvSpPr/>
              <p:nvPr/>
            </p:nvSpPr>
            <p:spPr>
              <a:xfrm>
                <a:off x="2444537" y="3516507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8" name="矩形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37" y="3516507"/>
                <a:ext cx="972000" cy="97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/>
              <p:cNvSpPr/>
              <p:nvPr/>
            </p:nvSpPr>
            <p:spPr>
              <a:xfrm>
                <a:off x="495786" y="4488507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9" name="矩形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" y="4488507"/>
                <a:ext cx="972000" cy="97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/>
              <p:cNvSpPr/>
              <p:nvPr/>
            </p:nvSpPr>
            <p:spPr>
              <a:xfrm>
                <a:off x="493477" y="54689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7" y="5468924"/>
                <a:ext cx="972000" cy="97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矩形 170"/>
              <p:cNvSpPr/>
              <p:nvPr/>
            </p:nvSpPr>
            <p:spPr>
              <a:xfrm>
                <a:off x="2439786" y="54689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1" name="矩形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786" y="5468924"/>
                <a:ext cx="972000" cy="97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/>
              <p:cNvSpPr/>
              <p:nvPr/>
            </p:nvSpPr>
            <p:spPr>
              <a:xfrm>
                <a:off x="2440178" y="4480090"/>
                <a:ext cx="972000" cy="972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2" name="矩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178" y="4480090"/>
                <a:ext cx="972000" cy="97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/>
              <p:cNvSpPr/>
              <p:nvPr/>
            </p:nvSpPr>
            <p:spPr>
              <a:xfrm>
                <a:off x="1467786" y="54689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矩形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86" y="5468924"/>
                <a:ext cx="972000" cy="97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/>
              <p:cNvSpPr/>
              <p:nvPr/>
            </p:nvSpPr>
            <p:spPr>
              <a:xfrm>
                <a:off x="1467786" y="4488507"/>
                <a:ext cx="972000" cy="972000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:r>
                  <a:rPr lang="en-US" altLang="zh-CN" sz="1400" dirty="0"/>
                  <a:t>(</a:t>
                </a:r>
                <a:r>
                  <a:rPr lang="en-US" altLang="zh-CN" sz="1600" dirty="0" smtClean="0"/>
                  <a:t>kernel</a:t>
                </a:r>
                <a:r>
                  <a:rPr lang="en-US" altLang="zh-CN" sz="1100" dirty="0"/>
                  <a:t>)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86" y="4488507"/>
                <a:ext cx="972000" cy="97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/>
              <p:cNvSpPr/>
              <p:nvPr/>
            </p:nvSpPr>
            <p:spPr>
              <a:xfrm>
                <a:off x="8506858" y="3965702"/>
                <a:ext cx="712433" cy="7291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75" name="矩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58" y="3965702"/>
                <a:ext cx="712433" cy="729113"/>
              </a:xfrm>
              <a:prstGeom prst="rect">
                <a:avLst/>
              </a:prstGeom>
              <a:blipFill>
                <a:blip r:embed="rId12"/>
                <a:stretch>
                  <a:fillRect l="-420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/>
              <p:cNvSpPr/>
              <p:nvPr/>
            </p:nvSpPr>
            <p:spPr>
              <a:xfrm>
                <a:off x="9218821" y="3962842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矩形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821" y="3962842"/>
                <a:ext cx="712433" cy="729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/>
              <p:cNvSpPr/>
              <p:nvPr/>
            </p:nvSpPr>
            <p:spPr>
              <a:xfrm>
                <a:off x="9930784" y="3962268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矩形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784" y="3962268"/>
                <a:ext cx="712433" cy="729113"/>
              </a:xfrm>
              <a:prstGeom prst="rect">
                <a:avLst/>
              </a:prstGeom>
              <a:blipFill>
                <a:blip r:embed="rId14"/>
                <a:stretch>
                  <a:fillRect l="-420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8506388" y="4689190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388" y="4689190"/>
                <a:ext cx="712433" cy="7291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>
              <a:xfrm>
                <a:off x="8506388" y="5412881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1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m:rPr>
                              <m:sty m:val="p"/>
                            </m:rPr>
                            <a:rPr lang="en-US" altLang="zh-CN" sz="1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388" y="5412881"/>
                <a:ext cx="712433" cy="729113"/>
              </a:xfrm>
              <a:prstGeom prst="rect">
                <a:avLst/>
              </a:prstGeom>
              <a:blipFill>
                <a:blip r:embed="rId16"/>
                <a:stretch>
                  <a:fillRect l="-336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/>
              <p:cNvSpPr/>
              <p:nvPr/>
            </p:nvSpPr>
            <p:spPr>
              <a:xfrm>
                <a:off x="9929166" y="5412557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矩形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166" y="5412557"/>
                <a:ext cx="712433" cy="729113"/>
              </a:xfrm>
              <a:prstGeom prst="rect">
                <a:avLst/>
              </a:prstGeom>
              <a:blipFill>
                <a:blip r:embed="rId17"/>
                <a:stretch>
                  <a:fillRect l="-840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/>
              <p:cNvSpPr/>
              <p:nvPr/>
            </p:nvSpPr>
            <p:spPr>
              <a:xfrm>
                <a:off x="9930443" y="4685976"/>
                <a:ext cx="712433" cy="7291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81" name="矩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443" y="4685976"/>
                <a:ext cx="712433" cy="7291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/>
              <p:cNvSpPr/>
              <p:nvPr/>
            </p:nvSpPr>
            <p:spPr>
              <a:xfrm>
                <a:off x="9216854" y="5404127"/>
                <a:ext cx="712433" cy="7291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矩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854" y="5404127"/>
                <a:ext cx="712433" cy="7291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/>
              <p:cNvSpPr/>
              <p:nvPr/>
            </p:nvSpPr>
            <p:spPr>
              <a:xfrm>
                <a:off x="9228368" y="4690573"/>
                <a:ext cx="712433" cy="72911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3" name="矩形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368" y="4690573"/>
                <a:ext cx="712433" cy="7291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84412" y="1394282"/>
                <a:ext cx="9935284" cy="2107869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</a:rPr>
                  <a:t>         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zh-CN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zh-CN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j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sz="2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zh-CN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zh-CN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2000">
                                                        <a:latin typeface="Cambria Math" panose="02040503050406030204" pitchFamily="18" charset="0"/>
                                                      </a:rPr>
                                                      <m:t>j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412" y="1394282"/>
                <a:ext cx="9935284" cy="2107869"/>
              </a:xfrm>
              <a:blipFill>
                <a:blip r:embed="rId21"/>
                <a:stretch>
                  <a:fillRect t="-3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10970" y="5486817"/>
                <a:ext cx="12318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sym typeface="Mathematica1" panose="05000502060100000001" pitchFamily="2" charset="2"/>
                        </a:rPr>
                        <m:t>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sym typeface="Mathematica1" panose="05000502060100000001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70" y="5486817"/>
                <a:ext cx="1231824" cy="9541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807220" y="4694815"/>
                <a:ext cx="6575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sym typeface="Mathematica1" panose="05000502060100000001" pitchFamily="2" charset="2"/>
                        </a:rPr>
                        <m:t>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20" y="4694815"/>
                <a:ext cx="657551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181" idx="3"/>
          </p:cNvCxnSpPr>
          <p:nvPr/>
        </p:nvCxnSpPr>
        <p:spPr>
          <a:xfrm>
            <a:off x="10642876" y="5050533"/>
            <a:ext cx="711152" cy="3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1273208" y="4673701"/>
                <a:ext cx="69929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208" y="4673701"/>
                <a:ext cx="699294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4834918" y="3534344"/>
                <a:ext cx="972000" cy="972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18" y="3534344"/>
                <a:ext cx="972000" cy="972000"/>
              </a:xfrm>
              <a:prstGeom prst="rect">
                <a:avLst/>
              </a:prstGeom>
              <a:blipFill>
                <a:blip r:embed="rId25"/>
                <a:stretch>
                  <a:fillRect l="-30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813978" y="3542761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78" y="3542761"/>
                <a:ext cx="972000" cy="972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785978" y="3542761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978" y="3542761"/>
                <a:ext cx="972000" cy="972000"/>
              </a:xfrm>
              <a:prstGeom prst="rect">
                <a:avLst/>
              </a:prstGeom>
              <a:blipFill>
                <a:blip r:embed="rId27"/>
                <a:stretch>
                  <a:fillRect l="-30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4837227" y="4514761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27" y="4514761"/>
                <a:ext cx="972000" cy="972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834918" y="5495178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18" y="5495178"/>
                <a:ext cx="972000" cy="972000"/>
              </a:xfrm>
              <a:prstGeom prst="rect">
                <a:avLst/>
              </a:prstGeom>
              <a:blipFill>
                <a:blip r:embed="rId29"/>
                <a:stretch>
                  <a:fillRect l="-30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6781227" y="5495178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227" y="5495178"/>
                <a:ext cx="972000" cy="972000"/>
              </a:xfrm>
              <a:prstGeom prst="rect">
                <a:avLst/>
              </a:prstGeom>
              <a:blipFill>
                <a:blip r:embed="rId30"/>
                <a:stretch>
                  <a:fillRect l="-30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6781619" y="4506344"/>
                <a:ext cx="972000" cy="972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19" y="4506344"/>
                <a:ext cx="972000" cy="972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5809227" y="5495178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12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50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227" y="5495178"/>
                <a:ext cx="972000" cy="972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809227" y="4514761"/>
                <a:ext cx="972000" cy="972000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5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5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5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200" dirty="0"/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227" y="4514761"/>
                <a:ext cx="972000" cy="972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172" idx="3"/>
            <a:endCxn id="64" idx="1"/>
          </p:cNvCxnSpPr>
          <p:nvPr/>
        </p:nvCxnSpPr>
        <p:spPr>
          <a:xfrm>
            <a:off x="3412178" y="4966090"/>
            <a:ext cx="1425049" cy="34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931</Words>
  <Application>Microsoft Office PowerPoint</Application>
  <PresentationFormat>宽屏</PresentationFormat>
  <Paragraphs>356</Paragraphs>
  <Slides>18</Slides>
  <Notes>8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DengXian</vt:lpstr>
      <vt:lpstr>DengXian</vt:lpstr>
      <vt:lpstr>SimSun</vt:lpstr>
      <vt:lpstr>SimSun</vt:lpstr>
      <vt:lpstr>Arial</vt:lpstr>
      <vt:lpstr>Calibri</vt:lpstr>
      <vt:lpstr>Calibri Light</vt:lpstr>
      <vt:lpstr>Cambria Math</vt:lpstr>
      <vt:lpstr>Mathematica1</vt:lpstr>
      <vt:lpstr>Times New Roman</vt:lpstr>
      <vt:lpstr>Wingdings</vt:lpstr>
      <vt:lpstr>Wingdings 2</vt:lpstr>
      <vt:lpstr>HDOfficeLightV0</vt:lpstr>
      <vt:lpstr>A Spatially Constrained Deep Convolutional Neural Network for Nerve Fiber Segmentation in Corneal Confocal Microscopic Images using Inaccurate Annotations</vt:lpstr>
      <vt:lpstr>Motivation</vt:lpstr>
      <vt:lpstr>PowerPoint 演示文稿</vt:lpstr>
      <vt:lpstr>Method</vt:lpstr>
      <vt:lpstr>Network structure</vt:lpstr>
      <vt:lpstr>Network structure</vt:lpstr>
      <vt:lpstr>CRF as 3-by-3 dynamic convolutional layer</vt:lpstr>
      <vt:lpstr>CRF as 3-by-3 dynamic convolutional layer</vt:lpstr>
      <vt:lpstr>CRF as 3-by-3 dynamic convolutional layer</vt:lpstr>
      <vt:lpstr>Synthesized dataset</vt:lpstr>
      <vt:lpstr>Quantitative results of synthesized dataset</vt:lpstr>
      <vt:lpstr>Qualitative results of real CCM Images</vt:lpstr>
      <vt:lpstr>Summary</vt:lpstr>
      <vt:lpstr>Thanks for Watching!</vt:lpstr>
      <vt:lpstr>PowerPoint 演示文稿</vt:lpstr>
      <vt:lpstr>Dynamic convolutional layer</vt:lpstr>
      <vt:lpstr>synthesized dataset</vt:lpstr>
      <vt:lpstr>synthesized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SPATIALLY CONSTRAINED DEEP CONVOLUTIONAL NEURAL NETWORK FOR NERVE FIBER SEGMENTATION IN CORNEAL CONFOCAL MICROSCOPIC IMAGES USING INACCURATE ANNOTATIONS</dc:title>
  <dc:creator>Ning Zhang</dc:creator>
  <cp:lastModifiedBy>Ning Zhang</cp:lastModifiedBy>
  <cp:revision>110</cp:revision>
  <dcterms:created xsi:type="dcterms:W3CDTF">2020-03-23T17:18:36Z</dcterms:created>
  <dcterms:modified xsi:type="dcterms:W3CDTF">2020-03-27T04:10:38Z</dcterms:modified>
</cp:coreProperties>
</file>