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371" r:id="rId6"/>
    <p:sldId id="259" r:id="rId7"/>
    <p:sldId id="312" r:id="rId8"/>
    <p:sldId id="260" r:id="rId9"/>
    <p:sldId id="261" r:id="rId10"/>
    <p:sldId id="263" r:id="rId11"/>
    <p:sldId id="264" r:id="rId12"/>
    <p:sldId id="265" r:id="rId13"/>
    <p:sldId id="267" r:id="rId14"/>
    <p:sldId id="266" r:id="rId15"/>
    <p:sldId id="269" r:id="rId16"/>
    <p:sldId id="268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372" r:id="rId25"/>
    <p:sldId id="270" r:id="rId26"/>
    <p:sldId id="274" r:id="rId27"/>
    <p:sldId id="439" r:id="rId28"/>
    <p:sldId id="275" r:id="rId29"/>
    <p:sldId id="316" r:id="rId30"/>
    <p:sldId id="276" r:id="rId31"/>
    <p:sldId id="277" r:id="rId32"/>
    <p:sldId id="271" r:id="rId33"/>
    <p:sldId id="286" r:id="rId34"/>
    <p:sldId id="288" r:id="rId35"/>
    <p:sldId id="287" r:id="rId36"/>
    <p:sldId id="289" r:id="rId37"/>
    <p:sldId id="298" r:id="rId38"/>
    <p:sldId id="290" r:id="rId39"/>
    <p:sldId id="313" r:id="rId40"/>
    <p:sldId id="314" r:id="rId41"/>
    <p:sldId id="272" r:id="rId42"/>
    <p:sldId id="299" r:id="rId43"/>
    <p:sldId id="370" r:id="rId44"/>
    <p:sldId id="300" r:id="rId45"/>
    <p:sldId id="301" r:id="rId46"/>
    <p:sldId id="317" r:id="rId47"/>
    <p:sldId id="425" r:id="rId48"/>
    <p:sldId id="426" r:id="rId49"/>
    <p:sldId id="441" r:id="rId50"/>
    <p:sldId id="427" r:id="rId51"/>
    <p:sldId id="273" r:id="rId52"/>
    <p:sldId id="302" r:id="rId53"/>
    <p:sldId id="437" r:id="rId54"/>
    <p:sldId id="303" r:id="rId55"/>
    <p:sldId id="304" r:id="rId56"/>
    <p:sldId id="293" r:id="rId57"/>
    <p:sldId id="310" r:id="rId58"/>
    <p:sldId id="294" r:id="rId59"/>
    <p:sldId id="438" r:id="rId60"/>
    <p:sldId id="311" r:id="rId61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gs" Target="tags/tag14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tags" Target="../tags/tag41.xml"/><Relationship Id="rId3" Type="http://schemas.openxmlformats.org/officeDocument/2006/relationships/image" Target="../media/image20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image" Target="../media/image24.png"/><Relationship Id="rId4" Type="http://schemas.openxmlformats.org/officeDocument/2006/relationships/tags" Target="../tags/tag44.xml"/><Relationship Id="rId3" Type="http://schemas.openxmlformats.org/officeDocument/2006/relationships/image" Target="../media/image23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image" Target="../media/image27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tags" Target="../tags/tag62.xml"/><Relationship Id="rId3" Type="http://schemas.openxmlformats.org/officeDocument/2006/relationships/image" Target="../media/image30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65.xml"/><Relationship Id="rId3" Type="http://schemas.openxmlformats.org/officeDocument/2006/relationships/image" Target="../media/image30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1" Type="http://schemas.openxmlformats.org/officeDocument/2006/relationships/tags" Target="../tags/tag6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5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7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8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1" Type="http://schemas.openxmlformats.org/officeDocument/2006/relationships/tags" Target="../tags/tag7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0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0" Type="http://schemas.openxmlformats.org/officeDocument/2006/relationships/slideLayout" Target="../slideLayouts/slideLayout6.xml"/><Relationship Id="rId2" Type="http://schemas.openxmlformats.org/officeDocument/2006/relationships/tags" Target="../tags/tag80.xml"/><Relationship Id="rId19" Type="http://schemas.openxmlformats.org/officeDocument/2006/relationships/image" Target="../media/image41.png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tags" Target="../tags/tag101.xml"/><Relationship Id="rId7" Type="http://schemas.openxmlformats.org/officeDocument/2006/relationships/image" Target="../media/image44.png"/><Relationship Id="rId6" Type="http://schemas.openxmlformats.org/officeDocument/2006/relationships/tags" Target="../tags/tag100.xml"/><Relationship Id="rId5" Type="http://schemas.openxmlformats.org/officeDocument/2006/relationships/image" Target="../media/image43.png"/><Relationship Id="rId4" Type="http://schemas.openxmlformats.org/officeDocument/2006/relationships/tags" Target="../tags/tag99.xml"/><Relationship Id="rId3" Type="http://schemas.openxmlformats.org/officeDocument/2006/relationships/image" Target="../media/image42.png"/><Relationship Id="rId2" Type="http://schemas.openxmlformats.org/officeDocument/2006/relationships/tags" Target="../tags/tag98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image" Target="../media/image47.png"/><Relationship Id="rId4" Type="http://schemas.openxmlformats.org/officeDocument/2006/relationships/tags" Target="../tags/tag106.xml"/><Relationship Id="rId3" Type="http://schemas.openxmlformats.org/officeDocument/2006/relationships/image" Target="../media/image46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1" Type="http://schemas.openxmlformats.org/officeDocument/2006/relationships/tags" Target="../tags/tag110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image" Target="../media/image49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image" Target="../media/image50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1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2.png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tags" Target="../tags/tag124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tags" Target="../tags/tag125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0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tags" Target="../tags/tag139.xml"/><Relationship Id="rId3" Type="http://schemas.openxmlformats.org/officeDocument/2006/relationships/image" Target="../media/image61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7960" y="1668145"/>
            <a:ext cx="9144000" cy="3522345"/>
          </a:xfrm>
        </p:spPr>
        <p:txBody>
          <a:bodyPr>
            <a:normAutofit fontScale="90000"/>
          </a:bodyPr>
          <a:p>
            <a:r>
              <a:rPr lang="en-US" altLang="zh-CN" sz="4890">
                <a:sym typeface="+mn-ea"/>
              </a:rPr>
              <a:t>2024</a:t>
            </a:r>
            <a:r>
              <a:rPr lang="zh-CN" altLang="en-US" sz="4890">
                <a:sym typeface="+mn-ea"/>
              </a:rPr>
              <a:t>科学计算实战技术培训班</a:t>
            </a:r>
            <a:br>
              <a:rPr lang="en-US" altLang="zh-CN" sz="4890"/>
            </a:br>
            <a:br>
              <a:rPr lang="en-US" altLang="zh-CN"/>
            </a:br>
            <a:r>
              <a:rPr lang="en-US" altLang="zh-CN"/>
              <a:t>Fortran </a:t>
            </a:r>
            <a:r>
              <a:rPr lang="zh-CN" altLang="en-US"/>
              <a:t>编程基础</a:t>
            </a:r>
            <a:br>
              <a:rPr lang="zh-CN" altLang="en-US"/>
            </a:br>
            <a:br>
              <a:rPr lang="zh-CN" altLang="en-US"/>
            </a:br>
            <a:r>
              <a:rPr lang="en-US" altLang="zh-CN" sz="2665">
                <a:sym typeface="+mn-ea"/>
              </a:rPr>
              <a:t>2024/12/02</a:t>
            </a:r>
            <a:endParaRPr lang="zh-CN" altLang="en-US" sz="26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变量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声明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5350" y="1673225"/>
            <a:ext cx="3890010" cy="4085590"/>
            <a:chOff x="1206" y="3010"/>
            <a:chExt cx="6126" cy="6434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206" y="3010"/>
              <a:ext cx="5310" cy="643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4380" y="3117"/>
              <a:ext cx="29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variables.f90</a:t>
              </a:r>
              <a:endParaRPr lang="en-US" altLang="zh-CN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706745" y="2054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&lt;variable_type&gt; :: &lt;variable_name&gt;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4954270" y="16662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声明变量的语法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30325" y="2352040"/>
            <a:ext cx="2927985" cy="1161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1387475" y="1833245"/>
            <a:ext cx="2927985" cy="32766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1325880" y="5276215"/>
            <a:ext cx="2927985" cy="32766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1298575" y="3700780"/>
            <a:ext cx="2927985" cy="14687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56280" y="2449830"/>
            <a:ext cx="1026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变量声明</a:t>
            </a:r>
            <a:endParaRPr lang="zh-CN" altLang="en-US" sz="1600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3283585" y="3768090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核心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4875530" y="314706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implicit none：</a:t>
            </a:r>
            <a:endParaRPr lang="zh-CN" alt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该语句告诉编译器所有变量都将被显式声明；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如果没有此语句，变量将根据它们开头的字母隐式</a:t>
            </a:r>
            <a:r>
              <a:rPr lang="zh-CN" altLang="en-US" sz="1600">
                <a:sym typeface="+mn-ea"/>
              </a:rPr>
              <a:t>声明</a:t>
            </a:r>
            <a:r>
              <a:rPr lang="zh-CN" altLang="en-US" sz="1600"/>
              <a:t>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4954270" y="45243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字符串声明</a:t>
            </a:r>
            <a:endParaRPr lang="zh-CN" altLang="en-US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character(len=50) :: string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变量隐式声明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2417445"/>
            <a:ext cx="5140325" cy="1894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06770" y="264985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隐式声明：</a:t>
            </a:r>
            <a:endParaRPr lang="zh-CN" altLang="en-US"/>
          </a:p>
          <a:p>
            <a:r>
              <a:rPr lang="zh-CN" altLang="en-US"/>
              <a:t>这种声明会默认一些字符开头的变量为</a:t>
            </a:r>
            <a:r>
              <a:rPr lang="zh-CN" altLang="en-US"/>
              <a:t>某种</a:t>
            </a:r>
            <a:r>
              <a:rPr lang="zh-CN" altLang="en-US"/>
              <a:t>类型；</a:t>
            </a:r>
            <a:endParaRPr lang="zh-CN" altLang="en-US"/>
          </a:p>
          <a:p>
            <a:r>
              <a:rPr lang="zh-CN" altLang="en-US"/>
              <a:t>因此会导致程序可读性大大降低，并会引起其他问题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6770" y="4083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TIPS: 在编程的时候</a:t>
            </a:r>
            <a:r>
              <a:rPr lang="zh-CN" altLang="en-US" b="1">
                <a:solidFill>
                  <a:srgbClr val="FF0000"/>
                </a:solidFill>
              </a:rPr>
              <a:t>最好</a:t>
            </a:r>
            <a:r>
              <a:rPr lang="zh-CN" altLang="en-US" b="1">
                <a:solidFill>
                  <a:srgbClr val="FF0000"/>
                </a:solidFill>
              </a:rPr>
              <a:t>不要使用隐式变量申明。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963295" y="3364230"/>
            <a:ext cx="4487545" cy="248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局部变量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36575" y="1569085"/>
            <a:ext cx="85871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作用域</a:t>
            </a:r>
            <a:r>
              <a:rPr lang="zh-CN" altLang="en-US"/>
              <a:t>：变量生效的空间, 离开此空间，该变量理论上会被回收。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对于局部变量来说，作用域为当前申明的函数内；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64325" y="2705735"/>
            <a:ext cx="4184650" cy="2985770"/>
          </a:xfrm>
          <a:prstGeom prst="rect">
            <a:avLst/>
          </a:prstGeom>
        </p:spPr>
      </p:pic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7397115" y="4029075"/>
            <a:ext cx="3455035" cy="3187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44195" y="3354070"/>
            <a:ext cx="58629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</a:t>
            </a:r>
            <a:r>
              <a:rPr lang="en-US" altLang="zh-CN"/>
              <a:t>subroutine sub_add</a:t>
            </a:r>
            <a:r>
              <a:rPr lang="zh-CN" altLang="en-US"/>
              <a:t>函数</a:t>
            </a:r>
            <a:r>
              <a:rPr lang="zh-CN" altLang="en-US"/>
              <a:t>来说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</a:t>
            </a:r>
            <a:r>
              <a:rPr lang="en-US" altLang="zh-CN"/>
              <a:t>a,b</a:t>
            </a:r>
            <a:r>
              <a:rPr lang="zh-CN" altLang="en-US"/>
              <a:t>都是入参，而变量</a:t>
            </a:r>
            <a:r>
              <a:rPr lang="en-US" altLang="zh-CN" b="1"/>
              <a:t>c</a:t>
            </a:r>
            <a:r>
              <a:rPr lang="zh-CN" altLang="en-US" b="1"/>
              <a:t>则是局部变量。</a:t>
            </a:r>
            <a:endParaRPr lang="zh-CN" altLang="en-US" b="1"/>
          </a:p>
          <a:p>
            <a:r>
              <a:rPr lang="zh-CN" altLang="en-US" b="1"/>
              <a:t>理论上当函数调用结束后，</a:t>
            </a:r>
            <a:r>
              <a:rPr lang="zh-CN" altLang="en-US">
                <a:sym typeface="+mn-ea"/>
              </a:rPr>
              <a:t>变量</a:t>
            </a:r>
            <a:r>
              <a:rPr lang="en-US" altLang="zh-CN" b="1"/>
              <a:t>c</a:t>
            </a:r>
            <a:r>
              <a:rPr lang="zh-CN" altLang="en-US" b="1"/>
              <a:t>就被释放。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再次调用函数时</a:t>
            </a:r>
            <a:r>
              <a:rPr lang="zh-CN" altLang="en-US">
                <a:sym typeface="+mn-ea"/>
              </a:rPr>
              <a:t>变量</a:t>
            </a:r>
            <a:r>
              <a:rPr lang="en-US" altLang="zh-CN" b="1"/>
              <a:t>c</a:t>
            </a:r>
            <a:r>
              <a:rPr lang="zh-CN" altLang="en-US" b="1"/>
              <a:t>会被再次初始化。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325" y="5908675"/>
            <a:ext cx="454025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全局变量（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common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en-US" altLang="zh-CN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88910" y="218440"/>
            <a:ext cx="3563620" cy="6598920"/>
          </a:xfrm>
          <a:prstGeom prst="rect">
            <a:avLst/>
          </a:prstGeom>
        </p:spPr>
      </p:pic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8161655" y="852170"/>
            <a:ext cx="2531745" cy="427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>
            <a:off x="8089900" y="2677160"/>
            <a:ext cx="2531745" cy="427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6"/>
            </p:custDataLst>
          </p:nvPr>
        </p:nvSpPr>
        <p:spPr>
          <a:xfrm>
            <a:off x="8119745" y="4950460"/>
            <a:ext cx="2531745" cy="427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4545" y="182372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对于全局变量来说，作用域为整个程序空间。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Common</a:t>
            </a:r>
            <a:r>
              <a:rPr lang="zh-CN" altLang="en-US">
                <a:sym typeface="+mn-ea"/>
              </a:rPr>
              <a:t>全局变量：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Fortran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Common</a:t>
            </a:r>
            <a:r>
              <a:rPr lang="zh-CN" altLang="en-US">
                <a:sym typeface="+mn-ea"/>
              </a:rPr>
              <a:t>变量会单独存放在一个独立的</a:t>
            </a:r>
            <a:r>
              <a:rPr lang="en-US" altLang="zh-CN">
                <a:sym typeface="+mn-ea"/>
              </a:rPr>
              <a:t>Common</a:t>
            </a:r>
            <a:r>
              <a:rPr lang="zh-CN" altLang="en-US">
                <a:sym typeface="+mn-ea"/>
              </a:rPr>
              <a:t>空间中，</a:t>
            </a:r>
            <a:r>
              <a:rPr lang="zh-CN" altLang="en-US" b="1">
                <a:sym typeface="+mn-ea"/>
              </a:rPr>
              <a:t>整个程序都可以从这个空间中取值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180" y="4533265"/>
            <a:ext cx="504825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全局变量（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module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en-US" altLang="zh-CN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70090" y="1661795"/>
            <a:ext cx="4524375" cy="4248150"/>
          </a:xfrm>
          <a:prstGeom prst="rect">
            <a:avLst/>
          </a:prstGeom>
        </p:spPr>
      </p:pic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7665085" y="2182495"/>
            <a:ext cx="2531745" cy="427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5"/>
            </p:custDataLst>
          </p:nvPr>
        </p:nvSpPr>
        <p:spPr>
          <a:xfrm>
            <a:off x="7612380" y="3331845"/>
            <a:ext cx="3315335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210" y="2325370"/>
            <a:ext cx="5906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Module</a:t>
            </a:r>
            <a:r>
              <a:rPr lang="zh-CN" altLang="en-US"/>
              <a:t>定义的变量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在其他函数中</a:t>
            </a:r>
            <a:r>
              <a:rPr lang="en-US" altLang="zh-CN" b="1"/>
              <a:t>use mod</a:t>
            </a:r>
            <a:r>
              <a:rPr lang="zh-CN" altLang="en-US" b="1"/>
              <a:t>，然后使用该</a:t>
            </a:r>
            <a:r>
              <a:rPr lang="en-US" altLang="zh-CN" b="1"/>
              <a:t>module</a:t>
            </a:r>
            <a:r>
              <a:rPr lang="zh-CN" altLang="en-US" b="1"/>
              <a:t>中的变量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use mod </a:t>
            </a:r>
            <a:r>
              <a:rPr lang="zh-CN" altLang="en-US"/>
              <a:t>会把</a:t>
            </a:r>
            <a:r>
              <a:rPr lang="en-US" altLang="zh-CN"/>
              <a:t>mod</a:t>
            </a:r>
            <a:r>
              <a:rPr lang="zh-CN" altLang="en-US"/>
              <a:t>中的所有变量信息都包含进来；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use mod</a:t>
            </a:r>
            <a:r>
              <a:rPr lang="zh-CN" altLang="en-US" b="1"/>
              <a:t>，</a:t>
            </a:r>
            <a:r>
              <a:rPr lang="en-US" altLang="zh-CN" b="1"/>
              <a:t>only</a:t>
            </a:r>
            <a:r>
              <a:rPr lang="zh-CN" altLang="en-US" b="1"/>
              <a:t>：</a:t>
            </a:r>
            <a:r>
              <a:rPr lang="zh-CN" altLang="en-US"/>
              <a:t>只暴露</a:t>
            </a:r>
            <a:r>
              <a:rPr lang="en-US" altLang="zh-CN"/>
              <a:t>only</a:t>
            </a:r>
            <a:r>
              <a:rPr lang="zh-CN" altLang="en-US"/>
              <a:t>的相关信息；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85" y="5149215"/>
            <a:ext cx="50863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静态变量（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save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06730" y="1958975"/>
            <a:ext cx="59061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在函数中声明变量之后，可以对该变量添加关键字</a:t>
            </a:r>
            <a:r>
              <a:rPr lang="en-US" altLang="zh-CN"/>
              <a:t>save</a:t>
            </a:r>
            <a:r>
              <a:rPr lang="zh-CN" altLang="en-US"/>
              <a:t>，在这样就将其变成</a:t>
            </a:r>
            <a:r>
              <a:rPr lang="en-US" altLang="zh-CN"/>
              <a:t>save </a:t>
            </a:r>
            <a:r>
              <a:rPr lang="zh-CN" altLang="en-US"/>
              <a:t>变量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save</a:t>
            </a:r>
            <a:r>
              <a:rPr lang="zh-CN" altLang="en-US" b="1"/>
              <a:t>变量的生命周期到程序结束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相当于</a:t>
            </a:r>
            <a:r>
              <a:rPr lang="en-US" altLang="zh-CN"/>
              <a:t>C</a:t>
            </a:r>
            <a:r>
              <a:rPr lang="zh-CN" altLang="en-US"/>
              <a:t>语言中函数中的</a:t>
            </a:r>
            <a:r>
              <a:rPr lang="en-US" altLang="zh-CN"/>
              <a:t>static</a:t>
            </a:r>
            <a:r>
              <a:rPr lang="zh-CN" altLang="en-US"/>
              <a:t>变量声明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/>
                </a:solidFill>
              </a:rPr>
              <a:t>变量声明时给定默认值时，自动转成</a:t>
            </a:r>
            <a:r>
              <a:rPr lang="en-US" altLang="zh-CN" b="1">
                <a:solidFill>
                  <a:schemeClr val="accent6"/>
                </a:solidFill>
              </a:rPr>
              <a:t>save</a:t>
            </a:r>
            <a:r>
              <a:rPr lang="zh-CN" altLang="en-US" b="1">
                <a:solidFill>
                  <a:schemeClr val="accent6"/>
                </a:solidFill>
              </a:rPr>
              <a:t>变量</a:t>
            </a:r>
            <a:endParaRPr lang="zh-CN" altLang="en-US" b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accent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" y="4928870"/>
            <a:ext cx="5016500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1785620"/>
            <a:ext cx="5854700" cy="4019550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6987540" y="2526030"/>
            <a:ext cx="2531745" cy="332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算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术运算符（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+ - * / **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2190" y="1708785"/>
            <a:ext cx="7048500" cy="2299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40000"/>
              </a:lnSpc>
            </a:pPr>
            <a:r>
              <a:rPr lang="zh-CN" altLang="en-US" sz="1600"/>
              <a:t>操作符 	功能 	描述</a:t>
            </a:r>
            <a:r>
              <a:rPr lang="en-US" altLang="zh-CN" sz="1600"/>
              <a:t>			</a:t>
            </a:r>
            <a:endParaRPr lang="en-US" altLang="zh-CN" sz="1600"/>
          </a:p>
          <a:p>
            <a:pPr>
              <a:lnSpc>
                <a:spcPct val="140000"/>
              </a:lnSpc>
            </a:pPr>
            <a:r>
              <a:rPr lang="en-US" altLang="zh-CN" sz="1600"/>
              <a:t>+</a:t>
            </a:r>
            <a:r>
              <a:rPr lang="zh-CN" altLang="en-US" sz="1600"/>
              <a:t>	加法	两数相加</a:t>
            </a:r>
            <a:r>
              <a:rPr lang="en-US" altLang="zh-CN" sz="1600"/>
              <a:t>			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en-US" altLang="zh-CN" sz="1600"/>
              <a:t>-</a:t>
            </a:r>
            <a:r>
              <a:rPr lang="zh-CN" altLang="en-US" sz="1600"/>
              <a:t>	减法	两数相减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en-US" altLang="zh-CN" sz="1600"/>
              <a:t>*</a:t>
            </a:r>
            <a:r>
              <a:rPr lang="zh-CN" altLang="en-US" sz="1600"/>
              <a:t>	乘法	两数相</a:t>
            </a:r>
            <a:r>
              <a:rPr lang="zh-CN" altLang="en-US" sz="1600"/>
              <a:t>乘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en-US" altLang="zh-CN" sz="1600" b="1"/>
              <a:t>/</a:t>
            </a:r>
            <a:r>
              <a:rPr lang="zh-CN" altLang="en-US" sz="1600" b="1"/>
              <a:t>	除法	两数相除（</a:t>
            </a:r>
            <a:r>
              <a:rPr lang="en-US" altLang="zh-CN" sz="1600" b="1"/>
              <a:t>int/int</a:t>
            </a:r>
            <a:r>
              <a:rPr lang="zh-CN" altLang="en-US" sz="1600" b="1"/>
              <a:t>，</a:t>
            </a:r>
            <a:r>
              <a:rPr lang="en-US" altLang="zh-CN" sz="1600" b="1"/>
              <a:t> </a:t>
            </a:r>
            <a:r>
              <a:rPr lang="zh-CN" altLang="en-US" sz="1600" b="1"/>
              <a:t>除</a:t>
            </a:r>
            <a:r>
              <a:rPr lang="en-US" altLang="zh-CN" sz="1600" b="1"/>
              <a:t>0</a:t>
            </a:r>
            <a:r>
              <a:rPr lang="zh-CN" altLang="en-US" sz="1600" b="1"/>
              <a:t>）</a:t>
            </a:r>
            <a:endParaRPr lang="zh-CN" altLang="en-US" sz="1600" b="1"/>
          </a:p>
          <a:p>
            <a:pPr>
              <a:lnSpc>
                <a:spcPct val="140000"/>
              </a:lnSpc>
            </a:pPr>
            <a:r>
              <a:rPr lang="en-US" altLang="zh-CN" sz="1600" b="1"/>
              <a:t>**</a:t>
            </a:r>
            <a:r>
              <a:rPr lang="zh-CN" altLang="en-US" sz="1600" b="1"/>
              <a:t>	求幂	</a:t>
            </a:r>
            <a:r>
              <a:rPr lang="en-US" altLang="zh-CN" sz="1600" b="1"/>
              <a:t>a**b </a:t>
            </a:r>
            <a:r>
              <a:rPr lang="zh-CN" altLang="en-US" sz="1600" b="1"/>
              <a:t>求</a:t>
            </a:r>
            <a:r>
              <a:rPr lang="en-US" altLang="zh-CN" sz="1600" b="1"/>
              <a:t>a</a:t>
            </a:r>
            <a:r>
              <a:rPr lang="zh-CN" altLang="en-US" sz="1600" b="1"/>
              <a:t>的</a:t>
            </a:r>
            <a:r>
              <a:rPr lang="en-US" altLang="zh-CN" sz="1600" b="1"/>
              <a:t>b</a:t>
            </a:r>
            <a:r>
              <a:rPr lang="zh-CN" altLang="en-US" sz="1600" b="1"/>
              <a:t>次方</a:t>
            </a:r>
            <a:endParaRPr lang="zh-CN" altLang="en-US" sz="1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" y="4137660"/>
            <a:ext cx="4859655" cy="2409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15" y="1422400"/>
            <a:ext cx="60452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逻辑运算符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1930" y="1563370"/>
            <a:ext cx="6671310" cy="2666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40000"/>
              </a:lnSpc>
            </a:pPr>
            <a:r>
              <a:rPr lang="zh-CN" altLang="en-US" sz="1600"/>
              <a:t>操作符 	选择 	描述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/>
              <a:t>==	.eq.	测试两个操作数是否相等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/>
              <a:t>/=	.ne.	测试两个操作数是否不相等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/>
              <a:t>&gt;	.gt.	测试左操作数是否严格大于右操作数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/>
              <a:t>&lt;	.lt.	测试左操作数是否严格小于右操作数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/>
              <a:t>&gt;=	.ge.	测试左操作数是否大于或等于右操作数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/>
              <a:t>&lt;=	.le.	测试左操作数是否小于或等于右操作数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395095" y="4229735"/>
            <a:ext cx="8757285" cy="181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40000"/>
              </a:lnSpc>
              <a:buClrTx/>
              <a:buSzTx/>
              <a:buNone/>
            </a:pPr>
            <a:r>
              <a:rPr lang="zh-CN" altLang="en-US" sz="1600"/>
              <a:t>.and.	如果左右操作数都为 TRUE，则为 TRUE</a:t>
            </a:r>
            <a:endParaRPr lang="zh-CN" altLang="en-US" sz="1600"/>
          </a:p>
          <a:p>
            <a:pPr algn="l">
              <a:lnSpc>
                <a:spcPct val="140000"/>
              </a:lnSpc>
              <a:buClrTx/>
              <a:buSzTx/>
              <a:buNone/>
            </a:pPr>
            <a:r>
              <a:rPr lang="zh-CN" altLang="en-US" sz="1600"/>
              <a:t>.or.	如果左侧或右侧为 TRUE 或者两个操作数都为 TRUE，则为 TRUE</a:t>
            </a:r>
            <a:endParaRPr lang="zh-CN" altLang="en-US" sz="1600"/>
          </a:p>
          <a:p>
            <a:pPr algn="l">
              <a:lnSpc>
                <a:spcPct val="140000"/>
              </a:lnSpc>
              <a:buClrTx/>
              <a:buSzTx/>
              <a:buNone/>
            </a:pPr>
            <a:r>
              <a:rPr lang="zh-CN" altLang="en-US" sz="1600"/>
              <a:t>.not.	如果右操作数为 FALSE，则为 TRUE</a:t>
            </a:r>
            <a:endParaRPr lang="zh-CN" altLang="en-US" sz="1600"/>
          </a:p>
          <a:p>
            <a:pPr algn="l">
              <a:lnSpc>
                <a:spcPct val="140000"/>
              </a:lnSpc>
              <a:buClrTx/>
              <a:buSzTx/>
              <a:buNone/>
            </a:pPr>
            <a:r>
              <a:rPr lang="zh-CN" altLang="en-US" sz="1600"/>
              <a:t>.eqv.         </a:t>
            </a:r>
            <a:r>
              <a:rPr lang="en-US" altLang="zh-CN" sz="1600"/>
              <a:t>  </a:t>
            </a:r>
            <a:r>
              <a:rPr lang="zh-CN" altLang="en-US" sz="1600"/>
              <a:t>如果左操作数与右操作数具有相同的逻辑值，则为 TRUE</a:t>
            </a:r>
            <a:endParaRPr lang="zh-CN" altLang="en-US" sz="1600"/>
          </a:p>
          <a:p>
            <a:pPr algn="l">
              <a:lnSpc>
                <a:spcPct val="140000"/>
              </a:lnSpc>
              <a:buClrTx/>
              <a:buSzTx/>
              <a:buNone/>
            </a:pPr>
            <a:r>
              <a:rPr lang="zh-CN" altLang="en-US" sz="1600"/>
              <a:t>.neqv.	如果左操作数与右操作数具有相反的逻辑值，则为 TRUE</a:t>
            </a:r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流程控制（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if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535" y="2280285"/>
            <a:ext cx="47453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if</a:t>
            </a:r>
            <a:r>
              <a:rPr lang="zh-CN" altLang="en-US"/>
              <a:t>语法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if </a:t>
            </a:r>
            <a:r>
              <a:rPr lang="zh-CN" altLang="en-US"/>
              <a:t>(logical expression) </a:t>
            </a:r>
            <a:r>
              <a:rPr lang="zh-CN" altLang="en-US" b="1"/>
              <a:t>then </a:t>
            </a:r>
            <a:r>
              <a:rPr lang="zh-CN" altLang="en-US"/>
              <a:t>     </a:t>
            </a:r>
            <a:endParaRPr lang="zh-CN" altLang="en-US"/>
          </a:p>
          <a:p>
            <a:r>
              <a:rPr lang="zh-CN" altLang="en-US"/>
              <a:t>   ! various statements           </a:t>
            </a:r>
            <a:endParaRPr lang="zh-CN" altLang="en-US"/>
          </a:p>
          <a:p>
            <a:r>
              <a:rPr lang="zh-CN" altLang="en-US"/>
              <a:t>   . . .  </a:t>
            </a:r>
            <a:endParaRPr lang="zh-CN" altLang="en-US"/>
          </a:p>
          <a:p>
            <a:r>
              <a:rPr lang="zh-CN" altLang="en-US" b="1"/>
              <a:t>end if 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34280"/>
            <a:ext cx="4686300" cy="52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90" y="1851660"/>
            <a:ext cx="56959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流程控制（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do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540" y="186118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do</a:t>
            </a:r>
            <a:r>
              <a:rPr lang="zh-CN" altLang="en-US"/>
              <a:t> var = start, stop </a:t>
            </a:r>
            <a:r>
              <a:rPr lang="zh-CN" altLang="en-US" b="1"/>
              <a:t>[,step]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! statement(s)</a:t>
            </a:r>
            <a:endParaRPr lang="zh-CN" altLang="en-US"/>
          </a:p>
          <a:p>
            <a:r>
              <a:rPr lang="zh-CN" altLang="en-US"/>
              <a:t>   …</a:t>
            </a:r>
            <a:endParaRPr lang="zh-CN" altLang="en-US"/>
          </a:p>
          <a:p>
            <a:r>
              <a:rPr lang="zh-CN" altLang="en-US" b="1"/>
              <a:t>end do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循环变量var应该是一个整数；	</a:t>
            </a:r>
            <a:endParaRPr lang="zh-CN" altLang="en-US"/>
          </a:p>
          <a:p>
            <a:r>
              <a:rPr lang="zh-CN" altLang="en-US"/>
              <a:t>start 是初始值；	</a:t>
            </a:r>
            <a:endParaRPr lang="zh-CN" altLang="en-US"/>
          </a:p>
          <a:p>
            <a:r>
              <a:rPr lang="zh-CN" altLang="en-US"/>
              <a:t>stop 是最终值；	</a:t>
            </a:r>
            <a:endParaRPr lang="zh-CN" altLang="en-US"/>
          </a:p>
          <a:p>
            <a:r>
              <a:rPr lang="zh-CN" altLang="en-US"/>
              <a:t>步骤step是递增，如果此被省略，则变量var以单位增加。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05" y="4311650"/>
            <a:ext cx="5609590" cy="2379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1629410"/>
            <a:ext cx="572135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Fortran</a:t>
            </a:r>
            <a:r>
              <a:rPr lang="zh-CN" altLang="en-US" sz="3200"/>
              <a:t>历史及</a:t>
            </a:r>
            <a:r>
              <a:rPr lang="zh-CN" altLang="en-US" sz="3200"/>
              <a:t>特点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367030" y="2384425"/>
            <a:ext cx="4385310" cy="2608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产生高效的可执行程序；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具备处理相应问题的标准并行化语言；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独特的数组操作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历史代码以</a:t>
            </a:r>
            <a:r>
              <a:rPr lang="en-US" altLang="zh-CN" b="1"/>
              <a:t>Fortran</a:t>
            </a:r>
            <a:r>
              <a:rPr lang="zh-CN" altLang="en-US" b="1"/>
              <a:t>为主</a:t>
            </a:r>
            <a:r>
              <a:rPr lang="zh-CN" altLang="en-US"/>
              <a:t>；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4500562" y="1554988"/>
          <a:ext cx="7449185" cy="4267200"/>
        </p:xfrm>
        <a:graphic>
          <a:graphicData uri="http://schemas.openxmlformats.org/drawingml/2006/table">
            <a:tbl>
              <a:tblPr/>
              <a:tblGrid>
                <a:gridCol w="1910715"/>
                <a:gridCol w="1910715"/>
                <a:gridCol w="3627755"/>
              </a:tblGrid>
              <a:tr h="25273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1951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-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美国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IBM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公司约翰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·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贝克斯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(John Backus)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针对汇编语言的缺点着手研究开发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FORTRAN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语言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129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1954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I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在纽约正式发布，功能简单，但引起极大反响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095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1958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II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对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FORTRAN I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进行了扩充和完善，引进子函数等概念，推出商业化版本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129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1958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年后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III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由于存在严重缺陷，未在计算机上实现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1962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IV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新增布尔类型、逻辑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IF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语句等功能，应用在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IBM 7030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等系统上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1966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66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第一套工业标准版的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Fortran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，相当于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FORTRAN IV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1978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77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ANSI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正式公布为新的美国国家标准，具有结构化特征，向下兼容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FORTRAN 66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1991</a:t>
                      </a:r>
                      <a:r>
                        <a:rPr lang="zh-CN" altLang="en-US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1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90</a:t>
                      </a:r>
                      <a:endParaRPr lang="en-US" altLang="zh-CN" sz="1000" b="1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ANSI</a:t>
                      </a:r>
                      <a:r>
                        <a:rPr lang="zh-CN" altLang="en-US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公布了新的美国国家标准，</a:t>
                      </a:r>
                      <a:r>
                        <a:rPr lang="en-US" altLang="zh-CN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ISO</a:t>
                      </a:r>
                      <a:r>
                        <a:rPr lang="zh-CN" altLang="en-US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采纳该标准并确定为国际标准，</a:t>
                      </a:r>
                      <a:r>
                        <a:rPr lang="en-US" altLang="zh-CN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Fortran 90</a:t>
                      </a:r>
                      <a:r>
                        <a:rPr lang="zh-CN" altLang="en-US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向下兼容</a:t>
                      </a:r>
                      <a:r>
                        <a:rPr lang="en-US" altLang="zh-CN" sz="1000" b="1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FORTRAN 77</a:t>
                      </a:r>
                      <a:endParaRPr lang="en-US" altLang="zh-CN" sz="1000" b="1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1995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95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加入面向对象的理念和提供指针，同时增强了数组功能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2003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2003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大幅度改版，支持继承、多态等高级编程语言特性，与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C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交互更方便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129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2007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2008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小改版，增强了数学函数、数组的支持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0655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2018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年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</a:rPr>
                        <a:t>Fortran 2018</a:t>
                      </a:r>
                      <a:endParaRPr lang="en-US" altLang="zh-CN" sz="1000" b="0" i="0">
                        <a:solidFill>
                          <a:srgbClr val="120649"/>
                        </a:solidFill>
                        <a:latin typeface="+mj-ea"/>
                        <a:ea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增强并行特性以及与</a:t>
                      </a:r>
                      <a:r>
                        <a:rPr lang="en-US" altLang="zh-CN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C</a:t>
                      </a:r>
                      <a:r>
                        <a:rPr lang="zh-CN" altLang="en-US" sz="1000" b="0" i="0">
                          <a:solidFill>
                            <a:srgbClr val="120649"/>
                          </a:solidFill>
                          <a:latin typeface="+mj-ea"/>
                          <a:ea typeface="+mj-ea"/>
                          <a:cs typeface="+mj-ea"/>
                        </a:rPr>
                        <a:t>交互能力</a:t>
                      </a:r>
                      <a:endParaRPr lang="zh-CN" altLang="en-US" sz="1000" b="0" i="0">
                        <a:solidFill>
                          <a:srgbClr val="120649"/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 marL="127317" marR="127317" marT="63817" marB="638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流程控制（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do while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045" y="17037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do while</a:t>
            </a:r>
            <a:r>
              <a:rPr lang="zh-CN" altLang="en-US"/>
              <a:t> (logical expr) </a:t>
            </a:r>
            <a:endParaRPr lang="zh-CN" altLang="en-US"/>
          </a:p>
          <a:p>
            <a:r>
              <a:rPr lang="zh-CN" altLang="en-US"/>
              <a:t>   statements</a:t>
            </a:r>
            <a:endParaRPr lang="zh-CN" altLang="en-US"/>
          </a:p>
          <a:p>
            <a:r>
              <a:rPr lang="zh-CN" altLang="en-US" b="1"/>
              <a:t>end do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4645" y="2941320"/>
            <a:ext cx="2228850" cy="2800350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324600" y="2461260"/>
            <a:ext cx="2531745" cy="758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85" y="4435475"/>
            <a:ext cx="5029200" cy="2152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385" y="1536700"/>
            <a:ext cx="59055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循环控制（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exit/cycle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2305" y="2046605"/>
            <a:ext cx="3981450" cy="3209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00750" y="1939290"/>
            <a:ext cx="5271135" cy="3317240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6"/>
            </p:custDataLst>
          </p:nvPr>
        </p:nvSpPr>
        <p:spPr>
          <a:xfrm>
            <a:off x="803275" y="2990215"/>
            <a:ext cx="3840480" cy="1411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7"/>
            </p:custDataLst>
          </p:nvPr>
        </p:nvSpPr>
        <p:spPr>
          <a:xfrm>
            <a:off x="6066155" y="2744470"/>
            <a:ext cx="4961255" cy="1814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5540" y="5488940"/>
            <a:ext cx="178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exit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退出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循环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57415" y="5487035"/>
            <a:ext cx="426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cycle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执行下一次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循环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嵌套循环控制（标签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tag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6430" y="1708785"/>
            <a:ext cx="7753350" cy="3362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8220" y="53238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循环结构</a:t>
            </a:r>
            <a:r>
              <a:rPr lang="zh-CN" altLang="en-US"/>
              <a:t>更清晰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/>
              <a:t>tag</a:t>
            </a:r>
            <a:r>
              <a:rPr lang="zh-CN" altLang="en-US"/>
              <a:t>明确</a:t>
            </a:r>
            <a:r>
              <a:rPr lang="zh-CN" altLang="en-US"/>
              <a:t>跳转循环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035" y="2199005"/>
            <a:ext cx="49784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goto</a:t>
            </a:r>
            <a:endParaRPr lang="en-US" altLang="zh-CN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17055" y="382905"/>
            <a:ext cx="4454525" cy="6216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7035" y="243078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注意项</a:t>
            </a:r>
            <a:endParaRPr lang="zh-CN" altLang="en-US"/>
          </a:p>
          <a:p>
            <a:r>
              <a:rPr lang="zh-CN" altLang="en-US"/>
              <a:t>避免滥用：Fortran 90引入了结构化编程的概念，</a:t>
            </a:r>
            <a:r>
              <a:rPr lang="zh-CN" altLang="en-US" b="1">
                <a:solidFill>
                  <a:srgbClr val="FF0000"/>
                </a:solidFill>
              </a:rPr>
              <a:t>切记不要滥用goto语句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谨慎使用跳转到其他子程序：在跳转到其他子程序时，需要确保目标子程序的执行顺序和状态是正确的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7044690" y="3319780"/>
            <a:ext cx="4226560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7045325" y="4697730"/>
            <a:ext cx="4226560" cy="3276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7045325" y="5132070"/>
            <a:ext cx="4226560" cy="2578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7"/>
            </p:custDataLst>
          </p:nvPr>
        </p:nvSpPr>
        <p:spPr>
          <a:xfrm>
            <a:off x="7044690" y="5692140"/>
            <a:ext cx="4226560" cy="3276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8"/>
            </p:custDataLst>
          </p:nvPr>
        </p:nvSpPr>
        <p:spPr>
          <a:xfrm>
            <a:off x="7044690" y="6151880"/>
            <a:ext cx="4226560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接入第三方库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主函数（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program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050" y="1712595"/>
            <a:ext cx="8579485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Fortran </a:t>
            </a:r>
            <a:r>
              <a:rPr lang="zh-CN" altLang="en-US"/>
              <a:t>函数：</a:t>
            </a:r>
            <a:endParaRPr lang="zh-CN" altLang="en-US"/>
          </a:p>
          <a:p>
            <a:pPr marL="285750" indent="-28575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主函数</a:t>
            </a:r>
            <a:r>
              <a:rPr lang="en-US" altLang="zh-CN"/>
              <a:t> program </a:t>
            </a:r>
            <a:r>
              <a:rPr lang="zh-CN" altLang="en-US"/>
              <a:t>：程序入口</a:t>
            </a:r>
            <a:endParaRPr lang="en-US" altLang="zh-CN"/>
          </a:p>
          <a:p>
            <a:pPr marL="285750" indent="-28575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子函数</a:t>
            </a:r>
            <a:r>
              <a:rPr lang="en-US" altLang="zh-CN"/>
              <a:t> subroutine</a:t>
            </a:r>
            <a:r>
              <a:rPr lang="zh-CN" altLang="en-US"/>
              <a:t>：无返回值函数</a:t>
            </a:r>
            <a:endParaRPr lang="en-US" altLang="zh-CN"/>
          </a:p>
          <a:p>
            <a:pPr marL="285750" indent="-28575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返回值函数</a:t>
            </a:r>
            <a:r>
              <a:rPr lang="en-US" altLang="zh-CN"/>
              <a:t> </a:t>
            </a:r>
            <a:r>
              <a:rPr lang="en-US" altLang="zh-CN"/>
              <a:t>type function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有返回值函数</a:t>
            </a:r>
            <a:endParaRPr lang="en-US" altLang="zh-CN"/>
          </a:p>
          <a:p>
            <a:pPr marL="285750" indent="-28575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递归函数</a:t>
            </a:r>
            <a:r>
              <a:rPr lang="en-US" altLang="zh-CN"/>
              <a:t> 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recursive type function</a:t>
            </a:r>
            <a:r>
              <a:rPr lang="zh-CN" altLang="en-US"/>
              <a:t>：</a:t>
            </a:r>
            <a:r>
              <a:rPr lang="zh-CN" altLang="en-US"/>
              <a:t>递归函数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主函数（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program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050" y="1712595"/>
            <a:ext cx="857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程序入口，以program关键字定义的主函数，当执行程序时，从该函数开始。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81265" y="2169795"/>
            <a:ext cx="4000500" cy="4305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835" y="292862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命令行参数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程序入口，调用内置函数: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内置函数</a:t>
            </a:r>
            <a:r>
              <a:rPr lang="zh-CN" altLang="en-US" b="1"/>
              <a:t>iargc</a:t>
            </a:r>
            <a:r>
              <a:rPr lang="en-US" altLang="zh-CN" b="1"/>
              <a:t>()</a:t>
            </a:r>
            <a:r>
              <a:rPr lang="zh-CN" altLang="en-US"/>
              <a:t> 获取命令行参数的总数目；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内置函数</a:t>
            </a:r>
            <a:r>
              <a:rPr lang="zh-CN" altLang="en-US" b="1"/>
              <a:t>getarg</a:t>
            </a:r>
            <a:r>
              <a:rPr lang="en-US" altLang="zh-CN" b="1"/>
              <a:t>()</a:t>
            </a:r>
            <a:r>
              <a:rPr lang="zh-CN" altLang="en-US" b="1"/>
              <a:t> </a:t>
            </a:r>
            <a:r>
              <a:rPr lang="zh-CN" altLang="en-US"/>
              <a:t>按照index获取命令行参数的内容。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765" y="5418455"/>
            <a:ext cx="415290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子函数（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subroutine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58660" y="1172845"/>
            <a:ext cx="3659505" cy="5193030"/>
            <a:chOff x="10560" y="2295"/>
            <a:chExt cx="5763" cy="8178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r="7198"/>
            <a:stretch>
              <a:fillRect/>
            </a:stretch>
          </p:blipFill>
          <p:spPr>
            <a:xfrm>
              <a:off x="10560" y="2295"/>
              <a:ext cx="5763" cy="417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 r="588"/>
            <a:stretch>
              <a:fillRect/>
            </a:stretch>
          </p:blipFill>
          <p:spPr>
            <a:xfrm>
              <a:off x="10571" y="6419"/>
              <a:ext cx="5752" cy="4054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13665" y="17386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 </a:t>
            </a:r>
            <a:endParaRPr lang="en-US" altLang="zh-CN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0100" y="1425575"/>
            <a:ext cx="5762625" cy="4615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结构</a:t>
            </a:r>
            <a:endParaRPr lang="zh-CN" altLang="en-US" b="1"/>
          </a:p>
          <a:p>
            <a:r>
              <a:rPr lang="en-US" altLang="zh-CN" b="1">
                <a:sym typeface="+mn-ea"/>
              </a:rPr>
              <a:t>subroutine  name</a:t>
            </a:r>
            <a:endParaRPr lang="zh-CN" altLang="en-US" b="1"/>
          </a:p>
          <a:p>
            <a:r>
              <a:rPr lang="zh-CN" altLang="en-US">
                <a:sym typeface="+mn-ea"/>
              </a:rPr>
              <a:t>   ! statement(s)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! code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...</a:t>
            </a:r>
            <a:endParaRPr lang="zh-CN" altLang="en-US"/>
          </a:p>
          <a:p>
            <a:r>
              <a:rPr lang="en-US" altLang="zh-CN" b="1">
                <a:sym typeface="+mn-ea"/>
              </a:rPr>
              <a:t>end [subroutine name]</a:t>
            </a:r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调用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call </a:t>
            </a:r>
            <a:r>
              <a:rPr lang="en-US" altLang="zh-CN" b="1">
                <a:sym typeface="+mn-ea"/>
              </a:rPr>
              <a:t>name</a:t>
            </a:r>
            <a:endParaRPr lang="en-US" altLang="zh-CN" b="1">
              <a:sym typeface="+mn-ea"/>
            </a:endParaRPr>
          </a:p>
          <a:p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入参和出参</a:t>
            </a:r>
            <a:endParaRPr lang="zh-CN" altLang="en-US" b="1"/>
          </a:p>
          <a:p>
            <a:r>
              <a:rPr lang="en-US" altLang="zh-CN"/>
              <a:t>intent(in)</a:t>
            </a:r>
            <a:endParaRPr lang="en-US" altLang="zh-CN"/>
          </a:p>
          <a:p>
            <a:r>
              <a:rPr lang="en-US" altLang="zh-CN"/>
              <a:t>intent(out)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传参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2013" r="11385"/>
          <a:stretch>
            <a:fillRect/>
          </a:stretch>
        </p:blipFill>
        <p:spPr>
          <a:xfrm>
            <a:off x="7268210" y="1955800"/>
            <a:ext cx="3415030" cy="2515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785" y="2040255"/>
            <a:ext cx="6106160" cy="2431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ym typeface="+mn-ea"/>
              </a:rPr>
              <a:t>入参和出参</a:t>
            </a:r>
            <a:endParaRPr lang="zh-CN" altLang="en-US" b="1"/>
          </a:p>
          <a:p>
            <a:r>
              <a:rPr lang="zh-CN" altLang="en-US">
                <a:sym typeface="+mn-ea"/>
              </a:rPr>
              <a:t>函数的参数可以分为入参和出参，参数的说明为下：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intent(in)</a:t>
            </a:r>
            <a:r>
              <a:rPr lang="zh-CN" altLang="en-US">
                <a:sym typeface="+mn-ea"/>
              </a:rPr>
              <a:t>表明入参，该参数</a:t>
            </a:r>
            <a:r>
              <a:rPr lang="zh-CN" altLang="en-US" b="1">
                <a:sym typeface="+mn-ea"/>
              </a:rPr>
              <a:t>不能</a:t>
            </a:r>
            <a:r>
              <a:rPr lang="zh-CN" altLang="en-US">
                <a:sym typeface="+mn-ea"/>
              </a:rPr>
              <a:t>作为赋值的</a:t>
            </a:r>
            <a:r>
              <a:rPr lang="zh-CN" altLang="en-US" b="1">
                <a:sym typeface="+mn-ea"/>
              </a:rPr>
              <a:t>左值；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intent(out)</a:t>
            </a:r>
            <a:r>
              <a:rPr lang="zh-CN" altLang="en-US">
                <a:sym typeface="+mn-ea"/>
              </a:rPr>
              <a:t>表明出参，该参数</a:t>
            </a:r>
            <a:r>
              <a:rPr lang="zh-CN" altLang="en-US" b="1">
                <a:sym typeface="+mn-ea"/>
              </a:rPr>
              <a:t>可以</a:t>
            </a:r>
            <a:r>
              <a:rPr lang="zh-CN" altLang="en-US">
                <a:sym typeface="+mn-ea"/>
              </a:rPr>
              <a:t>作为赋值的</a:t>
            </a:r>
            <a:r>
              <a:rPr lang="zh-CN" altLang="en-US" b="1">
                <a:sym typeface="+mn-ea"/>
              </a:rPr>
              <a:t>左值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intent(inout)</a:t>
            </a:r>
            <a:r>
              <a:rPr lang="zh-CN" altLang="en-US">
                <a:sym typeface="+mn-ea"/>
              </a:rPr>
              <a:t>表明出参，该参数</a:t>
            </a:r>
            <a:r>
              <a:rPr lang="zh-CN" altLang="en-US" b="1">
                <a:sym typeface="+mn-ea"/>
              </a:rPr>
              <a:t>可以</a:t>
            </a:r>
            <a:r>
              <a:rPr lang="zh-CN" altLang="en-US">
                <a:sym typeface="+mn-ea"/>
              </a:rPr>
              <a:t>作为赋值的</a:t>
            </a:r>
            <a:r>
              <a:rPr lang="zh-CN" altLang="en-US" b="1">
                <a:sym typeface="+mn-ea"/>
              </a:rPr>
              <a:t>左值。</a:t>
            </a:r>
            <a:endParaRPr lang="zh-CN" altLang="en-US"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7339965" y="2919730"/>
            <a:ext cx="3248660" cy="509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function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697990"/>
            <a:ext cx="4997450" cy="4712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ym typeface="+mn-ea"/>
              </a:rPr>
              <a:t>结构</a:t>
            </a:r>
            <a:endParaRPr lang="zh-CN" altLang="en-US" b="1"/>
          </a:p>
          <a:p>
            <a:r>
              <a:rPr lang="en-US" altLang="zh-CN" b="1">
                <a:sym typeface="+mn-ea"/>
              </a:rPr>
              <a:t>type function name  [result(res)]</a:t>
            </a:r>
            <a:endParaRPr lang="zh-CN" altLang="en-US" b="1"/>
          </a:p>
          <a:p>
            <a:r>
              <a:rPr lang="zh-CN" altLang="en-US">
                <a:sym typeface="+mn-ea"/>
              </a:rPr>
              <a:t>   ! statement(s)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! code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...</a:t>
            </a:r>
            <a:endParaRPr lang="zh-CN" altLang="en-US"/>
          </a:p>
          <a:p>
            <a:r>
              <a:rPr lang="en-US" altLang="zh-CN" b="1">
                <a:sym typeface="+mn-ea"/>
              </a:rPr>
              <a:t>end [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function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ym typeface="+mn-ea"/>
              </a:rPr>
              <a:t>name]</a:t>
            </a:r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调用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b = func()</a:t>
            </a:r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入参和出参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和</a:t>
            </a:r>
            <a:r>
              <a:rPr lang="en-US" altLang="zh-CN" b="1">
                <a:sym typeface="+mn-ea"/>
              </a:rPr>
              <a:t>subroutine</a:t>
            </a:r>
            <a:r>
              <a:rPr lang="zh-CN" altLang="en-US" b="1">
                <a:sym typeface="+mn-ea"/>
              </a:rPr>
              <a:t>一致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返回值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 result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返回</a:t>
            </a:r>
            <a:r>
              <a:rPr lang="en-US" altLang="zh-CN">
                <a:sym typeface="+mn-ea"/>
              </a:rPr>
              <a:t>result</a:t>
            </a:r>
            <a:r>
              <a:rPr lang="zh-CN" altLang="en-US">
                <a:sym typeface="+mn-ea"/>
              </a:rPr>
              <a:t>里的变量；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不定义就返回和函数名一样的变量值；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90" y="5261610"/>
            <a:ext cx="52451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30" y="554990"/>
            <a:ext cx="6159500" cy="4381500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4"/>
            </p:custDataLst>
          </p:nvPr>
        </p:nvSpPr>
        <p:spPr>
          <a:xfrm>
            <a:off x="6238875" y="2732405"/>
            <a:ext cx="1701800" cy="193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6282055" y="4181475"/>
            <a:ext cx="1701800" cy="193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</a:t>
            </a:r>
            <a:r>
              <a:rPr lang="en-US" altLang="zh-CN" sz="1900" b="1"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en-US" altLang="zh-CN" sz="1900" b="1"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接入第三方库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递归函数（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recursive typ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 function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785" y="1294765"/>
            <a:ext cx="6096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结构</a:t>
            </a:r>
            <a:endParaRPr lang="zh-CN" altLang="en-US" b="1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recursive</a:t>
            </a:r>
            <a:r>
              <a:rPr lang="en-US" altLang="zh-CN" b="1">
                <a:sym typeface="+mn-ea"/>
              </a:rPr>
              <a:t> type function name  [result(res)]</a:t>
            </a:r>
            <a:endParaRPr lang="zh-CN" altLang="en-US" b="1"/>
          </a:p>
          <a:p>
            <a:r>
              <a:rPr lang="zh-CN" altLang="en-US">
                <a:sym typeface="+mn-ea"/>
              </a:rPr>
              <a:t>   ! statement(s)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! code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...</a:t>
            </a:r>
            <a:endParaRPr lang="zh-CN" altLang="en-US"/>
          </a:p>
          <a:p>
            <a:r>
              <a:rPr lang="en-US" altLang="zh-CN" b="1">
                <a:sym typeface="+mn-ea"/>
              </a:rPr>
              <a:t>end [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function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ym typeface="+mn-ea"/>
              </a:rPr>
              <a:t>name]</a:t>
            </a:r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调用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b = func()</a:t>
            </a:r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入参和出参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和</a:t>
            </a:r>
            <a:r>
              <a:rPr lang="en-US" altLang="zh-CN" b="1">
                <a:sym typeface="+mn-ea"/>
              </a:rPr>
              <a:t>subroutine</a:t>
            </a:r>
            <a:r>
              <a:rPr lang="zh-CN" altLang="en-US" b="1">
                <a:sym typeface="+mn-ea"/>
              </a:rPr>
              <a:t>一致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返回值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 result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返回</a:t>
            </a:r>
            <a:r>
              <a:rPr lang="en-US" altLang="zh-CN">
                <a:sym typeface="+mn-ea"/>
              </a:rPr>
              <a:t>result</a:t>
            </a:r>
            <a:r>
              <a:rPr lang="zh-CN" altLang="en-US">
                <a:sym typeface="+mn-ea"/>
              </a:rPr>
              <a:t>里的变量；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不定义就返回和函数名一样的变量值；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55" y="1577975"/>
            <a:ext cx="5504815" cy="42398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接入第三方库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声明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960" y="1539240"/>
            <a:ext cx="7910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Fortran</a:t>
            </a:r>
            <a:r>
              <a:rPr lang="zh-CN" altLang="en-US"/>
              <a:t>数组</a:t>
            </a:r>
            <a:r>
              <a:rPr lang="zh-CN" altLang="en-US" b="1"/>
              <a:t>下标默认是从</a:t>
            </a:r>
            <a:r>
              <a:rPr lang="en-US" altLang="zh-CN" b="1"/>
              <a:t>1</a:t>
            </a:r>
            <a:r>
              <a:rPr lang="zh-CN" altLang="en-US" b="1"/>
              <a:t>开始（</a:t>
            </a:r>
            <a:r>
              <a:rPr lang="en-US" altLang="zh-CN" b="1"/>
              <a:t>matlab</a:t>
            </a:r>
            <a:r>
              <a:rPr lang="zh-CN" altLang="en-US" b="1"/>
              <a:t>）</a:t>
            </a:r>
            <a:r>
              <a:rPr lang="zh-CN" altLang="en-US"/>
              <a:t>；</a:t>
            </a:r>
            <a:r>
              <a:rPr lang="en-US" altLang="zh-CN"/>
              <a:t>C/C++/Python</a:t>
            </a:r>
            <a:r>
              <a:rPr lang="zh-CN" altLang="en-US"/>
              <a:t>默认下标是从</a:t>
            </a:r>
            <a:r>
              <a:rPr lang="en-US" altLang="zh-CN"/>
              <a:t>0</a:t>
            </a:r>
            <a:r>
              <a:rPr lang="zh-CN" altLang="en-US"/>
              <a:t>开始。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</a:rPr>
              <a:t>所有的数组在内存里都是一维的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8495" y="2642235"/>
            <a:ext cx="5162550" cy="3790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5210" y="3002280"/>
            <a:ext cx="5722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数组的上下限是可以自定义的，默认下限是从</a:t>
            </a:r>
            <a:r>
              <a:rPr lang="en-US" altLang="zh-CN"/>
              <a:t>1</a:t>
            </a:r>
            <a:r>
              <a:rPr lang="zh-CN" altLang="en-US"/>
              <a:t>开始；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当自定义的数组的上下限之后，需要在传参的时候注意上下限；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切片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1565" y="224218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array2 = array[start:end:step]</a:t>
            </a:r>
            <a:endParaRPr lang="en-US" altLang="zh-CN"/>
          </a:p>
          <a:p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start: </a:t>
            </a:r>
            <a:r>
              <a:rPr lang="zh-CN" altLang="en-US">
                <a:solidFill>
                  <a:schemeClr val="tx1"/>
                </a:solidFill>
              </a:rPr>
              <a:t>开始</a:t>
            </a:r>
            <a:r>
              <a:rPr lang="en-US" altLang="zh-CN">
                <a:solidFill>
                  <a:schemeClr val="tx1"/>
                </a:solidFill>
              </a:rPr>
              <a:t>index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end</a:t>
            </a:r>
            <a:r>
              <a:rPr lang="zh-CN" altLang="en-US">
                <a:solidFill>
                  <a:schemeClr val="tx1"/>
                </a:solidFill>
              </a:rPr>
              <a:t>：结束</a:t>
            </a:r>
            <a:r>
              <a:rPr lang="en-US" altLang="zh-CN">
                <a:solidFill>
                  <a:schemeClr val="tx1"/>
                </a:solidFill>
              </a:rPr>
              <a:t>index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 b="1">
                <a:solidFill>
                  <a:schemeClr val="tx1"/>
                </a:solidFill>
              </a:rPr>
              <a:t>包括</a:t>
            </a:r>
            <a:r>
              <a:rPr lang="en-US" altLang="zh-CN" b="1">
                <a:solidFill>
                  <a:schemeClr val="tx1"/>
                </a:solidFill>
              </a:rPr>
              <a:t>end</a:t>
            </a:r>
            <a:endParaRPr lang="en-US" altLang="zh-CN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step</a:t>
            </a:r>
            <a:r>
              <a:rPr lang="zh-CN" altLang="en-US">
                <a:solidFill>
                  <a:schemeClr val="tx1"/>
                </a:solidFill>
              </a:rPr>
              <a:t>：间隔步长，</a:t>
            </a:r>
            <a:r>
              <a:rPr lang="zh-CN" altLang="en-US" b="1">
                <a:solidFill>
                  <a:schemeClr val="tx1"/>
                </a:solidFill>
              </a:rPr>
              <a:t>可选，默认</a:t>
            </a:r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5412105"/>
            <a:ext cx="9029700" cy="882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0" y="958850"/>
            <a:ext cx="3873500" cy="4940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动态数组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1250" y="1612265"/>
            <a:ext cx="4314825" cy="4162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3255" y="2334260"/>
            <a:ext cx="5997575" cy="2635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声明</a:t>
            </a:r>
            <a:endParaRPr lang="zh-CN" altLang="en-US"/>
          </a:p>
          <a:p>
            <a:r>
              <a:rPr lang="zh-CN" altLang="en-US"/>
              <a:t>数组</a:t>
            </a:r>
            <a:r>
              <a:rPr lang="en-US" altLang="zh-CN"/>
              <a:t>A</a:t>
            </a:r>
            <a:r>
              <a:rPr lang="zh-CN" altLang="en-US"/>
              <a:t>声明时加上</a:t>
            </a:r>
            <a:r>
              <a:rPr lang="en-US" altLang="zh-CN"/>
              <a:t>allocatable</a:t>
            </a:r>
            <a:r>
              <a:rPr lang="zh-CN" altLang="en-US"/>
              <a:t>，表明</a:t>
            </a:r>
            <a:r>
              <a:rPr lang="zh-CN" altLang="en-US"/>
              <a:t>该变量是动态数组；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分配</a:t>
            </a:r>
            <a:endParaRPr lang="zh-CN" altLang="en-US"/>
          </a:p>
          <a:p>
            <a:r>
              <a:rPr lang="zh-CN" altLang="en-US"/>
              <a:t>调用</a:t>
            </a:r>
            <a:r>
              <a:rPr lang="en-US" altLang="zh-CN"/>
              <a:t>allocate</a:t>
            </a:r>
            <a:r>
              <a:rPr lang="zh-CN" altLang="en-US"/>
              <a:t>函数给</a:t>
            </a:r>
            <a:r>
              <a:rPr lang="en-US" altLang="zh-CN"/>
              <a:t>A</a:t>
            </a:r>
            <a:r>
              <a:rPr lang="zh-CN" altLang="en-US"/>
              <a:t>配分</a:t>
            </a:r>
            <a:r>
              <a:rPr lang="zh-CN" altLang="en-US"/>
              <a:t>内存；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释放</a:t>
            </a:r>
            <a:endParaRPr lang="zh-CN" altLang="en-US" b="1"/>
          </a:p>
          <a:p>
            <a:r>
              <a:rPr lang="zh-CN" altLang="en-US" b="1"/>
              <a:t>调用</a:t>
            </a:r>
            <a:r>
              <a:rPr lang="en-US" altLang="zh-CN" b="1"/>
              <a:t>deallocate</a:t>
            </a:r>
            <a:r>
              <a:rPr lang="zh-CN" altLang="en-US" b="1"/>
              <a:t>释放</a:t>
            </a:r>
            <a:r>
              <a:rPr lang="en-US" altLang="zh-CN" b="1"/>
              <a:t>A</a:t>
            </a:r>
            <a:r>
              <a:rPr lang="zh-CN" altLang="en-US" b="1"/>
              <a:t>数组内存；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传参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3430" y="1983105"/>
            <a:ext cx="5026660" cy="2896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300000"/>
              </a:lnSpc>
            </a:pPr>
            <a:r>
              <a:rPr lang="zh-CN" altLang="en-US" b="1"/>
              <a:t>显式形状数组（Explicit-shape Array）</a:t>
            </a:r>
            <a:endParaRPr lang="zh-CN" altLang="en-US" b="1"/>
          </a:p>
          <a:p>
            <a:pPr>
              <a:lnSpc>
                <a:spcPct val="300000"/>
              </a:lnSpc>
            </a:pPr>
            <a:r>
              <a:rPr lang="zh-CN" altLang="en-US"/>
              <a:t>假定大小数组（Assumed-size Array）</a:t>
            </a:r>
            <a:endParaRPr lang="zh-CN" altLang="en-US"/>
          </a:p>
          <a:p>
            <a:pPr>
              <a:lnSpc>
                <a:spcPct val="300000"/>
              </a:lnSpc>
            </a:pPr>
            <a:r>
              <a:rPr lang="zh-CN" altLang="en-US"/>
              <a:t>假定形状数组（Assumed-shape Array）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90" y="1791335"/>
            <a:ext cx="4987925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随机初始化一个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70575" y="1982470"/>
            <a:ext cx="5581650" cy="3248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50" y="2334260"/>
            <a:ext cx="5210810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random_seed(): </a:t>
            </a:r>
            <a:r>
              <a:rPr lang="zh-CN" altLang="en-US"/>
              <a:t>系统函数，默认设定随机种子（</a:t>
            </a:r>
            <a:r>
              <a:rPr lang="zh-CN" altLang="en-US" b="1">
                <a:solidFill>
                  <a:schemeClr val="tx1"/>
                </a:solidFill>
              </a:rPr>
              <a:t>与时间有关</a:t>
            </a:r>
            <a:r>
              <a:rPr lang="zh-CN" altLang="en-US"/>
              <a:t>），程序中一般</a:t>
            </a:r>
            <a:r>
              <a:rPr lang="zh-CN" altLang="en-US"/>
              <a:t>只调用一次；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random_number(rr): </a:t>
            </a:r>
            <a:r>
              <a:rPr lang="zh-CN" altLang="en-US">
                <a:sym typeface="+mn-ea"/>
              </a:rPr>
              <a:t>系统函数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获得一个</a:t>
            </a:r>
            <a:r>
              <a:rPr lang="en-US" altLang="zh-CN">
                <a:sym typeface="+mn-ea"/>
              </a:rPr>
              <a:t>[0,1)</a:t>
            </a:r>
            <a:r>
              <a:rPr lang="zh-CN" altLang="en-US">
                <a:sym typeface="+mn-ea"/>
              </a:rPr>
              <a:t>之间的</a:t>
            </a:r>
            <a:r>
              <a:rPr lang="zh-CN" altLang="en-US">
                <a:sym typeface="+mn-ea"/>
              </a:rPr>
              <a:t>随机数；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内存存储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顺序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81075" y="2637790"/>
            <a:ext cx="1973580" cy="1864360"/>
            <a:chOff x="1591" y="3984"/>
            <a:chExt cx="3108" cy="2936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1591" y="3984"/>
              <a:ext cx="942" cy="850"/>
              <a:chOff x="3029" y="3382"/>
              <a:chExt cx="942" cy="85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</a:t>
                </a:r>
                <a:r>
                  <a:rPr lang="en-US" altLang="zh-CN" b="1"/>
                  <a:t>1,1)</a:t>
                </a:r>
                <a:endParaRPr lang="en-US" altLang="zh-CN" b="1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0">
              <a:off x="2673" y="3984"/>
              <a:ext cx="942" cy="850"/>
              <a:chOff x="3029" y="3382"/>
              <a:chExt cx="942" cy="850"/>
            </a:xfrm>
          </p:grpSpPr>
          <p:sp>
            <p:nvSpPr>
              <p:cNvPr id="10" name="矩形 9"/>
              <p:cNvSpPr/>
              <p:nvPr>
                <p:custDataLst>
                  <p:tags r:id="rId2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</a:t>
                </a:r>
                <a:r>
                  <a:rPr lang="en-US" altLang="zh-CN" b="1"/>
                  <a:t>1,2)</a:t>
                </a:r>
                <a:endParaRPr lang="en-US" altLang="zh-CN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3755" y="3984"/>
              <a:ext cx="942" cy="850"/>
              <a:chOff x="3029" y="3382"/>
              <a:chExt cx="942" cy="850"/>
            </a:xfrm>
          </p:grpSpPr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</a:t>
                </a:r>
                <a:r>
                  <a:rPr lang="en-US" altLang="zh-CN" b="1"/>
                  <a:t>1,3)</a:t>
                </a:r>
                <a:endParaRPr lang="en-US" altLang="zh-CN" b="1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1592" y="5003"/>
              <a:ext cx="942" cy="850"/>
              <a:chOff x="3029" y="3382"/>
              <a:chExt cx="942" cy="850"/>
            </a:xfrm>
          </p:grpSpPr>
          <p:sp>
            <p:nvSpPr>
              <p:cNvPr id="16" name="矩形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(2</a:t>
                </a:r>
                <a:r>
                  <a:rPr lang="en-US" altLang="zh-CN" b="1"/>
                  <a:t>,1)</a:t>
                </a:r>
                <a:endParaRPr lang="en-US" altLang="zh-CN" b="1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2674" y="5003"/>
              <a:ext cx="942" cy="850"/>
              <a:chOff x="3029" y="3382"/>
              <a:chExt cx="942" cy="850"/>
            </a:xfrm>
          </p:grpSpPr>
          <p:sp>
            <p:nvSpPr>
              <p:cNvPr id="19" name="矩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(2</a:t>
                </a:r>
                <a:r>
                  <a:rPr lang="en-US" altLang="zh-CN" b="1"/>
                  <a:t>,2)</a:t>
                </a:r>
                <a:endParaRPr lang="en-US" altLang="zh-CN" b="1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3756" y="5003"/>
              <a:ext cx="942" cy="850"/>
              <a:chOff x="3029" y="3382"/>
              <a:chExt cx="942" cy="850"/>
            </a:xfrm>
          </p:grpSpPr>
          <p:sp>
            <p:nvSpPr>
              <p:cNvPr id="22" name="矩形 21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(2</a:t>
                </a:r>
                <a:r>
                  <a:rPr lang="en-US" altLang="zh-CN" b="1"/>
                  <a:t>,3)</a:t>
                </a:r>
                <a:endParaRPr lang="en-US" altLang="zh-CN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0">
              <a:off x="1593" y="6070"/>
              <a:ext cx="942" cy="850"/>
              <a:chOff x="3029" y="3382"/>
              <a:chExt cx="942" cy="850"/>
            </a:xfrm>
          </p:grpSpPr>
          <p:sp>
            <p:nvSpPr>
              <p:cNvPr id="25" name="矩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(3</a:t>
                </a:r>
                <a:r>
                  <a:rPr lang="en-US" altLang="zh-CN" b="1"/>
                  <a:t>,1)</a:t>
                </a:r>
                <a:endParaRPr lang="en-US" altLang="zh-CN" b="1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0">
              <a:off x="2675" y="6070"/>
              <a:ext cx="942" cy="850"/>
              <a:chOff x="3029" y="3382"/>
              <a:chExt cx="942" cy="850"/>
            </a:xfrm>
          </p:grpSpPr>
          <p:sp>
            <p:nvSpPr>
              <p:cNvPr id="28" name="矩形 27"/>
              <p:cNvSpPr/>
              <p:nvPr>
                <p:custDataLst>
                  <p:tags r:id="rId14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(3</a:t>
                </a:r>
                <a:r>
                  <a:rPr lang="en-US" altLang="zh-CN" b="1"/>
                  <a:t>,2)</a:t>
                </a:r>
                <a:endParaRPr lang="en-US" altLang="zh-CN" b="1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3757" y="6070"/>
              <a:ext cx="942" cy="850"/>
              <a:chOff x="3029" y="3382"/>
              <a:chExt cx="942" cy="850"/>
            </a:xfrm>
          </p:grpSpPr>
          <p:sp>
            <p:nvSpPr>
              <p:cNvPr id="31" name="矩形 30"/>
              <p:cNvSpPr/>
              <p:nvPr>
                <p:custDataLst>
                  <p:tags r:id="rId16"/>
                </p:custDataLst>
              </p:nvPr>
            </p:nvSpPr>
            <p:spPr>
              <a:xfrm>
                <a:off x="3075" y="3382"/>
                <a:ext cx="850" cy="850"/>
              </a:xfrm>
              <a:prstGeom prst="rect">
                <a:avLst/>
              </a:prstGeom>
              <a:noFill/>
              <a:ln w="412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029" y="3522"/>
                <a:ext cx="9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(3</a:t>
                </a:r>
                <a:r>
                  <a:rPr lang="en-US" altLang="zh-CN" b="1"/>
                  <a:t>,3)</a:t>
                </a:r>
                <a:endParaRPr lang="en-US" altLang="zh-CN" b="1"/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862965" y="1843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</a:t>
            </a:r>
            <a:r>
              <a:rPr lang="en-US" altLang="zh-CN"/>
              <a:t>A(3,3)</a:t>
            </a:r>
            <a:endParaRPr lang="en-US" altLang="zh-CN"/>
          </a:p>
        </p:txBody>
      </p:sp>
      <p:pic>
        <p:nvPicPr>
          <p:cNvPr id="42" name="图片 4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 t="1498"/>
          <a:stretch>
            <a:fillRect/>
          </a:stretch>
        </p:blipFill>
        <p:spPr>
          <a:xfrm>
            <a:off x="4321175" y="1804035"/>
            <a:ext cx="6848475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内存顺序对计算的影响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440" y="1616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https://godbolt.org/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57470" y="1445895"/>
            <a:ext cx="3007995" cy="5255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210" y="2401570"/>
            <a:ext cx="608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尽量计算时，满足内存顺序。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17610" y="1471930"/>
            <a:ext cx="2715895" cy="5250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427"/>
          <a:stretch>
            <a:fillRect/>
          </a:stretch>
        </p:blipFill>
        <p:spPr>
          <a:xfrm>
            <a:off x="532765" y="4833620"/>
            <a:ext cx="4438015" cy="1291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404"/>
          <a:stretch>
            <a:fillRect/>
          </a:stretch>
        </p:blipFill>
        <p:spPr>
          <a:xfrm>
            <a:off x="554990" y="3230245"/>
            <a:ext cx="4537710" cy="1210310"/>
          </a:xfrm>
          <a:prstGeom prst="rect">
            <a:avLst/>
          </a:prstGeom>
        </p:spPr>
      </p:pic>
      <p:sp>
        <p:nvSpPr>
          <p:cNvPr id="10" name="圆角矩形 9"/>
          <p:cNvSpPr/>
          <p:nvPr>
            <p:custDataLst>
              <p:tags r:id="rId10"/>
            </p:custDataLst>
          </p:nvPr>
        </p:nvSpPr>
        <p:spPr>
          <a:xfrm>
            <a:off x="5633720" y="4440555"/>
            <a:ext cx="2531745" cy="1308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11"/>
            </p:custDataLst>
          </p:nvPr>
        </p:nvSpPr>
        <p:spPr>
          <a:xfrm>
            <a:off x="9001760" y="4271010"/>
            <a:ext cx="2531745" cy="1308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数组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向量和矩阵乘法函数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33970" y="1708785"/>
            <a:ext cx="3800475" cy="3648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60750" y="1395730"/>
            <a:ext cx="4086225" cy="4543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6725" y="238696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向量乘法</a:t>
            </a:r>
            <a:r>
              <a:rPr lang="en-US" altLang="zh-CN"/>
              <a:t> dot_product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矩阵乘法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/>
              <a:t>matmul</a:t>
            </a:r>
            <a:endParaRPr lang="en-US" altLang="zh-CN"/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3891915" y="4440555"/>
            <a:ext cx="2531745" cy="356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7"/>
            </p:custDataLst>
          </p:nvPr>
        </p:nvSpPr>
        <p:spPr>
          <a:xfrm>
            <a:off x="7856220" y="4498340"/>
            <a:ext cx="2531745" cy="298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Hello World ——</a:t>
            </a:r>
            <a:r>
              <a:rPr lang="zh-CN" altLang="en-US" sz="3200" b="1">
                <a:sym typeface="+mn-ea"/>
              </a:rPr>
              <a:t>代码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1374140"/>
            <a:ext cx="10515600" cy="533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b="1"/>
              <a:t>代码</a:t>
            </a:r>
            <a:r>
              <a:rPr lang="en-US" altLang="zh-CN" sz="2000"/>
              <a:t> -&gt; </a:t>
            </a:r>
            <a:r>
              <a:rPr lang="zh-CN" altLang="en-US" sz="2000"/>
              <a:t>编译</a:t>
            </a:r>
            <a:r>
              <a:rPr lang="en-US" altLang="zh-CN" sz="2000"/>
              <a:t> -&gt;</a:t>
            </a:r>
            <a:r>
              <a:rPr lang="zh-CN" altLang="en-US" sz="2000"/>
              <a:t>运行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0300" y="1374140"/>
            <a:ext cx="6266815" cy="2001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6755" y="3739515"/>
            <a:ext cx="8943340" cy="2584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/>
              <a:t>代码文件多以</a:t>
            </a:r>
            <a:r>
              <a:rPr lang="en-US" altLang="zh-CN" b="1"/>
              <a:t> .f/.f90/.F90/.F</a:t>
            </a:r>
            <a:r>
              <a:rPr lang="zh-CN" altLang="en-US" b="1"/>
              <a:t>文件后缀</a:t>
            </a:r>
            <a:r>
              <a:rPr lang="zh-CN" altLang="en-US" b="1"/>
              <a:t>命名；</a:t>
            </a:r>
            <a:endParaRPr lang="zh-CN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/>
              <a:t>以</a:t>
            </a:r>
            <a:r>
              <a:rPr lang="en-US" altLang="zh-CN" b="1"/>
              <a:t>program</a:t>
            </a:r>
            <a:r>
              <a:rPr lang="zh-CN" altLang="en-US" b="1"/>
              <a:t>作为程序的入口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注释以</a:t>
            </a:r>
            <a:r>
              <a:rPr lang="zh-CN" altLang="en-US" b="1">
                <a:solidFill>
                  <a:srgbClr val="FF0000"/>
                </a:solidFill>
              </a:rPr>
              <a:t>！</a:t>
            </a:r>
            <a:r>
              <a:rPr lang="zh-CN" altLang="en-US"/>
              <a:t>开始到行末</a:t>
            </a:r>
            <a:r>
              <a:rPr lang="zh-CN" altLang="en-US"/>
              <a:t>结束；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关键字和变量命都不区分大小写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代码区块都是以</a:t>
            </a:r>
            <a:r>
              <a:rPr lang="en-US" altLang="zh-CN">
                <a:sym typeface="+mn-ea"/>
              </a:rPr>
              <a:t>Keyword... end( </a:t>
            </a:r>
            <a:r>
              <a:rPr lang="en-US" altLang="zh-CN">
                <a:sym typeface="+mn-ea"/>
              </a:rPr>
              <a:t>Keyword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作为一个代码的区域。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01895" y="1372870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hello.f90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3978275"/>
            <a:ext cx="4787265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接入第三方库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文件IO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简介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530" y="1636395"/>
            <a:ext cx="602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文件通过OPEN语句连接到i/o单元，通过绑定文件index，</a:t>
            </a:r>
            <a:r>
              <a:rPr lang="zh-CN" altLang="en-US"/>
              <a:t>之后使用READ和WRITE语句对文件进行读或写。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4680" y="2699385"/>
            <a:ext cx="6664325" cy="3170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unit         </a:t>
            </a:r>
            <a:r>
              <a:rPr lang="zh-CN" altLang="en-US"/>
              <a:t>：</a:t>
            </a:r>
            <a:r>
              <a:rPr lang="en-US" altLang="zh-CN"/>
              <a:t>         给定文件打开后的端口号</a:t>
            </a:r>
            <a:r>
              <a:rPr lang="zh-CN" altLang="en-US"/>
              <a:t>建议</a:t>
            </a:r>
            <a:r>
              <a:rPr lang="en-US" altLang="zh-CN"/>
              <a:t>&gt;10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 b="1"/>
              <a:t>filename</a:t>
            </a:r>
            <a:r>
              <a:rPr lang="zh-CN" altLang="en-US"/>
              <a:t>：</a:t>
            </a:r>
            <a:r>
              <a:rPr lang="en-US" altLang="zh-CN"/>
              <a:t>         </a:t>
            </a:r>
            <a:r>
              <a:rPr lang="zh-CN" altLang="en-US"/>
              <a:t>文件的路径；</a:t>
            </a:r>
            <a:endParaRPr lang="zh-CN" altLang="en-US"/>
          </a:p>
          <a:p>
            <a:r>
              <a:rPr lang="en-US" altLang="zh-CN" b="1"/>
              <a:t>form       </a:t>
            </a:r>
            <a:r>
              <a:rPr lang="zh-CN" altLang="en-US"/>
              <a:t>：</a:t>
            </a:r>
            <a:r>
              <a:rPr lang="en-US" altLang="zh-CN"/>
              <a:t>         </a:t>
            </a:r>
            <a:r>
              <a:rPr lang="en-US" altLang="zh-CN" b="1"/>
              <a:t>formatted(</a:t>
            </a:r>
            <a:r>
              <a:rPr lang="zh-CN" altLang="en-US" b="1"/>
              <a:t>文本</a:t>
            </a:r>
            <a:r>
              <a:rPr lang="en-US" altLang="zh-CN" b="1"/>
              <a:t>)</a:t>
            </a:r>
            <a:r>
              <a:rPr lang="en-US" altLang="zh-CN"/>
              <a:t> 或 unformatted(</a:t>
            </a:r>
            <a:r>
              <a:rPr lang="zh-CN" altLang="en-US"/>
              <a:t>二进制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status     </a:t>
            </a:r>
            <a:r>
              <a:rPr lang="zh-CN" altLang="en-US"/>
              <a:t>：</a:t>
            </a:r>
            <a:r>
              <a:rPr lang="en-US" altLang="zh-CN"/>
              <a:t>         new, old, replace, scratch,</a:t>
            </a:r>
            <a:r>
              <a:rPr lang="en-US" altLang="zh-CN" b="1"/>
              <a:t> unknown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access</a:t>
            </a:r>
            <a:r>
              <a:rPr lang="en-US" altLang="zh-CN"/>
              <a:t>    </a:t>
            </a:r>
            <a:r>
              <a:rPr lang="zh-CN" altLang="en-US"/>
              <a:t>：</a:t>
            </a:r>
            <a:r>
              <a:rPr lang="en-US" altLang="zh-CN"/>
              <a:t>         </a:t>
            </a:r>
            <a:r>
              <a:rPr lang="en-US" altLang="zh-CN" b="1"/>
              <a:t>sequential</a:t>
            </a:r>
            <a:r>
              <a:rPr lang="en-US" altLang="zh-CN"/>
              <a:t>, direct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recl</a:t>
            </a:r>
            <a:r>
              <a:rPr lang="en-US" altLang="zh-CN"/>
              <a:t>         </a:t>
            </a:r>
            <a:r>
              <a:rPr lang="zh-CN" altLang="en-US"/>
              <a:t>：</a:t>
            </a:r>
            <a:r>
              <a:rPr lang="en-US" altLang="zh-CN"/>
              <a:t>         顺序模式时，指定一次读取文件内容的最大值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                             </a:t>
            </a:r>
            <a:r>
              <a:rPr lang="zh-CN" altLang="en-US"/>
              <a:t>直接模式时，指定文件中每一个模块单元的长度；</a:t>
            </a:r>
            <a:endParaRPr lang="zh-CN" altLang="en-US"/>
          </a:p>
          <a:p>
            <a:r>
              <a:rPr lang="zh-CN" altLang="en-US"/>
              <a:t>iostat</a:t>
            </a:r>
            <a:r>
              <a:rPr lang="en-US" altLang="zh-CN"/>
              <a:t>     </a:t>
            </a:r>
            <a:r>
              <a:rPr lang="zh-CN" altLang="en-US"/>
              <a:t>：</a:t>
            </a:r>
            <a:r>
              <a:rPr lang="en-US" altLang="zh-CN"/>
              <a:t>          表明文件打开的状态，接收一个整形参数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>
                <a:sym typeface="+mn-ea"/>
              </a:rPr>
              <a:t>err</a:t>
            </a:r>
            <a:r>
              <a:rPr lang="en-US" altLang="zh-CN">
                <a:sym typeface="+mn-ea"/>
              </a:rPr>
              <a:t>         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         当读取文件出现错误时，程序会跳转到err所在的                                          代码继续执行</a:t>
            </a:r>
            <a:r>
              <a:rPr lang="zh-CN" altLang="en-US">
                <a:sym typeface="+mn-ea"/>
              </a:rPr>
              <a:t>；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235" y="1805940"/>
            <a:ext cx="389255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文件IO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——txt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写入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文件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(write)</a:t>
            </a:r>
            <a:endParaRPr lang="en-US" altLang="zh-CN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17590" y="1407160"/>
            <a:ext cx="5560695" cy="5208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6285" y="2237740"/>
            <a:ext cx="557403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open(ind, file=filename)   </a:t>
            </a:r>
            <a:r>
              <a:rPr lang="zh-CN" altLang="en-US"/>
              <a:t>打开文件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write(ind, format) </a:t>
            </a:r>
            <a:r>
              <a:rPr lang="zh-CN" altLang="en-US"/>
              <a:t>以一定格式写入文件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close(ind) </a:t>
            </a:r>
            <a:r>
              <a:rPr lang="zh-CN" altLang="en-US"/>
              <a:t>关闭文件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6864985" y="3766820"/>
            <a:ext cx="2531745" cy="4324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>
            <a:off x="6777990" y="4344670"/>
            <a:ext cx="5129530" cy="1789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文件IO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txt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读取文件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read)</a:t>
            </a:r>
            <a:endParaRPr lang="en-US" altLang="zh-CN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95035" y="1355090"/>
            <a:ext cx="5057775" cy="4980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5035" y="2718435"/>
            <a:ext cx="445833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open(ind, file=filename)   </a:t>
            </a:r>
            <a:r>
              <a:rPr lang="zh-CN" altLang="en-US"/>
              <a:t>打开文件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read(ind, format) </a:t>
            </a:r>
            <a:r>
              <a:rPr lang="zh-CN" altLang="en-US"/>
              <a:t>以一定格式写入文件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close(ind) </a:t>
            </a:r>
            <a:r>
              <a:rPr lang="zh-CN" altLang="en-US"/>
              <a:t>关闭文件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6691630" y="4517390"/>
            <a:ext cx="2531745" cy="1308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6691630" y="4072255"/>
            <a:ext cx="2531745" cy="377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文件IO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二进制文件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读写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0985" y="1733550"/>
            <a:ext cx="7086600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7585" y="2506980"/>
            <a:ext cx="4064000" cy="1503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/>
              <a:t>open(ind, file, </a:t>
            </a:r>
            <a:r>
              <a:rPr lang="en-US" altLang="zh-CN" b="1"/>
              <a:t>form=”unformatted”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/>
              <a:t>write(ind, *) 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/>
              <a:t>close(ind)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25055" y="44380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form=”unformatted” </a:t>
            </a:r>
            <a:r>
              <a:rPr lang="zh-CN" altLang="en-US" b="1">
                <a:sym typeface="+mn-ea"/>
              </a:rPr>
              <a:t>表示二进制</a:t>
            </a:r>
            <a:r>
              <a:rPr lang="zh-CN" altLang="en-US" b="1">
                <a:sym typeface="+mn-ea"/>
              </a:rPr>
              <a:t>文件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文件IO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二进制文件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读写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6100" y="1604645"/>
            <a:ext cx="7467600" cy="4276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28000" y="28555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open(ind, file, </a:t>
            </a:r>
            <a:r>
              <a:rPr lang="en-US" altLang="zh-CN" b="1">
                <a:sym typeface="+mn-ea"/>
              </a:rPr>
              <a:t>form=”unformatted”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/>
              <a:t>read(ind, </a:t>
            </a:r>
            <a:r>
              <a:rPr lang="en-US" altLang="zh-CN"/>
              <a:t>format)</a:t>
            </a:r>
            <a:endParaRPr lang="en-US" altLang="zh-CN"/>
          </a:p>
          <a:p>
            <a:r>
              <a:rPr lang="en-US" altLang="zh-CN"/>
              <a:t>close(ind)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28000" y="44380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form=”unformatted” </a:t>
            </a:r>
            <a:r>
              <a:rPr lang="zh-CN" altLang="en-US" b="1">
                <a:sym typeface="+mn-ea"/>
              </a:rPr>
              <a:t>表示二进制</a:t>
            </a:r>
            <a:r>
              <a:rPr lang="zh-CN" altLang="en-US" b="1">
                <a:sym typeface="+mn-ea"/>
              </a:rPr>
              <a:t>文件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链接第三方库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module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9185" y="206629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b="1">
                <a:sym typeface="+mn-ea"/>
              </a:rPr>
              <a:t>module modulename</a:t>
            </a:r>
            <a:endParaRPr lang="zh-CN" altLang="en-US" b="1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ym typeface="+mn-ea"/>
              </a:rPr>
              <a:t>.... !声明一些mod变量和函数</a:t>
            </a:r>
            <a:endParaRPr lang="zh-CN" altLang="en-US" b="1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ym typeface="+mn-ea"/>
              </a:rPr>
              <a:t>contains</a:t>
            </a:r>
            <a:endParaRPr lang="zh-CN" altLang="en-US" b="1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ym typeface="+mn-ea"/>
              </a:rPr>
              <a:t>.... !定义一些函数</a:t>
            </a:r>
            <a:endParaRPr lang="zh-CN" altLang="en-US" b="1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ym typeface="+mn-ea"/>
              </a:rPr>
              <a:t>end module</a:t>
            </a:r>
            <a:endParaRPr lang="zh-CN" altLang="en-US" b="1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35" y="1363345"/>
            <a:ext cx="4572000" cy="5149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0075" y="3799205"/>
            <a:ext cx="6096000" cy="1229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封装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共享全局静态变量</a:t>
            </a:r>
            <a:r>
              <a:rPr lang="en-US" altLang="zh-CN" b="1"/>
              <a:t>;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module默认是公有外部可访问</a:t>
            </a:r>
            <a:r>
              <a:rPr lang="zh-CN" altLang="en-US">
                <a:sym typeface="+mn-ea"/>
              </a:rPr>
              <a:t>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module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190" y="1809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调用模块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use mod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ule_name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2466340"/>
            <a:ext cx="3159760" cy="24707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35" y="1363345"/>
            <a:ext cx="4572000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派生类型（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type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20" y="1791335"/>
            <a:ext cx="7247890" cy="413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派生类型 是一种自定义的数据类型，</a:t>
            </a:r>
            <a:r>
              <a:rPr lang="zh-CN" altLang="en-US">
                <a:sym typeface="+mn-ea"/>
              </a:rPr>
              <a:t>类似 C 和 C++ 编程语言中的 struct 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封装其它内置类型以及其它派生类型。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默认情况下，派生类型和它们的成员是公共的；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声明：</a:t>
            </a:r>
            <a:r>
              <a:rPr lang="en-US" altLang="zh-CN"/>
              <a:t>type(typename)::type1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访问其成员的语法是：</a:t>
            </a:r>
            <a:endParaRPr lang="zh-CN" altLang="en-US"/>
          </a:p>
          <a:p>
            <a:r>
              <a:rPr lang="zh-CN" altLang="en-US" b="1">
                <a:sym typeface="+mn-ea"/>
              </a:rPr>
              <a:t>百分比符号 % 用于访问派生类型的成员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/>
              <a:t>传参</a:t>
            </a:r>
            <a:endParaRPr lang="zh-CN" altLang="en-US" b="1"/>
          </a:p>
          <a:p>
            <a:r>
              <a:rPr lang="zh-CN" altLang="en-US"/>
              <a:t>与其他数据类型</a:t>
            </a:r>
            <a:r>
              <a:rPr lang="zh-CN" altLang="en-US"/>
              <a:t>一样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855" y="941705"/>
            <a:ext cx="4629150" cy="467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5915660"/>
            <a:ext cx="566420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Hello World ——</a:t>
            </a:r>
            <a:r>
              <a:rPr lang="zh-CN" altLang="en-US" sz="3200" b="1">
                <a:sym typeface="+mn-ea"/>
              </a:rPr>
              <a:t>编译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1374140"/>
            <a:ext cx="10515600" cy="533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代码</a:t>
            </a:r>
            <a:r>
              <a:rPr lang="en-US" altLang="zh-CN" sz="2000"/>
              <a:t> -&gt; </a:t>
            </a:r>
            <a:r>
              <a:rPr lang="zh-CN" altLang="en-US" sz="2000" b="1"/>
              <a:t>编译</a:t>
            </a:r>
            <a:r>
              <a:rPr lang="en-US" altLang="zh-CN" sz="2000"/>
              <a:t> -&gt;</a:t>
            </a:r>
            <a:r>
              <a:rPr lang="zh-CN" altLang="en-US" sz="2000"/>
              <a:t>运行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0210" y="2639695"/>
            <a:ext cx="6266815" cy="2001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9265" y="2673350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hello.f90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94195" y="1565275"/>
            <a:ext cx="6096000" cy="4213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编译器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gfortan</a:t>
            </a:r>
            <a:endParaRPr lang="en-US" altLang="zh-CN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ifort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编译</a:t>
            </a:r>
            <a:r>
              <a:rPr lang="zh-CN" altLang="en-US"/>
              <a:t>过程：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预处理（Preprocessing）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编译（Compilation）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汇编（Assembly）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/>
              <a:t>链接（Linking）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编译</a:t>
            </a:r>
            <a:r>
              <a:rPr lang="zh-CN" altLang="en-US"/>
              <a:t>指令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gfortan xxx.f90 </a:t>
            </a:r>
            <a:r>
              <a:rPr lang="en-US" altLang="zh-CN" b="1">
                <a:solidFill>
                  <a:srgbClr val="FF0000"/>
                </a:solidFill>
              </a:rPr>
              <a:t>-O2</a:t>
            </a:r>
            <a:r>
              <a:rPr lang="en-US" altLang="zh-CN" b="1"/>
              <a:t> -o hello</a:t>
            </a:r>
            <a:endParaRPr lang="en-US" altLang="zh-CN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链接第三方库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链接第三方库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/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2495" y="3434080"/>
            <a:ext cx="9464040" cy="288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链接：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代码经过汇编之后生成的目标文件(*.o)并不是最终的可执行二进制文件，而仍是一种中间文件(或称临时文件)，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目标文件仍然需要经过链接(Link)才能变成可执行文件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endParaRPr lang="zh-CN" altLang="en-US"/>
          </a:p>
          <a:p>
            <a:r>
              <a:rPr lang="zh-CN" altLang="en-US" b="1"/>
              <a:t>静态库</a:t>
            </a:r>
            <a:r>
              <a:rPr lang="zh-CN" altLang="en-US"/>
              <a:t>是直接放到执行文件中，这样会导致二进制文件变大，但是</a:t>
            </a:r>
            <a:r>
              <a:rPr lang="zh-CN" altLang="en-US" b="1"/>
              <a:t>不会引起库版本冲突或者找不到库的情况；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动态库</a:t>
            </a:r>
            <a:r>
              <a:rPr lang="en-US" altLang="zh-CN"/>
              <a:t>是在程序运行的时候，动态去查找，会导致库版本冲突和找不到库的情况，优点在于</a:t>
            </a:r>
            <a:r>
              <a:rPr lang="en-US" altLang="zh-CN" b="1"/>
              <a:t>多个软件或者项目共有的库，可以及时更新而不影响软件的正常使用</a:t>
            </a:r>
            <a:r>
              <a:rPr lang="en-US" altLang="zh-CN"/>
              <a:t>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93670" y="1688465"/>
            <a:ext cx="60102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链接第三方库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" y="2447925"/>
            <a:ext cx="5223510" cy="2402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静态库</a:t>
            </a:r>
            <a:r>
              <a:rPr lang="zh-CN" altLang="en-US">
                <a:sym typeface="+mn-ea"/>
              </a:rPr>
              <a:t>是直接放到执行文件中，这样会导致二进制文件变大，但是</a:t>
            </a:r>
            <a:r>
              <a:rPr lang="zh-CN" altLang="en-US" b="1">
                <a:sym typeface="+mn-ea"/>
              </a:rPr>
              <a:t>不会引起库版本冲突或者找不到库的情况；</a:t>
            </a:r>
            <a:endParaRPr lang="zh-CN" altLang="en-US" b="1">
              <a:sym typeface="+mn-ea"/>
            </a:endParaRPr>
          </a:p>
          <a:p>
            <a:endParaRPr lang="en-US" altLang="zh-CN"/>
          </a:p>
          <a:p>
            <a:r>
              <a:rPr lang="en-US" altLang="zh-CN" b="1">
                <a:sym typeface="+mn-ea"/>
              </a:rPr>
              <a:t>动态库</a:t>
            </a:r>
            <a:r>
              <a:rPr lang="en-US" altLang="zh-CN">
                <a:sym typeface="+mn-ea"/>
              </a:rPr>
              <a:t>是在程序运行的时候，动态去查找，会导致库版本冲突和找不到库的情况，优点在于</a:t>
            </a:r>
            <a:r>
              <a:rPr lang="en-US" altLang="zh-CN" b="1">
                <a:sym typeface="+mn-ea"/>
              </a:rPr>
              <a:t>多个软件或者项目共有的库，可以及时更新而不影响软件的正常使用</a:t>
            </a:r>
            <a:r>
              <a:rPr lang="en-US" altLang="zh-CN">
                <a:sym typeface="+mn-ea"/>
              </a:rPr>
              <a:t>。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459855" y="2447925"/>
          <a:ext cx="4812030" cy="198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/>
                <a:gridCol w="1560195"/>
                <a:gridCol w="1604010"/>
              </a:tblGrid>
              <a:tr h="7137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静态库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动态库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35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Linux</a:t>
                      </a:r>
                      <a:r>
                        <a:rPr lang="zh-CN" altLang="en-US" b="1"/>
                        <a:t>（</a:t>
                      </a:r>
                      <a:r>
                        <a:rPr lang="en-US" altLang="zh-CN" b="1"/>
                        <a:t>unix</a:t>
                      </a:r>
                      <a:r>
                        <a:rPr lang="zh-CN" altLang="en-US" b="1"/>
                        <a:t>）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lib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MYLIB</a:t>
                      </a:r>
                      <a:r>
                        <a:rPr lang="en-US" altLang="zh-CN" b="1"/>
                        <a:t>.a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lib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MYLIB</a:t>
                      </a:r>
                      <a:r>
                        <a:rPr lang="en-US" altLang="zh-CN" sz="1800" b="1">
                          <a:sym typeface="+mn-ea"/>
                        </a:rPr>
                        <a:t>.so</a:t>
                      </a:r>
                      <a:endParaRPr lang="en-US" altLang="zh-CN" sz="1800" b="1">
                        <a:sym typeface="+mn-ea"/>
                      </a:endParaRPr>
                    </a:p>
                  </a:txBody>
                  <a:tcPr anchor="ctr" anchorCtr="0"/>
                </a:tc>
              </a:tr>
              <a:tr h="635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Windows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MYLIB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.lib</a:t>
                      </a:r>
                      <a:endParaRPr lang="en-US" altLang="zh-CN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MYLIB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.dll</a:t>
                      </a:r>
                      <a:endParaRPr lang="en-US" altLang="zh-CN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链接第三方库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链接库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实例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200" y="34290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MKL(intel oneapi mkl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库包含大部分优化好的数学库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ifort test.f90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-qmkl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-o a.mkl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Lapack环境的编译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gfortran test.90 -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LLapackPath -llapack</a:t>
            </a:r>
            <a:endParaRPr lang="zh-CN" altLang="en-US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0935" y="909320"/>
            <a:ext cx="4711065" cy="371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5" y="5069205"/>
            <a:ext cx="8369300" cy="1543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015" y="149098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链接命令：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gfortran xxx.f90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-L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libPath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-l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mylib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-o exefile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-L: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给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库的路径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：链接库的库名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不含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lib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和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.so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链接第三方库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ldd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命令和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动态库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环境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7095" y="2693035"/>
            <a:ext cx="6743700" cy="2543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115" y="1804670"/>
            <a:ext cx="9394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./inverse: error while </a:t>
            </a:r>
            <a:r>
              <a:rPr lang="zh-CN" altLang="en-US">
                <a:solidFill>
                  <a:srgbClr val="FF0000"/>
                </a:solidFill>
              </a:rPr>
              <a:t>loading shared libraries: libmkl_intel_lp64.so.1</a:t>
            </a:r>
            <a:r>
              <a:rPr lang="zh-CN" altLang="en-US"/>
              <a:t>: </a:t>
            </a:r>
            <a:r>
              <a:rPr lang="zh-CN" altLang="en-US" b="1"/>
              <a:t>cannot open shared object file: No such file or directory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803910" y="5658485"/>
            <a:ext cx="9312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export LD_LIBRARY_PATH=</a:t>
            </a:r>
            <a:r>
              <a:rPr lang="zh-CN" altLang="en-US">
                <a:solidFill>
                  <a:srgbClr val="FF0000"/>
                </a:solidFill>
              </a:rPr>
              <a:t>/data/software/fftw3/lib</a:t>
            </a:r>
            <a:r>
              <a:rPr lang="zh-CN" altLang="en-US" b="1">
                <a:solidFill>
                  <a:srgbClr val="FF0000"/>
                </a:solidFill>
              </a:rPr>
              <a:t>:</a:t>
            </a:r>
            <a:r>
              <a:rPr lang="zh-CN" altLang="en-US" b="1"/>
              <a:t>$LD_LIBRARY_PATH</a:t>
            </a:r>
            <a:endParaRPr lang="zh-CN" altLang="en-US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链接第三方库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命令行参数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条件编译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60945" y="2024380"/>
            <a:ext cx="3933825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2453640"/>
            <a:ext cx="6619875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845" y="5026660"/>
            <a:ext cx="7463155" cy="1246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7570" y="1708785"/>
            <a:ext cx="561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#ifdef </a:t>
            </a:r>
            <a:r>
              <a:rPr lang="zh-CN" altLang="en-US"/>
              <a:t>之类的宏命令由编译器在预处理阶段处理</a:t>
            </a:r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7"/>
            </p:custDataLst>
          </p:nvPr>
        </p:nvSpPr>
        <p:spPr>
          <a:xfrm>
            <a:off x="10038080" y="5069840"/>
            <a:ext cx="974090" cy="1911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链接第三方库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命令行参数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90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115" y="2647315"/>
            <a:ext cx="10515600" cy="1325563"/>
          </a:xfrm>
        </p:spPr>
        <p:txBody>
          <a:bodyPr/>
          <a:p>
            <a:pPr algn="ctr"/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6285" y="382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作业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86585" y="1482725"/>
            <a:ext cx="8837295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Hello World ——</a:t>
            </a:r>
            <a:r>
              <a:rPr lang="zh-CN" altLang="en-US" sz="3200" b="1">
                <a:sym typeface="+mn-ea"/>
              </a:rPr>
              <a:t>多文件编译</a:t>
            </a:r>
            <a:endParaRPr lang="zh-CN" altLang="en-US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1374140"/>
            <a:ext cx="10515600" cy="533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代码</a:t>
            </a:r>
            <a:r>
              <a:rPr lang="en-US" altLang="zh-CN" sz="2000"/>
              <a:t> -&gt; </a:t>
            </a:r>
            <a:r>
              <a:rPr lang="zh-CN" altLang="en-US" sz="2000" b="1"/>
              <a:t>编译</a:t>
            </a:r>
            <a:r>
              <a:rPr lang="en-US" altLang="zh-CN" sz="2000"/>
              <a:t> -&gt;</a:t>
            </a:r>
            <a:r>
              <a:rPr lang="zh-CN" altLang="en-US" sz="2000"/>
              <a:t>运行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43890" y="3848100"/>
            <a:ext cx="48355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编译工具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Makefile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CMake</a:t>
            </a:r>
            <a:endParaRPr lang="en-US" altLang="zh-CN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Visual Studio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windows</a:t>
            </a:r>
            <a:r>
              <a:rPr lang="zh-CN" altLang="en-US" b="1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...</a:t>
            </a:r>
            <a:endParaRPr lang="en-US" altLang="zh-CN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225" y="202438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编译指令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gfortan xxx1.f90 </a:t>
            </a:r>
            <a:r>
              <a:rPr lang="en-US" altLang="zh-CN" b="1">
                <a:sym typeface="+mn-ea"/>
              </a:rPr>
              <a:t>xxx2.f90 xxx3.f90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-O2</a:t>
            </a:r>
            <a:r>
              <a:rPr lang="en-US" altLang="zh-CN" b="1">
                <a:sym typeface="+mn-ea"/>
              </a:rPr>
              <a:t> -o exefile</a:t>
            </a:r>
            <a:endParaRPr lang="en-US" altLang="zh-CN" b="1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编译优化选项</a:t>
            </a:r>
            <a:r>
              <a:rPr lang="en-US" altLang="zh-CN" b="1">
                <a:solidFill>
                  <a:schemeClr val="tx1"/>
                </a:solidFill>
              </a:rPr>
              <a:t>  -O1/</a:t>
            </a:r>
            <a:r>
              <a:rPr lang="en-US" altLang="zh-CN" b="1">
                <a:solidFill>
                  <a:srgbClr val="FF0000"/>
                </a:solidFill>
              </a:rPr>
              <a:t>-O2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en-US" altLang="zh-CN" b="1">
                <a:solidFill>
                  <a:srgbClr val="FF0000"/>
                </a:solidFill>
              </a:rPr>
              <a:t>-O3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编译其他选项</a:t>
            </a:r>
            <a:r>
              <a:rPr lang="en-US" altLang="zh-CN" b="1">
                <a:sym typeface="+mn-ea"/>
              </a:rPr>
              <a:t>  -</a:t>
            </a:r>
            <a:r>
              <a:rPr lang="en-US" altLang="zh-CN" b="1">
                <a:sym typeface="+mn-ea"/>
              </a:rPr>
              <a:t>g</a:t>
            </a:r>
            <a:endParaRPr lang="en-US" altLang="zh-CN" b="1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6190" y="2094865"/>
            <a:ext cx="552513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Hello World ——</a:t>
            </a:r>
            <a:r>
              <a:rPr lang="zh-CN" altLang="en-US" sz="3200" b="1">
                <a:sym typeface="+mn-ea"/>
              </a:rPr>
              <a:t>运行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2061210"/>
            <a:ext cx="10515600" cy="533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代码</a:t>
            </a:r>
            <a:r>
              <a:rPr lang="en-US" altLang="zh-CN" sz="2000"/>
              <a:t> -&gt; </a:t>
            </a:r>
            <a:r>
              <a:rPr lang="zh-CN" altLang="en-US" sz="2000"/>
              <a:t>编译</a:t>
            </a:r>
            <a:r>
              <a:rPr lang="en-US" altLang="zh-CN" sz="2000"/>
              <a:t> -&gt;</a:t>
            </a:r>
            <a:r>
              <a:rPr lang="zh-CN" altLang="en-US" sz="2000" b="1"/>
              <a:t>运行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54270" y="1497965"/>
            <a:ext cx="6266815" cy="2001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7125" y="1283335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hello.f90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5955" y="3499485"/>
            <a:ext cx="9865360" cy="204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运行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绝对路径执行</a:t>
            </a:r>
            <a:r>
              <a:rPr lang="en-US" altLang="zh-CN">
                <a:solidFill>
                  <a:schemeClr val="tx1"/>
                </a:solidFill>
              </a:rPr>
              <a:t>         </a:t>
            </a:r>
            <a:r>
              <a:rPr lang="zh-CN" altLang="en-US">
                <a:solidFill>
                  <a:schemeClr val="tx1"/>
                </a:solidFill>
              </a:rPr>
              <a:t>/work/home/ac0v5xln0h/example</a:t>
            </a:r>
            <a:r>
              <a:rPr lang="en-US" altLang="zh-CN">
                <a:solidFill>
                  <a:schemeClr val="tx1"/>
                </a:solidFill>
              </a:rPr>
              <a:t>/hello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相对路径执行</a:t>
            </a:r>
            <a:r>
              <a:rPr lang="en-US" altLang="zh-CN">
                <a:solidFill>
                  <a:schemeClr val="tx1"/>
                </a:solidFill>
              </a:rPr>
              <a:t>         ./hello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环境变量执行</a:t>
            </a:r>
            <a:r>
              <a:rPr lang="en-US" altLang="zh-CN">
                <a:solidFill>
                  <a:schemeClr val="tx1"/>
                </a:solidFill>
              </a:rPr>
              <a:t>        hello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228725"/>
            <a:ext cx="10515600" cy="480123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Hello World </a:t>
            </a:r>
            <a:endParaRPr lang="en-US" altLang="zh-CN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0">
                <a:highlight>
                  <a:srgbClr val="C0C0C0"/>
                </a:highligh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基础语法</a:t>
            </a:r>
            <a:endParaRPr lang="zh-CN" altLang="en-US" sz="1900">
              <a:highlight>
                <a:srgbClr val="C0C0C0"/>
              </a:highligh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数组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  <a:r>
              <a:rPr lang="en-US" altLang="zh-CN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IO</a:t>
            </a:r>
            <a:endParaRPr lang="en-US" altLang="zh-CN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接入第三方库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模块和派生类型</a:t>
            </a:r>
            <a:endParaRPr lang="zh-CN" altLang="en-US" sz="19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条件编译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作业</a:t>
            </a:r>
            <a:endParaRPr lang="zh-CN" altLang="en-US" sz="19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13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75285"/>
            <a:ext cx="10515600" cy="883285"/>
          </a:xfrm>
        </p:spPr>
        <p:txBody>
          <a:bodyPr/>
          <a:p>
            <a:r>
              <a:rPr lang="en-US" altLang="zh-CN" sz="3200"/>
              <a:t>	</a:t>
            </a:r>
            <a:r>
              <a:rPr lang="zh-CN" altLang="en-US" sz="3200"/>
              <a:t>目录</a:t>
            </a:r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基础语法</a:t>
            </a:r>
            <a:r>
              <a:rPr lang="en-US" altLang="zh-CN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变量</a:t>
            </a:r>
            <a:endParaRPr lang="zh-CN" altLang="en-US" sz="3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3770" y="1847850"/>
            <a:ext cx="8785860" cy="3420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Fortran 是一种 静态类型 语言，这意味着每个变量的类型在程序编译时是固定的 —— </a:t>
            </a:r>
            <a:r>
              <a:rPr lang="zh-CN" altLang="en-US" b="1"/>
              <a:t>变量类型在程序运行时不能改变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Fortran 中有 5 种内置数据类型：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integer —— 表示整数的数据，正数或负数；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real —— 用于浮点数据（不是整数）；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complex —— 由实部和虚部组成的对；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character —— 用于文本数据；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logical —— 用于表示布尔值（真或假）值的数据；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自定义</a:t>
            </a:r>
            <a:r>
              <a:rPr lang="zh-CN" altLang="en-US"/>
              <a:t>数据类型（派生</a:t>
            </a:r>
            <a:r>
              <a:rPr lang="zh-CN" altLang="en-US"/>
              <a:t>类型）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type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83855" y="2437765"/>
            <a:ext cx="3371850" cy="40862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0009505" y="2445385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variables.f90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TABLE_ENDDRAG_ORIGIN_RECT" val="378*157"/>
  <p:tag name="TABLE_ENDDRAG_RECT" val="541*78*378*157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commondata" val="eyJoZGlkIjoiYjc5YTk0ZjM4YWFhMGE0YTcxNjMzYTlhOWJkZTY1YWU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7140</Words>
  <Application>WPS 演示</Application>
  <PresentationFormat>宽屏</PresentationFormat>
  <Paragraphs>747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WPS</vt:lpstr>
      <vt:lpstr>2024科学计算实战技术培训班  Fortran 编程基础  2024/12/02</vt:lpstr>
      <vt:lpstr>	Fortran历史及特点</vt:lpstr>
      <vt:lpstr>	目录</vt:lpstr>
      <vt:lpstr>	Hello World ——代码</vt:lpstr>
      <vt:lpstr>	Hello World ——编译</vt:lpstr>
      <vt:lpstr>	Hello World ——多文件编译</vt:lpstr>
      <vt:lpstr>	Hello World ——运行</vt:lpstr>
      <vt:lpstr>	目录</vt:lpstr>
      <vt:lpstr>基础语法——变量</vt:lpstr>
      <vt:lpstr>基础语法——变量声明</vt:lpstr>
      <vt:lpstr>基础语法——变量隐式声明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目录</vt:lpstr>
      <vt:lpstr>PowerPoint 演示文稿</vt:lpstr>
      <vt:lpstr>PowerPoint 演示文稿</vt:lpstr>
      <vt:lpstr>PowerPoint 演示文稿</vt:lpstr>
      <vt:lpstr>	目录</vt:lpstr>
      <vt:lpstr>PowerPoint 演示文稿</vt:lpstr>
      <vt:lpstr>PowerPoint 演示文稿</vt:lpstr>
      <vt:lpstr>PowerPoint 演示文稿</vt:lpstr>
      <vt:lpstr>PowerPoint 演示文稿</vt:lpstr>
      <vt:lpstr>	目录</vt:lpstr>
      <vt:lpstr>PowerPoint 演示文稿</vt:lpstr>
      <vt:lpstr>	目录</vt:lpstr>
      <vt:lpstr>谢谢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YmXia</dc:creator>
  <cp:lastModifiedBy>氢氧化辣</cp:lastModifiedBy>
  <cp:revision>90</cp:revision>
  <dcterms:created xsi:type="dcterms:W3CDTF">2023-11-22T02:08:00Z</dcterms:created>
  <dcterms:modified xsi:type="dcterms:W3CDTF">2024-12-02T00:12:11Z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E20ACF231C3444EEBFE650597286ECE1_12</vt:lpwstr>
  </property>
  <property fmtid="{D5CDD505-2E9C-101B-9397-08002B2CF9AE}" pid="3" name="KSOProductBuildVer">
    <vt:lpwstr>2052-12.1.0.18912</vt:lpwstr>
  </property>
</Properties>
</file>