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317" r:id="rId4"/>
    <p:sldId id="267" r:id="rId5"/>
    <p:sldId id="301" r:id="rId6"/>
    <p:sldId id="300" r:id="rId7"/>
    <p:sldId id="302" r:id="rId8"/>
    <p:sldId id="304" r:id="rId9"/>
    <p:sldId id="344" r:id="rId10"/>
    <p:sldId id="303" r:id="rId11"/>
    <p:sldId id="305" r:id="rId12"/>
    <p:sldId id="319" r:id="rId13"/>
    <p:sldId id="318" r:id="rId14"/>
    <p:sldId id="309" r:id="rId15"/>
    <p:sldId id="306" r:id="rId16"/>
    <p:sldId id="320" r:id="rId17"/>
    <p:sldId id="321" r:id="rId18"/>
    <p:sldId id="322" r:id="rId19"/>
    <p:sldId id="323" r:id="rId20"/>
    <p:sldId id="307" r:id="rId21"/>
    <p:sldId id="325" r:id="rId22"/>
    <p:sldId id="326" r:id="rId23"/>
    <p:sldId id="327" r:id="rId24"/>
    <p:sldId id="308" r:id="rId25"/>
    <p:sldId id="310" r:id="rId26"/>
    <p:sldId id="332" r:id="rId27"/>
    <p:sldId id="311" r:id="rId28"/>
    <p:sldId id="313" r:id="rId29"/>
    <p:sldId id="314" r:id="rId30"/>
    <p:sldId id="346" r:id="rId31"/>
    <p:sldId id="315" r:id="rId32"/>
    <p:sldId id="330" r:id="rId33"/>
    <p:sldId id="329" r:id="rId34"/>
    <p:sldId id="331" r:id="rId35"/>
    <p:sldId id="333" r:id="rId36"/>
    <p:sldId id="334" r:id="rId37"/>
    <p:sldId id="335" r:id="rId38"/>
    <p:sldId id="336" r:id="rId39"/>
    <p:sldId id="338" r:id="rId40"/>
    <p:sldId id="339" r:id="rId41"/>
    <p:sldId id="337" r:id="rId42"/>
    <p:sldId id="340" r:id="rId43"/>
    <p:sldId id="341" r:id="rId44"/>
    <p:sldId id="342" r:id="rId45"/>
    <p:sldId id="343" r:id="rId46"/>
    <p:sldId id="299" r:id="rId47"/>
    <p:sldId id="324" r:id="rId48"/>
    <p:sldId id="34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9B629-7F4C-42CC-A973-9D4B81310D8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98F84-567B-4E23-B1B7-78D096BE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98F84-567B-4E23-B1B7-78D096BEB8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98F84-567B-4E23-B1B7-78D096BEB8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98F84-567B-4E23-B1B7-78D096BEB8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98F84-567B-4E23-B1B7-78D096BEB8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4659-BEB2-FC4E-8CA3-BC98980B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1E010-934F-2202-3B88-7A9FE105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3C93-E3B5-7B44-0A46-46AAB10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BED90-2E90-EA78-1907-5A6A0F9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4FA12-50E8-0DC4-303E-06F3A73F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77FB-B688-C964-4D19-4088E654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98037-2665-9172-DAE6-89961F41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A2E-275F-D00C-A210-9191810C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3CF47-F527-013F-6C7C-B83A7F4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2EAC0-C76A-58B5-1A70-295592E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522A1-82D7-25FC-C91D-450D00428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DC709-E5D8-C804-06C5-448557DA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12964-47EC-6A33-D2DD-5BAD757B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AA8D5-0BFD-13BD-98C6-9FC464A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86035-0C8E-1A79-94DB-6FCD9540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FF78-E6C6-9F1A-7E62-49C494B43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9D4F1-F9CB-9496-4153-70F71C35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BECEC-2118-C547-ED8E-AB6247AB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62541-608A-57E8-0B9F-6AC4D90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EDE0D-4AEA-B96F-ABC3-AEA71114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B266-C30B-7AF0-79A8-EA7D8453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1DD1C-C7FA-8293-1007-E63EBA36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BF01A-49A2-2B3C-8709-D35D6206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A190-F711-57A1-B3B5-753AD902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4D716-A531-E5BE-CC58-CCD6AA46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295F-59D2-8E6C-8189-1CF4DA8D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F0342-7958-5C5E-A1F4-E7B43FF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D27A1-8138-0CAB-107C-592FC120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42E82-991C-53FE-9DBF-0074FDF4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0941-45D1-2ABD-4100-5E4FB64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FB32-3BD2-A20C-B58C-30A9A0C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714C-EDF8-F819-CBE5-C373A47A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82E85-F70A-F580-32A3-DD4568427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63829-1385-B206-706B-F5A20F6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C340A-002A-D58F-6BB1-4CA5A86C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8D938-601F-810D-BC91-A1D74F27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2977-5F9E-EC63-BD7D-8F11294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EFF47-A57D-93A0-EF45-77566F37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A3E55-C370-E67C-7366-BEF491C1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98B59-12DB-9349-2696-409921BB7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B555E-1119-A184-0896-CB4373BE3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68E980-2955-E657-DA0E-F95DA3E7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47956E-3222-4628-DE89-01DBE42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44B0D-37E7-3A75-85A4-8A095753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1D559-CEF7-D425-2C0E-D283C191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5CB92-D3FE-28F3-EFCE-0F512C51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3F6F57-4DE9-5CAE-934C-53DDE593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C848E-6B06-85E2-B68B-DC83E1EC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4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6CEB5-C145-93BE-EA14-A5F4C5B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BD15A5-2C76-4ADA-C458-F3172031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37554-BD8E-3CD5-32C7-DEB63B13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2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F8A6E-02D7-3595-B5F6-481E14C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F045C-7DD4-096E-673B-1201BD3C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AEFEF-EEF2-FE40-5763-5C01689DF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F49C4-8CE3-837B-03E4-9863E619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19ED6-691A-52FD-7A4C-EEF825F1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87883-E89C-8DED-CF81-E57056E5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5F18A-9425-96AE-18EB-4298EF45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AAA36-AC40-51E8-41FE-E0F9371B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63DB0-2675-9A26-4B3B-ADC0F97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7624D-F349-C1AD-75D2-B49F604B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9F580-1029-EEAD-CC93-C1CCA2E6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658D-BC2F-8098-7199-2A707407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AC8F4F-00A6-CEEB-74F7-5CAD906B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858AA-9689-4CA5-6A86-F9017D0E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98061-C40A-F89C-2474-50BF6527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503C0-8EDF-75C9-1DB6-6358C8A5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5363-E44A-0393-60C8-9ED5E8B9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39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9316-A165-6C43-D4A4-C2262CB2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1B244-802E-5943-332F-A872E74E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8B503-1E25-5A00-0FF7-1B9DEFAE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F50BA-E013-D724-D47E-13DCBCDD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71579-B1E1-0559-7EDD-2987E0B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4C47BD-5EBA-8897-C13B-9751C536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46B588-FCF8-FEF7-A0EE-146533CE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7D973-0469-A320-8D9E-08311E2B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0748B-4747-89B3-0CCE-BCCC81E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E7E67-EB0D-C58E-30E7-78C141E1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CB843-1B5B-387D-FC3D-D588FF59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41252-42BD-BA53-7DE8-C35ACCD7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A9B3B-B3DB-6A0C-0579-74AD1F9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D6245-D47D-E169-194A-8299C067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2CF86-A4E8-701C-7F1B-12E55AA7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2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B6A06-5631-CA25-82BB-B26C870D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1DB6-C192-5D49-B73A-EEFF059E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75EA9-9645-AEB9-73E2-6F8D2ED1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402E7-B0FE-7E84-60BC-58C7C27F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928AD-E7BE-C132-6BC6-CC995010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99622-7459-649E-E073-CF5101B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1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CC70-268A-C5A9-C0F7-83CDBC09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3EC9-6CBB-59C0-1003-9A0AF675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8100F-40FD-9AA3-4444-6B700510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A33CC-E050-C354-C065-4AFCDE227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DEDFD-3AA4-6DEE-0212-F9A316FDB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ACF0D6-FA31-B6A5-5F07-BA8A0AEC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A5D05-28BB-3595-BC72-F332F3A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BE94E-AF28-4275-3566-66A6B243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2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BBA7C-DAC0-AB90-1424-7E4BCA7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20C69-A7E7-AD2D-C188-C12D20A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56613-38D2-A20F-1262-71116C60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34E8C-CA7C-3CD2-3D7B-7C83112E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B81CE-7C86-C34C-F00F-801C9285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ECCE7-5D0B-5547-3662-B71878A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11109-7EDF-1F1D-61E4-9BEF6F30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4A9B-B5CB-8C07-2128-F560C3A6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BE5EC-DB70-F349-8D80-0260FF77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D387E-145E-26FB-4A99-523320F8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61FF6-E3E2-9BDA-8DAB-BF910231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BFAFD-D1F6-9624-9081-514E4166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F2725-455E-E0F7-098B-2F7D70FD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4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0E23-CF66-D007-9534-2AD12719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3DC28-527B-FDE3-4C7E-4C10D6D16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755DC-79FD-AD8D-BBD0-50368C3C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11138-06BC-EADD-EC16-FEBFEA18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DD1A5-97DD-03F1-6874-97F516DC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42BFD-DB13-39EE-3AE6-451BDBD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4D5CB-C2BA-8C71-5F4D-66D8F0BA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75331-BD2D-E94D-22A8-5A486125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69DBE-479F-CF77-BB62-7EC2A7BA8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7570-C112-4922-B878-B219F92EBB8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9CFCF-890D-258F-9DCC-37CBD64D1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E47A6-B8DA-4915-398E-20508431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EDAB-9CE7-4723-A7A9-30B3F8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10ADB-1179-EF78-5EB7-DDBCC3B0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93B49-15E4-F67D-1F52-D7847CD8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9403A-DF28-874F-01BD-9661348A2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D3CB-4E93-4E03-A137-2E1677AF9AC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484B0-F19E-BE6C-0C69-DDD03231A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F6342-E9D9-BA1C-4844-7A79B2B5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3C3D-6970-4954-A312-AB5B0A87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1072444" y="764758"/>
            <a:ext cx="10047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n-ea"/>
              </a:rPr>
              <a:t>OpenMP</a:t>
            </a:r>
            <a:r>
              <a:rPr lang="zh-CN" altLang="en-US" sz="6000" dirty="0">
                <a:latin typeface="+mn-ea"/>
              </a:rPr>
              <a:t>并行编程</a:t>
            </a:r>
            <a:endParaRPr lang="en-US" altLang="zh-CN" sz="6000" dirty="0">
              <a:latin typeface="+mn-ea"/>
            </a:endParaRPr>
          </a:p>
          <a:p>
            <a:pPr algn="ctr"/>
            <a:endParaRPr lang="en-US" altLang="zh-CN" sz="60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4803018" y="4277360"/>
            <a:ext cx="2585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+mn-ea"/>
              </a:rPr>
              <a:t>张鋆</a:t>
            </a:r>
            <a:endParaRPr lang="en-US" altLang="zh-CN" sz="2800" dirty="0">
              <a:latin typeface="+mn-ea"/>
            </a:endParaRPr>
          </a:p>
          <a:p>
            <a:pPr algn="ctr"/>
            <a:r>
              <a:rPr lang="zh-CN" altLang="en-US" sz="2800" dirty="0">
                <a:latin typeface="+mn-ea"/>
              </a:rPr>
              <a:t>深圳湾实验室</a:t>
            </a:r>
            <a:endParaRPr lang="en-US" altLang="zh-CN" sz="2800" dirty="0">
              <a:latin typeface="+mn-ea"/>
            </a:endParaRPr>
          </a:p>
          <a:p>
            <a:pPr algn="ctr"/>
            <a:endParaRPr lang="en-US" altLang="zh-CN" sz="2800" dirty="0">
              <a:latin typeface="+mn-ea"/>
            </a:endParaRPr>
          </a:p>
          <a:p>
            <a:pPr algn="ctr"/>
            <a:fld id="{7C9B72B0-656B-44A6-BB22-2B00710AB4BF}" type="datetime2">
              <a:rPr lang="zh-CN" altLang="en-US" sz="2800" smtClean="0">
                <a:latin typeface="+mn-ea"/>
              </a:rPr>
              <a:t>2024年12月1日</a:t>
            </a:fld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74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第一个并行程序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10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22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实例：逐项乘法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224910" y="1884081"/>
            <a:ext cx="2922482" cy="360098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b[N], c[N];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Initialize a and b.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c.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36017-66A7-4533-D15D-4030CCC4BF08}"/>
              </a:ext>
            </a:extLst>
          </p:cNvPr>
          <p:cNvSpPr txBox="1"/>
          <p:nvPr/>
        </p:nvSpPr>
        <p:spPr>
          <a:xfrm flipH="1">
            <a:off x="1006781" y="1499026"/>
            <a:ext cx="1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串行算法</a:t>
            </a:r>
            <a:endParaRPr lang="en-US" altLang="zh-CN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D51C66-ABFF-DF00-C182-D4AD21C818C0}"/>
              </a:ext>
            </a:extLst>
          </p:cNvPr>
          <p:cNvGrpSpPr/>
          <p:nvPr/>
        </p:nvGrpSpPr>
        <p:grpSpPr>
          <a:xfrm>
            <a:off x="3484944" y="1499026"/>
            <a:ext cx="3247160" cy="4355373"/>
            <a:chOff x="3484944" y="1499026"/>
            <a:chExt cx="3247160" cy="43553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7EC0E2-A638-8CCF-4646-D370C9C2F755}"/>
                </a:ext>
              </a:extLst>
            </p:cNvPr>
            <p:cNvSpPr txBox="1"/>
            <p:nvPr/>
          </p:nvSpPr>
          <p:spPr>
            <a:xfrm>
              <a:off x="3484944" y="1884081"/>
              <a:ext cx="3247160" cy="3970318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C++</a:t>
              </a: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cstdio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argc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**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argv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a[N], b[N], c[N];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Initialize a and b.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parallel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Calculate c.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parallel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]*b[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       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07202C-C551-B4E7-4D89-63B9AF8EDC32}"/>
                </a:ext>
              </a:extLst>
            </p:cNvPr>
            <p:cNvSpPr txBox="1"/>
            <p:nvPr/>
          </p:nvSpPr>
          <p:spPr>
            <a:xfrm flipH="1">
              <a:off x="3948766" y="1499026"/>
              <a:ext cx="199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OpenMP</a:t>
              </a:r>
              <a:r>
                <a:rPr lang="zh-CN" altLang="en-US" dirty="0"/>
                <a:t>并行算法</a:t>
              </a:r>
              <a:endParaRPr lang="en-US" altLang="zh-CN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2ACAA2-FE48-93FA-277E-2A0E75910357}"/>
              </a:ext>
            </a:extLst>
          </p:cNvPr>
          <p:cNvGrpSpPr/>
          <p:nvPr/>
        </p:nvGrpSpPr>
        <p:grpSpPr>
          <a:xfrm>
            <a:off x="3535495" y="3202847"/>
            <a:ext cx="2507498" cy="1498362"/>
            <a:chOff x="3687893" y="3202847"/>
            <a:chExt cx="2507498" cy="14983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4D5355-275C-0B13-4290-30FA82A5BD23}"/>
                </a:ext>
              </a:extLst>
            </p:cNvPr>
            <p:cNvSpPr/>
            <p:nvPr/>
          </p:nvSpPr>
          <p:spPr>
            <a:xfrm>
              <a:off x="3687893" y="3202847"/>
              <a:ext cx="2507498" cy="22615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5C6971-DB1A-4BB2-537B-F2DF16594ABA}"/>
                </a:ext>
              </a:extLst>
            </p:cNvPr>
            <p:cNvSpPr/>
            <p:nvPr/>
          </p:nvSpPr>
          <p:spPr>
            <a:xfrm>
              <a:off x="3687893" y="4475056"/>
              <a:ext cx="2507498" cy="22615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C567F6A-BDA7-09E1-E6E6-9FA9562824D9}"/>
              </a:ext>
            </a:extLst>
          </p:cNvPr>
          <p:cNvGrpSpPr/>
          <p:nvPr/>
        </p:nvGrpSpPr>
        <p:grpSpPr>
          <a:xfrm>
            <a:off x="7069656" y="1164497"/>
            <a:ext cx="4313965" cy="4719615"/>
            <a:chOff x="7069656" y="1164497"/>
            <a:chExt cx="4313965" cy="471961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56CFDE-8EBF-2A6C-5C82-71DA43E8865D}"/>
                </a:ext>
              </a:extLst>
            </p:cNvPr>
            <p:cNvSpPr txBox="1"/>
            <p:nvPr/>
          </p:nvSpPr>
          <p:spPr>
            <a:xfrm>
              <a:off x="7359928" y="2674057"/>
              <a:ext cx="3506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en-US" altLang="zh-CN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parallel </a:t>
              </a:r>
              <a:r>
                <a:rPr lang="en-US" altLang="zh-CN" sz="1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DBC509-E5D9-7E17-308C-F309F3A38C9A}"/>
                </a:ext>
              </a:extLst>
            </p:cNvPr>
            <p:cNvSpPr txBox="1"/>
            <p:nvPr/>
          </p:nvSpPr>
          <p:spPr>
            <a:xfrm flipH="1">
              <a:off x="7169046" y="1164497"/>
              <a:ext cx="2710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预处理语句，告诉编译器一些如何编译程序的信息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481DE8-1639-C7B0-063F-B29EDEFCC919}"/>
                </a:ext>
              </a:extLst>
            </p:cNvPr>
            <p:cNvSpPr/>
            <p:nvPr/>
          </p:nvSpPr>
          <p:spPr>
            <a:xfrm>
              <a:off x="7381460" y="2694653"/>
              <a:ext cx="954158" cy="36933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15F36ADE-F2CC-8715-9712-627EC021073E}"/>
                </a:ext>
              </a:extLst>
            </p:cNvPr>
            <p:cNvSpPr/>
            <p:nvPr/>
          </p:nvSpPr>
          <p:spPr>
            <a:xfrm rot="10800000">
              <a:off x="7737632" y="1846082"/>
              <a:ext cx="334578" cy="80507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751B8F-72F1-D0F8-7A80-170F0AA2DB30}"/>
                </a:ext>
              </a:extLst>
            </p:cNvPr>
            <p:cNvSpPr/>
            <p:nvPr/>
          </p:nvSpPr>
          <p:spPr>
            <a:xfrm>
              <a:off x="8408504" y="2696668"/>
              <a:ext cx="477078" cy="36933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4F4E2B75-F2E9-2C3E-D829-8355DA0FDEA2}"/>
                </a:ext>
              </a:extLst>
            </p:cNvPr>
            <p:cNvSpPr/>
            <p:nvPr/>
          </p:nvSpPr>
          <p:spPr>
            <a:xfrm>
              <a:off x="8479754" y="3164964"/>
              <a:ext cx="334578" cy="80507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D8BF4C-5E09-7ECA-4DE0-D2A00A92A09E}"/>
                </a:ext>
              </a:extLst>
            </p:cNvPr>
            <p:cNvSpPr txBox="1"/>
            <p:nvPr/>
          </p:nvSpPr>
          <p:spPr>
            <a:xfrm flipH="1">
              <a:off x="7069656" y="4013391"/>
              <a:ext cx="2001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OpenMP</a:t>
              </a:r>
              <a:r>
                <a:rPr lang="zh-CN" altLang="en-US" dirty="0"/>
                <a:t>标志，告诉编译器这里要用</a:t>
              </a:r>
              <a:r>
                <a:rPr lang="en-US" altLang="zh-CN" dirty="0"/>
                <a:t>OpenMP</a:t>
              </a:r>
              <a:r>
                <a:rPr lang="zh-CN" altLang="en-US" dirty="0"/>
                <a:t>并行</a:t>
              </a:r>
              <a:endParaRPr lang="en-US" altLang="zh-CN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E3D5302-99AC-2017-6F65-2E9EE54FC0D2}"/>
                </a:ext>
              </a:extLst>
            </p:cNvPr>
            <p:cNvSpPr/>
            <p:nvPr/>
          </p:nvSpPr>
          <p:spPr>
            <a:xfrm>
              <a:off x="8958468" y="2696668"/>
              <a:ext cx="1603514" cy="36933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60365BDB-734C-E5CA-5EB4-2ABC823A2C2A}"/>
                </a:ext>
              </a:extLst>
            </p:cNvPr>
            <p:cNvSpPr/>
            <p:nvPr/>
          </p:nvSpPr>
          <p:spPr>
            <a:xfrm>
              <a:off x="9645945" y="3164964"/>
              <a:ext cx="334578" cy="80507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84F768-2A5E-B51F-55C5-19B95712D66D}"/>
                </a:ext>
              </a:extLst>
            </p:cNvPr>
            <p:cNvSpPr txBox="1"/>
            <p:nvPr/>
          </p:nvSpPr>
          <p:spPr>
            <a:xfrm flipH="1">
              <a:off x="9382163" y="4015267"/>
              <a:ext cx="2001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OpenMP</a:t>
              </a:r>
              <a:r>
                <a:rPr lang="zh-CN" altLang="en-US" dirty="0"/>
                <a:t>语句</a:t>
              </a:r>
              <a:endParaRPr lang="en-US" altLang="zh-CN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111DDB-A390-F781-A7BC-CB493DD66894}"/>
                </a:ext>
              </a:extLst>
            </p:cNvPr>
            <p:cNvSpPr txBox="1"/>
            <p:nvPr/>
          </p:nvSpPr>
          <p:spPr>
            <a:xfrm flipH="1">
              <a:off x="7069656" y="5237781"/>
              <a:ext cx="3797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zh-CN" altLang="en-US" dirty="0"/>
                <a:t>的作用范围一般是紧邻的</a:t>
              </a:r>
              <a:r>
                <a:rPr lang="en-US" altLang="zh-CN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{…}</a:t>
              </a:r>
              <a:r>
                <a:rPr lang="zh-CN" altLang="en-US" dirty="0"/>
                <a:t>内的代码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1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第一个并行程序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11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D51C66-ABFF-DF00-C182-D4AD21C818C0}"/>
              </a:ext>
            </a:extLst>
          </p:cNvPr>
          <p:cNvGrpSpPr/>
          <p:nvPr/>
        </p:nvGrpSpPr>
        <p:grpSpPr>
          <a:xfrm>
            <a:off x="397187" y="1615068"/>
            <a:ext cx="3247160" cy="4355373"/>
            <a:chOff x="3484944" y="1499026"/>
            <a:chExt cx="3247160" cy="43553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7EC0E2-A638-8CCF-4646-D370C9C2F755}"/>
                </a:ext>
              </a:extLst>
            </p:cNvPr>
            <p:cNvSpPr txBox="1"/>
            <p:nvPr/>
          </p:nvSpPr>
          <p:spPr>
            <a:xfrm>
              <a:off x="3484944" y="1884081"/>
              <a:ext cx="3247160" cy="3970318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C++</a:t>
              </a: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cstdio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argc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**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argv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a[N], b[N], c[N];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Initialize a and b.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parallel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Calculate c.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omp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parallel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]*b[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       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07202C-C551-B4E7-4D89-63B9AF8EDC32}"/>
                </a:ext>
              </a:extLst>
            </p:cNvPr>
            <p:cNvSpPr txBox="1"/>
            <p:nvPr/>
          </p:nvSpPr>
          <p:spPr>
            <a:xfrm flipH="1">
              <a:off x="3948766" y="1499026"/>
              <a:ext cx="199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OpenMP</a:t>
              </a:r>
              <a:r>
                <a:rPr lang="zh-CN" altLang="en-US" dirty="0"/>
                <a:t>并行算法</a:t>
              </a:r>
              <a:endParaRPr lang="en-US" altLang="zh-CN" dirty="0"/>
            </a:p>
          </p:txBody>
        </p:sp>
      </p:grp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A2F1C0F-2866-7A17-8E9B-A12D6E1C9F94}"/>
              </a:ext>
            </a:extLst>
          </p:cNvPr>
          <p:cNvSpPr/>
          <p:nvPr/>
        </p:nvSpPr>
        <p:spPr>
          <a:xfrm>
            <a:off x="3737022" y="1557135"/>
            <a:ext cx="348908" cy="3836500"/>
          </a:xfrm>
          <a:prstGeom prst="leftBrace">
            <a:avLst>
              <a:gd name="adj1" fmla="val 66287"/>
              <a:gd name="adj2" fmla="val 6139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216BC-A45C-77CB-CB31-5C3C26CFF195}"/>
              </a:ext>
            </a:extLst>
          </p:cNvPr>
          <p:cNvSpPr/>
          <p:nvPr/>
        </p:nvSpPr>
        <p:spPr>
          <a:xfrm>
            <a:off x="397186" y="3341992"/>
            <a:ext cx="2783335" cy="11372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2769B3-D1F6-2279-8655-5F04EDD38610}"/>
              </a:ext>
            </a:extLst>
          </p:cNvPr>
          <p:cNvGrpSpPr/>
          <p:nvPr/>
        </p:nvGrpSpPr>
        <p:grpSpPr>
          <a:xfrm>
            <a:off x="4439094" y="1041720"/>
            <a:ext cx="3598349" cy="1015663"/>
            <a:chOff x="5028816" y="1614409"/>
            <a:chExt cx="3598349" cy="101566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65B91D-74A0-C8D7-2CDE-A5C768E0E498}"/>
                </a:ext>
              </a:extLst>
            </p:cNvPr>
            <p:cNvSpPr txBox="1"/>
            <p:nvPr/>
          </p:nvSpPr>
          <p:spPr>
            <a:xfrm>
              <a:off x="5790821" y="1614409"/>
              <a:ext cx="2836344" cy="1015663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25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15340D7-311B-816A-5006-F64D694ACCAA}"/>
                </a:ext>
              </a:extLst>
            </p:cNvPr>
            <p:cNvSpPr txBox="1"/>
            <p:nvPr/>
          </p:nvSpPr>
          <p:spPr>
            <a:xfrm flipH="1">
              <a:off x="5028816" y="1937574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1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D573DF7-62F3-812B-C175-8DE6AD529C6C}"/>
              </a:ext>
            </a:extLst>
          </p:cNvPr>
          <p:cNvGrpSpPr/>
          <p:nvPr/>
        </p:nvGrpSpPr>
        <p:grpSpPr>
          <a:xfrm>
            <a:off x="4439094" y="2254294"/>
            <a:ext cx="3598349" cy="1015663"/>
            <a:chOff x="5028816" y="1614409"/>
            <a:chExt cx="3598349" cy="101566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85E2A0-589F-715A-8032-F72BF9DC4265}"/>
                </a:ext>
              </a:extLst>
            </p:cNvPr>
            <p:cNvSpPr txBox="1"/>
            <p:nvPr/>
          </p:nvSpPr>
          <p:spPr>
            <a:xfrm>
              <a:off x="5790821" y="1614409"/>
              <a:ext cx="2836344" cy="1015663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68D2F-A35C-DCCA-47DC-FB1B2239401C}"/>
                </a:ext>
              </a:extLst>
            </p:cNvPr>
            <p:cNvSpPr txBox="1"/>
            <p:nvPr/>
          </p:nvSpPr>
          <p:spPr>
            <a:xfrm flipH="1">
              <a:off x="5028816" y="1937574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2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91D63B5-FF10-0983-AA12-214A8C01B7F8}"/>
              </a:ext>
            </a:extLst>
          </p:cNvPr>
          <p:cNvGrpSpPr/>
          <p:nvPr/>
        </p:nvGrpSpPr>
        <p:grpSpPr>
          <a:xfrm>
            <a:off x="4439094" y="3429000"/>
            <a:ext cx="3598349" cy="1015663"/>
            <a:chOff x="5028816" y="1614409"/>
            <a:chExt cx="3598349" cy="101566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B130EA9-074E-57C7-CFCA-626D42AEC2CE}"/>
                </a:ext>
              </a:extLst>
            </p:cNvPr>
            <p:cNvSpPr txBox="1"/>
            <p:nvPr/>
          </p:nvSpPr>
          <p:spPr>
            <a:xfrm>
              <a:off x="5790821" y="1614409"/>
              <a:ext cx="2836344" cy="1015663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46CAE6-DE30-0DAC-CAB7-D6835B553699}"/>
                </a:ext>
              </a:extLst>
            </p:cNvPr>
            <p:cNvSpPr txBox="1"/>
            <p:nvPr/>
          </p:nvSpPr>
          <p:spPr>
            <a:xfrm flipH="1">
              <a:off x="5028816" y="1937574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3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2A8E9EA-64D4-5B93-AC0C-50AAFD340CB2}"/>
              </a:ext>
            </a:extLst>
          </p:cNvPr>
          <p:cNvGrpSpPr/>
          <p:nvPr/>
        </p:nvGrpSpPr>
        <p:grpSpPr>
          <a:xfrm>
            <a:off x="4439094" y="4628321"/>
            <a:ext cx="3598349" cy="1015663"/>
            <a:chOff x="5028816" y="1614409"/>
            <a:chExt cx="3598349" cy="101566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164F742-55FB-0B95-B38B-D10020A351DE}"/>
                </a:ext>
              </a:extLst>
            </p:cNvPr>
            <p:cNvSpPr txBox="1"/>
            <p:nvPr/>
          </p:nvSpPr>
          <p:spPr>
            <a:xfrm>
              <a:off x="5790821" y="1614409"/>
              <a:ext cx="2836344" cy="1015663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0.001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b[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0.002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86E28CE-A9F1-87D8-235E-F5A8DB61CB1A}"/>
                </a:ext>
              </a:extLst>
            </p:cNvPr>
            <p:cNvSpPr txBox="1"/>
            <p:nvPr/>
          </p:nvSpPr>
          <p:spPr>
            <a:xfrm flipH="1">
              <a:off x="5028816" y="1937574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4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E3B28B4-8EB9-4CAB-2C3D-51D565505F92}"/>
              </a:ext>
            </a:extLst>
          </p:cNvPr>
          <p:cNvSpPr txBox="1"/>
          <p:nvPr/>
        </p:nvSpPr>
        <p:spPr>
          <a:xfrm flipH="1">
            <a:off x="335965" y="795165"/>
            <a:ext cx="22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假设有</a:t>
            </a:r>
            <a:r>
              <a:rPr lang="en-US" altLang="zh-CN" dirty="0"/>
              <a:t>4</a:t>
            </a:r>
            <a:r>
              <a:rPr lang="zh-CN" altLang="en-US" dirty="0"/>
              <a:t>个线程：</a:t>
            </a:r>
            <a:endParaRPr lang="en-US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F99858-F8CA-1BAE-CBC3-60901D7F0A0A}"/>
              </a:ext>
            </a:extLst>
          </p:cNvPr>
          <p:cNvSpPr txBox="1"/>
          <p:nvPr/>
        </p:nvSpPr>
        <p:spPr>
          <a:xfrm flipH="1">
            <a:off x="8394872" y="1813173"/>
            <a:ext cx="3493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程序进入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zh-CN" altLang="en-US" dirty="0"/>
              <a:t>的作用范围之前是单线程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进入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zh-CN" altLang="en-US" dirty="0"/>
              <a:t>的作用范围内，自动开启多线程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离开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zh-CN" altLang="en-US" dirty="0"/>
              <a:t>的作用范围后，程序又变为单线程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51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第一个并行程序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12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57B7E0-25A5-5977-1DA1-598A351A4E61}"/>
              </a:ext>
            </a:extLst>
          </p:cNvPr>
          <p:cNvSpPr txBox="1"/>
          <p:nvPr/>
        </p:nvSpPr>
        <p:spPr>
          <a:xfrm flipH="1">
            <a:off x="253492" y="830997"/>
            <a:ext cx="676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编译：需要加上</a:t>
            </a:r>
            <a:r>
              <a:rPr lang="en-US" altLang="zh-CN" dirty="0"/>
              <a:t>OpenMP</a:t>
            </a:r>
            <a:r>
              <a:rPr lang="zh-CN" altLang="en-US" dirty="0"/>
              <a:t>的选项，才能启动（与编译器有关）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如果没有相关选项，程序完全为串行运行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2FAD43-8945-2645-98CB-6EA83BBBD51A}"/>
              </a:ext>
            </a:extLst>
          </p:cNvPr>
          <p:cNvSpPr txBox="1"/>
          <p:nvPr/>
        </p:nvSpPr>
        <p:spPr>
          <a:xfrm flipH="1">
            <a:off x="253492" y="2182719"/>
            <a:ext cx="3649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gcc</a:t>
            </a:r>
            <a:r>
              <a:rPr lang="en-US" altLang="zh-CN" dirty="0"/>
              <a:t>/g++/clang -</a:t>
            </a:r>
            <a:r>
              <a:rPr lang="en-US" altLang="zh-CN" dirty="0" err="1"/>
              <a:t>fopenmp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icpc</a:t>
            </a:r>
            <a:r>
              <a:rPr lang="en-US" altLang="zh-CN" dirty="0"/>
              <a:t>/</a:t>
            </a:r>
            <a:r>
              <a:rPr lang="en-US" altLang="zh-CN" dirty="0" err="1"/>
              <a:t>icc</a:t>
            </a:r>
            <a:r>
              <a:rPr lang="en-US" altLang="zh-CN" dirty="0"/>
              <a:t> -</a:t>
            </a:r>
            <a:r>
              <a:rPr lang="en-US" altLang="zh-CN" dirty="0" err="1"/>
              <a:t>qopenmp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 /</a:t>
            </a:r>
            <a:r>
              <a:rPr lang="en-US" altLang="zh-CN" dirty="0" err="1"/>
              <a:t>openmp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icl</a:t>
            </a:r>
            <a:r>
              <a:rPr lang="en-US" altLang="zh-CN" dirty="0"/>
              <a:t> /</a:t>
            </a:r>
            <a:r>
              <a:rPr lang="en-US" altLang="zh-CN" dirty="0" err="1"/>
              <a:t>Qopenmp</a:t>
            </a:r>
            <a:endParaRPr lang="en-US" altLang="zh-CN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0EA44E-6454-5374-5691-1DFF131D3ADD}"/>
              </a:ext>
            </a:extLst>
          </p:cNvPr>
          <p:cNvSpPr txBox="1"/>
          <p:nvPr/>
        </p:nvSpPr>
        <p:spPr>
          <a:xfrm>
            <a:off x="4635609" y="1867760"/>
            <a:ext cx="2842969" cy="397031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b[N], c[N];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Initialize a and b.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c.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40DE70-F5BB-20AA-69B4-D2F493384630}"/>
              </a:ext>
            </a:extLst>
          </p:cNvPr>
          <p:cNvGrpSpPr/>
          <p:nvPr/>
        </p:nvGrpSpPr>
        <p:grpSpPr>
          <a:xfrm>
            <a:off x="4686160" y="3186526"/>
            <a:ext cx="2507498" cy="1498362"/>
            <a:chOff x="3687893" y="3202847"/>
            <a:chExt cx="2507498" cy="149836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374C80A-C001-A5F6-50AE-9C2AD6C19AEF}"/>
                </a:ext>
              </a:extLst>
            </p:cNvPr>
            <p:cNvSpPr/>
            <p:nvPr/>
          </p:nvSpPr>
          <p:spPr>
            <a:xfrm>
              <a:off x="3687893" y="3202847"/>
              <a:ext cx="2507498" cy="22615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4C30D02-6B5C-071B-827C-7AA272BDF20E}"/>
                </a:ext>
              </a:extLst>
            </p:cNvPr>
            <p:cNvSpPr/>
            <p:nvPr/>
          </p:nvSpPr>
          <p:spPr>
            <a:xfrm>
              <a:off x="3687893" y="4475056"/>
              <a:ext cx="2507498" cy="22615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7287B-20F6-5325-A78E-0FF02ACB8A58}"/>
              </a:ext>
            </a:extLst>
          </p:cNvPr>
          <p:cNvSpPr txBox="1"/>
          <p:nvPr/>
        </p:nvSpPr>
        <p:spPr>
          <a:xfrm flipH="1">
            <a:off x="7800605" y="3186526"/>
            <a:ext cx="295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没有相关选项时，</a:t>
            </a:r>
            <a:r>
              <a:rPr lang="en-US" altLang="zh-CN" dirty="0"/>
              <a:t>OpenMP</a:t>
            </a:r>
            <a:r>
              <a:rPr lang="zh-CN" altLang="en-US" dirty="0"/>
              <a:t>预处理语句将被直接忽略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2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For</a:t>
            </a:r>
            <a:r>
              <a:rPr lang="zh-CN" altLang="en-US" sz="3600" dirty="0"/>
              <a:t>语句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13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4865879" y="1150316"/>
            <a:ext cx="4165789" cy="3693319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C++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exp(-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)*sin(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68054B-1B6E-67FB-3044-A1557F14866E}"/>
              </a:ext>
            </a:extLst>
          </p:cNvPr>
          <p:cNvSpPr txBox="1"/>
          <p:nvPr/>
        </p:nvSpPr>
        <p:spPr>
          <a:xfrm flipH="1">
            <a:off x="223321" y="901179"/>
            <a:ext cx="332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对之后的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dirty="0"/>
              <a:t>进行自动并行化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EC33AE-1AA7-E287-66B9-527E6121F7B6}"/>
              </a:ext>
            </a:extLst>
          </p:cNvPr>
          <p:cNvSpPr txBox="1"/>
          <p:nvPr/>
        </p:nvSpPr>
        <p:spPr>
          <a:xfrm>
            <a:off x="223321" y="1526767"/>
            <a:ext cx="350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A0DCD4-2D7D-AC2C-D700-F910099E9673}"/>
              </a:ext>
            </a:extLst>
          </p:cNvPr>
          <p:cNvSpPr/>
          <p:nvPr/>
        </p:nvSpPr>
        <p:spPr>
          <a:xfrm>
            <a:off x="4513881" y="2883898"/>
            <a:ext cx="5637284" cy="138329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规约操作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14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规约（</a:t>
            </a:r>
            <a:r>
              <a:rPr lang="en-US" altLang="zh-CN" dirty="0"/>
              <a:t>reduce</a:t>
            </a:r>
            <a:r>
              <a:rPr lang="zh-CN" altLang="en-US" dirty="0"/>
              <a:t>）：将多个数据用某种操作合并成少量（一个）数据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3618146" y="2390472"/>
            <a:ext cx="3789819" cy="397031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200.\n"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%.3f\n"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6C3556-3972-1750-ABF5-8035C9822B09}"/>
                  </a:ext>
                </a:extLst>
              </p:cNvPr>
              <p:cNvSpPr txBox="1"/>
              <p:nvPr/>
            </p:nvSpPr>
            <p:spPr>
              <a:xfrm>
                <a:off x="1841150" y="1269364"/>
                <a:ext cx="110113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6C3556-3972-1750-ABF5-8035C9822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50" y="1269364"/>
                <a:ext cx="1101135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C59F1A-B46E-614E-C377-1E0EAF0AEE47}"/>
                  </a:ext>
                </a:extLst>
              </p:cNvPr>
              <p:cNvSpPr txBox="1"/>
              <p:nvPr/>
            </p:nvSpPr>
            <p:spPr>
              <a:xfrm>
                <a:off x="3489760" y="1269364"/>
                <a:ext cx="114428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C59F1A-B46E-614E-C377-1E0EAF0A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60" y="1269364"/>
                <a:ext cx="1144288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3F6E4C-3BF1-75DE-0869-5B6541177A6A}"/>
                  </a:ext>
                </a:extLst>
              </p:cNvPr>
              <p:cNvSpPr txBox="1"/>
              <p:nvPr/>
            </p:nvSpPr>
            <p:spPr>
              <a:xfrm>
                <a:off x="5286634" y="1467271"/>
                <a:ext cx="1235210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3F6E4C-3BF1-75DE-0869-5B654117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34" y="1467271"/>
                <a:ext cx="1235210" cy="360612"/>
              </a:xfrm>
              <a:prstGeom prst="rect">
                <a:avLst/>
              </a:prstGeom>
              <a:blipFill>
                <a:blip r:embed="rId4"/>
                <a:stretch>
                  <a:fillRect l="-3448" r="-98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F4DA56A-C9DA-4F7F-BDCF-81E3EF4EB8BF}"/>
              </a:ext>
            </a:extLst>
          </p:cNvPr>
          <p:cNvSpPr txBox="1"/>
          <p:nvPr/>
        </p:nvSpPr>
        <p:spPr>
          <a:xfrm flipH="1">
            <a:off x="335965" y="3382833"/>
            <a:ext cx="22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例：两个向量的内积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08ACCF-F736-4413-374A-231AC0EA526B}"/>
                  </a:ext>
                </a:extLst>
              </p:cNvPr>
              <p:cNvSpPr txBox="1"/>
              <p:nvPr/>
            </p:nvSpPr>
            <p:spPr>
              <a:xfrm>
                <a:off x="1011604" y="4098703"/>
                <a:ext cx="1480212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08ACCF-F736-4413-374A-231AC0EA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04" y="4098703"/>
                <a:ext cx="1480212" cy="778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44659D8-7BA6-CD54-C168-8C50348A404C}"/>
              </a:ext>
            </a:extLst>
          </p:cNvPr>
          <p:cNvSpPr/>
          <p:nvPr/>
        </p:nvSpPr>
        <p:spPr>
          <a:xfrm>
            <a:off x="3277357" y="4487913"/>
            <a:ext cx="6065425" cy="110072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规约操作：线程竞争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15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395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8</a:t>
            </a:r>
            <a:r>
              <a:rPr lang="zh-CN" altLang="en-US" dirty="0"/>
              <a:t>核并行的情况下，运行结果为：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4843972" y="2420255"/>
            <a:ext cx="3958063" cy="397031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200.\n"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%.3f\n"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4659D8-7BA6-CD54-C168-8C50348A404C}"/>
              </a:ext>
            </a:extLst>
          </p:cNvPr>
          <p:cNvSpPr/>
          <p:nvPr/>
        </p:nvSpPr>
        <p:spPr>
          <a:xfrm>
            <a:off x="5463626" y="5174974"/>
            <a:ext cx="289628" cy="2711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815E82-0CE7-AECB-1256-5B5A60BE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26" y="795165"/>
            <a:ext cx="4742914" cy="7937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C164D96-9C55-C5D5-1DB2-783E0C02B5E5}"/>
              </a:ext>
            </a:extLst>
          </p:cNvPr>
          <p:cNvSpPr txBox="1"/>
          <p:nvPr/>
        </p:nvSpPr>
        <p:spPr>
          <a:xfrm flipH="1">
            <a:off x="335964" y="1764480"/>
            <a:ext cx="69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多线程在访问同一个变量时，特别要注意</a:t>
            </a:r>
            <a:r>
              <a:rPr lang="zh-CN" altLang="en-US" dirty="0">
                <a:solidFill>
                  <a:srgbClr val="FF0000"/>
                </a:solidFill>
              </a:rPr>
              <a:t>竞争（</a:t>
            </a:r>
            <a:r>
              <a:rPr lang="en-US" altLang="zh-CN" dirty="0">
                <a:solidFill>
                  <a:srgbClr val="FF0000"/>
                </a:solidFill>
              </a:rPr>
              <a:t>race condition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这是所有并行编程必须注意的问题！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1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规约操作：线程竞争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16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928CA-685C-D2C0-EC4A-A1677120B207}"/>
              </a:ext>
            </a:extLst>
          </p:cNvPr>
          <p:cNvSpPr txBox="1"/>
          <p:nvPr/>
        </p:nvSpPr>
        <p:spPr>
          <a:xfrm>
            <a:off x="448610" y="1515864"/>
            <a:ext cx="122822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 = 100.00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E77A9A-F55F-E228-3842-BDAD14D320E4}"/>
              </a:ext>
            </a:extLst>
          </p:cNvPr>
          <p:cNvSpPr txBox="1"/>
          <p:nvPr/>
        </p:nvSpPr>
        <p:spPr>
          <a:xfrm flipH="1">
            <a:off x="673896" y="2157872"/>
            <a:ext cx="305659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操作</a:t>
            </a:r>
            <a:r>
              <a:rPr lang="en-US" altLang="zh-CN" dirty="0"/>
              <a:t>c</a:t>
            </a:r>
            <a:r>
              <a:rPr lang="zh-CN" altLang="en-US" dirty="0"/>
              <a:t>：读取</a:t>
            </a:r>
            <a:r>
              <a:rPr lang="en-US" altLang="zh-CN" dirty="0"/>
              <a:t>c</a:t>
            </a:r>
            <a:r>
              <a:rPr lang="zh-CN" altLang="en-US" dirty="0"/>
              <a:t>发现是</a:t>
            </a:r>
            <a:r>
              <a:rPr lang="en-US" altLang="zh-CN" dirty="0"/>
              <a:t>100.00</a:t>
            </a:r>
            <a:r>
              <a:rPr lang="zh-CN" altLang="en-US" dirty="0"/>
              <a:t>，于是把</a:t>
            </a:r>
            <a:r>
              <a:rPr lang="en-US" altLang="zh-CN" dirty="0"/>
              <a:t>100.00+0.02=100.02</a:t>
            </a:r>
            <a:r>
              <a:rPr lang="zh-CN" altLang="en-US" dirty="0"/>
              <a:t>赋值给</a:t>
            </a:r>
            <a:r>
              <a:rPr lang="en-US" altLang="zh-CN" dirty="0"/>
              <a:t>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7C54FB-D228-C6D8-AE8A-EDC649A3D335}"/>
              </a:ext>
            </a:extLst>
          </p:cNvPr>
          <p:cNvGrpSpPr/>
          <p:nvPr/>
        </p:nvGrpSpPr>
        <p:grpSpPr>
          <a:xfrm>
            <a:off x="673896" y="3161146"/>
            <a:ext cx="3056590" cy="1808345"/>
            <a:chOff x="673896" y="3161146"/>
            <a:chExt cx="3056590" cy="180834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04EEC8-D069-8F48-1292-C5F338E94A03}"/>
                </a:ext>
              </a:extLst>
            </p:cNvPr>
            <p:cNvSpPr txBox="1"/>
            <p:nvPr/>
          </p:nvSpPr>
          <p:spPr>
            <a:xfrm flipH="1">
              <a:off x="673896" y="4046161"/>
              <a:ext cx="3056590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2</a:t>
              </a:r>
              <a:r>
                <a:rPr lang="zh-CN" altLang="en-US" dirty="0"/>
                <a:t>操作</a:t>
              </a:r>
              <a:r>
                <a:rPr lang="en-US" altLang="zh-CN" dirty="0"/>
                <a:t>c</a:t>
              </a:r>
              <a:r>
                <a:rPr lang="zh-CN" altLang="en-US" dirty="0"/>
                <a:t>：读取</a:t>
              </a:r>
              <a:r>
                <a:rPr lang="en-US" altLang="zh-CN" dirty="0"/>
                <a:t>c</a:t>
              </a:r>
              <a:r>
                <a:rPr lang="zh-CN" altLang="en-US" dirty="0"/>
                <a:t>发现是</a:t>
              </a:r>
              <a:r>
                <a:rPr lang="en-US" altLang="zh-CN" dirty="0"/>
                <a:t>100.02</a:t>
              </a:r>
              <a:r>
                <a:rPr lang="zh-CN" altLang="en-US" dirty="0"/>
                <a:t>，于是把</a:t>
              </a:r>
              <a:r>
                <a:rPr lang="en-US" altLang="zh-CN" dirty="0"/>
                <a:t>100.02+0.02=100.04</a:t>
              </a:r>
              <a:r>
                <a:rPr lang="zh-CN" altLang="en-US" dirty="0"/>
                <a:t>赋值给</a:t>
              </a:r>
              <a:r>
                <a:rPr lang="en-US" altLang="zh-CN" dirty="0"/>
                <a:t>c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4E6B9C76-E7AE-08DE-C4F6-DE7ACE53F2FF}"/>
                </a:ext>
              </a:extLst>
            </p:cNvPr>
            <p:cNvSpPr/>
            <p:nvPr/>
          </p:nvSpPr>
          <p:spPr>
            <a:xfrm>
              <a:off x="2034902" y="3161146"/>
              <a:ext cx="334578" cy="80507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F5CD38-D026-E55C-832E-9D6D9A292561}"/>
                </a:ext>
              </a:extLst>
            </p:cNvPr>
            <p:cNvSpPr txBox="1"/>
            <p:nvPr/>
          </p:nvSpPr>
          <p:spPr>
            <a:xfrm flipH="1">
              <a:off x="2423183" y="3244334"/>
              <a:ext cx="1307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en-US" altLang="zh-CN" dirty="0"/>
                <a:t>c</a:t>
              </a:r>
              <a:r>
                <a:rPr lang="zh-CN" altLang="en-US" dirty="0"/>
                <a:t>更新后</a:t>
              </a:r>
              <a:endParaRPr lang="en-US" altLang="zh-CN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6D7651F-EBFA-A019-48FF-5C583863BEF4}"/>
              </a:ext>
            </a:extLst>
          </p:cNvPr>
          <p:cNvSpPr txBox="1"/>
          <p:nvPr/>
        </p:nvSpPr>
        <p:spPr>
          <a:xfrm>
            <a:off x="5312158" y="1515864"/>
            <a:ext cx="122822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 = 100.00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93A604-E7A5-DD80-8C6F-43CF91825C62}"/>
              </a:ext>
            </a:extLst>
          </p:cNvPr>
          <p:cNvSpPr txBox="1"/>
          <p:nvPr/>
        </p:nvSpPr>
        <p:spPr>
          <a:xfrm flipH="1">
            <a:off x="6282223" y="3776799"/>
            <a:ext cx="35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0.02</a:t>
            </a:r>
            <a:r>
              <a:rPr lang="zh-CN" altLang="en-US" dirty="0">
                <a:solidFill>
                  <a:srgbClr val="FF0000"/>
                </a:solidFill>
              </a:rPr>
              <a:t>的贡献丢失了！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F6D00E-0506-25B9-DE60-AA36B455E90D}"/>
              </a:ext>
            </a:extLst>
          </p:cNvPr>
          <p:cNvGrpSpPr/>
          <p:nvPr/>
        </p:nvGrpSpPr>
        <p:grpSpPr>
          <a:xfrm>
            <a:off x="5537444" y="1973206"/>
            <a:ext cx="5980661" cy="1380672"/>
            <a:chOff x="5537444" y="1973206"/>
            <a:chExt cx="5980661" cy="138067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CDDDEC-FC5F-366A-D5D4-346FC4B9217B}"/>
                </a:ext>
              </a:extLst>
            </p:cNvPr>
            <p:cNvSpPr txBox="1"/>
            <p:nvPr/>
          </p:nvSpPr>
          <p:spPr>
            <a:xfrm flipH="1">
              <a:off x="5537444" y="2157872"/>
              <a:ext cx="3056591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1</a:t>
              </a:r>
              <a:r>
                <a:rPr lang="zh-CN" altLang="en-US" dirty="0"/>
                <a:t>操作</a:t>
              </a:r>
              <a:r>
                <a:rPr lang="en-US" altLang="zh-CN" dirty="0"/>
                <a:t>c</a:t>
              </a:r>
              <a:r>
                <a:rPr lang="zh-CN" altLang="en-US" dirty="0"/>
                <a:t>：读取</a:t>
              </a:r>
              <a:r>
                <a:rPr lang="en-US" altLang="zh-CN" dirty="0"/>
                <a:t>c</a:t>
              </a:r>
              <a:r>
                <a:rPr lang="zh-CN" altLang="en-US" dirty="0"/>
                <a:t>发现是</a:t>
              </a:r>
              <a:r>
                <a:rPr lang="en-US" altLang="zh-CN" dirty="0"/>
                <a:t>100.00</a:t>
              </a:r>
              <a:r>
                <a:rPr lang="zh-CN" altLang="en-US" dirty="0"/>
                <a:t>，于是把</a:t>
              </a:r>
              <a:r>
                <a:rPr lang="en-US" altLang="zh-CN" dirty="0"/>
                <a:t>100.00+0.02=100.02</a:t>
              </a:r>
              <a:r>
                <a:rPr lang="zh-CN" altLang="en-US" dirty="0"/>
                <a:t>赋值给</a:t>
              </a:r>
              <a:r>
                <a:rPr lang="en-US" altLang="zh-CN" dirty="0"/>
                <a:t>c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DEC29AE-E51D-92D5-012D-434D372A73D9}"/>
                </a:ext>
              </a:extLst>
            </p:cNvPr>
            <p:cNvSpPr txBox="1"/>
            <p:nvPr/>
          </p:nvSpPr>
          <p:spPr>
            <a:xfrm flipH="1">
              <a:off x="8461515" y="2430548"/>
              <a:ext cx="3056590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2</a:t>
              </a:r>
              <a:r>
                <a:rPr lang="zh-CN" altLang="en-US" dirty="0"/>
                <a:t>操作</a:t>
              </a:r>
              <a:r>
                <a:rPr lang="en-US" altLang="zh-CN" dirty="0"/>
                <a:t>c</a:t>
              </a:r>
              <a:r>
                <a:rPr lang="zh-CN" altLang="en-US" dirty="0"/>
                <a:t>：读取</a:t>
              </a:r>
              <a:r>
                <a:rPr lang="en-US" altLang="zh-CN" dirty="0"/>
                <a:t>c</a:t>
              </a:r>
              <a:r>
                <a:rPr lang="zh-CN" altLang="en-US" dirty="0"/>
                <a:t>发现是</a:t>
              </a:r>
              <a:r>
                <a:rPr lang="en-US" altLang="zh-CN" dirty="0">
                  <a:solidFill>
                    <a:srgbClr val="FF0000"/>
                  </a:solidFill>
                </a:rPr>
                <a:t>100.00</a:t>
              </a:r>
              <a:r>
                <a:rPr lang="zh-CN" altLang="en-US" dirty="0"/>
                <a:t>，于是把</a:t>
              </a:r>
              <a:r>
                <a:rPr lang="en-US" altLang="zh-CN" dirty="0"/>
                <a:t>100.00+0.02=100.02</a:t>
              </a:r>
              <a:r>
                <a:rPr lang="zh-CN" altLang="en-US" dirty="0"/>
                <a:t>赋值给</a:t>
              </a:r>
              <a:r>
                <a:rPr lang="en-US" altLang="zh-CN" dirty="0"/>
                <a:t>c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0022E3-E48C-7E2F-688F-FB9CD9A7D963}"/>
                </a:ext>
              </a:extLst>
            </p:cNvPr>
            <p:cNvSpPr txBox="1"/>
            <p:nvPr/>
          </p:nvSpPr>
          <p:spPr>
            <a:xfrm flipH="1">
              <a:off x="8682506" y="1973206"/>
              <a:ext cx="176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两者几乎同时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869CCB-8185-363A-A818-024CF51BFED9}"/>
              </a:ext>
            </a:extLst>
          </p:cNvPr>
          <p:cNvSpPr txBox="1"/>
          <p:nvPr/>
        </p:nvSpPr>
        <p:spPr>
          <a:xfrm>
            <a:off x="537144" y="869747"/>
            <a:ext cx="113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理想</a:t>
            </a:r>
            <a:endParaRPr lang="en-US" sz="4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349761-DBBC-949C-64C2-BFD32664874B}"/>
              </a:ext>
            </a:extLst>
          </p:cNvPr>
          <p:cNvSpPr txBox="1"/>
          <p:nvPr/>
        </p:nvSpPr>
        <p:spPr>
          <a:xfrm>
            <a:off x="5400692" y="869747"/>
            <a:ext cx="113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现实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75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规约操作：线程竞争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17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E431CC-4134-9825-0DE2-65F3039A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7" y="930344"/>
            <a:ext cx="10103593" cy="521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1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规约操作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18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7527537" y="1048655"/>
            <a:ext cx="3958063" cy="397031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reduction(+:c)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200.\n"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%.3f\n"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4659D8-7BA6-CD54-C168-8C50348A404C}"/>
              </a:ext>
            </a:extLst>
          </p:cNvPr>
          <p:cNvSpPr/>
          <p:nvPr/>
        </p:nvSpPr>
        <p:spPr>
          <a:xfrm>
            <a:off x="9671192" y="3213652"/>
            <a:ext cx="1275104" cy="2711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F88D07-42C7-5EDB-9B19-19585F8703C6}"/>
              </a:ext>
            </a:extLst>
          </p:cNvPr>
          <p:cNvSpPr txBox="1"/>
          <p:nvPr/>
        </p:nvSpPr>
        <p:spPr>
          <a:xfrm flipH="1">
            <a:off x="157060" y="830997"/>
            <a:ext cx="66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zh-CN" altLang="en-US" dirty="0"/>
              <a:t>中加上一个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zh-CN" altLang="en-US" dirty="0"/>
              <a:t>子句，告诉编译器变量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dirty="0"/>
              <a:t>将以操作符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dirty="0"/>
              <a:t>进行规约，就可以保证结果的正确性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93D84-FC7E-38F9-FF2B-D3B719E4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9" y="1755234"/>
            <a:ext cx="3596400" cy="716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A5E97B-C6D2-54CE-D9E1-19A197E8CAF2}"/>
              </a:ext>
            </a:extLst>
          </p:cNvPr>
          <p:cNvSpPr txBox="1"/>
          <p:nvPr/>
        </p:nvSpPr>
        <p:spPr>
          <a:xfrm>
            <a:off x="1677585" y="3573193"/>
            <a:ext cx="3958063" cy="1384995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reduction(+:c)</a:t>
            </a:r>
          </a:p>
          <a:p>
            <a:endParaRPr lang="en-US" altLang="zh-CN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reduction(*:c)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max:c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reduction(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min:c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9EC5ED-066A-0CCE-6FB2-B07242A698C4}"/>
              </a:ext>
            </a:extLst>
          </p:cNvPr>
          <p:cNvSpPr txBox="1"/>
          <p:nvPr/>
        </p:nvSpPr>
        <p:spPr>
          <a:xfrm flipH="1">
            <a:off x="157060" y="2737152"/>
            <a:ext cx="66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规约基本不影响效率，非常高效的操作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57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调度控制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19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调度（</a:t>
            </a:r>
            <a:r>
              <a:rPr lang="en-US" altLang="zh-CN" dirty="0"/>
              <a:t>schedule</a:t>
            </a:r>
            <a:r>
              <a:rPr lang="zh-CN" altLang="en-US" dirty="0"/>
              <a:t>）：</a:t>
            </a:r>
            <a:r>
              <a:rPr lang="en-US" altLang="zh-CN" dirty="0"/>
              <a:t>OpenMP</a:t>
            </a:r>
            <a:r>
              <a:rPr lang="zh-CN" altLang="en-US" dirty="0"/>
              <a:t>将</a:t>
            </a:r>
            <a:r>
              <a:rPr lang="zh-CN" altLang="en-US"/>
              <a:t>任务分配给线程的</a:t>
            </a:r>
            <a:r>
              <a:rPr lang="zh-CN" altLang="en-US" dirty="0"/>
              <a:t>方式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4718379" y="1903960"/>
            <a:ext cx="5041847" cy="4339650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reduction(+:c)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]*a[j];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%.8f\n"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*N*(N-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%.8f\n"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65EAA0-D1A6-B5D6-56B5-C2D8F17AB01C}"/>
              </a:ext>
            </a:extLst>
          </p:cNvPr>
          <p:cNvSpPr txBox="1"/>
          <p:nvPr/>
        </p:nvSpPr>
        <p:spPr>
          <a:xfrm flipH="1">
            <a:off x="322712" y="1562366"/>
            <a:ext cx="22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例：二重求和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4F35FA-DADC-6F7C-84E7-D1C35F841FE5}"/>
                  </a:ext>
                </a:extLst>
              </p:cNvPr>
              <p:cNvSpPr txBox="1"/>
              <p:nvPr/>
            </p:nvSpPr>
            <p:spPr>
              <a:xfrm>
                <a:off x="998351" y="2278236"/>
                <a:ext cx="1595886" cy="81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4F35FA-DADC-6F7C-84E7-D1C35F84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1" y="2278236"/>
                <a:ext cx="1595886" cy="819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514FF64-CE74-C4AC-2A4B-D0840C1406DC}"/>
              </a:ext>
            </a:extLst>
          </p:cNvPr>
          <p:cNvSpPr txBox="1"/>
          <p:nvPr/>
        </p:nvSpPr>
        <p:spPr>
          <a:xfrm flipH="1">
            <a:off x="335965" y="3677513"/>
            <a:ext cx="187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单核：</a:t>
            </a:r>
            <a:r>
              <a:rPr lang="en-US" altLang="zh-CN" dirty="0"/>
              <a:t>144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16</a:t>
            </a:r>
            <a:r>
              <a:rPr lang="zh-CN" altLang="en-US" dirty="0"/>
              <a:t>核：</a:t>
            </a:r>
            <a:r>
              <a:rPr lang="en-US" altLang="zh-CN" dirty="0"/>
              <a:t>7.5 s</a:t>
            </a:r>
          </a:p>
        </p:txBody>
      </p:sp>
    </p:spTree>
    <p:extLst>
      <p:ext uri="{BB962C8B-B14F-4D97-AF65-F5344CB8AC3E}">
        <p14:creationId xmlns:p14="http://schemas.microsoft.com/office/powerpoint/2010/main" val="38967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472443" y="2182504"/>
            <a:ext cx="99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多线程模型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37729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调度控制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20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192762" y="1524218"/>
            <a:ext cx="5220752" cy="4339650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reduction(+:c)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]*a[j];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%.8f.\n"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*N*(N-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%.8f\n"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369BB8-447D-F9C9-C09B-C63947174E56}"/>
              </a:ext>
            </a:extLst>
          </p:cNvPr>
          <p:cNvSpPr txBox="1"/>
          <p:nvPr/>
        </p:nvSpPr>
        <p:spPr>
          <a:xfrm flipH="1">
            <a:off x="335965" y="795165"/>
            <a:ext cx="22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假设有</a:t>
            </a:r>
            <a:r>
              <a:rPr lang="en-US" altLang="zh-CN" dirty="0"/>
              <a:t>4</a:t>
            </a:r>
            <a:r>
              <a:rPr lang="zh-CN" altLang="en-US" dirty="0"/>
              <a:t>个进程：</a:t>
            </a:r>
            <a:endParaRPr lang="en-US" altLang="zh-CN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C0156310-9FA1-81F0-30AF-12E646C505A4}"/>
              </a:ext>
            </a:extLst>
          </p:cNvPr>
          <p:cNvSpPr/>
          <p:nvPr/>
        </p:nvSpPr>
        <p:spPr>
          <a:xfrm>
            <a:off x="5645526" y="2057383"/>
            <a:ext cx="348908" cy="3836500"/>
          </a:xfrm>
          <a:prstGeom prst="leftBrace">
            <a:avLst>
              <a:gd name="adj1" fmla="val 66287"/>
              <a:gd name="adj2" fmla="val 6139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4AB79A-0AEB-A9AC-984A-29A9F19D3233}"/>
              </a:ext>
            </a:extLst>
          </p:cNvPr>
          <p:cNvSpPr/>
          <p:nvPr/>
        </p:nvSpPr>
        <p:spPr>
          <a:xfrm>
            <a:off x="192762" y="3607035"/>
            <a:ext cx="5366525" cy="14619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0BC0A7-DC0F-D21B-1B77-D81ABAFF059F}"/>
              </a:ext>
            </a:extLst>
          </p:cNvPr>
          <p:cNvGrpSpPr/>
          <p:nvPr/>
        </p:nvGrpSpPr>
        <p:grpSpPr>
          <a:xfrm>
            <a:off x="6226445" y="1615827"/>
            <a:ext cx="4004232" cy="814630"/>
            <a:chOff x="6226445" y="1615827"/>
            <a:chExt cx="4004232" cy="8146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EE8458-090B-765C-BE84-E66FB3DF305D}"/>
                </a:ext>
              </a:extLst>
            </p:cNvPr>
            <p:cNvSpPr txBox="1"/>
            <p:nvPr/>
          </p:nvSpPr>
          <p:spPr>
            <a:xfrm>
              <a:off x="6995077" y="1661993"/>
              <a:ext cx="3235600" cy="276999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5000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C3472E-3BFC-9B2B-3E19-A9F754DD07EF}"/>
                </a:ext>
              </a:extLst>
            </p:cNvPr>
            <p:cNvSpPr txBox="1"/>
            <p:nvPr/>
          </p:nvSpPr>
          <p:spPr>
            <a:xfrm flipH="1">
              <a:off x="6226446" y="1615827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A6CE6D6-7DA1-14AA-B199-C5F3C11264DE}"/>
                </a:ext>
              </a:extLst>
            </p:cNvPr>
            <p:cNvSpPr txBox="1"/>
            <p:nvPr/>
          </p:nvSpPr>
          <p:spPr>
            <a:xfrm flipH="1">
              <a:off x="6226445" y="2061125"/>
              <a:ext cx="36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计算量：</a:t>
              </a:r>
              <a:r>
                <a:rPr lang="en-US" altLang="zh-CN" dirty="0"/>
                <a:t>0+1+…+49999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0E6F3C-76FD-B23B-BE23-C327CAA6E2E2}"/>
              </a:ext>
            </a:extLst>
          </p:cNvPr>
          <p:cNvGrpSpPr/>
          <p:nvPr/>
        </p:nvGrpSpPr>
        <p:grpSpPr>
          <a:xfrm>
            <a:off x="6226445" y="2879413"/>
            <a:ext cx="4004232" cy="814630"/>
            <a:chOff x="6226445" y="1615827"/>
            <a:chExt cx="4004232" cy="81463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DCF7F8-9D68-22EC-CEF6-08E2669B908F}"/>
                </a:ext>
              </a:extLst>
            </p:cNvPr>
            <p:cNvSpPr txBox="1"/>
            <p:nvPr/>
          </p:nvSpPr>
          <p:spPr>
            <a:xfrm>
              <a:off x="6995076" y="1661993"/>
              <a:ext cx="3235601" cy="276999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10000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161A30F-78C8-7F3B-CC98-87A70EF80214}"/>
                </a:ext>
              </a:extLst>
            </p:cNvPr>
            <p:cNvSpPr txBox="1"/>
            <p:nvPr/>
          </p:nvSpPr>
          <p:spPr>
            <a:xfrm flipH="1">
              <a:off x="6226446" y="1615827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FE68E62-F8DC-CEBF-D204-D39A45AE26CB}"/>
                </a:ext>
              </a:extLst>
            </p:cNvPr>
            <p:cNvSpPr txBox="1"/>
            <p:nvPr/>
          </p:nvSpPr>
          <p:spPr>
            <a:xfrm flipH="1">
              <a:off x="6226445" y="2061125"/>
              <a:ext cx="36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计算量：</a:t>
              </a:r>
              <a:r>
                <a:rPr lang="en-US" altLang="zh-CN" dirty="0"/>
                <a:t>49999+…+99999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CABBC3-5564-E90E-C781-E2338B3DFBE4}"/>
              </a:ext>
            </a:extLst>
          </p:cNvPr>
          <p:cNvGrpSpPr/>
          <p:nvPr/>
        </p:nvGrpSpPr>
        <p:grpSpPr>
          <a:xfrm>
            <a:off x="6226445" y="4217882"/>
            <a:ext cx="4004232" cy="814630"/>
            <a:chOff x="6226445" y="1615827"/>
            <a:chExt cx="4004232" cy="81463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6B63067-3FD9-2275-2544-83F26102BBCA}"/>
                </a:ext>
              </a:extLst>
            </p:cNvPr>
            <p:cNvSpPr txBox="1"/>
            <p:nvPr/>
          </p:nvSpPr>
          <p:spPr>
            <a:xfrm>
              <a:off x="6995076" y="1661993"/>
              <a:ext cx="3235601" cy="276999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15000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B8FFF84-4253-FEAC-1D94-E1DB59FBFF7C}"/>
                </a:ext>
              </a:extLst>
            </p:cNvPr>
            <p:cNvSpPr txBox="1"/>
            <p:nvPr/>
          </p:nvSpPr>
          <p:spPr>
            <a:xfrm flipH="1">
              <a:off x="6226446" y="1615827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3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150BB4-3338-BCF2-A915-69557568D47D}"/>
                </a:ext>
              </a:extLst>
            </p:cNvPr>
            <p:cNvSpPr txBox="1"/>
            <p:nvPr/>
          </p:nvSpPr>
          <p:spPr>
            <a:xfrm flipH="1">
              <a:off x="6226445" y="2061125"/>
              <a:ext cx="36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计算量：</a:t>
              </a:r>
              <a:r>
                <a:rPr lang="en-US" altLang="zh-CN" dirty="0"/>
                <a:t>100000+…+149999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C522AA-F545-FBB0-08C5-79644040E08F}"/>
              </a:ext>
            </a:extLst>
          </p:cNvPr>
          <p:cNvGrpSpPr/>
          <p:nvPr/>
        </p:nvGrpSpPr>
        <p:grpSpPr>
          <a:xfrm>
            <a:off x="6226445" y="5488236"/>
            <a:ext cx="4004232" cy="814630"/>
            <a:chOff x="6226445" y="1615827"/>
            <a:chExt cx="4004232" cy="81463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BB2980-3B04-C593-DF24-27E4C070626C}"/>
                </a:ext>
              </a:extLst>
            </p:cNvPr>
            <p:cNvSpPr txBox="1"/>
            <p:nvPr/>
          </p:nvSpPr>
          <p:spPr>
            <a:xfrm>
              <a:off x="6995076" y="1661993"/>
              <a:ext cx="3235601" cy="276999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150000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20000</a:t>
              </a:r>
              <a:r>
                <a:rPr lang="en-US" altLang="zh-CN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++</a:t>
              </a:r>
              <a:r>
                <a:rPr lang="en-US" altLang="zh-CN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E1C4E13-EFAE-D715-9409-918DB780C66E}"/>
                </a:ext>
              </a:extLst>
            </p:cNvPr>
            <p:cNvSpPr txBox="1"/>
            <p:nvPr/>
          </p:nvSpPr>
          <p:spPr>
            <a:xfrm flipH="1">
              <a:off x="6226446" y="1615827"/>
              <a:ext cx="84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</a:t>
              </a:r>
              <a:r>
                <a:rPr lang="en-US" altLang="zh-CN" dirty="0"/>
                <a:t>4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3E7A64-B2E9-4A32-0C99-D140F4676764}"/>
                </a:ext>
              </a:extLst>
            </p:cNvPr>
            <p:cNvSpPr txBox="1"/>
            <p:nvPr/>
          </p:nvSpPr>
          <p:spPr>
            <a:xfrm flipH="1">
              <a:off x="6226445" y="2061125"/>
              <a:ext cx="360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计算量：</a:t>
              </a:r>
              <a:r>
                <a:rPr lang="en-US" altLang="zh-CN" dirty="0"/>
                <a:t>150000+…+199999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7C5DA594-1F69-97D6-BA02-70DB6539E614}"/>
              </a:ext>
            </a:extLst>
          </p:cNvPr>
          <p:cNvSpPr txBox="1"/>
          <p:nvPr/>
        </p:nvSpPr>
        <p:spPr>
          <a:xfrm flipH="1">
            <a:off x="4228871" y="795165"/>
            <a:ext cx="760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负载不均衡！工作量严重不平均！有</a:t>
            </a:r>
            <a:r>
              <a:rPr lang="en-US" altLang="zh-CN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空闲！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调度控制：负载不均衡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21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FC771AD-CB40-A54F-B1E9-DE333163C538}"/>
              </a:ext>
            </a:extLst>
          </p:cNvPr>
          <p:cNvSpPr txBox="1"/>
          <p:nvPr/>
        </p:nvSpPr>
        <p:spPr>
          <a:xfrm flipH="1">
            <a:off x="534747" y="2028158"/>
            <a:ext cx="454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负载均衡（</a:t>
            </a:r>
            <a:r>
              <a:rPr lang="en-US" altLang="zh-CN" dirty="0"/>
              <a:t>load balance</a:t>
            </a:r>
            <a:r>
              <a:rPr lang="zh-CN" altLang="en-US" dirty="0"/>
              <a:t>）：使所有的线程有相近的工作量，才能发挥最大效率！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D59FD5-6C08-2B10-A2D0-58524946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40" y="815044"/>
            <a:ext cx="4871900" cy="59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9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调度控制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22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6461041" y="934497"/>
            <a:ext cx="5220752" cy="4339650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reduction(+:c) schedule(dynamic)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]*a[j];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%.8f.\n"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*N*(N-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%.8f\n"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369BB8-447D-F9C9-C09B-C63947174E56}"/>
              </a:ext>
            </a:extLst>
          </p:cNvPr>
          <p:cNvSpPr txBox="1"/>
          <p:nvPr/>
        </p:nvSpPr>
        <p:spPr>
          <a:xfrm flipH="1">
            <a:off x="335964" y="795165"/>
            <a:ext cx="46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/>
              <a:t>schedule</a:t>
            </a:r>
            <a:r>
              <a:rPr lang="zh-CN" altLang="en-US" dirty="0"/>
              <a:t>子句，引用动态调度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4AB79A-0AEB-A9AC-984A-29A9F19D3233}"/>
              </a:ext>
            </a:extLst>
          </p:cNvPr>
          <p:cNvSpPr/>
          <p:nvPr/>
        </p:nvSpPr>
        <p:spPr>
          <a:xfrm>
            <a:off x="9866851" y="2964305"/>
            <a:ext cx="1655916" cy="289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2FA53-7D3C-50B5-C358-C95CE2B045EE}"/>
              </a:ext>
            </a:extLst>
          </p:cNvPr>
          <p:cNvSpPr txBox="1"/>
          <p:nvPr/>
        </p:nvSpPr>
        <p:spPr>
          <a:xfrm>
            <a:off x="510207" y="1465361"/>
            <a:ext cx="4969567" cy="64633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schedule(dynamic)</a:t>
            </a:r>
          </a:p>
          <a:p>
            <a:endParaRPr lang="en-US" altLang="zh-CN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schedule(static)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Default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A4DAB-6AB2-C333-88D6-3FAAF245AAE4}"/>
              </a:ext>
            </a:extLst>
          </p:cNvPr>
          <p:cNvSpPr txBox="1"/>
          <p:nvPr/>
        </p:nvSpPr>
        <p:spPr>
          <a:xfrm flipH="1">
            <a:off x="1021083" y="2772396"/>
            <a:ext cx="318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单核：</a:t>
            </a:r>
            <a:r>
              <a:rPr lang="en-US" altLang="zh-CN" dirty="0"/>
              <a:t>144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16</a:t>
            </a:r>
            <a:r>
              <a:rPr lang="zh-CN" altLang="en-US" dirty="0"/>
              <a:t>核（静态）：</a:t>
            </a:r>
            <a:r>
              <a:rPr lang="en-US" altLang="zh-CN" dirty="0"/>
              <a:t>7.5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16</a:t>
            </a:r>
            <a:r>
              <a:rPr lang="zh-CN" altLang="en-US" dirty="0"/>
              <a:t>核（动态）：</a:t>
            </a:r>
            <a:r>
              <a:rPr lang="en-US" altLang="zh-CN" dirty="0"/>
              <a:t>5.4 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4D3216-6974-22ED-FDD9-82B1C376D86C}"/>
              </a:ext>
            </a:extLst>
          </p:cNvPr>
          <p:cNvSpPr txBox="1"/>
          <p:nvPr/>
        </p:nvSpPr>
        <p:spPr>
          <a:xfrm flipH="1">
            <a:off x="335964" y="4725762"/>
            <a:ext cx="46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调度方式的确认最好通过实测进行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48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线程数控制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23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229948" y="815043"/>
            <a:ext cx="9901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默认：线程数 </a:t>
            </a:r>
            <a:r>
              <a:rPr lang="en-US" altLang="zh-CN" dirty="0"/>
              <a:t>= CPU </a:t>
            </a:r>
            <a:r>
              <a:rPr lang="zh-CN" altLang="en-US" dirty="0"/>
              <a:t>核心个数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设置环境变量：</a:t>
            </a:r>
            <a:r>
              <a:rPr lang="en-US" altLang="zh-CN" dirty="0"/>
              <a:t>OMP_NUM_THREADS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30CCEE-180B-DECC-803E-E15A004CC7C9}"/>
              </a:ext>
            </a:extLst>
          </p:cNvPr>
          <p:cNvSpPr txBox="1"/>
          <p:nvPr/>
        </p:nvSpPr>
        <p:spPr>
          <a:xfrm>
            <a:off x="716224" y="2692463"/>
            <a:ext cx="4067812" cy="2862322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 6 threads.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3FE7BE-D08A-02DD-7ED9-1AE34A691A49}"/>
              </a:ext>
            </a:extLst>
          </p:cNvPr>
          <p:cNvSpPr txBox="1"/>
          <p:nvPr/>
        </p:nvSpPr>
        <p:spPr>
          <a:xfrm flipH="1">
            <a:off x="229948" y="2090171"/>
            <a:ext cx="49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程序内部用函数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zh-CN" altLang="en-US" dirty="0"/>
              <a:t>设定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D92C9-F849-D1EB-8E23-A4DFF7D696DC}"/>
              </a:ext>
            </a:extLst>
          </p:cNvPr>
          <p:cNvSpPr txBox="1"/>
          <p:nvPr/>
        </p:nvSpPr>
        <p:spPr>
          <a:xfrm>
            <a:off x="6096000" y="2692463"/>
            <a:ext cx="4067812" cy="267765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273ECC-5ED4-D73A-FCC3-A75064995879}"/>
              </a:ext>
            </a:extLst>
          </p:cNvPr>
          <p:cNvSpPr txBox="1"/>
          <p:nvPr/>
        </p:nvSpPr>
        <p:spPr>
          <a:xfrm flipH="1">
            <a:off x="5609724" y="2090171"/>
            <a:ext cx="49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zh-CN" altLang="en-US" dirty="0"/>
              <a:t>子句设定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EAAD1C-320F-8BD5-EA0C-72859E066346}"/>
              </a:ext>
            </a:extLst>
          </p:cNvPr>
          <p:cNvSpPr txBox="1"/>
          <p:nvPr/>
        </p:nvSpPr>
        <p:spPr>
          <a:xfrm flipH="1">
            <a:off x="229947" y="5858291"/>
            <a:ext cx="106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优先级：子句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/>
              <a:t>&gt; </a:t>
            </a:r>
            <a:r>
              <a:rPr lang="zh-CN" altLang="en-US" dirty="0"/>
              <a:t>函数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环境变量</a:t>
            </a:r>
            <a:r>
              <a:rPr lang="en-US" altLang="zh-CN" dirty="0"/>
              <a:t>OMP_NUM_THREADS</a:t>
            </a:r>
          </a:p>
        </p:txBody>
      </p:sp>
    </p:spTree>
    <p:extLst>
      <p:ext uri="{BB962C8B-B14F-4D97-AF65-F5344CB8AC3E}">
        <p14:creationId xmlns:p14="http://schemas.microsoft.com/office/powerpoint/2010/main" val="34063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常见库函数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24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zh-CN" altLang="en-US" dirty="0"/>
              <a:t>：设置线程数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zh-CN" altLang="en-US" dirty="0"/>
              <a:t>：得到当前线程数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zh-CN" altLang="en-US" dirty="0"/>
              <a:t>：得到当前线程</a:t>
            </a:r>
            <a:r>
              <a:rPr lang="en-US" altLang="zh-CN" dirty="0"/>
              <a:t>ID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5FDCDA-6E79-3389-59BC-5A612F5F657B}"/>
              </a:ext>
            </a:extLst>
          </p:cNvPr>
          <p:cNvSpPr txBox="1"/>
          <p:nvPr/>
        </p:nvSpPr>
        <p:spPr>
          <a:xfrm>
            <a:off x="463826" y="1984223"/>
            <a:ext cx="6778487" cy="360098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“Number of threads: %d\n”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threads: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4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ID: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threads: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Output: 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332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Fortran</a:t>
            </a:r>
            <a:r>
              <a:rPr lang="zh-CN" altLang="en-US" sz="3600" dirty="0"/>
              <a:t>的</a:t>
            </a:r>
            <a:r>
              <a:rPr lang="en-US" altLang="zh-CN" sz="3600" dirty="0"/>
              <a:t>OpenMP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25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664994" y="2044005"/>
            <a:ext cx="5041847" cy="304698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reduction(+:s)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+=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 =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FD40BE-330F-0986-924F-47C51043A692}"/>
              </a:ext>
            </a:extLst>
          </p:cNvPr>
          <p:cNvSpPr txBox="1"/>
          <p:nvPr/>
        </p:nvSpPr>
        <p:spPr>
          <a:xfrm>
            <a:off x="6413174" y="2053621"/>
            <a:ext cx="5041847" cy="267765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Fortran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omp_lib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!$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parallel do reduction(+:s)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s+i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enddo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(*,*)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 =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</a:t>
            </a:r>
          </a:p>
          <a:p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endprogram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7B28CB-C67F-5DDD-9E9C-4CA652620B3B}"/>
              </a:ext>
            </a:extLst>
          </p:cNvPr>
          <p:cNvSpPr txBox="1"/>
          <p:nvPr/>
        </p:nvSpPr>
        <p:spPr>
          <a:xfrm>
            <a:off x="1047466" y="1165309"/>
            <a:ext cx="178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AE1ACC-91E6-1AFA-2D73-18253503698D}"/>
              </a:ext>
            </a:extLst>
          </p:cNvPr>
          <p:cNvSpPr txBox="1"/>
          <p:nvPr/>
        </p:nvSpPr>
        <p:spPr>
          <a:xfrm>
            <a:off x="6727209" y="1165309"/>
            <a:ext cx="213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!$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omp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513C209-1720-8025-7324-840FBF988B5F}"/>
              </a:ext>
            </a:extLst>
          </p:cNvPr>
          <p:cNvSpPr/>
          <p:nvPr/>
        </p:nvSpPr>
        <p:spPr>
          <a:xfrm rot="16200000">
            <a:off x="4572434" y="-306099"/>
            <a:ext cx="334578" cy="334690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768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26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472443" y="2182504"/>
            <a:ext cx="99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OpenMP</a:t>
            </a:r>
            <a:r>
              <a:rPr lang="zh-CN" altLang="en-US" sz="3200" dirty="0"/>
              <a:t>：进阶内容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0632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Parallel</a:t>
            </a:r>
            <a:r>
              <a:rPr lang="zh-CN" altLang="en-US" sz="3600" dirty="0"/>
              <a:t>指令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27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549F649-D561-EDD3-540A-030C64DED033}"/>
              </a:ext>
            </a:extLst>
          </p:cNvPr>
          <p:cNvSpPr txBox="1"/>
          <p:nvPr/>
        </p:nvSpPr>
        <p:spPr>
          <a:xfrm>
            <a:off x="5005465" y="907157"/>
            <a:ext cx="5738192" cy="2123658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(4)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“Thread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omp_get_thread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056120-3944-80B1-6C57-0AD8E84ACC30}"/>
              </a:ext>
            </a:extLst>
          </p:cNvPr>
          <p:cNvSpPr txBox="1"/>
          <p:nvPr/>
        </p:nvSpPr>
        <p:spPr>
          <a:xfrm flipH="1">
            <a:off x="229948" y="815043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并行其后的指令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E4D88-16BF-40CB-4094-C2D613874FF2}"/>
              </a:ext>
            </a:extLst>
          </p:cNvPr>
          <p:cNvSpPr txBox="1"/>
          <p:nvPr/>
        </p:nvSpPr>
        <p:spPr>
          <a:xfrm>
            <a:off x="455233" y="1599654"/>
            <a:ext cx="3937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1D0E78-D610-B132-725F-870B1B9D2734}"/>
              </a:ext>
            </a:extLst>
          </p:cNvPr>
          <p:cNvSpPr/>
          <p:nvPr/>
        </p:nvSpPr>
        <p:spPr>
          <a:xfrm>
            <a:off x="4757531" y="1822177"/>
            <a:ext cx="6065144" cy="9233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072063-0D4C-A199-40AC-8AEC3C53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57" y="3757201"/>
            <a:ext cx="1651604" cy="16131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287CDE7-1657-48D1-A360-AAA54D795E1B}"/>
              </a:ext>
            </a:extLst>
          </p:cNvPr>
          <p:cNvSpPr txBox="1"/>
          <p:nvPr/>
        </p:nvSpPr>
        <p:spPr>
          <a:xfrm flipH="1">
            <a:off x="229948" y="3302371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其后可以跟着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dirty="0"/>
              <a:t>，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87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Sections</a:t>
            </a:r>
            <a:r>
              <a:rPr lang="zh-CN" altLang="en-US" sz="3600" dirty="0"/>
              <a:t>指令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28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4909930" y="815042"/>
            <a:ext cx="5738192" cy="5078313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sections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thread is for graph rendering ...\n"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thread is for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newwork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connection ...\n"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thread is for numeric calculation ...\n"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thread is to detect number of threads: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573CEB-8A3B-9742-85E9-30C86169FDBD}"/>
              </a:ext>
            </a:extLst>
          </p:cNvPr>
          <p:cNvSpPr txBox="1"/>
          <p:nvPr/>
        </p:nvSpPr>
        <p:spPr>
          <a:xfrm flipH="1">
            <a:off x="229948" y="815043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显式划分线程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70629-76FF-88F9-99FE-62DF4AD17069}"/>
              </a:ext>
            </a:extLst>
          </p:cNvPr>
          <p:cNvSpPr txBox="1"/>
          <p:nvPr/>
        </p:nvSpPr>
        <p:spPr>
          <a:xfrm>
            <a:off x="455233" y="1599654"/>
            <a:ext cx="39378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sections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sections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29BCFD-7CA7-AE1E-F85B-FCD88F1A91DE}"/>
              </a:ext>
            </a:extLst>
          </p:cNvPr>
          <p:cNvSpPr/>
          <p:nvPr/>
        </p:nvSpPr>
        <p:spPr>
          <a:xfrm>
            <a:off x="4757531" y="1822176"/>
            <a:ext cx="6526696" cy="36443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7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0ED6-4B74-F795-894F-E6D38AD9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C5EE29-51DB-4CEF-148E-F41806CB2BE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数据管理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4B6497-26E9-E325-0C01-4578F9D95770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29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00EE73-6C8D-B39C-BB28-4E85E1B05EC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507F24B-3844-0849-67E6-D53E8AA00BA7}"/>
              </a:ext>
            </a:extLst>
          </p:cNvPr>
          <p:cNvSpPr txBox="1"/>
          <p:nvPr/>
        </p:nvSpPr>
        <p:spPr>
          <a:xfrm flipH="1">
            <a:off x="253491" y="830997"/>
            <a:ext cx="1017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</a:t>
            </a:r>
            <a:r>
              <a:rPr lang="zh-CN" altLang="en-US" dirty="0"/>
              <a:t>：将某个变量名声明为进程私有变量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相当于在进程内部设置了一个同名私有变量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21128-9561-23AF-DC47-2C201B17BFB4}"/>
              </a:ext>
            </a:extLst>
          </p:cNvPr>
          <p:cNvSpPr txBox="1"/>
          <p:nvPr/>
        </p:nvSpPr>
        <p:spPr>
          <a:xfrm>
            <a:off x="6096000" y="1627842"/>
            <a:ext cx="5738192" cy="261097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 the loop: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 of the loop: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8ABAA2-D67A-BC9E-BEF3-859BF4784CC5}"/>
              </a:ext>
            </a:extLst>
          </p:cNvPr>
          <p:cNvSpPr txBox="1"/>
          <p:nvPr/>
        </p:nvSpPr>
        <p:spPr>
          <a:xfrm>
            <a:off x="798133" y="2052419"/>
            <a:ext cx="3937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private </a:t>
            </a:r>
          </a:p>
          <a:p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C8408D-1B4C-1D27-0664-5CCCA7290D25}"/>
              </a:ext>
            </a:extLst>
          </p:cNvPr>
          <p:cNvSpPr/>
          <p:nvPr/>
        </p:nvSpPr>
        <p:spPr>
          <a:xfrm>
            <a:off x="8229599" y="2698750"/>
            <a:ext cx="1079501" cy="2730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B6214B0-F511-5807-DA68-037F7C6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3" y="3032033"/>
            <a:ext cx="336279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进程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97401" y="759799"/>
            <a:ext cx="655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）：一个在内存中运行的、有自己独立内存空间的代码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进程是操作系统进行资源分配和保护的基本单位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30827AD-DA7D-1FDE-CC47-7336B4842554}"/>
              </a:ext>
            </a:extLst>
          </p:cNvPr>
          <p:cNvGrpSpPr/>
          <p:nvPr/>
        </p:nvGrpSpPr>
        <p:grpSpPr>
          <a:xfrm>
            <a:off x="7754816" y="2350594"/>
            <a:ext cx="3507231" cy="4364218"/>
            <a:chOff x="422038" y="2054690"/>
            <a:chExt cx="3507231" cy="436421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FE32517-0435-B0BA-EDE9-F4211B3A56C3}"/>
                </a:ext>
              </a:extLst>
            </p:cNvPr>
            <p:cNvSpPr/>
            <p:nvPr/>
          </p:nvSpPr>
          <p:spPr>
            <a:xfrm>
              <a:off x="914401" y="2143408"/>
              <a:ext cx="959466" cy="24300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8F3468-0789-AB33-C8D4-D82F01ADA5A9}"/>
                </a:ext>
              </a:extLst>
            </p:cNvPr>
            <p:cNvSpPr/>
            <p:nvPr/>
          </p:nvSpPr>
          <p:spPr>
            <a:xfrm>
              <a:off x="1629624" y="2464823"/>
              <a:ext cx="244242" cy="7516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5D23C7-5557-A338-FB02-60AF6528B3BE}"/>
                </a:ext>
              </a:extLst>
            </p:cNvPr>
            <p:cNvSpPr/>
            <p:nvPr/>
          </p:nvSpPr>
          <p:spPr>
            <a:xfrm>
              <a:off x="1629624" y="3996108"/>
              <a:ext cx="244242" cy="4581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F9680C-24F2-747C-6756-F6C279FE5A7A}"/>
                </a:ext>
              </a:extLst>
            </p:cNvPr>
            <p:cNvSpPr/>
            <p:nvPr/>
          </p:nvSpPr>
          <p:spPr>
            <a:xfrm>
              <a:off x="914400" y="4745215"/>
              <a:ext cx="959466" cy="88789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硬盘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2E7CCC-0576-A78E-B0C7-B586A46295EB}"/>
                </a:ext>
              </a:extLst>
            </p:cNvPr>
            <p:cNvSpPr/>
            <p:nvPr/>
          </p:nvSpPr>
          <p:spPr>
            <a:xfrm>
              <a:off x="1631808" y="5036127"/>
              <a:ext cx="242058" cy="3427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3DA189C-5588-7C7A-A4E9-B0833068BB21}"/>
                </a:ext>
              </a:extLst>
            </p:cNvPr>
            <p:cNvSpPr/>
            <p:nvPr/>
          </p:nvSpPr>
          <p:spPr>
            <a:xfrm>
              <a:off x="422038" y="2054690"/>
              <a:ext cx="1859435" cy="436421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81E0F8-419B-C008-3E30-050A5DB834AA}"/>
                </a:ext>
              </a:extLst>
            </p:cNvPr>
            <p:cNvSpPr txBox="1"/>
            <p:nvPr/>
          </p:nvSpPr>
          <p:spPr>
            <a:xfrm flipH="1">
              <a:off x="570291" y="5843523"/>
              <a:ext cx="1647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真实内存分配</a:t>
              </a:r>
              <a:endParaRPr lang="en-US" altLang="zh-CN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8BD7F2-420F-889D-92BD-5576A1442104}"/>
                </a:ext>
              </a:extLst>
            </p:cNvPr>
            <p:cNvSpPr/>
            <p:nvPr/>
          </p:nvSpPr>
          <p:spPr>
            <a:xfrm>
              <a:off x="2853553" y="2462578"/>
              <a:ext cx="300464" cy="15773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90385DA-1718-AB03-09FF-4EAF97B05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2462578"/>
              <a:ext cx="979687" cy="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DD0AC51-A3C3-C743-BD63-37D61091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3211500"/>
              <a:ext cx="979687" cy="78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14E577C-2375-E94D-4976-9F53C7895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3692839"/>
              <a:ext cx="979687" cy="1341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E212388-B0EA-4FC3-6081-9520F7E46F9C}"/>
                </a:ext>
              </a:extLst>
            </p:cNvPr>
            <p:cNvSpPr txBox="1"/>
            <p:nvPr/>
          </p:nvSpPr>
          <p:spPr>
            <a:xfrm flipH="1">
              <a:off x="2721320" y="4188303"/>
              <a:ext cx="1207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一个进程感受到的独立内存空间</a:t>
              </a:r>
              <a:endParaRPr lang="en-US" altLang="zh-CN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2BFFA01-5E02-D609-BE8A-474EC5944600}"/>
                </a:ext>
              </a:extLst>
            </p:cNvPr>
            <p:cNvSpPr/>
            <p:nvPr/>
          </p:nvSpPr>
          <p:spPr>
            <a:xfrm>
              <a:off x="2589090" y="2350636"/>
              <a:ext cx="1273920" cy="30379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5C18F93-9E78-4217-75E0-26E28A048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3204118"/>
              <a:ext cx="979687" cy="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8AA3934-AEB4-7D22-002D-607455C02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3661880"/>
              <a:ext cx="979687" cy="78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D21FE9F-EEAE-BA10-17E3-0FA1957DB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866" y="4037846"/>
              <a:ext cx="979687" cy="1341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423DAB5-D7E5-E1DA-933A-47B558092DC1}"/>
              </a:ext>
            </a:extLst>
          </p:cNvPr>
          <p:cNvSpPr txBox="1"/>
          <p:nvPr/>
        </p:nvSpPr>
        <p:spPr>
          <a:xfrm flipH="1">
            <a:off x="921073" y="4159355"/>
            <a:ext cx="542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进程描述信息：进程</a:t>
            </a:r>
            <a:r>
              <a:rPr lang="en-US" altLang="zh-CN" dirty="0"/>
              <a:t>ID</a:t>
            </a:r>
            <a:r>
              <a:rPr lang="zh-CN" altLang="en-US" dirty="0"/>
              <a:t>、所属用户等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进程管理信息：</a:t>
            </a:r>
            <a:r>
              <a:rPr lang="en-US" altLang="zh-CN" dirty="0"/>
              <a:t>CPU</a:t>
            </a:r>
            <a:r>
              <a:rPr lang="zh-CN" altLang="en-US" dirty="0"/>
              <a:t>使用时间等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资源分配清单：如内存分配数量等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CPU </a:t>
            </a:r>
            <a:r>
              <a:rPr lang="zh-CN" altLang="en-US" dirty="0"/>
              <a:t>相关信息：进程在让出</a:t>
            </a:r>
            <a:r>
              <a:rPr lang="en-US" altLang="zh-CN" dirty="0"/>
              <a:t>CPU</a:t>
            </a:r>
            <a:r>
              <a:rPr lang="zh-CN" altLang="en-US" dirty="0"/>
              <a:t>时，必须保存该进程在</a:t>
            </a:r>
            <a:r>
              <a:rPr lang="en-US" altLang="zh-CN" dirty="0"/>
              <a:t>CPU </a:t>
            </a:r>
            <a:r>
              <a:rPr lang="zh-CN" altLang="en-US" dirty="0"/>
              <a:t>中的各种信息，如各种寄存器的值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5C8A80-3DA3-3A25-616F-6D7AFE1C9D7B}"/>
              </a:ext>
            </a:extLst>
          </p:cNvPr>
          <p:cNvGrpSpPr/>
          <p:nvPr/>
        </p:nvGrpSpPr>
        <p:grpSpPr>
          <a:xfrm>
            <a:off x="850159" y="2341937"/>
            <a:ext cx="5534030" cy="1743312"/>
            <a:chOff x="886647" y="1819233"/>
            <a:chExt cx="5534030" cy="174331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381BE0C-ED0B-6A15-490B-74FF1201F0C5}"/>
                </a:ext>
              </a:extLst>
            </p:cNvPr>
            <p:cNvGrpSpPr/>
            <p:nvPr/>
          </p:nvGrpSpPr>
          <p:grpSpPr>
            <a:xfrm>
              <a:off x="1673313" y="1936169"/>
              <a:ext cx="4568046" cy="771638"/>
              <a:chOff x="1685985" y="3196567"/>
              <a:chExt cx="4568046" cy="77163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518E417-9547-DD81-CEEC-561BE5C67A9F}"/>
                  </a:ext>
                </a:extLst>
              </p:cNvPr>
              <p:cNvSpPr/>
              <p:nvPr/>
            </p:nvSpPr>
            <p:spPr>
              <a:xfrm>
                <a:off x="1685985" y="3196567"/>
                <a:ext cx="1522682" cy="7716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+mn-ea"/>
                  </a:rPr>
                  <a:t>进程控制块</a:t>
                </a:r>
                <a:endParaRPr lang="en-US" altLang="zh-CN" sz="1400" dirty="0">
                  <a:latin typeface="+mn-ea"/>
                </a:endParaRPr>
              </a:p>
              <a:p>
                <a:pPr algn="ctr"/>
                <a:r>
                  <a:rPr lang="zh-CN" altLang="en-US" sz="1400" dirty="0">
                    <a:latin typeface="+mn-ea"/>
                  </a:rPr>
                  <a:t>（</a:t>
                </a:r>
                <a:r>
                  <a:rPr lang="en-US" altLang="zh-CN" sz="1400" dirty="0">
                    <a:latin typeface="+mn-ea"/>
                  </a:rPr>
                  <a:t>PCB</a:t>
                </a:r>
                <a:r>
                  <a:rPr lang="zh-CN" altLang="en-US" sz="1400" dirty="0">
                    <a:latin typeface="+mn-ea"/>
                  </a:rPr>
                  <a:t>）</a:t>
                </a:r>
                <a:endParaRPr lang="en-US" sz="1400" dirty="0">
                  <a:latin typeface="+mn-ea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BE2AB2C-B74D-AEA0-2D28-6DA91B5107E1}"/>
                  </a:ext>
                </a:extLst>
              </p:cNvPr>
              <p:cNvSpPr/>
              <p:nvPr/>
            </p:nvSpPr>
            <p:spPr>
              <a:xfrm>
                <a:off x="3208667" y="3196567"/>
                <a:ext cx="1522682" cy="7716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+mn-ea"/>
                  </a:rPr>
                  <a:t>程序段</a:t>
                </a:r>
                <a:endParaRPr lang="en-US" sz="1400" dirty="0">
                  <a:latin typeface="+mn-ea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17FF878-DB4A-DF90-1D2C-51BB2527BDAE}"/>
                  </a:ext>
                </a:extLst>
              </p:cNvPr>
              <p:cNvSpPr/>
              <p:nvPr/>
            </p:nvSpPr>
            <p:spPr>
              <a:xfrm>
                <a:off x="4731349" y="3196567"/>
                <a:ext cx="1522682" cy="77163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+mn-ea"/>
                  </a:rPr>
                  <a:t>数据段</a:t>
                </a:r>
                <a:endParaRPr lang="en-US" sz="1400" dirty="0">
                  <a:latin typeface="+mn-ea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F60039-10F8-2D93-6A17-583FBBDD6462}"/>
                </a:ext>
              </a:extLst>
            </p:cNvPr>
            <p:cNvSpPr txBox="1"/>
            <p:nvPr/>
          </p:nvSpPr>
          <p:spPr>
            <a:xfrm flipH="1">
              <a:off x="907792" y="2133898"/>
              <a:ext cx="65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进程</a:t>
              </a:r>
              <a:endParaRPr lang="en-US" altLang="zh-CN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DAB2546-A912-597B-6A23-071456E8810A}"/>
                </a:ext>
              </a:extLst>
            </p:cNvPr>
            <p:cNvSpPr/>
            <p:nvPr/>
          </p:nvSpPr>
          <p:spPr>
            <a:xfrm>
              <a:off x="886647" y="1819233"/>
              <a:ext cx="5534030" cy="105332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B2B81A5C-F6D6-48BA-0529-0D475C997ABF}"/>
                </a:ext>
              </a:extLst>
            </p:cNvPr>
            <p:cNvSpPr/>
            <p:nvPr/>
          </p:nvSpPr>
          <p:spPr>
            <a:xfrm>
              <a:off x="2279374" y="2757475"/>
              <a:ext cx="334578" cy="80507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6E99098-3A5E-C499-9DD1-1A2F7C0AD2DF}"/>
              </a:ext>
            </a:extLst>
          </p:cNvPr>
          <p:cNvSpPr txBox="1"/>
          <p:nvPr/>
        </p:nvSpPr>
        <p:spPr>
          <a:xfrm flipH="1">
            <a:off x="6964017" y="759799"/>
            <a:ext cx="476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一个程序可以包含</a:t>
            </a:r>
            <a:r>
              <a:rPr lang="zh-CN" altLang="en-US" dirty="0">
                <a:solidFill>
                  <a:srgbClr val="FF0000"/>
                </a:solidFill>
              </a:rPr>
              <a:t>多个进程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不同进程间的内存空间互相独立，</a:t>
            </a:r>
            <a:r>
              <a:rPr lang="zh-CN" altLang="en-US" dirty="0">
                <a:solidFill>
                  <a:srgbClr val="FF0000"/>
                </a:solidFill>
              </a:rPr>
              <a:t>一个进程的崩溃不会干扰到其它进程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7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同步管理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30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BBB0668-DD0F-EA24-80D6-C2BE34B2B1EF}"/>
              </a:ext>
            </a:extLst>
          </p:cNvPr>
          <p:cNvSpPr txBox="1"/>
          <p:nvPr/>
        </p:nvSpPr>
        <p:spPr>
          <a:xfrm flipH="1">
            <a:off x="919136" y="3208683"/>
            <a:ext cx="1545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atomic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flush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94600-973B-144D-7A61-AFAF4C6E2C7A}"/>
              </a:ext>
            </a:extLst>
          </p:cNvPr>
          <p:cNvSpPr txBox="1"/>
          <p:nvPr/>
        </p:nvSpPr>
        <p:spPr>
          <a:xfrm flipH="1">
            <a:off x="253491" y="830997"/>
            <a:ext cx="10175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多线程在执行时，各个线程是独立运行的，直到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zh-CN" altLang="en-US" dirty="0"/>
              <a:t>作用域结束为止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当我们希望手动控制各个线程的关系时，需要同步管理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同步管理会导致多线程执行效率降低</a:t>
            </a:r>
            <a:r>
              <a:rPr lang="zh-CN" altLang="en-US" dirty="0"/>
              <a:t>，因为线程需要在某个时刻等待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3E0F980-DEEC-14C9-D0D7-7120CD484F50}"/>
              </a:ext>
            </a:extLst>
          </p:cNvPr>
          <p:cNvGrpSpPr/>
          <p:nvPr/>
        </p:nvGrpSpPr>
        <p:grpSpPr>
          <a:xfrm>
            <a:off x="4021241" y="3160643"/>
            <a:ext cx="2229493" cy="2642078"/>
            <a:chOff x="4021241" y="3160643"/>
            <a:chExt cx="2229493" cy="264207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D863E9-3A0D-D255-CD7C-94C5CDA8BCE5}"/>
                </a:ext>
              </a:extLst>
            </p:cNvPr>
            <p:cNvSpPr txBox="1"/>
            <p:nvPr/>
          </p:nvSpPr>
          <p:spPr>
            <a:xfrm>
              <a:off x="4194313" y="3160643"/>
              <a:ext cx="8771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zh-CN" altLang="en-US" dirty="0"/>
                <a:t>主线程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147694-D4DB-9A64-2BA3-7CA98BBC1031}"/>
                </a:ext>
              </a:extLst>
            </p:cNvPr>
            <p:cNvSpPr txBox="1"/>
            <p:nvPr/>
          </p:nvSpPr>
          <p:spPr>
            <a:xfrm>
              <a:off x="4194313" y="5433389"/>
              <a:ext cx="8771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zh-CN" altLang="en-US" dirty="0"/>
                <a:t>主线程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EE0318-FA7F-633A-98EA-FB6F0E78CCB7}"/>
                </a:ext>
              </a:extLst>
            </p:cNvPr>
            <p:cNvSpPr/>
            <p:nvPr/>
          </p:nvSpPr>
          <p:spPr>
            <a:xfrm>
              <a:off x="4094921" y="3626917"/>
              <a:ext cx="390939" cy="158363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线程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4958EBA-A969-A1B2-F436-A94B2E2B137A}"/>
                </a:ext>
              </a:extLst>
            </p:cNvPr>
            <p:cNvSpPr/>
            <p:nvPr/>
          </p:nvSpPr>
          <p:spPr>
            <a:xfrm>
              <a:off x="4597710" y="3626917"/>
              <a:ext cx="390939" cy="12143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线程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447F45-46E5-48E9-DA86-B55092538C49}"/>
                </a:ext>
              </a:extLst>
            </p:cNvPr>
            <p:cNvSpPr/>
            <p:nvPr/>
          </p:nvSpPr>
          <p:spPr>
            <a:xfrm>
              <a:off x="5071476" y="3626917"/>
              <a:ext cx="390939" cy="141553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线程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EA875AA-54AD-EDE9-3179-AE2F3F8237FF}"/>
                </a:ext>
              </a:extLst>
            </p:cNvPr>
            <p:cNvGrpSpPr/>
            <p:nvPr/>
          </p:nvGrpSpPr>
          <p:grpSpPr>
            <a:xfrm>
              <a:off x="4021241" y="5107631"/>
              <a:ext cx="2229493" cy="369332"/>
              <a:chOff x="4021241" y="5107631"/>
              <a:chExt cx="2229493" cy="369332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A24AE287-5FF9-794E-16CB-3FB4BC28B3DA}"/>
                  </a:ext>
                </a:extLst>
              </p:cNvPr>
              <p:cNvCxnSpPr/>
              <p:nvPr/>
            </p:nvCxnSpPr>
            <p:spPr>
              <a:xfrm>
                <a:off x="4021241" y="5292297"/>
                <a:ext cx="1626704" cy="0"/>
              </a:xfrm>
              <a:prstGeom prst="line">
                <a:avLst/>
              </a:prstGeom>
              <a:ln w="444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EBB91F4-622E-7B8F-EBC7-383549B477E1}"/>
                  </a:ext>
                </a:extLst>
              </p:cNvPr>
              <p:cNvSpPr txBox="1"/>
              <p:nvPr/>
            </p:nvSpPr>
            <p:spPr>
              <a:xfrm flipH="1">
                <a:off x="5580689" y="5107631"/>
                <a:ext cx="67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同步</a:t>
                </a:r>
                <a:endParaRPr lang="en-US" altLang="zh-CN" dirty="0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C0E9535-4B1E-D03B-473E-0F9944CF91AD}"/>
              </a:ext>
            </a:extLst>
          </p:cNvPr>
          <p:cNvGrpSpPr/>
          <p:nvPr/>
        </p:nvGrpSpPr>
        <p:grpSpPr>
          <a:xfrm>
            <a:off x="6882942" y="3160643"/>
            <a:ext cx="2229493" cy="3200439"/>
            <a:chOff x="6882942" y="3160643"/>
            <a:chExt cx="2229493" cy="320043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1967E7-6760-A6C8-92F6-45EBA0368B5D}"/>
                </a:ext>
              </a:extLst>
            </p:cNvPr>
            <p:cNvSpPr txBox="1"/>
            <p:nvPr/>
          </p:nvSpPr>
          <p:spPr>
            <a:xfrm>
              <a:off x="7152345" y="3160643"/>
              <a:ext cx="8771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zh-CN" altLang="en-US" dirty="0"/>
                <a:t>主线程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69171FA-14EC-D035-C5DC-FB8ABD803EB9}"/>
                </a:ext>
              </a:extLst>
            </p:cNvPr>
            <p:cNvSpPr txBox="1"/>
            <p:nvPr/>
          </p:nvSpPr>
          <p:spPr>
            <a:xfrm>
              <a:off x="7152345" y="5991750"/>
              <a:ext cx="8771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zh-CN" altLang="en-US" dirty="0"/>
                <a:t>主线程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1E063F5-9E06-73ED-1B2A-855445210E46}"/>
                </a:ext>
              </a:extLst>
            </p:cNvPr>
            <p:cNvSpPr/>
            <p:nvPr/>
          </p:nvSpPr>
          <p:spPr>
            <a:xfrm>
              <a:off x="7052953" y="3626917"/>
              <a:ext cx="390939" cy="369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CE69ED8-225B-7C01-02A5-310DB30ADCCA}"/>
                </a:ext>
              </a:extLst>
            </p:cNvPr>
            <p:cNvSpPr/>
            <p:nvPr/>
          </p:nvSpPr>
          <p:spPr>
            <a:xfrm>
              <a:off x="7536657" y="3626918"/>
              <a:ext cx="390939" cy="4589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A2A9107-83DB-0713-A471-4E844136222B}"/>
                </a:ext>
              </a:extLst>
            </p:cNvPr>
            <p:cNvSpPr/>
            <p:nvPr/>
          </p:nvSpPr>
          <p:spPr>
            <a:xfrm>
              <a:off x="8020361" y="3626917"/>
              <a:ext cx="390939" cy="369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57D3061-2A59-1EEA-37FA-D0171723BC73}"/>
                </a:ext>
              </a:extLst>
            </p:cNvPr>
            <p:cNvSpPr/>
            <p:nvPr/>
          </p:nvSpPr>
          <p:spPr>
            <a:xfrm>
              <a:off x="7052953" y="4265989"/>
              <a:ext cx="390939" cy="6071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4ABD446-0734-A54F-D3CB-CBE72C62D886}"/>
                </a:ext>
              </a:extLst>
            </p:cNvPr>
            <p:cNvSpPr/>
            <p:nvPr/>
          </p:nvSpPr>
          <p:spPr>
            <a:xfrm>
              <a:off x="7536657" y="4265989"/>
              <a:ext cx="390939" cy="6967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ECF8280-EED2-57C4-1831-FB2FD4F58B59}"/>
                </a:ext>
              </a:extLst>
            </p:cNvPr>
            <p:cNvSpPr/>
            <p:nvPr/>
          </p:nvSpPr>
          <p:spPr>
            <a:xfrm>
              <a:off x="8020361" y="4265989"/>
              <a:ext cx="390939" cy="51438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AEAEE19-342E-74EF-BFAD-D14F96B93C75}"/>
                </a:ext>
              </a:extLst>
            </p:cNvPr>
            <p:cNvSpPr/>
            <p:nvPr/>
          </p:nvSpPr>
          <p:spPr>
            <a:xfrm>
              <a:off x="7052953" y="5091080"/>
              <a:ext cx="390939" cy="6071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1FBA8D9-7703-C8DA-AD80-357B46F48640}"/>
                </a:ext>
              </a:extLst>
            </p:cNvPr>
            <p:cNvSpPr/>
            <p:nvPr/>
          </p:nvSpPr>
          <p:spPr>
            <a:xfrm>
              <a:off x="7536657" y="5091080"/>
              <a:ext cx="390939" cy="369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B7CC150-134E-51C9-8EF1-4B595D87F850}"/>
                </a:ext>
              </a:extLst>
            </p:cNvPr>
            <p:cNvSpPr/>
            <p:nvPr/>
          </p:nvSpPr>
          <p:spPr>
            <a:xfrm>
              <a:off x="8020361" y="5091079"/>
              <a:ext cx="390939" cy="6881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线程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82F0C2-F3D1-8D79-EE33-22B823613BB4}"/>
                </a:ext>
              </a:extLst>
            </p:cNvPr>
            <p:cNvGrpSpPr/>
            <p:nvPr/>
          </p:nvGrpSpPr>
          <p:grpSpPr>
            <a:xfrm>
              <a:off x="6882942" y="3955215"/>
              <a:ext cx="2229493" cy="369332"/>
              <a:chOff x="4021241" y="5107631"/>
              <a:chExt cx="2229493" cy="369332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4E80073-1E7A-F869-6CB8-D01E05C6FD01}"/>
                  </a:ext>
                </a:extLst>
              </p:cNvPr>
              <p:cNvCxnSpPr/>
              <p:nvPr/>
            </p:nvCxnSpPr>
            <p:spPr>
              <a:xfrm>
                <a:off x="4021241" y="5292297"/>
                <a:ext cx="1626704" cy="0"/>
              </a:xfrm>
              <a:prstGeom prst="line">
                <a:avLst/>
              </a:prstGeom>
              <a:ln w="444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39769B3-7052-3164-758D-4695444396F3}"/>
                  </a:ext>
                </a:extLst>
              </p:cNvPr>
              <p:cNvSpPr txBox="1"/>
              <p:nvPr/>
            </p:nvSpPr>
            <p:spPr>
              <a:xfrm flipH="1">
                <a:off x="5580689" y="5107631"/>
                <a:ext cx="67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同步</a:t>
                </a:r>
                <a:endParaRPr lang="en-US" altLang="zh-CN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593568-B047-4281-4AE2-4FCC2A642276}"/>
                </a:ext>
              </a:extLst>
            </p:cNvPr>
            <p:cNvGrpSpPr/>
            <p:nvPr/>
          </p:nvGrpSpPr>
          <p:grpSpPr>
            <a:xfrm>
              <a:off x="6882942" y="4837518"/>
              <a:ext cx="2229493" cy="369332"/>
              <a:chOff x="4021241" y="5107631"/>
              <a:chExt cx="2229493" cy="369332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FD7A8EF-2134-0375-74D3-E07A46CC3261}"/>
                  </a:ext>
                </a:extLst>
              </p:cNvPr>
              <p:cNvCxnSpPr/>
              <p:nvPr/>
            </p:nvCxnSpPr>
            <p:spPr>
              <a:xfrm>
                <a:off x="4021241" y="5292297"/>
                <a:ext cx="1626704" cy="0"/>
              </a:xfrm>
              <a:prstGeom prst="line">
                <a:avLst/>
              </a:prstGeom>
              <a:ln w="444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09692DF-F71D-B7B5-1906-1A58D2A05F5E}"/>
                  </a:ext>
                </a:extLst>
              </p:cNvPr>
              <p:cNvSpPr txBox="1"/>
              <p:nvPr/>
            </p:nvSpPr>
            <p:spPr>
              <a:xfrm flipH="1">
                <a:off x="5580689" y="5107631"/>
                <a:ext cx="67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同步</a:t>
                </a:r>
                <a:endParaRPr lang="en-US" altLang="zh-CN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2568870-1823-34DF-AF77-606370B0E655}"/>
                </a:ext>
              </a:extLst>
            </p:cNvPr>
            <p:cNvGrpSpPr/>
            <p:nvPr/>
          </p:nvGrpSpPr>
          <p:grpSpPr>
            <a:xfrm>
              <a:off x="6882942" y="5692031"/>
              <a:ext cx="2229493" cy="369332"/>
              <a:chOff x="4021241" y="5107631"/>
              <a:chExt cx="2229493" cy="369332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6A961AC-E8FF-1296-0E71-28940DDD9AE2}"/>
                  </a:ext>
                </a:extLst>
              </p:cNvPr>
              <p:cNvCxnSpPr/>
              <p:nvPr/>
            </p:nvCxnSpPr>
            <p:spPr>
              <a:xfrm>
                <a:off x="4021241" y="5292297"/>
                <a:ext cx="1626704" cy="0"/>
              </a:xfrm>
              <a:prstGeom prst="line">
                <a:avLst/>
              </a:prstGeom>
              <a:ln w="444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24C756-43CF-4B71-50E6-B67F10390087}"/>
                  </a:ext>
                </a:extLst>
              </p:cNvPr>
              <p:cNvSpPr txBox="1"/>
              <p:nvPr/>
            </p:nvSpPr>
            <p:spPr>
              <a:xfrm flipH="1">
                <a:off x="5580689" y="5107631"/>
                <a:ext cx="67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同步</a:t>
                </a:r>
                <a:endParaRPr lang="en-US" altLang="zh-CN" dirty="0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2CE1FB3-5332-E806-A7D3-01277E6082CB}"/>
              </a:ext>
            </a:extLst>
          </p:cNvPr>
          <p:cNvSpPr txBox="1"/>
          <p:nvPr/>
        </p:nvSpPr>
        <p:spPr>
          <a:xfrm flipH="1">
            <a:off x="4353398" y="2674316"/>
            <a:ext cx="12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自由执行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71F7EB-E5A6-4D62-FAB2-E9B52B2EE351}"/>
              </a:ext>
            </a:extLst>
          </p:cNvPr>
          <p:cNvSpPr txBox="1"/>
          <p:nvPr/>
        </p:nvSpPr>
        <p:spPr>
          <a:xfrm flipH="1">
            <a:off x="7030232" y="2674316"/>
            <a:ext cx="17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大量同步管理</a:t>
            </a:r>
            <a:endParaRPr lang="en-US" altLang="zh-CN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56EC7D5-4B18-A871-F1AE-535F82342BE0}"/>
              </a:ext>
            </a:extLst>
          </p:cNvPr>
          <p:cNvSpPr/>
          <p:nvPr/>
        </p:nvSpPr>
        <p:spPr>
          <a:xfrm>
            <a:off x="6728346" y="2606722"/>
            <a:ext cx="2384089" cy="401244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0906FBE-D225-CDCE-E2FF-4DEB20284CE5}"/>
              </a:ext>
            </a:extLst>
          </p:cNvPr>
          <p:cNvSpPr/>
          <p:nvPr/>
        </p:nvSpPr>
        <p:spPr>
          <a:xfrm>
            <a:off x="3862632" y="2606722"/>
            <a:ext cx="2384089" cy="33850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7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同步管理：临界块操作</a:t>
            </a:r>
            <a:r>
              <a:rPr lang="en-US" altLang="zh-CN" sz="3600" dirty="0"/>
              <a:t>critical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31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6979432" y="959708"/>
            <a:ext cx="5061725" cy="4524315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critical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  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200.\n"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%.3f\n"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94600-973B-144D-7A61-AFAF4C6E2C7A}"/>
              </a:ext>
            </a:extLst>
          </p:cNvPr>
          <p:cNvSpPr txBox="1"/>
          <p:nvPr/>
        </p:nvSpPr>
        <p:spPr>
          <a:xfrm flipH="1">
            <a:off x="253490" y="830997"/>
            <a:ext cx="6120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critical</a:t>
            </a:r>
            <a:r>
              <a:rPr lang="zh-CN" altLang="en-US" dirty="0"/>
              <a:t>块，当一个程序在执行这部分指令的时候，其它线程必须等待它执行完才能执行这部分代码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代码块可以是任意长度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CB1175-16B2-0EB3-99FA-FEAA3927A09E}"/>
              </a:ext>
            </a:extLst>
          </p:cNvPr>
          <p:cNvSpPr txBox="1"/>
          <p:nvPr/>
        </p:nvSpPr>
        <p:spPr>
          <a:xfrm>
            <a:off x="1097964" y="2473765"/>
            <a:ext cx="3937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critical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8846FA-F406-4E23-8C9D-25087EE46C85}"/>
              </a:ext>
            </a:extLst>
          </p:cNvPr>
          <p:cNvSpPr/>
          <p:nvPr/>
        </p:nvSpPr>
        <p:spPr>
          <a:xfrm>
            <a:off x="6804990" y="3720261"/>
            <a:ext cx="3810001" cy="7788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91D8FB-884A-717C-A2C2-5285AB5AFF54}"/>
              </a:ext>
            </a:extLst>
          </p:cNvPr>
          <p:cNvSpPr txBox="1"/>
          <p:nvPr/>
        </p:nvSpPr>
        <p:spPr>
          <a:xfrm flipH="1">
            <a:off x="253490" y="3648883"/>
            <a:ext cx="6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/>
              <a:t>critical</a:t>
            </a:r>
            <a:r>
              <a:rPr lang="zh-CN" altLang="en-US" dirty="0"/>
              <a:t>的效率低于</a:t>
            </a:r>
            <a:r>
              <a:rPr lang="en-US" altLang="zh-CN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352018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同步管理：原子操作</a:t>
            </a:r>
            <a:r>
              <a:rPr lang="en-US" altLang="zh-CN" sz="3600" dirty="0"/>
              <a:t>atomic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32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6979432" y="959708"/>
            <a:ext cx="5061725" cy="4154984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a[N], b[N];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atomic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   c += 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]*b[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"Theoretical value: 200.\n"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value:  %.3f\n"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94600-973B-144D-7A61-AFAF4C6E2C7A}"/>
              </a:ext>
            </a:extLst>
          </p:cNvPr>
          <p:cNvSpPr txBox="1"/>
          <p:nvPr/>
        </p:nvSpPr>
        <p:spPr>
          <a:xfrm flipH="1">
            <a:off x="253489" y="830997"/>
            <a:ext cx="641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单条</a:t>
            </a:r>
            <a:r>
              <a:rPr lang="zh-CN" altLang="en-US" dirty="0"/>
              <a:t>指令，</a:t>
            </a:r>
            <a:r>
              <a:rPr lang="en-US" altLang="zh-CN" dirty="0"/>
              <a:t>atomic</a:t>
            </a:r>
            <a:r>
              <a:rPr lang="zh-CN" altLang="en-US" dirty="0"/>
              <a:t>可以保证每次只有一个线程执行它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CB1175-16B2-0EB3-99FA-FEAA3927A09E}"/>
              </a:ext>
            </a:extLst>
          </p:cNvPr>
          <p:cNvSpPr txBox="1"/>
          <p:nvPr/>
        </p:nvSpPr>
        <p:spPr>
          <a:xfrm>
            <a:off x="985420" y="1560047"/>
            <a:ext cx="3937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atomic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single instruction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8846FA-F406-4E23-8C9D-25087EE46C85}"/>
              </a:ext>
            </a:extLst>
          </p:cNvPr>
          <p:cNvSpPr/>
          <p:nvPr/>
        </p:nvSpPr>
        <p:spPr>
          <a:xfrm>
            <a:off x="6804990" y="3720261"/>
            <a:ext cx="3810001" cy="7788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91D8FB-884A-717C-A2C2-5285AB5AFF54}"/>
              </a:ext>
            </a:extLst>
          </p:cNvPr>
          <p:cNvSpPr txBox="1"/>
          <p:nvPr/>
        </p:nvSpPr>
        <p:spPr>
          <a:xfrm flipH="1">
            <a:off x="253490" y="3397095"/>
            <a:ext cx="6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/>
              <a:t>atomic</a:t>
            </a:r>
            <a:r>
              <a:rPr lang="zh-CN" altLang="en-US" dirty="0"/>
              <a:t>效率高于</a:t>
            </a:r>
            <a:r>
              <a:rPr lang="en-US" altLang="zh-CN" dirty="0"/>
              <a:t>critical</a:t>
            </a:r>
            <a:r>
              <a:rPr lang="zh-CN" altLang="en-US" dirty="0"/>
              <a:t>，但仍然低于</a:t>
            </a:r>
            <a:r>
              <a:rPr lang="en-US" altLang="zh-CN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24135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同步管理：等待集合</a:t>
            </a:r>
            <a:r>
              <a:rPr lang="en-US" altLang="zh-CN" sz="3600" dirty="0"/>
              <a:t>barrier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33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194600-973B-144D-7A61-AFAF4C6E2C7A}"/>
              </a:ext>
            </a:extLst>
          </p:cNvPr>
          <p:cNvSpPr txBox="1"/>
          <p:nvPr/>
        </p:nvSpPr>
        <p:spPr>
          <a:xfrm flipH="1">
            <a:off x="253488" y="830997"/>
            <a:ext cx="967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线程在遇到</a:t>
            </a:r>
            <a:r>
              <a:rPr lang="en-US" altLang="zh-CN" dirty="0"/>
              <a:t>barrier</a:t>
            </a:r>
            <a:r>
              <a:rPr lang="zh-CN" altLang="en-US" dirty="0"/>
              <a:t>后会等待，直到所有的线程到达以后才会继续执行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CB1175-16B2-0EB3-99FA-FEAA3927A09E}"/>
              </a:ext>
            </a:extLst>
          </p:cNvPr>
          <p:cNvSpPr txBox="1"/>
          <p:nvPr/>
        </p:nvSpPr>
        <p:spPr>
          <a:xfrm>
            <a:off x="3010776" y="1290050"/>
            <a:ext cx="393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barrier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91D8FB-884A-717C-A2C2-5285AB5AFF54}"/>
              </a:ext>
            </a:extLst>
          </p:cNvPr>
          <p:cNvSpPr txBox="1"/>
          <p:nvPr/>
        </p:nvSpPr>
        <p:spPr>
          <a:xfrm flipH="1">
            <a:off x="253488" y="1882194"/>
            <a:ext cx="6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/>
              <a:t>sections</a:t>
            </a:r>
            <a:r>
              <a:rPr lang="zh-CN" altLang="en-US" dirty="0"/>
              <a:t>，</a:t>
            </a:r>
            <a:r>
              <a:rPr lang="en-US" altLang="zh-CN" dirty="0"/>
              <a:t>critical</a:t>
            </a:r>
            <a:r>
              <a:rPr lang="zh-CN" altLang="en-US" dirty="0"/>
              <a:t>等都隐含有</a:t>
            </a:r>
            <a:r>
              <a:rPr lang="en-US" altLang="zh-CN" dirty="0"/>
              <a:t>barrier</a:t>
            </a:r>
            <a:r>
              <a:rPr lang="zh-CN" altLang="en-US" dirty="0"/>
              <a:t>指令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277994-AF07-81F2-3D26-557065DAC1A8}"/>
              </a:ext>
            </a:extLst>
          </p:cNvPr>
          <p:cNvSpPr txBox="1"/>
          <p:nvPr/>
        </p:nvSpPr>
        <p:spPr>
          <a:xfrm>
            <a:off x="373916" y="2341247"/>
            <a:ext cx="4730347" cy="267765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//#pragma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barrier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are here!\n"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FA7B96-FC7E-7522-6958-B97101B4F433}"/>
              </a:ext>
            </a:extLst>
          </p:cNvPr>
          <p:cNvSpPr txBox="1"/>
          <p:nvPr/>
        </p:nvSpPr>
        <p:spPr>
          <a:xfrm>
            <a:off x="5921732" y="2341247"/>
            <a:ext cx="4655284" cy="267765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barrier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are here!\n"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087F49-A1D0-748C-E15F-D144F734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71" y="5231259"/>
            <a:ext cx="899238" cy="12574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98F338-EDF0-0AE9-B18B-E5A393AF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95" y="5216814"/>
            <a:ext cx="944962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3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34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472443" y="2182504"/>
            <a:ext cx="99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OpenMP</a:t>
            </a:r>
            <a:r>
              <a:rPr lang="zh-CN" altLang="en-US" sz="3200" dirty="0"/>
              <a:t>：核心绑定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7390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NUMA</a:t>
            </a:r>
            <a:r>
              <a:rPr lang="zh-CN" altLang="en-US" sz="3600" dirty="0"/>
              <a:t>节点与线程迁移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35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2056120-3944-80B1-6C57-0AD8E84ACC30}"/>
              </a:ext>
            </a:extLst>
          </p:cNvPr>
          <p:cNvSpPr txBox="1"/>
          <p:nvPr/>
        </p:nvSpPr>
        <p:spPr>
          <a:xfrm flipH="1">
            <a:off x="229947" y="815043"/>
            <a:ext cx="1102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操作系统处于某些目的，如负载平衡，会把线程迁移到空闲的</a:t>
            </a:r>
            <a:r>
              <a:rPr lang="en-US" altLang="zh-CN" dirty="0"/>
              <a:t>CPU</a:t>
            </a:r>
            <a:r>
              <a:rPr lang="zh-CN" altLang="en-US" dirty="0"/>
              <a:t>上，提升执行速度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但如果迁移到了不同</a:t>
            </a:r>
            <a:r>
              <a:rPr lang="en-US" altLang="zh-CN" dirty="0"/>
              <a:t>NUMA</a:t>
            </a:r>
            <a:r>
              <a:rPr lang="zh-CN" altLang="en-US" dirty="0"/>
              <a:t>节点，该线程访问原始内存的速度会大大降低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提升执行速度</a:t>
            </a:r>
            <a:r>
              <a:rPr lang="en-US" altLang="zh-CN" dirty="0"/>
              <a:t>vs</a:t>
            </a:r>
            <a:r>
              <a:rPr lang="zh-CN" altLang="en-US" dirty="0">
                <a:solidFill>
                  <a:srgbClr val="FF0000"/>
                </a:solidFill>
              </a:rPr>
              <a:t>访问内存降低</a:t>
            </a:r>
            <a:r>
              <a:rPr lang="zh-CN" altLang="en-US" dirty="0"/>
              <a:t>的最终结果，需要通过测试决定</a:t>
            </a:r>
            <a:endParaRPr lang="en-US" altLang="zh-CN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444887-E6A1-4823-7C00-A6353D80DA8D}"/>
              </a:ext>
            </a:extLst>
          </p:cNvPr>
          <p:cNvGrpSpPr/>
          <p:nvPr/>
        </p:nvGrpSpPr>
        <p:grpSpPr>
          <a:xfrm>
            <a:off x="174450" y="2625091"/>
            <a:ext cx="5578791" cy="2738673"/>
            <a:chOff x="6309119" y="748519"/>
            <a:chExt cx="5578791" cy="2738673"/>
          </a:xfrm>
        </p:grpSpPr>
        <p:sp>
          <p:nvSpPr>
            <p:cNvPr id="9" name="箭头: 左右 8">
              <a:extLst>
                <a:ext uri="{FF2B5EF4-FFF2-40B4-BE49-F238E27FC236}">
                  <a16:creationId xmlns:a16="http://schemas.microsoft.com/office/drawing/2014/main" id="{CD2F3724-9FC6-D3A6-ADA3-D3A727C22E1B}"/>
                </a:ext>
              </a:extLst>
            </p:cNvPr>
            <p:cNvSpPr/>
            <p:nvPr/>
          </p:nvSpPr>
          <p:spPr>
            <a:xfrm rot="5400000">
              <a:off x="6660860" y="2516709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53D05F-FF63-F099-A4D6-954922FC2415}"/>
                </a:ext>
              </a:extLst>
            </p:cNvPr>
            <p:cNvSpPr/>
            <p:nvPr/>
          </p:nvSpPr>
          <p:spPr>
            <a:xfrm>
              <a:off x="6343549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0CC234-296B-4700-FC26-0F25F98E92A7}"/>
                </a:ext>
              </a:extLst>
            </p:cNvPr>
            <p:cNvSpPr/>
            <p:nvPr/>
          </p:nvSpPr>
          <p:spPr>
            <a:xfrm>
              <a:off x="6388209" y="835435"/>
              <a:ext cx="2610032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3EEB34D-1D6E-45A7-4543-B6828604A77D}"/>
                </a:ext>
              </a:extLst>
            </p:cNvPr>
            <p:cNvGrpSpPr/>
            <p:nvPr/>
          </p:nvGrpSpPr>
          <p:grpSpPr>
            <a:xfrm>
              <a:off x="6309119" y="1288320"/>
              <a:ext cx="1376314" cy="888249"/>
              <a:chOff x="1368153" y="1504755"/>
              <a:chExt cx="1376314" cy="88824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4766C3F-0684-1269-A9AD-6B8D3CA8BF15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FF8CF9C-B61F-F65C-2E65-E4A2DBE41BE8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E0A6E4-A789-31E8-6727-84BCF91A2855}"/>
                </a:ext>
              </a:extLst>
            </p:cNvPr>
            <p:cNvSpPr/>
            <p:nvPr/>
          </p:nvSpPr>
          <p:spPr>
            <a:xfrm>
              <a:off x="9130269" y="835435"/>
              <a:ext cx="2678553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2234DAF-C1D6-08EF-10A1-77B29A983EA5}"/>
                </a:ext>
              </a:extLst>
            </p:cNvPr>
            <p:cNvGrpSpPr/>
            <p:nvPr/>
          </p:nvGrpSpPr>
          <p:grpSpPr>
            <a:xfrm>
              <a:off x="7690447" y="1288320"/>
              <a:ext cx="1376314" cy="888249"/>
              <a:chOff x="1368153" y="1504755"/>
              <a:chExt cx="1376314" cy="88824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353F208-EB9A-C051-8E2F-1F0A294FF0A7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5F7646-5031-08B9-5183-E89A5FAB564C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55C72C5-848F-C16A-AD56-2FBD8FCDDB65}"/>
                </a:ext>
              </a:extLst>
            </p:cNvPr>
            <p:cNvGrpSpPr/>
            <p:nvPr/>
          </p:nvGrpSpPr>
          <p:grpSpPr>
            <a:xfrm>
              <a:off x="9066761" y="1288320"/>
              <a:ext cx="1376314" cy="888249"/>
              <a:chOff x="1368153" y="1504755"/>
              <a:chExt cx="1376314" cy="88824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2C958B-2CA0-2CE0-6FDB-6698AC26B7F0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6EC14B-F4AD-9B27-48D0-B98C7EF31CB7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EF9985-6BA3-6284-483E-8D56F2907B5A}"/>
                </a:ext>
              </a:extLst>
            </p:cNvPr>
            <p:cNvGrpSpPr/>
            <p:nvPr/>
          </p:nvGrpSpPr>
          <p:grpSpPr>
            <a:xfrm>
              <a:off x="10511596" y="1288320"/>
              <a:ext cx="1376314" cy="888249"/>
              <a:chOff x="1368153" y="1504755"/>
              <a:chExt cx="1376314" cy="88824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0814847-3CB7-002E-ACCC-36E6728D9730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B7D12B-1508-6372-E69E-7FD75EECF1D4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19" name="箭头: 左右 18">
              <a:extLst>
                <a:ext uri="{FF2B5EF4-FFF2-40B4-BE49-F238E27FC236}">
                  <a16:creationId xmlns:a16="http://schemas.microsoft.com/office/drawing/2014/main" id="{C884EC51-0E60-A655-E789-C0B5E5814026}"/>
                </a:ext>
              </a:extLst>
            </p:cNvPr>
            <p:cNvSpPr/>
            <p:nvPr/>
          </p:nvSpPr>
          <p:spPr>
            <a:xfrm rot="5400000">
              <a:off x="8042188" y="2516710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箭头: 左右 19">
              <a:extLst>
                <a:ext uri="{FF2B5EF4-FFF2-40B4-BE49-F238E27FC236}">
                  <a16:creationId xmlns:a16="http://schemas.microsoft.com/office/drawing/2014/main" id="{1AF0C1CA-7E9A-A83A-FB66-A0B65A47318F}"/>
                </a:ext>
              </a:extLst>
            </p:cNvPr>
            <p:cNvSpPr/>
            <p:nvPr/>
          </p:nvSpPr>
          <p:spPr>
            <a:xfrm rot="5400000">
              <a:off x="9424680" y="2516711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01A8DCE3-EE4D-6E2C-E0B5-5CD7B0B68286}"/>
                </a:ext>
              </a:extLst>
            </p:cNvPr>
            <p:cNvSpPr/>
            <p:nvPr/>
          </p:nvSpPr>
          <p:spPr>
            <a:xfrm rot="5400000">
              <a:off x="10863337" y="2516712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08C585-F23E-67B3-99D3-968C56C5A5C1}"/>
                </a:ext>
              </a:extLst>
            </p:cNvPr>
            <p:cNvSpPr/>
            <p:nvPr/>
          </p:nvSpPr>
          <p:spPr>
            <a:xfrm>
              <a:off x="9613055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79928B5-7684-5FC8-1749-2B85A367521A}"/>
                </a:ext>
              </a:extLst>
            </p:cNvPr>
            <p:cNvSpPr txBox="1"/>
            <p:nvPr/>
          </p:nvSpPr>
          <p:spPr>
            <a:xfrm>
              <a:off x="7002290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B9C0A6-219E-507B-0954-14C48158880C}"/>
                </a:ext>
              </a:extLst>
            </p:cNvPr>
            <p:cNvSpPr txBox="1"/>
            <p:nvPr/>
          </p:nvSpPr>
          <p:spPr>
            <a:xfrm>
              <a:off x="9790882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25" name="箭头: 左右 24">
              <a:extLst>
                <a:ext uri="{FF2B5EF4-FFF2-40B4-BE49-F238E27FC236}">
                  <a16:creationId xmlns:a16="http://schemas.microsoft.com/office/drawing/2014/main" id="{A75CD66A-497C-9D88-EBB8-F444EEDB9404}"/>
                </a:ext>
              </a:extLst>
            </p:cNvPr>
            <p:cNvSpPr/>
            <p:nvPr/>
          </p:nvSpPr>
          <p:spPr>
            <a:xfrm>
              <a:off x="8560188" y="3034706"/>
              <a:ext cx="1052867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391E09-C887-D827-7BB1-2D853473FF5F}"/>
                </a:ext>
              </a:extLst>
            </p:cNvPr>
            <p:cNvSpPr/>
            <p:nvPr/>
          </p:nvSpPr>
          <p:spPr>
            <a:xfrm>
              <a:off x="7848624" y="1934219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2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E093EDC-096F-14BE-D4D5-F8107A4C3C36}"/>
                </a:ext>
              </a:extLst>
            </p:cNvPr>
            <p:cNvSpPr/>
            <p:nvPr/>
          </p:nvSpPr>
          <p:spPr>
            <a:xfrm>
              <a:off x="6551398" y="1934219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1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4C290DD-0E54-78DF-4763-5A12B2CB5007}"/>
                </a:ext>
              </a:extLst>
            </p:cNvPr>
            <p:cNvSpPr/>
            <p:nvPr/>
          </p:nvSpPr>
          <p:spPr>
            <a:xfrm>
              <a:off x="6551398" y="3034704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array[]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86EF243-2A6D-F861-BFB4-71BBC2A73B3E}"/>
              </a:ext>
            </a:extLst>
          </p:cNvPr>
          <p:cNvGrpSpPr/>
          <p:nvPr/>
        </p:nvGrpSpPr>
        <p:grpSpPr>
          <a:xfrm>
            <a:off x="6309119" y="2625091"/>
            <a:ext cx="5578791" cy="2738673"/>
            <a:chOff x="6309119" y="748519"/>
            <a:chExt cx="5578791" cy="2738673"/>
          </a:xfrm>
        </p:grpSpPr>
        <p:sp>
          <p:nvSpPr>
            <p:cNvPr id="39" name="箭头: 左右 38">
              <a:extLst>
                <a:ext uri="{FF2B5EF4-FFF2-40B4-BE49-F238E27FC236}">
                  <a16:creationId xmlns:a16="http://schemas.microsoft.com/office/drawing/2014/main" id="{BFB3DA25-FE61-CC10-1F9D-900663B6BF3E}"/>
                </a:ext>
              </a:extLst>
            </p:cNvPr>
            <p:cNvSpPr/>
            <p:nvPr/>
          </p:nvSpPr>
          <p:spPr>
            <a:xfrm rot="5400000">
              <a:off x="6660860" y="2516709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336F65-DF51-281E-D707-0EBC6BB5B14D}"/>
                </a:ext>
              </a:extLst>
            </p:cNvPr>
            <p:cNvSpPr/>
            <p:nvPr/>
          </p:nvSpPr>
          <p:spPr>
            <a:xfrm>
              <a:off x="6343549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C74C5D5-416C-D952-36D1-16AA53847774}"/>
                </a:ext>
              </a:extLst>
            </p:cNvPr>
            <p:cNvSpPr/>
            <p:nvPr/>
          </p:nvSpPr>
          <p:spPr>
            <a:xfrm>
              <a:off x="6388209" y="835435"/>
              <a:ext cx="2610032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7517868-74AD-1EB1-7604-2120F609B7B6}"/>
                </a:ext>
              </a:extLst>
            </p:cNvPr>
            <p:cNvGrpSpPr/>
            <p:nvPr/>
          </p:nvGrpSpPr>
          <p:grpSpPr>
            <a:xfrm>
              <a:off x="6309119" y="1288320"/>
              <a:ext cx="1376314" cy="888249"/>
              <a:chOff x="1368153" y="1504755"/>
              <a:chExt cx="1376314" cy="88824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40B1127-0727-9B2C-0296-51956433DEFC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11F4D75-54C4-1DDB-7CB4-38F7C0569A78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6D8779F-D6F0-AD57-9A0B-8740204546CE}"/>
                </a:ext>
              </a:extLst>
            </p:cNvPr>
            <p:cNvSpPr/>
            <p:nvPr/>
          </p:nvSpPr>
          <p:spPr>
            <a:xfrm>
              <a:off x="9130269" y="835435"/>
              <a:ext cx="2678553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D4D41C6-ED19-1664-F16F-FD09BD41E511}"/>
                </a:ext>
              </a:extLst>
            </p:cNvPr>
            <p:cNvGrpSpPr/>
            <p:nvPr/>
          </p:nvGrpSpPr>
          <p:grpSpPr>
            <a:xfrm>
              <a:off x="7690447" y="1288320"/>
              <a:ext cx="1376314" cy="888249"/>
              <a:chOff x="1368153" y="1504755"/>
              <a:chExt cx="1376314" cy="888249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B2053A8-13DA-6166-74FD-B84A5BC77281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8FF213B-1953-AD30-7416-0746987E7EF7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70FF94C-B51C-A391-E44E-34FCBC595FD1}"/>
                </a:ext>
              </a:extLst>
            </p:cNvPr>
            <p:cNvGrpSpPr/>
            <p:nvPr/>
          </p:nvGrpSpPr>
          <p:grpSpPr>
            <a:xfrm>
              <a:off x="9066761" y="1288320"/>
              <a:ext cx="1376314" cy="888249"/>
              <a:chOff x="1368153" y="1504755"/>
              <a:chExt cx="1376314" cy="888249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043C01E-2B4F-21F6-BE92-834F5EC28257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D4992E0-0637-87CC-BCBA-5F520E12D94B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F4D7E16-CF92-7731-DF6E-B57C56E80DE6}"/>
                </a:ext>
              </a:extLst>
            </p:cNvPr>
            <p:cNvGrpSpPr/>
            <p:nvPr/>
          </p:nvGrpSpPr>
          <p:grpSpPr>
            <a:xfrm>
              <a:off x="10511596" y="1288320"/>
              <a:ext cx="1376314" cy="888249"/>
              <a:chOff x="1368153" y="1504755"/>
              <a:chExt cx="1376314" cy="88824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F39A604-388C-F57F-41C2-4E255BEFA063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C6E2F0-0771-F98E-8776-99188F04442F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47" name="箭头: 左右 46">
              <a:extLst>
                <a:ext uri="{FF2B5EF4-FFF2-40B4-BE49-F238E27FC236}">
                  <a16:creationId xmlns:a16="http://schemas.microsoft.com/office/drawing/2014/main" id="{CF58F6D4-C23C-E1E0-574E-5A899DAF78C3}"/>
                </a:ext>
              </a:extLst>
            </p:cNvPr>
            <p:cNvSpPr/>
            <p:nvPr/>
          </p:nvSpPr>
          <p:spPr>
            <a:xfrm rot="5400000">
              <a:off x="8042188" y="2516710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箭头: 左右 47">
              <a:extLst>
                <a:ext uri="{FF2B5EF4-FFF2-40B4-BE49-F238E27FC236}">
                  <a16:creationId xmlns:a16="http://schemas.microsoft.com/office/drawing/2014/main" id="{173E60A0-9D6F-546F-CFFC-E2E805AADAE8}"/>
                </a:ext>
              </a:extLst>
            </p:cNvPr>
            <p:cNvSpPr/>
            <p:nvPr/>
          </p:nvSpPr>
          <p:spPr>
            <a:xfrm rot="5400000">
              <a:off x="9424680" y="2516711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箭头: 左右 48">
              <a:extLst>
                <a:ext uri="{FF2B5EF4-FFF2-40B4-BE49-F238E27FC236}">
                  <a16:creationId xmlns:a16="http://schemas.microsoft.com/office/drawing/2014/main" id="{1D5900E7-C1A4-9A2F-B330-9E9E3101A986}"/>
                </a:ext>
              </a:extLst>
            </p:cNvPr>
            <p:cNvSpPr/>
            <p:nvPr/>
          </p:nvSpPr>
          <p:spPr>
            <a:xfrm rot="5400000">
              <a:off x="10863337" y="2516712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0F57850-BBBD-B973-3081-6B4E04C24757}"/>
                </a:ext>
              </a:extLst>
            </p:cNvPr>
            <p:cNvSpPr/>
            <p:nvPr/>
          </p:nvSpPr>
          <p:spPr>
            <a:xfrm>
              <a:off x="9613055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C726F5E-6BBB-FDAA-26E4-FF7DE27B385A}"/>
                </a:ext>
              </a:extLst>
            </p:cNvPr>
            <p:cNvSpPr txBox="1"/>
            <p:nvPr/>
          </p:nvSpPr>
          <p:spPr>
            <a:xfrm>
              <a:off x="7002290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A55DB41-49DF-E6E0-6D97-B834D59C3B51}"/>
                </a:ext>
              </a:extLst>
            </p:cNvPr>
            <p:cNvSpPr txBox="1"/>
            <p:nvPr/>
          </p:nvSpPr>
          <p:spPr>
            <a:xfrm>
              <a:off x="9790882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53" name="箭头: 左右 52">
              <a:extLst>
                <a:ext uri="{FF2B5EF4-FFF2-40B4-BE49-F238E27FC236}">
                  <a16:creationId xmlns:a16="http://schemas.microsoft.com/office/drawing/2014/main" id="{3A098733-BBA6-AC26-E3E5-23B4849AEFE8}"/>
                </a:ext>
              </a:extLst>
            </p:cNvPr>
            <p:cNvSpPr/>
            <p:nvPr/>
          </p:nvSpPr>
          <p:spPr>
            <a:xfrm>
              <a:off x="8560188" y="3034706"/>
              <a:ext cx="1052867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43C0F1E-6B53-C384-0926-706B4196E683}"/>
                </a:ext>
              </a:extLst>
            </p:cNvPr>
            <p:cNvSpPr/>
            <p:nvPr/>
          </p:nvSpPr>
          <p:spPr>
            <a:xfrm>
              <a:off x="9290341" y="1927996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2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971C314-3C79-69A5-A70A-3DAF791AB695}"/>
                </a:ext>
              </a:extLst>
            </p:cNvPr>
            <p:cNvSpPr/>
            <p:nvPr/>
          </p:nvSpPr>
          <p:spPr>
            <a:xfrm>
              <a:off x="6551398" y="1934219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1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9439439-BF18-6681-5AE3-BDAA93AAE520}"/>
                </a:ext>
              </a:extLst>
            </p:cNvPr>
            <p:cNvSpPr/>
            <p:nvPr/>
          </p:nvSpPr>
          <p:spPr>
            <a:xfrm>
              <a:off x="6551398" y="3034704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array[]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1BC5CD4C-DDD5-BAC6-EEF1-80289D79D3FB}"/>
              </a:ext>
            </a:extLst>
          </p:cNvPr>
          <p:cNvSpPr txBox="1"/>
          <p:nvPr/>
        </p:nvSpPr>
        <p:spPr>
          <a:xfrm flipH="1">
            <a:off x="1193769" y="5749555"/>
            <a:ext cx="383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初始状态下，内存数据如</a:t>
            </a:r>
            <a:r>
              <a:rPr lang="en-US" altLang="zh-CN" dirty="0"/>
              <a:t>array[]</a:t>
            </a:r>
            <a:r>
              <a:rPr lang="zh-CN" altLang="en-US" dirty="0"/>
              <a:t>都分配在</a:t>
            </a:r>
            <a:r>
              <a:rPr lang="en-US" altLang="zh-CN" dirty="0"/>
              <a:t>NUMA</a:t>
            </a:r>
            <a:r>
              <a:rPr lang="zh-CN" altLang="en-US" dirty="0"/>
              <a:t>节点对应的内存中</a:t>
            </a:r>
            <a:endParaRPr lang="en-US" altLang="zh-CN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F2F0B-09A8-3323-AB41-FAFD8B97944D}"/>
              </a:ext>
            </a:extLst>
          </p:cNvPr>
          <p:cNvSpPr txBox="1"/>
          <p:nvPr/>
        </p:nvSpPr>
        <p:spPr>
          <a:xfrm flipH="1">
            <a:off x="6852270" y="5749555"/>
            <a:ext cx="36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 2</a:t>
            </a:r>
            <a:r>
              <a:rPr lang="zh-CN" altLang="en-US" dirty="0"/>
              <a:t>被迁移走后，它访问</a:t>
            </a:r>
            <a:r>
              <a:rPr lang="en-US" altLang="zh-CN" dirty="0"/>
              <a:t>array[]</a:t>
            </a:r>
            <a:r>
              <a:rPr lang="zh-CN" altLang="en-US" dirty="0"/>
              <a:t>速度会大大降低</a:t>
            </a:r>
            <a:endParaRPr lang="en-US" altLang="zh-CN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1DFB085-B87B-705F-58BA-D7C7204849C0}"/>
              </a:ext>
            </a:extLst>
          </p:cNvPr>
          <p:cNvCxnSpPr>
            <a:cxnSpLocks/>
          </p:cNvCxnSpPr>
          <p:nvPr/>
        </p:nvCxnSpPr>
        <p:spPr>
          <a:xfrm flipH="1">
            <a:off x="1129458" y="4091776"/>
            <a:ext cx="1129185" cy="7301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03BC4C-6E38-5DB2-4E0D-AA7861C94F3B}"/>
              </a:ext>
            </a:extLst>
          </p:cNvPr>
          <p:cNvCxnSpPr>
            <a:cxnSpLocks/>
          </p:cNvCxnSpPr>
          <p:nvPr/>
        </p:nvCxnSpPr>
        <p:spPr>
          <a:xfrm flipH="1">
            <a:off x="7310888" y="4091776"/>
            <a:ext cx="2497922" cy="7687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0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核心绑定方法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36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2056120-3944-80B1-6C57-0AD8E84ACC30}"/>
              </a:ext>
            </a:extLst>
          </p:cNvPr>
          <p:cNvSpPr txBox="1"/>
          <p:nvPr/>
        </p:nvSpPr>
        <p:spPr>
          <a:xfrm flipH="1">
            <a:off x="229946" y="815043"/>
            <a:ext cx="6150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核心绑定后，各个</a:t>
            </a:r>
            <a:r>
              <a:rPr lang="en-US" altLang="zh-CN" dirty="0"/>
              <a:t>thread</a:t>
            </a:r>
            <a:r>
              <a:rPr lang="zh-CN" altLang="en-US" dirty="0"/>
              <a:t>不再被操作系统迁移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核心绑定只对</a:t>
            </a:r>
            <a:r>
              <a:rPr lang="en-US" altLang="zh-CN" dirty="0">
                <a:solidFill>
                  <a:srgbClr val="FF0000"/>
                </a:solidFill>
              </a:rPr>
              <a:t>NUMA</a:t>
            </a:r>
            <a:r>
              <a:rPr lang="zh-CN" altLang="en-US" dirty="0">
                <a:solidFill>
                  <a:srgbClr val="FF0000"/>
                </a:solidFill>
              </a:rPr>
              <a:t>结构有意义；对</a:t>
            </a:r>
            <a:r>
              <a:rPr lang="en-US" altLang="zh-CN" dirty="0">
                <a:solidFill>
                  <a:srgbClr val="FF0000"/>
                </a:solidFill>
              </a:rPr>
              <a:t>SMP</a:t>
            </a:r>
            <a:r>
              <a:rPr lang="zh-CN" altLang="en-US" dirty="0">
                <a:solidFill>
                  <a:srgbClr val="FF0000"/>
                </a:solidFill>
              </a:rPr>
              <a:t>处理器无意义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环境变量决定是否核心绑定：</a:t>
            </a:r>
            <a:r>
              <a:rPr lang="en-US" altLang="zh-CN" dirty="0"/>
              <a:t>OMP_PROC_BIND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OMP_PROC_BIND=TRUE</a:t>
            </a:r>
            <a:r>
              <a:rPr lang="zh-CN" altLang="en-US" dirty="0"/>
              <a:t>，核心绑定开始生效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proc_bind</a:t>
            </a:r>
            <a:r>
              <a:rPr lang="zh-CN" altLang="en-US" dirty="0"/>
              <a:t>子句设置绑定模式：</a:t>
            </a:r>
            <a:endParaRPr lang="en-US" altLang="zh-CN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444887-E6A1-4823-7C00-A6353D80DA8D}"/>
              </a:ext>
            </a:extLst>
          </p:cNvPr>
          <p:cNvGrpSpPr/>
          <p:nvPr/>
        </p:nvGrpSpPr>
        <p:grpSpPr>
          <a:xfrm>
            <a:off x="6462366" y="690327"/>
            <a:ext cx="5578791" cy="2738673"/>
            <a:chOff x="6309119" y="748519"/>
            <a:chExt cx="5578791" cy="2738673"/>
          </a:xfrm>
        </p:grpSpPr>
        <p:sp>
          <p:nvSpPr>
            <p:cNvPr id="9" name="箭头: 左右 8">
              <a:extLst>
                <a:ext uri="{FF2B5EF4-FFF2-40B4-BE49-F238E27FC236}">
                  <a16:creationId xmlns:a16="http://schemas.microsoft.com/office/drawing/2014/main" id="{CD2F3724-9FC6-D3A6-ADA3-D3A727C22E1B}"/>
                </a:ext>
              </a:extLst>
            </p:cNvPr>
            <p:cNvSpPr/>
            <p:nvPr/>
          </p:nvSpPr>
          <p:spPr>
            <a:xfrm rot="5400000">
              <a:off x="6660860" y="2516709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53D05F-FF63-F099-A4D6-954922FC2415}"/>
                </a:ext>
              </a:extLst>
            </p:cNvPr>
            <p:cNvSpPr/>
            <p:nvPr/>
          </p:nvSpPr>
          <p:spPr>
            <a:xfrm>
              <a:off x="6343549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0CC234-296B-4700-FC26-0F25F98E92A7}"/>
                </a:ext>
              </a:extLst>
            </p:cNvPr>
            <p:cNvSpPr/>
            <p:nvPr/>
          </p:nvSpPr>
          <p:spPr>
            <a:xfrm>
              <a:off x="6388209" y="835435"/>
              <a:ext cx="2610032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3EEB34D-1D6E-45A7-4543-B6828604A77D}"/>
                </a:ext>
              </a:extLst>
            </p:cNvPr>
            <p:cNvGrpSpPr/>
            <p:nvPr/>
          </p:nvGrpSpPr>
          <p:grpSpPr>
            <a:xfrm>
              <a:off x="6309119" y="1288320"/>
              <a:ext cx="1376314" cy="888249"/>
              <a:chOff x="1368153" y="1504755"/>
              <a:chExt cx="1376314" cy="88824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4766C3F-0684-1269-A9AD-6B8D3CA8BF15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FF8CF9C-B61F-F65C-2E65-E4A2DBE41BE8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E0A6E4-A789-31E8-6727-84BCF91A2855}"/>
                </a:ext>
              </a:extLst>
            </p:cNvPr>
            <p:cNvSpPr/>
            <p:nvPr/>
          </p:nvSpPr>
          <p:spPr>
            <a:xfrm>
              <a:off x="9130269" y="835435"/>
              <a:ext cx="2678553" cy="16157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+mn-ea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2234DAF-C1D6-08EF-10A1-77B29A983EA5}"/>
                </a:ext>
              </a:extLst>
            </p:cNvPr>
            <p:cNvGrpSpPr/>
            <p:nvPr/>
          </p:nvGrpSpPr>
          <p:grpSpPr>
            <a:xfrm>
              <a:off x="7690447" y="1288320"/>
              <a:ext cx="1376314" cy="888249"/>
              <a:chOff x="1368153" y="1504755"/>
              <a:chExt cx="1376314" cy="88824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353F208-EB9A-C051-8E2F-1F0A294FF0A7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5F7646-5031-08B9-5183-E89A5FAB564C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55C72C5-848F-C16A-AD56-2FBD8FCDDB65}"/>
                </a:ext>
              </a:extLst>
            </p:cNvPr>
            <p:cNvGrpSpPr/>
            <p:nvPr/>
          </p:nvGrpSpPr>
          <p:grpSpPr>
            <a:xfrm>
              <a:off x="9066761" y="1288320"/>
              <a:ext cx="1376314" cy="888249"/>
              <a:chOff x="1368153" y="1504755"/>
              <a:chExt cx="1376314" cy="88824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2C958B-2CA0-2CE0-6FDB-6698AC26B7F0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6EC14B-F4AD-9B27-48D0-B98C7EF31CB7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CEF9985-6BA3-6284-483E-8D56F2907B5A}"/>
                </a:ext>
              </a:extLst>
            </p:cNvPr>
            <p:cNvGrpSpPr/>
            <p:nvPr/>
          </p:nvGrpSpPr>
          <p:grpSpPr>
            <a:xfrm>
              <a:off x="10511596" y="1288320"/>
              <a:ext cx="1376314" cy="888249"/>
              <a:chOff x="1368153" y="1504755"/>
              <a:chExt cx="1376314" cy="88824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0814847-3CB7-002E-ACCC-36E6728D9730}"/>
                  </a:ext>
                </a:extLst>
              </p:cNvPr>
              <p:cNvSpPr/>
              <p:nvPr/>
            </p:nvSpPr>
            <p:spPr>
              <a:xfrm>
                <a:off x="1447242" y="1504755"/>
                <a:ext cx="1218137" cy="8882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n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B7D12B-1508-6372-E69E-7FD75EECF1D4}"/>
                  </a:ext>
                </a:extLst>
              </p:cNvPr>
              <p:cNvSpPr txBox="1"/>
              <p:nvPr/>
            </p:nvSpPr>
            <p:spPr>
              <a:xfrm>
                <a:off x="1368153" y="1656491"/>
                <a:ext cx="1376314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+mn-ea"/>
                  </a:rPr>
                  <a:t>CPU</a:t>
                </a:r>
              </a:p>
            </p:txBody>
          </p:sp>
        </p:grpSp>
        <p:sp>
          <p:nvSpPr>
            <p:cNvPr id="19" name="箭头: 左右 18">
              <a:extLst>
                <a:ext uri="{FF2B5EF4-FFF2-40B4-BE49-F238E27FC236}">
                  <a16:creationId xmlns:a16="http://schemas.microsoft.com/office/drawing/2014/main" id="{C884EC51-0E60-A655-E789-C0B5E5814026}"/>
                </a:ext>
              </a:extLst>
            </p:cNvPr>
            <p:cNvSpPr/>
            <p:nvPr/>
          </p:nvSpPr>
          <p:spPr>
            <a:xfrm rot="5400000">
              <a:off x="8042188" y="2516710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箭头: 左右 19">
              <a:extLst>
                <a:ext uri="{FF2B5EF4-FFF2-40B4-BE49-F238E27FC236}">
                  <a16:creationId xmlns:a16="http://schemas.microsoft.com/office/drawing/2014/main" id="{1AF0C1CA-7E9A-A83A-FB66-A0B65A47318F}"/>
                </a:ext>
              </a:extLst>
            </p:cNvPr>
            <p:cNvSpPr/>
            <p:nvPr/>
          </p:nvSpPr>
          <p:spPr>
            <a:xfrm rot="5400000">
              <a:off x="9424680" y="2516711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01A8DCE3-EE4D-6E2C-E0B5-5CD7B0B68286}"/>
                </a:ext>
              </a:extLst>
            </p:cNvPr>
            <p:cNvSpPr/>
            <p:nvPr/>
          </p:nvSpPr>
          <p:spPr>
            <a:xfrm rot="5400000">
              <a:off x="10863337" y="2516712"/>
              <a:ext cx="583513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08C585-F23E-67B3-99D3-968C56C5A5C1}"/>
                </a:ext>
              </a:extLst>
            </p:cNvPr>
            <p:cNvSpPr/>
            <p:nvPr/>
          </p:nvSpPr>
          <p:spPr>
            <a:xfrm>
              <a:off x="9613055" y="3034706"/>
              <a:ext cx="2216639" cy="4524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n-ea"/>
                </a:rPr>
                <a:t>内存</a:t>
              </a:r>
              <a:endParaRPr lang="en-US" sz="1400" dirty="0">
                <a:latin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79928B5-7684-5FC8-1749-2B85A367521A}"/>
                </a:ext>
              </a:extLst>
            </p:cNvPr>
            <p:cNvSpPr txBox="1"/>
            <p:nvPr/>
          </p:nvSpPr>
          <p:spPr>
            <a:xfrm>
              <a:off x="7002290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B9C0A6-219E-507B-0954-14C48158880C}"/>
                </a:ext>
              </a:extLst>
            </p:cNvPr>
            <p:cNvSpPr txBox="1"/>
            <p:nvPr/>
          </p:nvSpPr>
          <p:spPr>
            <a:xfrm>
              <a:off x="9790882" y="748519"/>
              <a:ext cx="1376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+mn-ea"/>
                </a:rPr>
                <a:t>NUMA</a:t>
              </a:r>
            </a:p>
          </p:txBody>
        </p:sp>
        <p:sp>
          <p:nvSpPr>
            <p:cNvPr id="25" name="箭头: 左右 24">
              <a:extLst>
                <a:ext uri="{FF2B5EF4-FFF2-40B4-BE49-F238E27FC236}">
                  <a16:creationId xmlns:a16="http://schemas.microsoft.com/office/drawing/2014/main" id="{A75CD66A-497C-9D88-EBB8-F444EEDB9404}"/>
                </a:ext>
              </a:extLst>
            </p:cNvPr>
            <p:cNvSpPr/>
            <p:nvPr/>
          </p:nvSpPr>
          <p:spPr>
            <a:xfrm>
              <a:off x="8560188" y="3034706"/>
              <a:ext cx="1052867" cy="45248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391E09-C887-D827-7BB1-2D853473FF5F}"/>
                </a:ext>
              </a:extLst>
            </p:cNvPr>
            <p:cNvSpPr/>
            <p:nvPr/>
          </p:nvSpPr>
          <p:spPr>
            <a:xfrm>
              <a:off x="7848624" y="1934219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2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E093EDC-096F-14BE-D4D5-F8107A4C3C36}"/>
                </a:ext>
              </a:extLst>
            </p:cNvPr>
            <p:cNvSpPr/>
            <p:nvPr/>
          </p:nvSpPr>
          <p:spPr>
            <a:xfrm>
              <a:off x="6551398" y="1934219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thread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1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4C290DD-0E54-78DF-4763-5A12B2CB5007}"/>
                </a:ext>
              </a:extLst>
            </p:cNvPr>
            <p:cNvSpPr/>
            <p:nvPr/>
          </p:nvSpPr>
          <p:spPr>
            <a:xfrm>
              <a:off x="6551398" y="3034704"/>
              <a:ext cx="966393" cy="2423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array[]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A843139-7AAC-7BAF-EA9B-A9F21422925A}"/>
              </a:ext>
            </a:extLst>
          </p:cNvPr>
          <p:cNvSpPr txBox="1"/>
          <p:nvPr/>
        </p:nvSpPr>
        <p:spPr>
          <a:xfrm>
            <a:off x="322167" y="4615460"/>
            <a:ext cx="51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proc_bind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853F8A-840A-267A-1615-A1678BCF34AD}"/>
              </a:ext>
            </a:extLst>
          </p:cNvPr>
          <p:cNvSpPr txBox="1"/>
          <p:nvPr/>
        </p:nvSpPr>
        <p:spPr>
          <a:xfrm>
            <a:off x="5710362" y="4191536"/>
            <a:ext cx="6515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close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紧密分配，如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CPU0,CPU1,CPU2,CPU3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spread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均匀分配，如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CPU0,CPU3,CPU6,CPU9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master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全部分配在主线程所在的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上，如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CPU0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89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核心绑定方法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37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00123C0-C128-DF7C-378C-7DE6E2D71554}"/>
              </a:ext>
            </a:extLst>
          </p:cNvPr>
          <p:cNvSpPr txBox="1"/>
          <p:nvPr/>
        </p:nvSpPr>
        <p:spPr>
          <a:xfrm>
            <a:off x="653694" y="1423732"/>
            <a:ext cx="4409625" cy="3600986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 =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*)malloc(N*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proc_bind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(close)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++j)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j*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free(p);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427ACC-404F-CC30-55A9-9391C2BE5078}"/>
              </a:ext>
            </a:extLst>
          </p:cNvPr>
          <p:cNvSpPr txBox="1"/>
          <p:nvPr/>
        </p:nvSpPr>
        <p:spPr>
          <a:xfrm flipH="1">
            <a:off x="6159465" y="1206799"/>
            <a:ext cx="5188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不绑定（默认）：</a:t>
            </a:r>
            <a:endParaRPr lang="en-US" altLang="zh-CN" dirty="0"/>
          </a:p>
          <a:p>
            <a:r>
              <a:rPr lang="en-US" altLang="zh-CN" dirty="0"/>
              <a:t>export OMP_PROC_BIND=FALSE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24</a:t>
            </a:r>
            <a:r>
              <a:rPr lang="zh-CN" altLang="en-US" dirty="0"/>
              <a:t>核：</a:t>
            </a:r>
            <a:r>
              <a:rPr lang="en-US" altLang="zh-CN" dirty="0"/>
              <a:t>16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绑核：</a:t>
            </a:r>
            <a:endParaRPr lang="en-US" altLang="zh-CN" dirty="0"/>
          </a:p>
          <a:p>
            <a:r>
              <a:rPr lang="en-US" altLang="zh-CN" dirty="0"/>
              <a:t>export OMP_PROC_BIND=TRUE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24</a:t>
            </a:r>
            <a:r>
              <a:rPr lang="zh-CN" altLang="en-US" dirty="0"/>
              <a:t>核，</a:t>
            </a:r>
            <a:r>
              <a:rPr lang="en-US" altLang="zh-CN" dirty="0"/>
              <a:t>spread</a:t>
            </a:r>
            <a:r>
              <a:rPr lang="zh-CN" altLang="en-US" dirty="0"/>
              <a:t>：</a:t>
            </a:r>
            <a:r>
              <a:rPr lang="en-US" altLang="zh-CN" dirty="0"/>
              <a:t>16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24</a:t>
            </a:r>
            <a:r>
              <a:rPr lang="zh-CN" altLang="en-US" dirty="0"/>
              <a:t>核，</a:t>
            </a:r>
            <a:r>
              <a:rPr lang="en-US" altLang="zh-CN" dirty="0"/>
              <a:t>close</a:t>
            </a:r>
            <a:r>
              <a:rPr lang="zh-CN" altLang="en-US" dirty="0"/>
              <a:t>：</a:t>
            </a:r>
            <a:r>
              <a:rPr lang="en-US" altLang="zh-CN" dirty="0"/>
              <a:t>22 s</a:t>
            </a:r>
          </a:p>
        </p:txBody>
      </p:sp>
    </p:spTree>
    <p:extLst>
      <p:ext uri="{BB962C8B-B14F-4D97-AF65-F5344CB8AC3E}">
        <p14:creationId xmlns:p14="http://schemas.microsoft.com/office/powerpoint/2010/main" val="832560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核心绑定效果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38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2B3833A-80C9-625D-4E22-C137A56A2CA9}"/>
              </a:ext>
            </a:extLst>
          </p:cNvPr>
          <p:cNvSpPr txBox="1"/>
          <p:nvPr/>
        </p:nvSpPr>
        <p:spPr>
          <a:xfrm>
            <a:off x="208128" y="1107996"/>
            <a:ext cx="624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proc_bind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(spread)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BD234-ABC1-2713-215E-F5390898204E}"/>
              </a:ext>
            </a:extLst>
          </p:cNvPr>
          <p:cNvSpPr txBox="1"/>
          <p:nvPr/>
        </p:nvSpPr>
        <p:spPr>
          <a:xfrm>
            <a:off x="5740022" y="1107996"/>
            <a:ext cx="624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proc_bind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(close)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D95B80-DA9B-6102-356C-83523AF2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" y="1856096"/>
            <a:ext cx="4979082" cy="381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DEF4EE-8673-29FB-10BB-81E91223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60" y="1938992"/>
            <a:ext cx="5171856" cy="37294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C96314B-EB18-F11B-FEB7-CBA293D86284}"/>
              </a:ext>
            </a:extLst>
          </p:cNvPr>
          <p:cNvSpPr txBox="1"/>
          <p:nvPr/>
        </p:nvSpPr>
        <p:spPr>
          <a:xfrm flipH="1">
            <a:off x="1000612" y="5915277"/>
            <a:ext cx="23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46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4DFA51-139D-084E-8589-1D634361E570}"/>
              </a:ext>
            </a:extLst>
          </p:cNvPr>
          <p:cNvSpPr txBox="1"/>
          <p:nvPr/>
        </p:nvSpPr>
        <p:spPr>
          <a:xfrm flipH="1">
            <a:off x="7446771" y="5915277"/>
            <a:ext cx="23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0-11</a:t>
            </a:r>
            <a:r>
              <a:rPr lang="zh-CN" altLang="en-US" dirty="0"/>
              <a:t>，</a:t>
            </a:r>
            <a:r>
              <a:rPr lang="en-US" altLang="zh-CN" dirty="0"/>
              <a:t>48-59</a:t>
            </a:r>
          </a:p>
        </p:txBody>
      </p:sp>
    </p:spTree>
    <p:extLst>
      <p:ext uri="{BB962C8B-B14F-4D97-AF65-F5344CB8AC3E}">
        <p14:creationId xmlns:p14="http://schemas.microsoft.com/office/powerpoint/2010/main" val="2264357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核心绑定效果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39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6314B-EB18-F11B-FEB7-CBA293D86284}"/>
              </a:ext>
            </a:extLst>
          </p:cNvPr>
          <p:cNvSpPr txBox="1"/>
          <p:nvPr/>
        </p:nvSpPr>
        <p:spPr>
          <a:xfrm flipH="1">
            <a:off x="5495003" y="1030089"/>
            <a:ext cx="59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46</a:t>
            </a:r>
            <a:r>
              <a:rPr lang="zh-CN" altLang="en-US" dirty="0"/>
              <a:t>：</a:t>
            </a:r>
            <a:r>
              <a:rPr lang="en-US" altLang="zh-CN" dirty="0"/>
              <a:t>NUMA0</a:t>
            </a:r>
            <a:r>
              <a:rPr lang="zh-CN" altLang="en-US" dirty="0"/>
              <a:t>和</a:t>
            </a:r>
            <a:r>
              <a:rPr lang="en-US" altLang="zh-CN" dirty="0"/>
              <a:t>NUMA1 </a:t>
            </a:r>
            <a:r>
              <a:rPr lang="zh-CN" altLang="en-US" dirty="0"/>
              <a:t>节点：</a:t>
            </a:r>
            <a:r>
              <a:rPr lang="en-US" altLang="zh-CN" dirty="0"/>
              <a:t>16s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4DFA51-139D-084E-8589-1D634361E570}"/>
              </a:ext>
            </a:extLst>
          </p:cNvPr>
          <p:cNvSpPr txBox="1"/>
          <p:nvPr/>
        </p:nvSpPr>
        <p:spPr>
          <a:xfrm flipH="1">
            <a:off x="5495003" y="1591501"/>
            <a:ext cx="38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0-11</a:t>
            </a:r>
            <a:r>
              <a:rPr lang="zh-CN" altLang="en-US" dirty="0"/>
              <a:t>，</a:t>
            </a:r>
            <a:r>
              <a:rPr lang="en-US" altLang="zh-CN" dirty="0"/>
              <a:t>48-59</a:t>
            </a:r>
            <a:r>
              <a:rPr lang="zh-CN" altLang="en-US" dirty="0"/>
              <a:t>：</a:t>
            </a:r>
            <a:r>
              <a:rPr lang="en-US" altLang="zh-CN" dirty="0"/>
              <a:t>NUMA0</a:t>
            </a:r>
            <a:r>
              <a:rPr lang="zh-CN" altLang="en-US" dirty="0"/>
              <a:t>节点：</a:t>
            </a:r>
            <a:r>
              <a:rPr lang="en-US" altLang="zh-CN" dirty="0"/>
              <a:t>22s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373995-CA82-1883-7526-0F89D424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" y="881633"/>
            <a:ext cx="4945809" cy="1455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C56ADD-229C-1118-A1BD-751B7E7B98A7}"/>
              </a:ext>
            </a:extLst>
          </p:cNvPr>
          <p:cNvSpPr txBox="1"/>
          <p:nvPr/>
        </p:nvSpPr>
        <p:spPr>
          <a:xfrm flipH="1">
            <a:off x="697815" y="3126874"/>
            <a:ext cx="356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  <a:r>
              <a:rPr lang="en-US" altLang="zh-CN" dirty="0"/>
              <a:t>CPU</a:t>
            </a:r>
            <a:r>
              <a:rPr lang="zh-CN" altLang="en-US" dirty="0"/>
              <a:t>物理核心只有</a:t>
            </a:r>
            <a:r>
              <a:rPr lang="en-US" altLang="zh-CN" dirty="0"/>
              <a:t>48</a:t>
            </a:r>
            <a:r>
              <a:rPr lang="zh-CN" altLang="en-US" dirty="0"/>
              <a:t>个（</a:t>
            </a:r>
            <a:r>
              <a:rPr lang="en-US" altLang="zh-CN" dirty="0"/>
              <a:t>0-47</a:t>
            </a:r>
            <a:r>
              <a:rPr lang="zh-CN" altLang="en-US" dirty="0"/>
              <a:t>），多余的</a:t>
            </a:r>
            <a:r>
              <a:rPr lang="en-US" altLang="zh-CN" dirty="0"/>
              <a:t>48-95</a:t>
            </a:r>
            <a:r>
              <a:rPr lang="zh-CN" altLang="en-US" dirty="0"/>
              <a:t>为多线程技术的虚拟核心，因此全部聚集到</a:t>
            </a:r>
            <a:r>
              <a:rPr lang="en-US" altLang="zh-CN" dirty="0"/>
              <a:t>NUMA0</a:t>
            </a:r>
            <a:r>
              <a:rPr lang="zh-CN" altLang="en-US" dirty="0"/>
              <a:t>节点后，反倒效率降低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3175FA-0C78-E0AA-D8AB-FBC00E6CFA67}"/>
              </a:ext>
            </a:extLst>
          </p:cNvPr>
          <p:cNvSpPr txBox="1"/>
          <p:nvPr/>
        </p:nvSpPr>
        <p:spPr>
          <a:xfrm flipH="1">
            <a:off x="5843021" y="3126874"/>
            <a:ext cx="35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总之：绑定核心效果如何，需要通过实际测试决定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5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进程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153A27B8-2B8A-276B-AEF2-61142BE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1" y="1415945"/>
            <a:ext cx="4800100" cy="3653882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48463AE9-FFA6-1F53-6904-4203C8108220}"/>
              </a:ext>
            </a:extLst>
          </p:cNvPr>
          <p:cNvSpPr/>
          <p:nvPr/>
        </p:nvSpPr>
        <p:spPr>
          <a:xfrm>
            <a:off x="687843" y="1769219"/>
            <a:ext cx="451843" cy="1987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816967-C9D4-B3F2-A761-4B8652E3A0D0}"/>
              </a:ext>
            </a:extLst>
          </p:cNvPr>
          <p:cNvSpPr/>
          <p:nvPr/>
        </p:nvSpPr>
        <p:spPr>
          <a:xfrm>
            <a:off x="813739" y="3672292"/>
            <a:ext cx="1293357" cy="1987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335CEA-08A8-AC48-B301-1B36B7B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82" y="1580198"/>
            <a:ext cx="6292129" cy="337815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4511EEA-51C4-1EC7-1D22-A62CE6C16F68}"/>
              </a:ext>
            </a:extLst>
          </p:cNvPr>
          <p:cNvSpPr/>
          <p:nvPr/>
        </p:nvSpPr>
        <p:spPr>
          <a:xfrm>
            <a:off x="5384682" y="2339008"/>
            <a:ext cx="521746" cy="16703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7B28-EA32-342A-8570-B7AA53B84BC7}"/>
              </a:ext>
            </a:extLst>
          </p:cNvPr>
          <p:cNvSpPr/>
          <p:nvPr/>
        </p:nvSpPr>
        <p:spPr>
          <a:xfrm>
            <a:off x="9956682" y="2483282"/>
            <a:ext cx="1022744" cy="16703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4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40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472443" y="2182504"/>
            <a:ext cx="99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MPI+OpenMP</a:t>
            </a:r>
            <a:r>
              <a:rPr lang="zh-CN" altLang="en-US" sz="3200" dirty="0"/>
              <a:t>混合编程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0357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多进程</a:t>
            </a:r>
            <a:r>
              <a:rPr lang="en-US" altLang="zh-CN" sz="3600" dirty="0"/>
              <a:t>+</a:t>
            </a:r>
            <a:r>
              <a:rPr lang="zh-CN" altLang="en-US" sz="3600" dirty="0"/>
              <a:t>多线程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41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00123C0-C128-DF7C-378C-7DE6E2D71554}"/>
              </a:ext>
            </a:extLst>
          </p:cNvPr>
          <p:cNvSpPr txBox="1"/>
          <p:nvPr/>
        </p:nvSpPr>
        <p:spPr>
          <a:xfrm>
            <a:off x="6782824" y="740419"/>
            <a:ext cx="4409625" cy="5586145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C++</a:t>
            </a: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mpi.h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+=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./(sin(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*j)+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up environment.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MPI_Init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rank,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num_procs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MPI_Comm_rank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(MPI_COMM_WORLD, &amp;rank);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MPI_Comm_size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(MPI_COMM_WORLD, &amp;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num_procs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(rank ==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MPI processes:                  %d\n"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num_procs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OpenMP threads per MPI process: %d\n"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Allocate tasks.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N/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num_procs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i0 = rank*d;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i1 = (rank == num_procs-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(N) : (i0+d);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Kernel.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reduction(+:s)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i0;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i1; ++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 += f(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MPI_Reduce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*)&amp;s, (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*)&amp;x,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MPI_DOUBLE, MPI_SUM,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MPI_COMM_WORLD);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Output.</a:t>
            </a:r>
            <a:endParaRPr lang="en-US" altLang="zh-CN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(rank ==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"Calculated result: %15.8f\n"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MPI_Finalize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4597CC-894E-FB5D-8916-6F5FA665E242}"/>
                  </a:ext>
                </a:extLst>
              </p:cNvPr>
              <p:cNvSpPr txBox="1"/>
              <p:nvPr/>
            </p:nvSpPr>
            <p:spPr>
              <a:xfrm>
                <a:off x="1316403" y="813870"/>
                <a:ext cx="2414507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4597CC-894E-FB5D-8916-6F5FA665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03" y="813870"/>
                <a:ext cx="2414507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4889BE8-9F3F-48A3-821A-76E6B9EAD930}"/>
              </a:ext>
            </a:extLst>
          </p:cNvPr>
          <p:cNvSpPr/>
          <p:nvPr/>
        </p:nvSpPr>
        <p:spPr>
          <a:xfrm>
            <a:off x="6274903" y="1447513"/>
            <a:ext cx="3810001" cy="91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E474DE-A9CA-5767-B40C-468597A0A48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810000" y="1285461"/>
            <a:ext cx="2464903" cy="62105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82E7398-818A-F7E4-6881-E3206799D43B}"/>
              </a:ext>
            </a:extLst>
          </p:cNvPr>
          <p:cNvSpPr/>
          <p:nvPr/>
        </p:nvSpPr>
        <p:spPr>
          <a:xfrm>
            <a:off x="6096000" y="2707694"/>
            <a:ext cx="3935895" cy="2144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1FC025-CD2B-DAC0-63C5-080A0198BCC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10000" y="2458278"/>
            <a:ext cx="2286000" cy="35662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3227E-A22F-F88F-18F6-B6EE5F65AA7F}"/>
              </a:ext>
            </a:extLst>
          </p:cNvPr>
          <p:cNvSpPr txBox="1"/>
          <p:nvPr/>
        </p:nvSpPr>
        <p:spPr>
          <a:xfrm flipH="1">
            <a:off x="1444911" y="2061363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从命令行第一个参数读入</a:t>
            </a:r>
            <a:r>
              <a:rPr lang="en-US" altLang="zh-CN" dirty="0"/>
              <a:t>OpenMP</a:t>
            </a:r>
            <a:r>
              <a:rPr lang="zh-CN" altLang="en-US" dirty="0"/>
              <a:t>线程数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1DE67C-4C34-2CB5-44FB-152D9949CD8A}"/>
              </a:ext>
            </a:extLst>
          </p:cNvPr>
          <p:cNvSpPr/>
          <p:nvPr/>
        </p:nvSpPr>
        <p:spPr>
          <a:xfrm>
            <a:off x="6096000" y="4723825"/>
            <a:ext cx="3935895" cy="2144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0DC597-76CE-6DA9-38BD-7B8195EDFD67}"/>
              </a:ext>
            </a:extLst>
          </p:cNvPr>
          <p:cNvSpPr txBox="1"/>
          <p:nvPr/>
        </p:nvSpPr>
        <p:spPr>
          <a:xfrm flipH="1">
            <a:off x="2027582" y="4646511"/>
            <a:ext cx="313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在局部，用</a:t>
            </a:r>
            <a:r>
              <a:rPr lang="en-US" altLang="zh-CN" dirty="0"/>
              <a:t>OpenMP</a:t>
            </a:r>
            <a:r>
              <a:rPr lang="zh-CN" altLang="en-US" dirty="0"/>
              <a:t>规约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F0AC3C-E343-225E-E8F4-ABEAA72537E2}"/>
              </a:ext>
            </a:extLst>
          </p:cNvPr>
          <p:cNvSpPr txBox="1"/>
          <p:nvPr/>
        </p:nvSpPr>
        <p:spPr>
          <a:xfrm flipH="1">
            <a:off x="2637746" y="5187998"/>
            <a:ext cx="240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在整体，用</a:t>
            </a:r>
            <a:r>
              <a:rPr lang="en-US" altLang="zh-CN" dirty="0"/>
              <a:t>MPI</a:t>
            </a:r>
            <a:r>
              <a:rPr lang="zh-CN" altLang="en-US" dirty="0"/>
              <a:t>规约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D46BCD-CF7C-384A-FD2E-9A46156C3A25}"/>
              </a:ext>
            </a:extLst>
          </p:cNvPr>
          <p:cNvSpPr/>
          <p:nvPr/>
        </p:nvSpPr>
        <p:spPr>
          <a:xfrm>
            <a:off x="6096000" y="5265459"/>
            <a:ext cx="5320748" cy="2144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EC58B0-B67D-D639-37D5-45EB5E6D0638}"/>
              </a:ext>
            </a:extLst>
          </p:cNvPr>
          <p:cNvCxnSpPr>
            <a:cxnSpLocks/>
          </p:cNvCxnSpPr>
          <p:nvPr/>
        </p:nvCxnSpPr>
        <p:spPr>
          <a:xfrm flipH="1">
            <a:off x="4769638" y="5383949"/>
            <a:ext cx="14158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4BD6BB-51F7-8445-304E-A806143D4CF7}"/>
              </a:ext>
            </a:extLst>
          </p:cNvPr>
          <p:cNvCxnSpPr>
            <a:cxnSpLocks/>
          </p:cNvCxnSpPr>
          <p:nvPr/>
        </p:nvCxnSpPr>
        <p:spPr>
          <a:xfrm flipH="1">
            <a:off x="4769638" y="4844895"/>
            <a:ext cx="14158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83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多进程</a:t>
            </a:r>
            <a:r>
              <a:rPr lang="en-US" altLang="zh-CN" sz="3600" dirty="0"/>
              <a:t>+</a:t>
            </a:r>
            <a:r>
              <a:rPr lang="zh-CN" altLang="en-US" sz="3600" dirty="0"/>
              <a:t>多线程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42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3227E-A22F-F88F-18F6-B6EE5F65AA7F}"/>
              </a:ext>
            </a:extLst>
          </p:cNvPr>
          <p:cNvSpPr txBox="1"/>
          <p:nvPr/>
        </p:nvSpPr>
        <p:spPr>
          <a:xfrm flipH="1">
            <a:off x="225709" y="905972"/>
            <a:ext cx="695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编译：</a:t>
            </a:r>
            <a:r>
              <a:rPr lang="en-US" altLang="zh-CN" dirty="0" err="1"/>
              <a:t>mpic</a:t>
            </a:r>
            <a:r>
              <a:rPr lang="en-US" altLang="zh-CN" dirty="0"/>
              <a:t>++ a.cpp -</a:t>
            </a:r>
            <a:r>
              <a:rPr lang="en-US" altLang="zh-CN" dirty="0" err="1"/>
              <a:t>fopenmp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运行：</a:t>
            </a:r>
            <a:r>
              <a:rPr lang="en-US" altLang="zh-CN" dirty="0" err="1"/>
              <a:t>mpirun</a:t>
            </a:r>
            <a:r>
              <a:rPr lang="en-US" altLang="zh-CN" dirty="0"/>
              <a:t> --bind-to none -np 5 ./</a:t>
            </a:r>
            <a:r>
              <a:rPr lang="en-US" altLang="zh-CN" dirty="0" err="1"/>
              <a:t>a.out</a:t>
            </a:r>
            <a:r>
              <a:rPr lang="en-US" altLang="zh-CN" dirty="0"/>
              <a:t> 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A2BAB8-BD64-32A1-B62C-E96222D92CF8}"/>
              </a:ext>
            </a:extLst>
          </p:cNvPr>
          <p:cNvSpPr/>
          <p:nvPr/>
        </p:nvSpPr>
        <p:spPr>
          <a:xfrm>
            <a:off x="4664766" y="1378728"/>
            <a:ext cx="377687" cy="4505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B5C68BC-34FF-1485-3A2F-3D307F636AFF}"/>
              </a:ext>
            </a:extLst>
          </p:cNvPr>
          <p:cNvSpPr/>
          <p:nvPr/>
        </p:nvSpPr>
        <p:spPr>
          <a:xfrm>
            <a:off x="4795650" y="1959016"/>
            <a:ext cx="334578" cy="80507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BC8FC-B18B-047E-3296-D811AC88E6C7}"/>
              </a:ext>
            </a:extLst>
          </p:cNvPr>
          <p:cNvSpPr txBox="1"/>
          <p:nvPr/>
        </p:nvSpPr>
        <p:spPr>
          <a:xfrm flipH="1">
            <a:off x="4795650" y="2782669"/>
            <a:ext cx="200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每个进程下的</a:t>
            </a:r>
            <a:r>
              <a:rPr lang="en-US" altLang="zh-CN" dirty="0"/>
              <a:t>OpenMP</a:t>
            </a:r>
            <a:r>
              <a:rPr lang="zh-CN" altLang="en-US" dirty="0"/>
              <a:t>线程数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4792D9-1FF2-114D-C68E-EA97A9F067CE}"/>
              </a:ext>
            </a:extLst>
          </p:cNvPr>
          <p:cNvSpPr/>
          <p:nvPr/>
        </p:nvSpPr>
        <p:spPr>
          <a:xfrm>
            <a:off x="3379305" y="1378728"/>
            <a:ext cx="569843" cy="4505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C9E22C6-C4AA-F4A5-D264-AD16862AA41C}"/>
              </a:ext>
            </a:extLst>
          </p:cNvPr>
          <p:cNvSpPr/>
          <p:nvPr/>
        </p:nvSpPr>
        <p:spPr>
          <a:xfrm>
            <a:off x="3470433" y="1959016"/>
            <a:ext cx="334578" cy="142028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4764FA-9FD8-892B-B166-F5F256C53746}"/>
              </a:ext>
            </a:extLst>
          </p:cNvPr>
          <p:cNvSpPr txBox="1"/>
          <p:nvPr/>
        </p:nvSpPr>
        <p:spPr>
          <a:xfrm flipH="1">
            <a:off x="3379305" y="3531416"/>
            <a:ext cx="20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MPI</a:t>
            </a:r>
            <a:r>
              <a:rPr lang="zh-CN" altLang="en-US" dirty="0"/>
              <a:t>进程数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9AF00E-5063-D516-0451-FB5810772D3E}"/>
              </a:ext>
            </a:extLst>
          </p:cNvPr>
          <p:cNvSpPr/>
          <p:nvPr/>
        </p:nvSpPr>
        <p:spPr>
          <a:xfrm>
            <a:off x="1795670" y="1378728"/>
            <a:ext cx="1517373" cy="45057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329422E-6329-577B-F618-9359B9B0A571}"/>
              </a:ext>
            </a:extLst>
          </p:cNvPr>
          <p:cNvSpPr/>
          <p:nvPr/>
        </p:nvSpPr>
        <p:spPr>
          <a:xfrm>
            <a:off x="1920787" y="1959016"/>
            <a:ext cx="334578" cy="80507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1AB32A-AF7A-889E-DB70-14E5A5C6176A}"/>
              </a:ext>
            </a:extLst>
          </p:cNvPr>
          <p:cNvSpPr txBox="1"/>
          <p:nvPr/>
        </p:nvSpPr>
        <p:spPr>
          <a:xfrm flipH="1">
            <a:off x="589971" y="2782669"/>
            <a:ext cx="200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MPI</a:t>
            </a:r>
            <a:r>
              <a:rPr lang="zh-CN" altLang="en-US" dirty="0"/>
              <a:t>进程的</a:t>
            </a:r>
            <a:r>
              <a:rPr lang="en-US" altLang="zh-CN" dirty="0"/>
              <a:t>CPU</a:t>
            </a:r>
            <a:r>
              <a:rPr lang="zh-CN" altLang="en-US" dirty="0"/>
              <a:t>绑定方式有关。只有设为</a:t>
            </a:r>
            <a:r>
              <a:rPr lang="en-US" altLang="zh-CN" dirty="0"/>
              <a:t>none</a:t>
            </a:r>
            <a:r>
              <a:rPr lang="zh-CN" altLang="en-US" dirty="0"/>
              <a:t>才能使</a:t>
            </a:r>
            <a:r>
              <a:rPr lang="en-US" altLang="zh-CN" dirty="0"/>
              <a:t>OpenMP</a:t>
            </a:r>
            <a:r>
              <a:rPr lang="zh-CN" altLang="en-US" dirty="0"/>
              <a:t>正常运行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6626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多进程</a:t>
            </a:r>
            <a:r>
              <a:rPr lang="en-US" altLang="zh-CN" sz="3600" dirty="0"/>
              <a:t>+</a:t>
            </a:r>
            <a:r>
              <a:rPr lang="zh-CN" altLang="en-US" sz="3600" dirty="0"/>
              <a:t>多线程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43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3227E-A22F-F88F-18F6-B6EE5F65AA7F}"/>
              </a:ext>
            </a:extLst>
          </p:cNvPr>
          <p:cNvSpPr txBox="1"/>
          <p:nvPr/>
        </p:nvSpPr>
        <p:spPr>
          <a:xfrm flipH="1">
            <a:off x="225709" y="905972"/>
            <a:ext cx="42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mpirun</a:t>
            </a:r>
            <a:r>
              <a:rPr lang="en-US" altLang="zh-CN" dirty="0"/>
              <a:t> --bind-to none -np 12 ./</a:t>
            </a:r>
            <a:r>
              <a:rPr lang="en-US" altLang="zh-CN" dirty="0" err="1"/>
              <a:t>a.out</a:t>
            </a:r>
            <a:r>
              <a:rPr lang="en-US" altLang="zh-CN" dirty="0"/>
              <a:t> 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8BCC20-5F87-FAD8-1F7E-812E0632D6C7}"/>
              </a:ext>
            </a:extLst>
          </p:cNvPr>
          <p:cNvSpPr txBox="1"/>
          <p:nvPr/>
        </p:nvSpPr>
        <p:spPr>
          <a:xfrm flipH="1">
            <a:off x="225709" y="3828472"/>
            <a:ext cx="42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mpirun</a:t>
            </a:r>
            <a:r>
              <a:rPr lang="en-US" altLang="zh-CN" dirty="0"/>
              <a:t> --bind-to none -np 4 ./</a:t>
            </a:r>
            <a:r>
              <a:rPr lang="en-US" altLang="zh-CN" dirty="0" err="1"/>
              <a:t>a.out</a:t>
            </a:r>
            <a:r>
              <a:rPr lang="en-US" altLang="zh-CN" dirty="0"/>
              <a:t> 12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433C-8213-5BDD-BFD2-A1301BE1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19" y="4458777"/>
            <a:ext cx="6111770" cy="1036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71C277-8253-3609-8945-B19304F4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19" y="1441335"/>
            <a:ext cx="6050804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9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多进程</a:t>
            </a:r>
            <a:r>
              <a:rPr lang="en-US" altLang="zh-CN" sz="3600" dirty="0"/>
              <a:t>+</a:t>
            </a:r>
            <a:r>
              <a:rPr lang="zh-CN" altLang="en-US" sz="3600" dirty="0"/>
              <a:t>多线程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44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3227E-A22F-F88F-18F6-B6EE5F65AA7F}"/>
              </a:ext>
            </a:extLst>
          </p:cNvPr>
          <p:cNvSpPr txBox="1"/>
          <p:nvPr/>
        </p:nvSpPr>
        <p:spPr>
          <a:xfrm flipH="1">
            <a:off x="225709" y="905972"/>
            <a:ext cx="42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mpirun</a:t>
            </a:r>
            <a:r>
              <a:rPr lang="en-US" altLang="zh-CN" dirty="0"/>
              <a:t> --bind-to none -np 12 ./</a:t>
            </a:r>
            <a:r>
              <a:rPr lang="en-US" altLang="zh-CN" dirty="0" err="1"/>
              <a:t>a.out</a:t>
            </a:r>
            <a:r>
              <a:rPr lang="en-US" altLang="zh-CN" dirty="0"/>
              <a:t> 4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B49C48-2371-1159-46E7-1F086789B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03895"/>
              </p:ext>
            </p:extLst>
          </p:nvPr>
        </p:nvGraphicFramePr>
        <p:xfrm>
          <a:off x="1064592" y="146178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8634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4316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827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MPI</a:t>
                      </a:r>
                      <a:r>
                        <a:rPr lang="zh-CN" altLang="en-US" dirty="0"/>
                        <a:t>进程数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OpenMP</a:t>
                      </a:r>
                      <a:r>
                        <a:rPr lang="zh-CN" altLang="en-US" dirty="0"/>
                        <a:t>线程数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17.64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2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17.71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17.68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9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17.25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17.35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7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18.83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0633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404B4C0-B209-4C9D-30C2-EFA2BD5C4401}"/>
              </a:ext>
            </a:extLst>
          </p:cNvPr>
          <p:cNvSpPr txBox="1"/>
          <p:nvPr/>
        </p:nvSpPr>
        <p:spPr>
          <a:xfrm flipH="1">
            <a:off x="225708" y="4497166"/>
            <a:ext cx="69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实际中，进程数和线程数的性能对比关系会更复杂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79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总结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45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3019D7B-E7FF-858D-F5D6-8BAFFCDD11E5}"/>
              </a:ext>
            </a:extLst>
          </p:cNvPr>
          <p:cNvSpPr txBox="1"/>
          <p:nvPr/>
        </p:nvSpPr>
        <p:spPr>
          <a:xfrm flipH="1">
            <a:off x="373417" y="949557"/>
            <a:ext cx="9616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进程与线程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显式多线程与</a:t>
            </a:r>
            <a:r>
              <a:rPr lang="en-US" altLang="zh-CN" dirty="0"/>
              <a:t>OpenMP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reduction(+:a) schedule(dynamic)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线程数控制；常见库函数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数据管理：</a:t>
            </a:r>
            <a:r>
              <a:rPr lang="en-US" altLang="zh-CN" dirty="0"/>
              <a:t>private</a:t>
            </a:r>
            <a:r>
              <a:rPr lang="zh-CN" altLang="en-US" dirty="0"/>
              <a:t>，</a:t>
            </a:r>
            <a:r>
              <a:rPr lang="en-US" altLang="zh-CN" dirty="0"/>
              <a:t>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同步管理：</a:t>
            </a:r>
            <a:r>
              <a:rPr lang="en-US" altLang="zh-CN" dirty="0"/>
              <a:t>critical</a:t>
            </a:r>
            <a:r>
              <a:rPr lang="zh-CN" altLang="en-US" dirty="0"/>
              <a:t>，</a:t>
            </a:r>
            <a:r>
              <a:rPr lang="en-US" altLang="zh-CN" dirty="0"/>
              <a:t>atomic</a:t>
            </a:r>
            <a:r>
              <a:rPr lang="zh-CN" altLang="en-US" dirty="0"/>
              <a:t>，</a:t>
            </a:r>
            <a:r>
              <a:rPr lang="en-US" altLang="zh-CN" dirty="0"/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核心绑定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OpenMP+MPI</a:t>
            </a:r>
            <a:r>
              <a:rPr lang="zh-CN" altLang="en-US" dirty="0"/>
              <a:t>混合编程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145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练习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46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3F88D07-42C7-5EDB-9B19-19585F8703C6}"/>
              </a:ext>
            </a:extLst>
          </p:cNvPr>
          <p:cNvSpPr txBox="1"/>
          <p:nvPr/>
        </p:nvSpPr>
        <p:spPr>
          <a:xfrm flipH="1">
            <a:off x="210069" y="971372"/>
            <a:ext cx="221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计算无穷乘积：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BC26BD-37BC-30E8-EDCD-4F6CA4579E4A}"/>
                  </a:ext>
                </a:extLst>
              </p:cNvPr>
              <p:cNvSpPr txBox="1"/>
              <p:nvPr/>
            </p:nvSpPr>
            <p:spPr>
              <a:xfrm>
                <a:off x="2429585" y="746631"/>
                <a:ext cx="1952714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BC26BD-37BC-30E8-EDCD-4F6CA457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85" y="746631"/>
                <a:ext cx="1952714" cy="778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41A2B7-7182-7EE7-166B-0211A0BCE569}"/>
              </a:ext>
            </a:extLst>
          </p:cNvPr>
          <p:cNvSpPr txBox="1"/>
          <p:nvPr/>
        </p:nvSpPr>
        <p:spPr>
          <a:xfrm flipH="1">
            <a:off x="4868209" y="971372"/>
            <a:ext cx="221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3.6757…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FAE066-909F-865B-9CBA-C2D13D92B8DC}"/>
              </a:ext>
            </a:extLst>
          </p:cNvPr>
          <p:cNvSpPr txBox="1"/>
          <p:nvPr/>
        </p:nvSpPr>
        <p:spPr>
          <a:xfrm flipH="1">
            <a:off x="210069" y="2075151"/>
            <a:ext cx="320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用数值方法计算</a:t>
            </a:r>
            <a:r>
              <a:rPr lang="en-US" altLang="zh-CN" dirty="0"/>
              <a:t>Boys</a:t>
            </a:r>
            <a:r>
              <a:rPr lang="zh-CN" altLang="en-US" dirty="0"/>
              <a:t>函数，如</a:t>
            </a:r>
            <a:r>
              <a:rPr lang="en-US" altLang="zh-CN" i="1" dirty="0"/>
              <a:t>F</a:t>
            </a:r>
            <a:r>
              <a:rPr lang="en-US" altLang="zh-CN" baseline="-25000" dirty="0"/>
              <a:t>5</a:t>
            </a:r>
            <a:r>
              <a:rPr lang="en-US" altLang="zh-CN" dirty="0"/>
              <a:t>(0.1347)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AC61EF-D392-67AE-D6CF-C995B71F29F9}"/>
                  </a:ext>
                </a:extLst>
              </p:cNvPr>
              <p:cNvSpPr txBox="1"/>
              <p:nvPr/>
            </p:nvSpPr>
            <p:spPr>
              <a:xfrm>
                <a:off x="3443601" y="1948706"/>
                <a:ext cx="2959849" cy="62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AC61EF-D392-67AE-D6CF-C995B71F2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01" y="1948706"/>
                <a:ext cx="2959849" cy="622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AE6BB28-1192-1BD3-54AD-E1087CDBDF24}"/>
              </a:ext>
            </a:extLst>
          </p:cNvPr>
          <p:cNvSpPr txBox="1"/>
          <p:nvPr/>
        </p:nvSpPr>
        <p:spPr>
          <a:xfrm flipH="1">
            <a:off x="6716887" y="2075151"/>
            <a:ext cx="221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0.081085…</a:t>
            </a:r>
          </a:p>
        </p:txBody>
      </p:sp>
    </p:spTree>
    <p:extLst>
      <p:ext uri="{BB962C8B-B14F-4D97-AF65-F5344CB8AC3E}">
        <p14:creationId xmlns:p14="http://schemas.microsoft.com/office/powerpoint/2010/main" val="1061531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B908-17F8-EF5A-28BE-F1662C61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B7A823-6EF4-41A3-85B6-68B4CFE3756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练习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8F44B2-5845-DC58-5227-71A1F221703A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47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B37A998-567F-4F12-ABA9-E7C72AFA0FA6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549253F-D6C1-B66B-2E60-E3755232C98F}"/>
              </a:ext>
            </a:extLst>
          </p:cNvPr>
          <p:cNvSpPr txBox="1"/>
          <p:nvPr/>
        </p:nvSpPr>
        <p:spPr>
          <a:xfrm flipH="1">
            <a:off x="190191" y="969496"/>
            <a:ext cx="7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1000x1000</a:t>
            </a:r>
            <a:r>
              <a:rPr lang="zh-CN" altLang="en-US" dirty="0"/>
              <a:t>维矩阵的乘法（简单算法）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B9E5FD-8DE5-A1F5-1C63-22AAC01797A2}"/>
                  </a:ext>
                </a:extLst>
              </p:cNvPr>
              <p:cNvSpPr txBox="1"/>
              <p:nvPr/>
            </p:nvSpPr>
            <p:spPr>
              <a:xfrm>
                <a:off x="3377116" y="1582479"/>
                <a:ext cx="1665649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B9E5FD-8DE5-A1F5-1C63-22AAC017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16" y="1582479"/>
                <a:ext cx="1665649" cy="778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1F280E9-6B08-3C68-E193-F935B2EBFA1F}"/>
              </a:ext>
            </a:extLst>
          </p:cNvPr>
          <p:cNvSpPr txBox="1"/>
          <p:nvPr/>
        </p:nvSpPr>
        <p:spPr>
          <a:xfrm flipH="1">
            <a:off x="468486" y="2698904"/>
            <a:ext cx="7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</a:t>
            </a:r>
            <a:r>
              <a:rPr lang="en-US" altLang="zh-CN" dirty="0"/>
              <a:t>[0,1]</a:t>
            </a:r>
            <a:r>
              <a:rPr lang="zh-CN" altLang="en-US" dirty="0"/>
              <a:t>内随机数的算法：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1D07AF-16F8-0FE1-95C5-4F91223D083F}"/>
              </a:ext>
            </a:extLst>
          </p:cNvPr>
          <p:cNvSpPr txBox="1"/>
          <p:nvPr/>
        </p:nvSpPr>
        <p:spPr>
          <a:xfrm>
            <a:off x="3201005" y="3392557"/>
            <a:ext cx="3246178" cy="1200329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rand01(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)rand())/RAND_MAX;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线程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5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）：</a:t>
            </a:r>
            <a:r>
              <a:rPr lang="zh-CN" altLang="en-US" dirty="0">
                <a:solidFill>
                  <a:srgbClr val="FF0000"/>
                </a:solidFill>
              </a:rPr>
              <a:t>由进程创建、</a:t>
            </a:r>
            <a:r>
              <a:rPr lang="zh-CN" altLang="en-US" dirty="0"/>
              <a:t>作为处理器调度和分配的基本单位；开销要远远低于进程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进程间通信需要操作系统服务；</a:t>
            </a:r>
            <a:r>
              <a:rPr lang="zh-CN" altLang="en-US" dirty="0">
                <a:solidFill>
                  <a:srgbClr val="FF0000"/>
                </a:solidFill>
              </a:rPr>
              <a:t>线程间通信不需要，开销极低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线程可以访问进程的所有资源；但</a:t>
            </a:r>
            <a:r>
              <a:rPr lang="zh-CN" altLang="en-US" dirty="0">
                <a:solidFill>
                  <a:srgbClr val="FF0000"/>
                </a:solidFill>
              </a:rPr>
              <a:t>一个线程崩溃可能导致整个进程崩溃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EDF37C7-D37A-3526-0068-849FFED500DE}"/>
              </a:ext>
            </a:extLst>
          </p:cNvPr>
          <p:cNvGrpSpPr/>
          <p:nvPr/>
        </p:nvGrpSpPr>
        <p:grpSpPr>
          <a:xfrm>
            <a:off x="211034" y="2626042"/>
            <a:ext cx="6626493" cy="3198207"/>
            <a:chOff x="504461" y="2475917"/>
            <a:chExt cx="6626493" cy="319820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3E91198-4155-D28E-07A2-E34315A1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182" y="2475917"/>
              <a:ext cx="2796782" cy="314733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3AF8DB2-0A1D-3BEA-DE4F-D47180F56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461" y="3790481"/>
              <a:ext cx="1737511" cy="259102"/>
            </a:xfrm>
            <a:prstGeom prst="rect">
              <a:avLst/>
            </a:prstGeom>
          </p:spPr>
        </p:pic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EAC3C289-5817-0FD1-AF22-3D77E8FEEC1A}"/>
                </a:ext>
              </a:extLst>
            </p:cNvPr>
            <p:cNvSpPr/>
            <p:nvPr/>
          </p:nvSpPr>
          <p:spPr>
            <a:xfrm>
              <a:off x="2386623" y="2798311"/>
              <a:ext cx="348908" cy="2824939"/>
            </a:xfrm>
            <a:prstGeom prst="leftBrace">
              <a:avLst>
                <a:gd name="adj1" fmla="val 66287"/>
                <a:gd name="adj2" fmla="val 3840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1D1275-4127-3E26-852C-5E9E839BD809}"/>
                </a:ext>
              </a:extLst>
            </p:cNvPr>
            <p:cNvSpPr txBox="1"/>
            <p:nvPr/>
          </p:nvSpPr>
          <p:spPr>
            <a:xfrm flipH="1">
              <a:off x="576788" y="4196796"/>
              <a:ext cx="17375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一个程序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若干个进程（如渲染、</a:t>
              </a:r>
              <a:r>
                <a:rPr lang="en-US" altLang="zh-CN" dirty="0"/>
                <a:t>V8</a:t>
              </a:r>
              <a:r>
                <a:rPr lang="zh-CN" altLang="en-US" dirty="0"/>
                <a:t>解析等）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633741-EA4F-120B-CB8B-73C5305FEF7F}"/>
                </a:ext>
              </a:extLst>
            </p:cNvPr>
            <p:cNvSpPr/>
            <p:nvPr/>
          </p:nvSpPr>
          <p:spPr>
            <a:xfrm>
              <a:off x="5286634" y="2714791"/>
              <a:ext cx="521746" cy="16703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E22CD0-6AB9-80B1-9C3F-01C697EE757F}"/>
                </a:ext>
              </a:extLst>
            </p:cNvPr>
            <p:cNvSpPr txBox="1"/>
            <p:nvPr/>
          </p:nvSpPr>
          <p:spPr>
            <a:xfrm flipH="1">
              <a:off x="5867613" y="2613644"/>
              <a:ext cx="12633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每个进程又开了若干线程，如多线程下载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168FA7-F5ED-3195-3DE6-75EF36CE14A3}"/>
              </a:ext>
            </a:extLst>
          </p:cNvPr>
          <p:cNvGrpSpPr/>
          <p:nvPr/>
        </p:nvGrpSpPr>
        <p:grpSpPr>
          <a:xfrm>
            <a:off x="7517184" y="3170781"/>
            <a:ext cx="4176122" cy="1914804"/>
            <a:chOff x="7337992" y="2626042"/>
            <a:chExt cx="4176122" cy="1914804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48FA95D-0C27-A6E3-1EDD-176297B1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992" y="3031955"/>
              <a:ext cx="4176122" cy="1508891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A6907FA-17DD-9DB2-7559-E951DDE02597}"/>
                </a:ext>
              </a:extLst>
            </p:cNvPr>
            <p:cNvSpPr/>
            <p:nvPr/>
          </p:nvSpPr>
          <p:spPr>
            <a:xfrm>
              <a:off x="8113995" y="3261961"/>
              <a:ext cx="521746" cy="16703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BA3B08C-737B-A693-4836-7861F02903B0}"/>
                </a:ext>
              </a:extLst>
            </p:cNvPr>
            <p:cNvSpPr txBox="1"/>
            <p:nvPr/>
          </p:nvSpPr>
          <p:spPr>
            <a:xfrm flipH="1">
              <a:off x="7681550" y="2626042"/>
              <a:ext cx="241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该进程开了</a:t>
              </a:r>
              <a:r>
                <a:rPr lang="en-US" altLang="zh-CN" dirty="0"/>
                <a:t>24</a:t>
              </a:r>
              <a:r>
                <a:rPr lang="zh-CN" altLang="en-US" dirty="0"/>
                <a:t>个线程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6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多线程编程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6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一个程序的多个线程可以分配到多个</a:t>
            </a:r>
            <a:r>
              <a:rPr lang="en-US" altLang="zh-CN" dirty="0"/>
              <a:t>CPU</a:t>
            </a:r>
            <a:r>
              <a:rPr lang="zh-CN" altLang="en-US" dirty="0"/>
              <a:t>核上，从而实现并行和加速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335965" y="1538520"/>
            <a:ext cx="7465326" cy="4247317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C++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ID: %d\n"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thread1(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thread2(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thread1.join();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thread2.join();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EDE29C-03CB-BB05-B425-459C4095EF0C}"/>
              </a:ext>
            </a:extLst>
          </p:cNvPr>
          <p:cNvSpPr txBox="1"/>
          <p:nvPr/>
        </p:nvSpPr>
        <p:spPr>
          <a:xfrm flipH="1">
            <a:off x="7060160" y="4234969"/>
            <a:ext cx="14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创建了线程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A2DCD2-8FA2-9DBB-17E1-61996BBB0277}"/>
              </a:ext>
            </a:extLst>
          </p:cNvPr>
          <p:cNvSpPr txBox="1"/>
          <p:nvPr/>
        </p:nvSpPr>
        <p:spPr>
          <a:xfrm flipH="1">
            <a:off x="4596678" y="4637783"/>
            <a:ext cx="229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两个线程开始执行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（并行）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67A62DB-7E46-D0DF-C90B-27F9CE78E667}"/>
              </a:ext>
            </a:extLst>
          </p:cNvPr>
          <p:cNvSpPr/>
          <p:nvPr/>
        </p:nvSpPr>
        <p:spPr>
          <a:xfrm rot="16200000">
            <a:off x="6174791" y="3640675"/>
            <a:ext cx="334578" cy="152316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34522F1-B7F0-0686-4F0B-1D42CFB07A34}"/>
              </a:ext>
            </a:extLst>
          </p:cNvPr>
          <p:cNvSpPr/>
          <p:nvPr/>
        </p:nvSpPr>
        <p:spPr>
          <a:xfrm rot="16200000">
            <a:off x="3518784" y="4133285"/>
            <a:ext cx="334578" cy="15807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F446CB-6EA4-B899-5C6F-BF189E7B4F2A}"/>
              </a:ext>
            </a:extLst>
          </p:cNvPr>
          <p:cNvSpPr txBox="1"/>
          <p:nvPr/>
        </p:nvSpPr>
        <p:spPr>
          <a:xfrm flipH="1">
            <a:off x="8162955" y="1847937"/>
            <a:ext cx="322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显式线程编程常常涉及操作系统底层原理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不适合科学计算快速实现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69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OpenMP</a:t>
            </a:r>
            <a:r>
              <a:rPr lang="zh-CN" altLang="en-US" sz="3600" dirty="0"/>
              <a:t>编程模型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7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335965" y="795165"/>
            <a:ext cx="9901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OpenMP</a:t>
            </a:r>
            <a:r>
              <a:rPr lang="zh-CN" altLang="en-US" dirty="0"/>
              <a:t>：适用于共享内存多处理器结构的可移植并行编程模型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优点：学习简单、开发高效、跨平台性高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335965" y="3626346"/>
            <a:ext cx="5061725" cy="2862322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ID: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thread1(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thread2(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thread1.join();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thread2.join();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47F37E-E15C-4A46-C26F-E99650A3168F}"/>
              </a:ext>
            </a:extLst>
          </p:cNvPr>
          <p:cNvSpPr txBox="1"/>
          <p:nvPr/>
        </p:nvSpPr>
        <p:spPr>
          <a:xfrm>
            <a:off x="6068024" y="3626346"/>
            <a:ext cx="5061725" cy="2308324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parallel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ID: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214160-07F8-5736-92AD-BAFA55D36B6F}"/>
              </a:ext>
            </a:extLst>
          </p:cNvPr>
          <p:cNvSpPr txBox="1"/>
          <p:nvPr/>
        </p:nvSpPr>
        <p:spPr>
          <a:xfrm flipH="1">
            <a:off x="335963" y="2234048"/>
            <a:ext cx="562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显式线程编程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需要操作系统知识；显式构造线程、控制线程的</a:t>
            </a:r>
            <a:r>
              <a:rPr lang="en-US" altLang="zh-CN" dirty="0"/>
              <a:t>join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E4F727-A6EF-CE5C-32F8-E8475F31CCAD}"/>
              </a:ext>
            </a:extLst>
          </p:cNvPr>
          <p:cNvSpPr txBox="1"/>
          <p:nvPr/>
        </p:nvSpPr>
        <p:spPr>
          <a:xfrm flipH="1">
            <a:off x="6068024" y="2234048"/>
            <a:ext cx="498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OpenMP</a:t>
            </a:r>
            <a:r>
              <a:rPr lang="zh-CN" altLang="en-US" b="1" dirty="0"/>
              <a:t>编程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不需要过多操作系统知识，</a:t>
            </a:r>
            <a:r>
              <a:rPr lang="zh-CN" altLang="en-US" dirty="0">
                <a:solidFill>
                  <a:srgbClr val="FF0000"/>
                </a:solidFill>
              </a:rPr>
              <a:t>只需要考虑业务逻辑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BD8C4-E920-01F1-3DE4-0C394913EE0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Digression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8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121361" y="1989483"/>
            <a:ext cx="5887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OpenMP</a:t>
            </a:r>
            <a:r>
              <a:rPr lang="zh-CN" altLang="en-US" dirty="0"/>
              <a:t>具有极高的</a:t>
            </a:r>
            <a:r>
              <a:rPr lang="zh-CN" altLang="en-US" dirty="0">
                <a:solidFill>
                  <a:srgbClr val="FF0000"/>
                </a:solidFill>
              </a:rPr>
              <a:t>性能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开发效率比</a:t>
            </a:r>
            <a:r>
              <a:rPr lang="zh-CN" altLang="en-US" dirty="0"/>
              <a:t>，但不能达到最高效率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如果想让多线程高性能计算的性能达到极致，还是需要显式线程编程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例子：</a:t>
            </a:r>
            <a:r>
              <a:rPr lang="en-US" altLang="zh-CN" dirty="0" err="1"/>
              <a:t>Gromacs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2D497-9C30-D0E3-F667-5173E9154104}"/>
              </a:ext>
            </a:extLst>
          </p:cNvPr>
          <p:cNvSpPr txBox="1"/>
          <p:nvPr/>
        </p:nvSpPr>
        <p:spPr>
          <a:xfrm>
            <a:off x="6794310" y="1867328"/>
            <a:ext cx="5061725" cy="2862322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C++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ID: %d\n"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thread1(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std::thread thread2(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thread1.join();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thread2.join();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214160-07F8-5736-92AD-BAFA55D36B6F}"/>
              </a:ext>
            </a:extLst>
          </p:cNvPr>
          <p:cNvSpPr txBox="1"/>
          <p:nvPr/>
        </p:nvSpPr>
        <p:spPr>
          <a:xfrm flipH="1">
            <a:off x="8534572" y="1439149"/>
            <a:ext cx="15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显式线程编程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8869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6CA045-2DFE-F60A-7DFF-41F15AF1B0A2}"/>
              </a:ext>
            </a:extLst>
          </p:cNvPr>
          <p:cNvSpPr txBox="1"/>
          <p:nvPr/>
        </p:nvSpPr>
        <p:spPr>
          <a:xfrm>
            <a:off x="11887910" y="6488668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DDEB27E-CFFE-4979-9366-7A9CFB6F8A18}" type="slidenum">
              <a:rPr lang="en-US" altLang="zh-CN" smtClean="0">
                <a:latin typeface="+mn-ea"/>
              </a:rPr>
              <a:t>9</a:t>
            </a:fld>
            <a:endParaRPr lang="en-US" altLang="zh-CN" dirty="0">
              <a:latin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BA991C2-A047-9843-04A0-8B57C97CDB5F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FE1EF5-60BB-F2F0-96C8-C818A093FD82}"/>
              </a:ext>
            </a:extLst>
          </p:cNvPr>
          <p:cNvSpPr txBox="1"/>
          <p:nvPr/>
        </p:nvSpPr>
        <p:spPr>
          <a:xfrm flipH="1">
            <a:off x="472443" y="2182504"/>
            <a:ext cx="99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OpenMP</a:t>
            </a:r>
            <a:r>
              <a:rPr lang="zh-CN" altLang="en-US" sz="3200" dirty="0"/>
              <a:t>：基础入门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4963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26089</TotalTime>
  <Words>6023</Words>
  <Application>Microsoft Office PowerPoint</Application>
  <PresentationFormat>宽屏</PresentationFormat>
  <Paragraphs>1038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Arial</vt:lpstr>
      <vt:lpstr>Calibri</vt:lpstr>
      <vt:lpstr>Calibri Light</vt:lpstr>
      <vt:lpstr>Cambria Math</vt:lpstr>
      <vt:lpstr>Consolas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Jun</dc:creator>
  <cp:lastModifiedBy>Zhang Jun</cp:lastModifiedBy>
  <cp:revision>137</cp:revision>
  <dcterms:created xsi:type="dcterms:W3CDTF">2023-08-14T00:08:38Z</dcterms:created>
  <dcterms:modified xsi:type="dcterms:W3CDTF">2024-12-01T03:01:39Z</dcterms:modified>
</cp:coreProperties>
</file>