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71" r:id="rId3"/>
    <p:sldId id="519" r:id="rId4"/>
    <p:sldId id="472" r:id="rId5"/>
    <p:sldId id="258" r:id="rId6"/>
    <p:sldId id="257" r:id="rId7"/>
    <p:sldId id="288" r:id="rId8"/>
    <p:sldId id="293" r:id="rId9"/>
    <p:sldId id="362" r:id="rId10"/>
    <p:sldId id="289" r:id="rId11"/>
    <p:sldId id="290" r:id="rId12"/>
    <p:sldId id="291" r:id="rId13"/>
    <p:sldId id="357" r:id="rId14"/>
    <p:sldId id="433" r:id="rId15"/>
    <p:sldId id="358" r:id="rId16"/>
    <p:sldId id="435" r:id="rId17"/>
    <p:sldId id="331" r:id="rId18"/>
    <p:sldId id="399" r:id="rId19"/>
    <p:sldId id="307" r:id="rId20"/>
    <p:sldId id="285" r:id="rId21"/>
    <p:sldId id="286" r:id="rId22"/>
    <p:sldId id="261" r:id="rId23"/>
    <p:sldId id="260" r:id="rId24"/>
    <p:sldId id="333" r:id="rId25"/>
    <p:sldId id="259" r:id="rId26"/>
    <p:sldId id="262" r:id="rId27"/>
    <p:sldId id="334" r:id="rId28"/>
    <p:sldId id="337" r:id="rId29"/>
    <p:sldId id="296" r:id="rId30"/>
    <p:sldId id="298" r:id="rId31"/>
    <p:sldId id="300" r:id="rId32"/>
    <p:sldId id="369" r:id="rId33"/>
    <p:sldId id="368" r:id="rId34"/>
    <p:sldId id="301" r:id="rId35"/>
    <p:sldId id="302" r:id="rId36"/>
    <p:sldId id="439" r:id="rId37"/>
    <p:sldId id="479" r:id="rId38"/>
    <p:sldId id="480" r:id="rId39"/>
    <p:sldId id="481" r:id="rId40"/>
    <p:sldId id="483" r:id="rId41"/>
    <p:sldId id="367" r:id="rId42"/>
    <p:sldId id="363" r:id="rId43"/>
    <p:sldId id="401" r:id="rId44"/>
    <p:sldId id="397" r:id="rId45"/>
    <p:sldId id="404" r:id="rId46"/>
    <p:sldId id="364" r:id="rId47"/>
    <p:sldId id="402" r:id="rId48"/>
    <p:sldId id="365" r:id="rId49"/>
    <p:sldId id="403" r:id="rId50"/>
    <p:sldId id="431" r:id="rId51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5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3.xml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tags" Target="../tags/tag21.xml"/><Relationship Id="rId2" Type="http://schemas.openxmlformats.org/officeDocument/2006/relationships/image" Target="../media/image31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tags" Target="../tags/tag5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10.xml"/><Relationship Id="rId3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7485" y="1181735"/>
            <a:ext cx="9144000" cy="4100195"/>
          </a:xfrm>
        </p:spPr>
        <p:txBody>
          <a:bodyPr>
            <a:normAutofit fontScale="90000"/>
          </a:bodyPr>
          <a:p>
            <a:r>
              <a:rPr lang="en-US" altLang="zh-CN" sz="4890"/>
              <a:t>2024</a:t>
            </a:r>
            <a:r>
              <a:rPr lang="zh-CN" altLang="en-US" sz="4890"/>
              <a:t>科学计算实战技术培训班</a:t>
            </a:r>
            <a:br>
              <a:rPr lang="en-US" altLang="zh-CN" sz="4890"/>
            </a:br>
            <a:br>
              <a:rPr lang="en-US" altLang="zh-CN"/>
            </a:br>
            <a:r>
              <a:rPr lang="en-US" altLang="zh-CN"/>
              <a:t>C/C++</a:t>
            </a:r>
            <a:r>
              <a:rPr lang="zh-CN" altLang="en-US"/>
              <a:t>编程</a:t>
            </a:r>
            <a:r>
              <a:rPr lang="zh-CN" altLang="en-US"/>
              <a:t>基础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590675" y="4468495"/>
            <a:ext cx="9144000" cy="649605"/>
          </a:xfrm>
        </p:spPr>
        <p:txBody>
          <a:bodyPr>
            <a:normAutofit/>
          </a:bodyPr>
          <a:p>
            <a:r>
              <a:rPr lang="en-US" altLang="zh-CN"/>
              <a:t>2024/12/01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算数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运算符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668270"/>
            <a:ext cx="8742045" cy="3066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649730"/>
            <a:ext cx="3101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int A = 10</a:t>
            </a:r>
            <a:r>
              <a:rPr lang="zh-CN" altLang="en-US" b="1">
                <a:solidFill>
                  <a:srgbClr val="00B050"/>
                </a:solidFill>
              </a:rPr>
              <a:t>；</a:t>
            </a:r>
            <a:endParaRPr lang="zh-CN" altLang="en-US" b="1">
              <a:solidFill>
                <a:srgbClr val="00B050"/>
              </a:solidFill>
            </a:endParaRPr>
          </a:p>
          <a:p>
            <a:r>
              <a:rPr lang="en-US" altLang="zh-CN" b="1">
                <a:solidFill>
                  <a:srgbClr val="00B050"/>
                </a:solidFill>
              </a:rPr>
              <a:t>int B = 20</a:t>
            </a:r>
            <a:r>
              <a:rPr lang="zh-CN" altLang="en-US" b="1">
                <a:solidFill>
                  <a:srgbClr val="00B050"/>
                </a:solidFill>
              </a:rPr>
              <a:t>；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关系和逻辑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运算符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1510" y="1691005"/>
            <a:ext cx="8477250" cy="2160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170" y="4396740"/>
            <a:ext cx="8534400" cy="1659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499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 10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/>
              <a:t>B=15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4028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 true</a:t>
            </a:r>
            <a:r>
              <a:rPr lang="zh-CN" altLang="en-US"/>
              <a:t>，</a:t>
            </a:r>
            <a:r>
              <a:rPr lang="en-US" altLang="zh-CN"/>
              <a:t> B=</a:t>
            </a:r>
            <a:r>
              <a:rPr lang="en-US" altLang="zh-CN"/>
              <a:t>false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条件（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if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691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if</a:t>
            </a:r>
            <a:r>
              <a:rPr lang="zh-CN" altLang="en-US"/>
              <a:t>条件</a:t>
            </a:r>
            <a:r>
              <a:rPr lang="zh-CN" altLang="en-US"/>
              <a:t>判断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2160" y="2259330"/>
            <a:ext cx="5200015" cy="1807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160" y="4634865"/>
            <a:ext cx="7033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判断为</a:t>
            </a:r>
            <a:r>
              <a:rPr lang="en-US" altLang="zh-CN"/>
              <a:t>true</a:t>
            </a:r>
            <a:r>
              <a:rPr lang="zh-CN" altLang="en-US"/>
              <a:t>执行</a:t>
            </a:r>
            <a:r>
              <a:rPr lang="en-US" altLang="zh-CN"/>
              <a:t>{}</a:t>
            </a:r>
            <a:r>
              <a:rPr lang="zh-CN" altLang="en-US"/>
              <a:t>程序；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判断为</a:t>
            </a:r>
            <a:r>
              <a:rPr lang="en-US" altLang="zh-CN"/>
              <a:t>false</a:t>
            </a:r>
            <a:r>
              <a:rPr lang="zh-CN" altLang="en-US"/>
              <a:t>执行下面</a:t>
            </a:r>
            <a:r>
              <a:rPr lang="zh-CN" altLang="en-US"/>
              <a:t>程序。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13680"/>
            <a:ext cx="5492750" cy="685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3185"/>
            <a:ext cx="54927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流程控制（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2346960"/>
            <a:ext cx="4330700" cy="1644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691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循环执行特定次数的循环的重复控制结构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9780" y="4535170"/>
            <a:ext cx="10030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init： 设定初始值，</a:t>
            </a:r>
            <a:r>
              <a:rPr lang="zh-CN" altLang="en-US" b="1"/>
              <a:t>且只会执行一次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condition：为真，则执行循环主体；为假，跳出循环；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increment：</a:t>
            </a:r>
            <a:r>
              <a:rPr lang="zh-CN" altLang="en-US"/>
              <a:t>在执行完 for 循环主体后，控制流会跳回上面的 increment 语句。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5" y="274955"/>
            <a:ext cx="44259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05" y="2873375"/>
            <a:ext cx="4373245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流程控制（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while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220" y="1691005"/>
            <a:ext cx="67779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只要给定的条件为真，while 循环语句会重复执行一个目标语句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3295" y="2214880"/>
            <a:ext cx="3369945" cy="1436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7525" y="4003040"/>
            <a:ext cx="78320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statement(s)</a:t>
            </a:r>
            <a:r>
              <a:rPr lang="zh-CN" altLang="en-US"/>
              <a:t> 可以是一个单独的语句，也可以是几个语句组成的代码块。</a:t>
            </a:r>
            <a:endParaRPr lang="zh-CN" altLang="en-US"/>
          </a:p>
          <a:p>
            <a:r>
              <a:rPr lang="zh-CN" altLang="en-US" b="1"/>
              <a:t>condition</a:t>
            </a:r>
            <a:r>
              <a:rPr lang="zh-CN" altLang="en-US"/>
              <a:t> 当条件为真时执行循环。当条件为假时，程序流将继续执行紧接着循环的下一条语句。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continue </a:t>
            </a:r>
            <a:r>
              <a:rPr lang="en-US" altLang="zh-CN"/>
              <a:t>     </a:t>
            </a:r>
            <a:r>
              <a:rPr lang="zh-CN" altLang="en-US"/>
              <a:t>跳过下面代码，执行下一次循环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break</a:t>
            </a:r>
            <a:r>
              <a:rPr lang="en-US" altLang="zh-CN"/>
              <a:t> 	</a:t>
            </a:r>
            <a:r>
              <a:rPr lang="zh-CN" altLang="en-US"/>
              <a:t>直接跳出循环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exit  </a:t>
            </a:r>
            <a:r>
              <a:rPr lang="en-US" altLang="zh-CN"/>
              <a:t>  	</a:t>
            </a:r>
            <a:r>
              <a:rPr lang="zh-CN" altLang="en-US"/>
              <a:t>退出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9125" y="6243320"/>
            <a:ext cx="690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Q: </a:t>
            </a:r>
            <a:r>
              <a:rPr lang="zh-CN" altLang="en-US" b="1">
                <a:solidFill>
                  <a:srgbClr val="FF0000"/>
                </a:solidFill>
              </a:rPr>
              <a:t>多重循环怎么跳出？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5012690"/>
            <a:ext cx="4881880" cy="1230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55" y="365125"/>
            <a:ext cx="48641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结构体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struct</a:t>
            </a:r>
            <a:endParaRPr lang="en-US" altLang="zh-CN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045" y="216281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C/C++</a:t>
            </a:r>
            <a:r>
              <a:rPr lang="zh-CN" altLang="en-US"/>
              <a:t>可以自己指定这样一种数据结构，它</a:t>
            </a:r>
            <a:r>
              <a:rPr lang="zh-CN" altLang="en-US" b="1"/>
              <a:t>由不同类型的数据组合成一个整体</a:t>
            </a:r>
            <a:r>
              <a:rPr lang="zh-CN" altLang="en-US"/>
              <a:t>，以便引用，这些组合在一个整体中的数据是互相联系的，这样的数据结构称为结构体。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结构体的</a:t>
            </a:r>
            <a:r>
              <a:rPr lang="zh-CN" altLang="en-US"/>
              <a:t>使用：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b="1"/>
              <a:t>创建实例结构体；</a:t>
            </a:r>
            <a:endParaRPr lang="zh-CN" altLang="en-US" b="1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 b="1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b="1"/>
              <a:t>操作结构体中的数据；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115" y="153035"/>
            <a:ext cx="4591050" cy="4768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15" y="5391785"/>
            <a:ext cx="4544060" cy="915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" y="4237355"/>
            <a:ext cx="10914380" cy="2287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C++ 中，函数由一个函数头和一个函数主体组成。下面列出一个函数的所有组成部分：</a:t>
            </a:r>
            <a:endParaRPr lang="zh-CN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返回类型</a:t>
            </a:r>
            <a:r>
              <a:rPr lang="zh-CN" altLang="en-US" sz="1600"/>
              <a:t>：一个函数可以返回一个值。return_type 是函数返回的值的数据类型。</a:t>
            </a:r>
            <a:r>
              <a:rPr lang="zh-CN" altLang="en-US" sz="1600" b="1"/>
              <a:t>无返回值时，return_type 是关键字 void</a:t>
            </a:r>
            <a:r>
              <a:rPr lang="zh-CN" altLang="en-US" sz="1600"/>
              <a:t>。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函数名称</a:t>
            </a:r>
            <a:r>
              <a:rPr lang="zh-CN" altLang="en-US" sz="1600"/>
              <a:t>：这是函数的实际名称。函数名和参数列表一起构成了函数签名。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参数</a:t>
            </a:r>
            <a:r>
              <a:rPr lang="zh-CN" altLang="en-US" sz="1600"/>
              <a:t>：参数就像是占位符。当函数被调用时，向参数传递一个值，这个值被称为实际参数。参数列表包括函数参数的类型、顺序、数量。参数是可选的，也就是说，函数可能不包含参数。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函数主体</a:t>
            </a:r>
            <a:r>
              <a:rPr lang="zh-CN" altLang="en-US" sz="1600"/>
              <a:t>：函数主体包含一组定义函数执行任务的语句。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10235" y="13855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C++ 中的函数定义的一般形式如下：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1575" y="2023745"/>
            <a:ext cx="4944745" cy="1361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65" y="2788285"/>
            <a:ext cx="5751830" cy="1426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65" y="423545"/>
            <a:ext cx="5751195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传参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56360"/>
            <a:ext cx="109524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三种传参方式</a:t>
            </a: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值传递：把实参的值传送给函数局部工作区相应的副本中，函数使用这个副本执行必要的功能。</a:t>
            </a:r>
            <a:r>
              <a:rPr lang="zh-CN" altLang="en-US" b="1"/>
              <a:t>函数修改的是副本的值，实参的值不变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地址传递：它把实参的存储地址传送给形参，使得</a:t>
            </a:r>
            <a:r>
              <a:rPr lang="zh-CN" altLang="en-US" b="1"/>
              <a:t>形参指针和实参指针指向同一块地址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引用传递：以引用为参数，则既可以使得对形参的任何操作都能改变相应数据，又使函数调用方便。引用传递是在形参调用前加入引用运算符</a:t>
            </a:r>
            <a:r>
              <a:rPr lang="zh-CN" altLang="en-US" b="1"/>
              <a:t>“&amp;”</a:t>
            </a:r>
            <a:r>
              <a:rPr lang="zh-CN" altLang="en-US"/>
              <a:t>。</a:t>
            </a:r>
            <a:r>
              <a:rPr lang="zh-CN" altLang="en-US" b="1"/>
              <a:t>引用为实参的别名，和实参是同一个变量。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" y="3959860"/>
            <a:ext cx="10814685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5" y="6350635"/>
            <a:ext cx="2907665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默认传参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583690"/>
            <a:ext cx="109524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/>
              <a:t>定义函数时可以给形参指定一个默认的值，在调用该函数</a:t>
            </a:r>
            <a:r>
              <a:rPr lang="zh-CN" altLang="en-US"/>
              <a:t>时：</a:t>
            </a:r>
            <a:endParaRPr lang="zh-CN" altLang="en-US"/>
          </a:p>
          <a:p>
            <a:pPr indent="0">
              <a:buNone/>
            </a:pPr>
            <a:endParaRPr lang="zh-CN" altLang="en-US" b="1"/>
          </a:p>
          <a:p>
            <a:pPr indent="0">
              <a:buNone/>
            </a:pPr>
            <a:endParaRPr lang="zh-CN" altLang="en-US" b="1"/>
          </a:p>
          <a:p>
            <a:pPr indent="0">
              <a:buNone/>
            </a:pPr>
            <a:endParaRPr lang="zh-CN" altLang="en-US" b="1"/>
          </a:p>
          <a:p>
            <a:pPr indent="0">
              <a:buNone/>
            </a:pP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/>
              <a:t>没有给这个形参赋值，使用默认的值；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/>
              <a:t>当</a:t>
            </a:r>
            <a:r>
              <a:rPr lang="zh-CN" altLang="en-US" b="1">
                <a:sym typeface="+mn-ea"/>
              </a:rPr>
              <a:t>给这个形参赋值，使用</a:t>
            </a:r>
            <a:r>
              <a:rPr lang="zh-CN" altLang="en-US" b="1">
                <a:sym typeface="+mn-ea"/>
              </a:rPr>
              <a:t>给定的值。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838200" y="53505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给定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默认值的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形参必须排在参数的最后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055" y="5198110"/>
            <a:ext cx="442404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917575"/>
            <a:ext cx="444500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826260"/>
            <a:ext cx="10515600" cy="4147820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C/C++指针(Pointer)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字符串和容器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4030" y="2054225"/>
            <a:ext cx="6388735" cy="4803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1965" y="504190"/>
            <a:ext cx="40640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2400" b="1">
                <a:latin typeface="+mj-lt"/>
                <a:ea typeface="+mj-ea"/>
                <a:cs typeface="+mj-cs"/>
              </a:rPr>
              <a:t>课程相关</a:t>
            </a:r>
            <a:endParaRPr lang="en-US" altLang="zh-CN" sz="2400" b="1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9335" y="164338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课件及相关代码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https://github.com/SciProCoder/2024SciComProCoder.git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曙光超算资源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sym typeface="+mn-ea"/>
              </a:rPr>
              <a:t>C/C++</a:t>
            </a:r>
            <a:r>
              <a:rPr lang="zh-CN" altLang="en-US" sz="2400" b="1">
                <a:sym typeface="+mn-ea"/>
              </a:rPr>
              <a:t>指针</a:t>
            </a:r>
            <a:r>
              <a:rPr lang="en-US" altLang="zh-CN" sz="2400" b="1">
                <a:sym typeface="+mn-ea"/>
              </a:rPr>
              <a:t>(Pointer)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68655" y="2196465"/>
            <a:ext cx="5762625" cy="863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指针是一个</a:t>
            </a:r>
            <a:r>
              <a:rPr lang="zh-CN" altLang="en-US" b="1"/>
              <a:t>变量</a:t>
            </a:r>
            <a:r>
              <a:rPr lang="zh-CN" altLang="en-US"/>
              <a:t>，其值为另一个</a:t>
            </a:r>
            <a:r>
              <a:rPr lang="zh-CN" altLang="en-US" b="1"/>
              <a:t>变量的地址</a:t>
            </a:r>
            <a:r>
              <a:rPr lang="zh-CN" altLang="en-US"/>
              <a:t>，即，内存位置的直接地址；必须在使用指针存储其他变量地址之前，对其进行声明。指针变量声明的一般形式为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350" y="3701415"/>
            <a:ext cx="313118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21475" y="1824355"/>
            <a:ext cx="5074285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初始化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969770"/>
            <a:ext cx="6096000" cy="3780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指向已有地址；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50"/>
                </a:solidFill>
              </a:rPr>
              <a:t>type* p  = &amp;var; </a:t>
            </a:r>
            <a:endParaRPr lang="zh-CN" altLang="en-US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指向静态内存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50"/>
                </a:solidFill>
                <a:sym typeface="+mn-ea"/>
              </a:rPr>
              <a:t>type  p[10];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// []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内必须是常量整型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zh-CN" altLang="en-US"/>
              <a:t>动态内存时，指向申请的</a:t>
            </a:r>
            <a:r>
              <a:rPr lang="zh-CN" altLang="en-US"/>
              <a:t>内存；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50"/>
                </a:solidFill>
                <a:sym typeface="+mn-ea"/>
              </a:rPr>
              <a:t>type* p  = new type[int_var];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接口传参时作为</a:t>
            </a:r>
            <a:r>
              <a:rPr lang="zh-CN" altLang="en-US"/>
              <a:t>形参。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50"/>
                </a:solidFill>
              </a:rPr>
              <a:t>void func(double* p);</a:t>
            </a:r>
            <a:endParaRPr lang="en-US" altLang="zh-CN" b="1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275" y="1122045"/>
            <a:ext cx="579437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C/C++指针数组(Pointer Array)和动态分配内存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2670" y="2682240"/>
            <a:ext cx="45535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C/C++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静态内存分配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>
                <a:solidFill>
                  <a:srgbClr val="00B050"/>
                </a:solidFill>
                <a:sym typeface="+mn-ea"/>
              </a:rPr>
              <a:t>type</a:t>
            </a:r>
            <a:r>
              <a:rPr lang="en-US" altLang="zh-CN" b="1">
                <a:sym typeface="+mn-ea"/>
              </a:rPr>
              <a:t> p_s[100];//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[]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必须为常量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C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动态内存分配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b="1">
                <a:solidFill>
                  <a:srgbClr val="00B050"/>
                </a:solidFill>
                <a:sym typeface="+mn-ea"/>
              </a:rPr>
              <a:t>type</a:t>
            </a:r>
            <a:r>
              <a:rPr lang="en-US" altLang="zh-CN" b="1">
                <a:sym typeface="+mn-ea"/>
              </a:rPr>
              <a:t> * p_c;</a:t>
            </a:r>
            <a:endParaRPr lang="en-US" altLang="zh-CN" b="1">
              <a:sym typeface="+mn-ea"/>
            </a:endParaRPr>
          </a:p>
          <a:p>
            <a:pPr lvl="1"/>
            <a:r>
              <a:rPr lang="en-US" altLang="zh-CN" b="1">
                <a:sym typeface="+mn-ea"/>
              </a:rPr>
              <a:t>p_c= (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type</a:t>
            </a:r>
            <a:r>
              <a:rPr lang="en-US" altLang="zh-CN" b="1">
                <a:sym typeface="+mn-ea"/>
              </a:rPr>
              <a:t> *)malloc(sizeof(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type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) * </a:t>
            </a:r>
            <a:r>
              <a:rPr lang="en-US" altLang="zh-CN" b="1">
                <a:sym typeface="+mn-ea"/>
              </a:rPr>
              <a:t>N);</a:t>
            </a:r>
            <a:endParaRPr lang="en-US" altLang="zh-CN" b="1">
              <a:sym typeface="+mn-ea"/>
            </a:endParaRPr>
          </a:p>
          <a:p>
            <a:pPr lvl="1"/>
            <a:r>
              <a:rPr lang="en-US" altLang="zh-CN" b="1">
                <a:sym typeface="+mn-ea"/>
              </a:rPr>
              <a:t>free(</a:t>
            </a:r>
            <a:r>
              <a:rPr lang="en-US" altLang="zh-CN" b="1">
                <a:sym typeface="+mn-ea"/>
              </a:rPr>
              <a:t>p_c);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C++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动态内存分配</a:t>
            </a:r>
            <a:endParaRPr lang="en-US" altLang="zh-CN" b="1">
              <a:solidFill>
                <a:schemeClr val="tx1"/>
              </a:solidFill>
            </a:endParaRPr>
          </a:p>
          <a:p>
            <a:pPr lvl="1"/>
            <a:r>
              <a:rPr lang="en-US" altLang="zh-CN" b="1">
                <a:solidFill>
                  <a:srgbClr val="00B050"/>
                </a:solidFill>
              </a:rPr>
              <a:t>type</a:t>
            </a:r>
            <a:r>
              <a:rPr lang="en-US" altLang="zh-CN" b="1"/>
              <a:t> * p= 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type</a:t>
            </a:r>
            <a:r>
              <a:rPr lang="en-US" altLang="zh-CN" b="1">
                <a:sym typeface="+mn-ea"/>
              </a:rPr>
              <a:t>[</a:t>
            </a:r>
            <a:r>
              <a:rPr lang="en-US" altLang="zh-CN" b="1">
                <a:sym typeface="+mn-ea"/>
              </a:rPr>
              <a:t>size];</a:t>
            </a:r>
            <a:r>
              <a:rPr lang="en-US" altLang="zh-CN" b="1"/>
              <a:t> </a:t>
            </a:r>
            <a:endParaRPr lang="en-US" altLang="zh-CN" b="1"/>
          </a:p>
          <a:p>
            <a:pPr lvl="1"/>
            <a:r>
              <a:rPr lang="en-US" altLang="zh-CN" b="1"/>
              <a:t>delete[]  </a:t>
            </a:r>
            <a:r>
              <a:rPr lang="en-US" altLang="zh-CN" b="1">
                <a:sym typeface="+mn-ea"/>
              </a:rPr>
              <a:t>p;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838200" y="15303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数组元素全为指针变量的数组称为指针数组</a:t>
            </a:r>
            <a:r>
              <a:rPr lang="zh-CN" altLang="en-US"/>
              <a:t>，指针数组中的元素都必须具有相同的存储类型、指向相同数据类型的指针变量。</a:t>
            </a:r>
            <a:r>
              <a:rPr lang="en-US" altLang="zh-CN" b="1">
                <a:solidFill>
                  <a:srgbClr val="FF0000"/>
                </a:solidFill>
              </a:rPr>
              <a:t>C/C++</a:t>
            </a:r>
            <a:r>
              <a:rPr lang="zh-CN" altLang="en-US" b="1">
                <a:solidFill>
                  <a:srgbClr val="FF0000"/>
                </a:solidFill>
              </a:rPr>
              <a:t>中下标从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en-US" b="1">
                <a:solidFill>
                  <a:srgbClr val="FF0000"/>
                </a:solidFill>
              </a:rPr>
              <a:t>开始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0" y="2051050"/>
            <a:ext cx="5302250" cy="4400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8055" y="6050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1. malloc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new</a:t>
            </a:r>
            <a:r>
              <a:rPr lang="zh-CN" altLang="en-US" b="1">
                <a:solidFill>
                  <a:srgbClr val="FF0000"/>
                </a:solidFill>
              </a:rPr>
              <a:t>区别？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C/C++指针操作——解指针(*)和取值([])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527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解指针：取该指针指向地址的</a:t>
            </a:r>
            <a:r>
              <a:rPr lang="zh-CN" altLang="en-US">
                <a:sym typeface="+mn-ea"/>
              </a:rPr>
              <a:t>值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38200" y="2122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取值</a:t>
            </a:r>
            <a:r>
              <a:rPr lang="en-US" altLang="zh-CN">
                <a:sym typeface="+mn-ea"/>
              </a:rPr>
              <a:t>([])</a:t>
            </a:r>
            <a:r>
              <a:rPr lang="zh-CN" altLang="en-US">
                <a:sym typeface="+mn-ea"/>
              </a:rPr>
              <a:t>：取该指针地址偏移量的</a:t>
            </a:r>
            <a:r>
              <a:rPr lang="zh-CN" altLang="en-US">
                <a:sym typeface="+mn-ea"/>
              </a:rPr>
              <a:t>值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5495925"/>
            <a:ext cx="5269865" cy="758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3039745"/>
            <a:ext cx="5255895" cy="2338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25" y="4156075"/>
            <a:ext cx="4616450" cy="2362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780" y="619125"/>
            <a:ext cx="55689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C/C++指针操作——运算(+/-)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4570" y="20180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指针值的加减可以理解为</a:t>
            </a:r>
            <a:r>
              <a:rPr lang="zh-CN" altLang="en-US" b="1"/>
              <a:t>地址值偏移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9800" y="4769485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D0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703070" y="4769485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466340" y="4769485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D2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229610" y="4769485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D3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992880" y="4769485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D4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6340" y="3806825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84730" y="3284855"/>
            <a:ext cx="42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P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>
            <a:off x="3983990" y="3806825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639820" y="3293110"/>
            <a:ext cx="95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P+2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>
            <p:custDataLst>
              <p:tags r:id="rId7"/>
            </p:custDataLst>
          </p:nvPr>
        </p:nvCxnSpPr>
        <p:spPr>
          <a:xfrm>
            <a:off x="995680" y="3804285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01675" y="3282315"/>
            <a:ext cx="106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P-2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 rot="16200000">
            <a:off x="2775585" y="5253355"/>
            <a:ext cx="154305" cy="7550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63245" y="5942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指针偏移的单位长度就是指针类型长度</a:t>
            </a:r>
            <a:r>
              <a:rPr lang="en-US" altLang="zh-CN"/>
              <a:t>(sizeof(type))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5" y="4989830"/>
            <a:ext cx="4483100" cy="1320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8220" y="579120"/>
            <a:ext cx="537654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C/C++指针操作——指向(-&gt;)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20205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指针值的指向可以理解为地址的</a:t>
            </a:r>
            <a:r>
              <a:rPr lang="zh-CN" altLang="en-US" b="1">
                <a:sym typeface="+mn-ea"/>
              </a:rPr>
              <a:t>定</a:t>
            </a:r>
            <a:r>
              <a:rPr lang="zh-CN" altLang="en-US" b="1">
                <a:sym typeface="+mn-ea"/>
              </a:rPr>
              <a:t>量偏移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939800" y="4089400"/>
            <a:ext cx="76327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703070" y="4089400"/>
            <a:ext cx="1527175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4" name="直接箭头连接符 13"/>
          <p:cNvCxnSpPr/>
          <p:nvPr>
            <p:custDataLst>
              <p:tags r:id="rId3"/>
            </p:custDataLst>
          </p:nvPr>
        </p:nvCxnSpPr>
        <p:spPr>
          <a:xfrm>
            <a:off x="995680" y="3124200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504190" y="2499360"/>
            <a:ext cx="1473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ms-&gt;a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3230245" y="4089400"/>
            <a:ext cx="3025140" cy="54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22" name="直接箭头连接符 21"/>
          <p:cNvCxnSpPr/>
          <p:nvPr>
            <p:custDataLst>
              <p:tags r:id="rId6"/>
            </p:custDataLst>
          </p:nvPr>
        </p:nvCxnSpPr>
        <p:spPr>
          <a:xfrm>
            <a:off x="1694180" y="3131820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7"/>
            </p:custDataLst>
          </p:nvPr>
        </p:nvCxnSpPr>
        <p:spPr>
          <a:xfrm>
            <a:off x="3221355" y="3129280"/>
            <a:ext cx="8890" cy="720000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2628265" y="2499360"/>
            <a:ext cx="1473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ms-&gt;c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476375" y="2499360"/>
            <a:ext cx="1473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ms-&gt;b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9800" y="5033645"/>
            <a:ext cx="5547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&amp;(ms-&gt;a) = (id(ms)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+ 0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&amp;(ms-&gt;b) = (id(ms)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+ 0 + sizeof(int)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&amp;(ms-&gt;c) = (id(ms)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+ 0 + sizeof(int) + sizeof(double)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985" y="5291455"/>
            <a:ext cx="5715000" cy="1288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6985" y="607695"/>
            <a:ext cx="57150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C/C++指针操作——数组越界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5350" y="2014220"/>
            <a:ext cx="6162040" cy="3496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指针偏移量超过边界导致数组越界。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会带来不可预测的</a:t>
            </a:r>
            <a:r>
              <a:rPr lang="zh-CN" altLang="en-US">
                <a:sym typeface="+mn-ea"/>
              </a:rPr>
              <a:t>事件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程序崩溃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结果错误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正确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一般建议在指针数组传参时，将数组维度以参数传入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64375" y="5424170"/>
            <a:ext cx="4047490" cy="927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65" y="552450"/>
            <a:ext cx="39497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C/C++指针操作——内存泄漏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8200" y="2383155"/>
            <a:ext cx="6294120" cy="2506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指针未释放</a:t>
            </a:r>
            <a:r>
              <a:rPr lang="en-US" altLang="zh-CN"/>
              <a:t>(</a:t>
            </a:r>
            <a:r>
              <a:rPr lang="zh-CN" altLang="en-US"/>
              <a:t>只有</a:t>
            </a:r>
            <a:r>
              <a:rPr lang="en-US" altLang="zh-CN"/>
              <a:t>new</a:t>
            </a:r>
            <a:r>
              <a:rPr lang="zh-CN" altLang="en-US"/>
              <a:t>未执行</a:t>
            </a:r>
            <a:r>
              <a:rPr lang="en-US" altLang="zh-CN"/>
              <a:t>delete)</a:t>
            </a:r>
            <a:r>
              <a:rPr lang="zh-CN" altLang="en-US"/>
              <a:t>导致</a:t>
            </a:r>
            <a:r>
              <a:rPr lang="zh-CN" altLang="en-US"/>
              <a:t>内存泄漏；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内存泄漏一般会导致</a:t>
            </a:r>
            <a:r>
              <a:rPr lang="zh-CN" altLang="en-US" b="1">
                <a:sym typeface="+mn-ea"/>
              </a:rPr>
              <a:t>运行时内存一直增长</a:t>
            </a:r>
            <a:r>
              <a:rPr lang="zh-CN" altLang="en-US">
                <a:sym typeface="+mn-ea"/>
              </a:rPr>
              <a:t>，当超过系统给定的内存时，程序会崩溃（操作系统出于安全考虑杀死</a:t>
            </a:r>
            <a:r>
              <a:rPr lang="zh-CN" altLang="en-US">
                <a:sym typeface="+mn-ea"/>
              </a:rPr>
              <a:t>进程）。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保持一个</a:t>
            </a:r>
            <a:r>
              <a:rPr lang="en-US" altLang="zh-CN" b="1">
                <a:solidFill>
                  <a:srgbClr val="FF0000"/>
                </a:solidFill>
              </a:rPr>
              <a:t>new</a:t>
            </a:r>
            <a:r>
              <a:rPr lang="zh-CN" altLang="en-US" b="1">
                <a:solidFill>
                  <a:srgbClr val="FF0000"/>
                </a:solidFill>
              </a:rPr>
              <a:t>对应一个</a:t>
            </a:r>
            <a:r>
              <a:rPr lang="en-US" altLang="zh-CN" b="1">
                <a:solidFill>
                  <a:srgbClr val="FF0000"/>
                </a:solidFill>
              </a:rPr>
              <a:t>delete</a:t>
            </a:r>
            <a:r>
              <a:rPr lang="zh-CN" altLang="en-US" b="1">
                <a:solidFill>
                  <a:srgbClr val="FF0000"/>
                </a:solidFill>
              </a:rPr>
              <a:t>的习惯；</a:t>
            </a:r>
            <a:endParaRPr lang="zh-CN" altLang="en-US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591820"/>
            <a:ext cx="4724400" cy="423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5166995"/>
            <a:ext cx="471170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826260"/>
            <a:ext cx="10515600" cy="4147820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C/C++指针(Pointer)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字符串和容器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面向对象的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概念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4090" y="1844675"/>
            <a:ext cx="8916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C++ 在 C 语言的基础上增加了面向对象编程，C++ 支持面向对象程序设计。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8560" y="2584450"/>
            <a:ext cx="9070975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4315" y="101600"/>
            <a:ext cx="10515600" cy="1325563"/>
          </a:xfrm>
        </p:spPr>
        <p:txBody>
          <a:bodyPr/>
          <a:p>
            <a:r>
              <a:rPr lang="en-US" altLang="zh-CN"/>
              <a:t>C/C++</a:t>
            </a:r>
            <a:r>
              <a:rPr lang="zh-CN" altLang="en-US"/>
              <a:t>发展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663575" y="1245870"/>
          <a:ext cx="1124331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/>
                <a:gridCol w="2442845"/>
                <a:gridCol w="6682105"/>
              </a:tblGrid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语言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/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年份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/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重要事件与里程碑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/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起源可以追溯到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1969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年至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1973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年间，由美国贝尔实验室的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Dennis Ritchie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开发而成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1972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第一个使用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语言编写的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UNIX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操作系统发布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1978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Kernighan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Ritchie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合著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《The C Programming Language》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，成为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语言的标准教材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1983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美国国家标准协会（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ANSI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）制定了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语言的标准，即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ANSI C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1989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国际标准化组织（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ISO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）同意使用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ANSI 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标准作为国际标准，确定了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语言的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ISO 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1999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1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ISO C99</a:t>
                      </a:r>
                      <a:r>
                        <a:rPr lang="zh-CN" altLang="en-US" sz="1200" b="1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标准发布，新增了一系列新特性，进一步完善了</a:t>
                      </a:r>
                      <a:r>
                        <a:rPr lang="en-US" altLang="zh-CN" sz="1200" b="1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1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语言的功能</a:t>
                      </a:r>
                      <a:endParaRPr lang="zh-CN" altLang="en-US" sz="1200" b="1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2011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ISO C11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标准发布，扩展了</a:t>
                      </a:r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lang="zh-CN" altLang="en-US" sz="1200" b="0" i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语言的功能和特性</a:t>
                      </a:r>
                      <a:endParaRPr lang="zh-CN" altLang="en-US" sz="1200" b="0" i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C++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1979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Bjarne Stroustrup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在贝尔实验室开始研究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，最初称为“带类的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C”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 with Classes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1983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正式命名为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1990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标准委员会成立，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标准化进程开始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1998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C++98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，第一个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正式标准（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ANSI/ISO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标准）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2003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C++03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，对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C++98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进行少量修订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2011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C++11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，是</a:t>
                      </a:r>
                      <a:r>
                        <a:rPr lang="en-US" altLang="zh-CN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标准的重大升级，增加大量新特性</a:t>
                      </a:r>
                      <a:endParaRPr lang="zh-CN" altLang="en-US" sz="1200" b="1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2014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C++14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，小幅度扩充了</a:t>
                      </a:r>
                      <a:r>
                        <a:rPr lang="en-US" altLang="zh-CN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C++11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</a:t>
                      </a:r>
                      <a:endParaRPr lang="zh-CN" altLang="en-US" sz="1200" b="1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2017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C++17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，对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C++14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进行修订，主要增强了标准库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512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2020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发布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C++20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，增加概念、模块、协程等重磅特性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7317" marR="127317" marT="63817" marB="63817" anchor="t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类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090" y="2794635"/>
            <a:ext cx="7644130" cy="2165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760" y="1603375"/>
            <a:ext cx="6962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在C++中，使用关键字"class"来定义类。</a:t>
            </a:r>
            <a:endParaRPr lang="zh-CN" altLang="en-US"/>
          </a:p>
          <a:p>
            <a:r>
              <a:rPr lang="zh-CN" altLang="en-US"/>
              <a:t>类是一种用户自定义的数据类型，它可以封装数据成员和成员函数，用于表示一类具有相似属性和行为的对象。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5" y="67945"/>
            <a:ext cx="34353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145" y="474980"/>
            <a:ext cx="10515600" cy="1325563"/>
          </a:xfrm>
        </p:spPr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类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使用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8575" y="28295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实例化，创建类的</a:t>
            </a:r>
            <a:r>
              <a:rPr lang="zh-CN" altLang="en-US"/>
              <a:t>实体；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调用类的方法或者</a:t>
            </a:r>
            <a:r>
              <a:rPr lang="zh-CN" altLang="en-US"/>
              <a:t>属性；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7105" y="548005"/>
            <a:ext cx="3359150" cy="5981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464945"/>
            <a:ext cx="373380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封装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835" y="2787015"/>
            <a:ext cx="68643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将数据和操作数据的方法放在一起，对外部隐藏实现细节；</a:t>
            </a:r>
            <a:endParaRPr lang="zh-CN" altLang="en-US"/>
          </a:p>
          <a:p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使得代码模块化，使代码和功能独立；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封装是把函数和数据包含在一个类里，</a:t>
            </a:r>
            <a:r>
              <a:rPr lang="zh-CN" altLang="en-US" b="1"/>
              <a:t>数据只能通过函数或可以信任的对象进行访问，对不可信的对象进行隐藏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7755" y="906145"/>
            <a:ext cx="3916045" cy="50457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继承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750" y="229552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继承:一个类可以继承另一个类的属性和方法。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通过继承而来的类又被称为“子类”，被继承的类被称为“父类”或者“基类”。</a:t>
            </a:r>
            <a:endParaRPr lang="zh-CN" altLang="en-US"/>
          </a:p>
          <a:p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可以避免重复编写相同的代码，提高代码的复用性</a:t>
            </a:r>
            <a:endParaRPr lang="en-US" altLang="zh-CN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0" y="492125"/>
            <a:ext cx="4648200" cy="58737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多态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545" y="13481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多态：</a:t>
            </a:r>
            <a:r>
              <a:rPr lang="zh-CN" altLang="en-US" b="1"/>
              <a:t>同一种行为或方法</a:t>
            </a:r>
            <a:r>
              <a:rPr lang="zh-CN" altLang="en-US"/>
              <a:t>在不同情况下的</a:t>
            </a:r>
            <a:r>
              <a:rPr lang="zh-CN" altLang="en-US" b="1"/>
              <a:t>不同表现形式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动物类 </a:t>
            </a:r>
            <a:r>
              <a:rPr lang="zh-CN" altLang="en-US" b="1"/>
              <a:t>有一个“叫”的方法</a:t>
            </a:r>
            <a:r>
              <a:rPr lang="zh-CN" altLang="en-US"/>
              <a:t>，狗和猫都继承了这个类，但是它们的</a:t>
            </a:r>
            <a:r>
              <a:rPr lang="zh-CN" altLang="en-US" b="1"/>
              <a:t>叫声是不同的</a:t>
            </a:r>
            <a:r>
              <a:rPr lang="zh-CN" altLang="en-US"/>
              <a:t>，这就是多态的体现。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5537200"/>
            <a:ext cx="4866005" cy="795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05" y="484505"/>
            <a:ext cx="4914900" cy="5702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65" y="4015105"/>
            <a:ext cx="3073400" cy="139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545" y="2849245"/>
            <a:ext cx="64166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必须通过基类的指针或者引用调用虚函数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被调用的函数必须是虚函数，且派生类必须对基类的虚函数进行重写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6115" y="2405380"/>
            <a:ext cx="49872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1. 输入圆的半径（数据）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2. 定义一个计算面积的函数，接收半径作为参数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3. 在函数中，使用半径计算圆的面积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4. 返回计算得到的面积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5. 在主程序中，调用计算面积函数并打印结果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60" y="2686050"/>
            <a:ext cx="6096000" cy="219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/>
              <a:t>1. 创建一个圆类，定义属性为半径，定义方法为计算面积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2. 在主程序中，创建一个圆对象，设置半径属性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3. 调用圆对象的计算面积方法，获得计算结果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4. 在主程序中，打印计算得到的面积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面向对象和面向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过程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115" y="1818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假设我们需要编写一个计算圆的面积的程序：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195060" y="57486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面向对象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关注</a:t>
            </a:r>
            <a:r>
              <a:rPr lang="zh-CN" altLang="en-US" b="1">
                <a:solidFill>
                  <a:schemeClr val="tx1"/>
                </a:solidFill>
              </a:rPr>
              <a:t>圆</a:t>
            </a:r>
            <a:r>
              <a:rPr lang="zh-CN" altLang="en-US" b="1">
                <a:solidFill>
                  <a:srgbClr val="FF0000"/>
                </a:solidFill>
              </a:rPr>
              <a:t>对象及其属性和方法</a:t>
            </a:r>
            <a:r>
              <a:rPr lang="zh-CN" altLang="en-US" b="1">
                <a:solidFill>
                  <a:schemeClr val="tx1"/>
                </a:solidFill>
              </a:rPr>
              <a:t>，以及对象之间的交互和关系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6855" y="57486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面向过程</a:t>
            </a:r>
            <a:r>
              <a:rPr lang="zh-CN" altLang="en-US" b="1">
                <a:solidFill>
                  <a:schemeClr val="tx1"/>
                </a:solidFill>
              </a:rPr>
              <a:t>计算面积的</a:t>
            </a:r>
            <a:r>
              <a:rPr lang="zh-CN" altLang="en-US" b="1">
                <a:solidFill>
                  <a:srgbClr val="FF0000"/>
                </a:solidFill>
              </a:rPr>
              <a:t>具体步骤和过程</a:t>
            </a:r>
            <a:r>
              <a:rPr lang="zh-CN" altLang="en-US" b="1">
                <a:solidFill>
                  <a:schemeClr val="tx1"/>
                </a:solidFill>
              </a:rPr>
              <a:t>，以及</a:t>
            </a:r>
            <a:r>
              <a:rPr lang="zh-CN" altLang="en-US" b="1">
                <a:solidFill>
                  <a:srgbClr val="FF0000"/>
                </a:solidFill>
              </a:rPr>
              <a:t>数据的传递</a:t>
            </a:r>
            <a:r>
              <a:rPr lang="zh-CN" altLang="en-US" b="1">
                <a:solidFill>
                  <a:schemeClr val="tx1"/>
                </a:solidFill>
              </a:rPr>
              <a:t>和处理过程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27720" y="550545"/>
            <a:ext cx="1986280" cy="19862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计算</a:t>
            </a:r>
            <a:r>
              <a:rPr lang="zh-CN" altLang="en-US"/>
              <a:t>面积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9" grpId="0"/>
      <p:bldP spid="9" grpId="1"/>
      <p:bldP spid="8" grpId="0"/>
      <p:bldP spid="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826260"/>
            <a:ext cx="10515600" cy="4147820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C/C++指针(Pointer)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字符串和容器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模板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935480"/>
            <a:ext cx="105162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模板是一种在编程中使用的泛型编程技术，它是C++中非常强大和重要的特性之一。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模板允许在编写代码时使用参数化类型来定义函数和类，从而实现代码的通用性和重用性。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2660" y="3804285"/>
            <a:ext cx="9848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B050"/>
                </a:solidFill>
                <a:sym typeface="+mn-ea"/>
              </a:rPr>
              <a:t>template &lt;typename T&gt;</a:t>
            </a:r>
            <a:endParaRPr lang="en-US" altLang="zh-CN" b="1">
              <a:solidFill>
                <a:srgbClr val="00B05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关键字template表明是声明模板；</a:t>
            </a:r>
            <a:r>
              <a:rPr lang="en-US" altLang="zh-CN">
                <a:sym typeface="+mn-ea"/>
              </a:rPr>
              <a:t> typename T</a:t>
            </a:r>
            <a:r>
              <a:rPr lang="zh-CN" altLang="en-US">
                <a:sym typeface="+mn-ea"/>
              </a:rPr>
              <a:t>，表明在模板中有一个通用类型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模板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函数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5835" y="1600835"/>
            <a:ext cx="2995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template &lt;typename T&gt;</a:t>
            </a:r>
            <a:endParaRPr lang="en-US" altLang="zh-CN"/>
          </a:p>
          <a:p>
            <a:r>
              <a:rPr lang="en-US" altLang="zh-CN"/>
              <a:t>void func(T a, T b)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1310" y="3272155"/>
            <a:ext cx="5588635" cy="2335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在函数模板中，</a:t>
            </a:r>
            <a:r>
              <a:rPr lang="zh-CN" altLang="en-US" sz="1600" b="1">
                <a:solidFill>
                  <a:srgbClr val="00B050"/>
                </a:solidFill>
                <a:sym typeface="+mn-ea"/>
              </a:rPr>
              <a:t>&lt;typename T&gt;</a:t>
            </a:r>
            <a:r>
              <a:rPr lang="zh-CN" altLang="en-US" sz="1600">
                <a:solidFill>
                  <a:srgbClr val="00B050"/>
                </a:solidFill>
                <a:sym typeface="+mn-ea"/>
              </a:rPr>
              <a:t> </a:t>
            </a:r>
            <a:r>
              <a:rPr lang="zh-CN" altLang="en-US" sz="1600">
                <a:sym typeface="+mn-ea"/>
              </a:rPr>
              <a:t>表示一个类型参数，</a:t>
            </a:r>
            <a:r>
              <a:rPr lang="zh-CN" altLang="en-US" sz="1600" b="1">
                <a:sym typeface="+mn-ea"/>
              </a:rPr>
              <a:t>它可以是任意的类型，比如整数、浮点数、自定义类等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可以用实际的类型替换 T，</a:t>
            </a:r>
            <a:r>
              <a:rPr lang="zh-CN" altLang="en-US" sz="1600" b="1">
                <a:sym typeface="+mn-ea"/>
              </a:rPr>
              <a:t>通过参数推导和编译时生成具体的函数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模板函数由于需要在编译时推导，所以一般都是写在头文件中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105" y="5172710"/>
            <a:ext cx="5659120" cy="1076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105" y="867410"/>
            <a:ext cx="5659120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优缺点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6875" y="1539240"/>
          <a:ext cx="11398250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/>
                <a:gridCol w="5699125"/>
              </a:tblGrid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代码重用: </a:t>
                      </a:r>
                      <a:r>
                        <a:rPr lang="zh-CN" altLang="en-US" b="0"/>
                        <a:t>可以编写通用的函数和类, 提高代码重用性</a:t>
                      </a:r>
                      <a:endParaRPr lang="zh-CN" altLang="en-US" b="0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可读性较低：</a:t>
                      </a:r>
                      <a:r>
                        <a:rPr lang="zh-CN" altLang="en-US" b="0"/>
                        <a:t>模板代码通常比非模板代码更复杂，难以理解</a:t>
                      </a:r>
                      <a:endParaRPr lang="zh-CN" altLang="en-US" b="0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泛型编程: 实现算法和数据结构的通用性</a:t>
                      </a:r>
                      <a:endParaRPr lang="zh-CN" altLang="en-US" b="1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编译时间长：</a:t>
                      </a:r>
                      <a:r>
                        <a:rPr lang="zh-CN" altLang="en-US" b="0"/>
                        <a:t>模板代码需要在编译时进行实例化和展开</a:t>
                      </a:r>
                      <a:endParaRPr lang="zh-CN" altLang="en-US" b="0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编译时类型检查：提前捕获类型错误和不一致，增加稳定性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错误提示不明确：</a:t>
                      </a:r>
                      <a:r>
                        <a:rPr lang="zh-CN" altLang="en-US" b="0"/>
                        <a:t>编译器可能提供复杂和晦涩的错误信息</a:t>
                      </a:r>
                      <a:endParaRPr lang="zh-CN" altLang="en-US" b="0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7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扩展性: 方便扩展和添加新的函数和类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难以调试：模板代码的复杂性使得调试相对困难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860" y="365125"/>
            <a:ext cx="10515600" cy="1325563"/>
          </a:xfrm>
        </p:spPr>
        <p:txBody>
          <a:bodyPr/>
          <a:p>
            <a:r>
              <a:rPr lang="en-US" altLang="zh-CN" sz="2400" b="1">
                <a:sym typeface="+mn-ea"/>
              </a:rPr>
              <a:t>C</a:t>
            </a:r>
            <a:r>
              <a:rPr lang="zh-CN" altLang="en-US" sz="2400" b="1">
                <a:sym typeface="+mn-ea"/>
              </a:rPr>
              <a:t>与</a:t>
            </a:r>
            <a:r>
              <a:rPr lang="en-US" altLang="zh-CN" sz="2400" b="1">
                <a:sym typeface="+mn-ea"/>
              </a:rPr>
              <a:t>C++</a:t>
            </a:r>
            <a:r>
              <a:rPr lang="zh-CN" altLang="en-US" sz="2400" b="1">
                <a:sym typeface="+mn-ea"/>
              </a:rPr>
              <a:t>区别</a:t>
            </a:r>
            <a:endParaRPr lang="zh-CN" altLang="en-US" sz="2400" b="1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5920" y="1997075"/>
            <a:ext cx="538289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C++</a:t>
            </a:r>
            <a:r>
              <a:rPr lang="zh-CN" altLang="en-US" b="1"/>
              <a:t>是</a:t>
            </a:r>
            <a:r>
              <a:rPr lang="en-US" altLang="zh-CN" b="1"/>
              <a:t>C</a:t>
            </a:r>
            <a:r>
              <a:rPr lang="zh-CN" altLang="en-US" b="1"/>
              <a:t>语言的继承和发展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C语言</a:t>
            </a:r>
            <a:endParaRPr lang="zh-CN" altLang="en-US"/>
          </a:p>
          <a:p>
            <a:pPr indent="457200"/>
            <a:r>
              <a:rPr lang="zh-CN" altLang="en-US"/>
              <a:t>C语言进行</a:t>
            </a:r>
            <a:r>
              <a:rPr lang="zh-CN" altLang="en-US" b="1"/>
              <a:t>过程化</a:t>
            </a:r>
            <a:r>
              <a:rPr lang="zh-CN" altLang="en-US"/>
              <a:t>、抽象化的通用程序设计。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C++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可以进行以继承和多态为特点的</a:t>
            </a:r>
            <a:r>
              <a:rPr lang="zh-CN" altLang="en-US" b="1"/>
              <a:t>面向对象</a:t>
            </a:r>
            <a:r>
              <a:rPr lang="zh-CN" altLang="en-US"/>
              <a:t>的程序设计；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结构中可以有自己的成员变量和成员函数；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C++对于大多数的函数都是有集成的很紧密；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79465" y="2080260"/>
            <a:ext cx="53721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826260"/>
            <a:ext cx="10515600" cy="414782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C/C++基础语法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C/C++指针(Pointer)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C++面向对象(Class)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C++模板(Template)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C++</a:t>
            </a: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字符串和</a:t>
            </a: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容器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std::string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537335"/>
            <a:ext cx="86074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std::string 是C++标准库提供的用于处理字符串的类，可以</a:t>
            </a:r>
            <a:r>
              <a:rPr lang="zh-CN" altLang="en-US" b="1"/>
              <a:t>动态地管理字符串的内存</a:t>
            </a:r>
            <a:r>
              <a:rPr lang="zh-CN" altLang="en-US"/>
              <a:t>，并提供了一组成员函数来方便地进行字符串操作。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0770" y="2299335"/>
            <a:ext cx="92614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构造函数：std::string()：默认构造函数；std::string(const char*)：使用C风格字符串构造 std::string 对象；std::string(const std::string&amp;)：拷贝构造函数等。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size()：返回字符串的大小。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length()：返回字符串的长度。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empty()：检查字符串是否为空。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+= 操作符：用于字符串拼接。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[] 操作符：访问字符串中的字符。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substr()：从字符串中提取子串。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find()：查找子串的位置。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replace()：替换字符串中的子串。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insert()：在指定位置插入字符或子串。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34940" y="3429000"/>
            <a:ext cx="6383655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std::string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51815" y="1870075"/>
            <a:ext cx="6276340" cy="1953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string</a:t>
            </a:r>
            <a:r>
              <a:rPr lang="zh-CN" altLang="en-US"/>
              <a:t>使用时需要</a:t>
            </a:r>
            <a:r>
              <a:rPr lang="en-US" altLang="zh-CN"/>
              <a:t>#include &lt;</a:t>
            </a:r>
            <a:r>
              <a:rPr lang="en-US" altLang="zh-CN"/>
              <a:t>string&gt;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string</a:t>
            </a:r>
            <a:r>
              <a:rPr lang="zh-CN" altLang="en-US">
                <a:sym typeface="+mn-ea"/>
              </a:rPr>
              <a:t>使用时需要加上</a:t>
            </a:r>
            <a:r>
              <a:rPr lang="en-US" altLang="zh-CN">
                <a:sym typeface="+mn-ea"/>
              </a:rPr>
              <a:t>std</a:t>
            </a:r>
            <a:r>
              <a:rPr lang="zh-CN" altLang="en-US">
                <a:sym typeface="+mn-ea"/>
              </a:rPr>
              <a:t>的命名</a:t>
            </a:r>
            <a:r>
              <a:rPr lang="zh-CN" altLang="en-US">
                <a:sym typeface="+mn-ea"/>
              </a:rPr>
              <a:t>空间；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调用成员函数</a:t>
            </a:r>
            <a:r>
              <a:rPr lang="en-US" altLang="zh-CN" b="1">
                <a:sym typeface="+mn-ea"/>
              </a:rPr>
              <a:t>c_str()</a:t>
            </a:r>
            <a:r>
              <a:rPr lang="zh-CN" altLang="en-US">
                <a:sym typeface="+mn-ea"/>
              </a:rPr>
              <a:t>可以实现到</a:t>
            </a:r>
            <a:r>
              <a:rPr lang="en-US" altLang="zh-CN" b="1">
                <a:sym typeface="+mn-ea"/>
              </a:rPr>
              <a:t>const char*</a:t>
            </a:r>
            <a:r>
              <a:rPr lang="zh-CN" altLang="en-US">
                <a:sym typeface="+mn-ea"/>
              </a:rPr>
              <a:t>的数据类型</a:t>
            </a:r>
            <a:r>
              <a:rPr lang="zh-CN" altLang="en-US">
                <a:sym typeface="+mn-ea"/>
              </a:rPr>
              <a:t>转换。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4243705"/>
            <a:ext cx="4445000" cy="102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098550"/>
            <a:ext cx="5074285" cy="278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5" y="3883025"/>
            <a:ext cx="5060315" cy="26943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容器（</a:t>
            </a:r>
            <a:r>
              <a:rPr lang="zh-CN" altLang="en-US" sz="2400">
                <a:sym typeface="+mn-ea"/>
              </a:rPr>
              <a:t>Containers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511300"/>
            <a:ext cx="10068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容器是指在编程语言中用来</a:t>
            </a:r>
            <a:r>
              <a:rPr lang="zh-CN" altLang="en-US" b="1"/>
              <a:t>存储和组织多个数据元素的数据结构</a:t>
            </a:r>
            <a:r>
              <a:rPr lang="zh-CN" altLang="en-US"/>
              <a:t>。它提供了一种方便的方式来</a:t>
            </a:r>
            <a:r>
              <a:rPr lang="zh-CN" altLang="en-US" b="1"/>
              <a:t>保存、访问和操作</a:t>
            </a:r>
            <a:r>
              <a:rPr lang="zh-CN" altLang="en-US"/>
              <a:t>一组相关的数据。</a:t>
            </a:r>
            <a:endParaRPr lang="zh-CN" altLang="en-US"/>
          </a:p>
          <a:p>
            <a:r>
              <a:rPr lang="zh-CN" altLang="en-US" b="1"/>
              <a:t>容器一般动态大小的，可以自动扩展和收缩以适应数据的变化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0415" y="2707640"/>
            <a:ext cx="1051623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C++容器类库包括以下主要容器类：</a:t>
            </a:r>
            <a:endParaRPr lang="zh-CN" altLang="en-US"/>
          </a:p>
          <a:p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顺序容器（Sequence Containers）：</a:t>
            </a:r>
            <a:r>
              <a:rPr lang="zh-CN" altLang="en-US" sz="1600"/>
              <a:t>包括</a:t>
            </a:r>
            <a:r>
              <a:rPr lang="zh-CN" altLang="en-US" sz="1600" b="1"/>
              <a:t>std::vector</a:t>
            </a:r>
            <a:r>
              <a:rPr lang="zh-CN" altLang="en-US" sz="1600"/>
              <a:t>、std::deque、std::list和std::forward_list。顺序容器以线性方式存储元素，可以按照元素的插入顺序访问。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关联容器（Associative Containers）：</a:t>
            </a:r>
            <a:r>
              <a:rPr lang="zh-CN" altLang="en-US" sz="1600"/>
              <a:t>包括std::set、std::multiset、</a:t>
            </a:r>
            <a:r>
              <a:rPr lang="zh-CN" altLang="en-US" sz="1600" b="1"/>
              <a:t>std::map</a:t>
            </a:r>
            <a:r>
              <a:rPr lang="zh-CN" altLang="en-US" sz="1600"/>
              <a:t>和std::multimap。关联容器中的元素根据键进行排序，并提供了高效的查找、插入和删除操作。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无序容器（Unordered Containers）：包括std::unordered_set、std::unordered_multiset、std::unordered_map和std::unordered_multimap。无序容器使用哈希表实现，可以提供更快速的查找和插入操作。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容器适配器（Container Adapters）：包括std::stack、std::queue和std::priority_queue。容器适配器通过封装底层的序列容器来提供特定的接口和功能。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字符串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容器（</a:t>
            </a:r>
            <a:r>
              <a:rPr lang="zh-CN" altLang="en-US" sz="2400">
                <a:sym typeface="+mn-ea"/>
              </a:rPr>
              <a:t>iterator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0595" y="1400810"/>
            <a:ext cx="10105390" cy="4707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容器的迭代器（iterator）是C++中用于</a:t>
            </a:r>
            <a:r>
              <a:rPr lang="zh-CN" altLang="en-US" b="1"/>
              <a:t>遍历和访问容器元素的对象</a:t>
            </a:r>
            <a:r>
              <a:rPr lang="zh-CN" altLang="en-US"/>
              <a:t>。迭代器提供了一种统一的访问接口，使得可以在不关心容器类型的情况下对其进行操作。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迭代器的常见操作包括：</a:t>
            </a:r>
            <a:endParaRPr lang="zh-CN" altLang="en-US"/>
          </a:p>
          <a:p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取得迭代器的起始位置和结束位置</a:t>
            </a:r>
            <a:r>
              <a:rPr lang="zh-CN" altLang="en-US" sz="1600"/>
              <a:t>：通过容器的成员函数 begin() 和 end() 可以分别获取迭代器的起始位置和结束位置。起始位置指向第一个元素，结束位置指向最后一个元素之后的位置，不包括最后一个元素。</a:t>
            </a:r>
            <a:endParaRPr lang="zh-CN" altLang="en-US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迭代器的移动</a:t>
            </a:r>
            <a:r>
              <a:rPr lang="zh-CN" altLang="en-US" sz="1600"/>
              <a:t>：迭代器可以使用递增（++）和递减（--）操作符进行移动。递增操作将迭代器向后移动一个位置，递减操作将迭代器向前移动一个位置。</a:t>
            </a:r>
            <a:endParaRPr lang="zh-CN" altLang="en-US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迭代器的访问</a:t>
            </a:r>
            <a:r>
              <a:rPr lang="zh-CN" altLang="en-US" sz="1600"/>
              <a:t>：使用解引用操作符 * 可以访问迭代器指向的元素。</a:t>
            </a:r>
            <a:endParaRPr lang="zh-CN" altLang="en-US" sz="160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比较迭代器</a:t>
            </a:r>
            <a:r>
              <a:rPr lang="zh-CN" altLang="en-US" sz="1600"/>
              <a:t>：可以使用比较操作符（==、!=、&lt;、&gt;、&lt;=、&gt;=）对迭代器进行比较，用于确定迭代器的相对位置。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——std::vector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3730" y="1476375"/>
            <a:ext cx="11126470" cy="4448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std::vector是C++标准库中的一个顺序容器，用于</a:t>
            </a:r>
            <a:r>
              <a:rPr lang="zh-CN" altLang="en-US" b="1"/>
              <a:t>存储一组动态大小的元素</a:t>
            </a:r>
            <a:r>
              <a:rPr lang="zh-CN" altLang="en-US"/>
              <a:t>。它是一个动态数组，提供了随机访问元素的能力，并支持在数组的末尾快速插入和删除元素。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std::vector的特点和功能包括：</a:t>
            </a:r>
            <a:endParaRPr lang="zh-CN" altLang="en-US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动态大小调整</a:t>
            </a:r>
            <a:r>
              <a:rPr lang="zh-CN" altLang="en-US" sz="1600"/>
              <a:t>：</a:t>
            </a:r>
            <a:r>
              <a:rPr lang="zh-CN" altLang="en-US" sz="1600" b="1"/>
              <a:t>自动处理内存的分配和释放</a:t>
            </a:r>
            <a:r>
              <a:rPr lang="zh-CN" altLang="en-US" sz="1600"/>
              <a:t>，开发人员不需要手动管理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随机访问</a:t>
            </a:r>
            <a:r>
              <a:rPr lang="zh-CN" altLang="en-US" sz="1600"/>
              <a:t>：可以通过索引来高效地访问元素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连续存储</a:t>
            </a:r>
            <a:r>
              <a:rPr lang="zh-CN" altLang="en-US" sz="1600"/>
              <a:t>：在内存中以连续的方式存储其元素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元素插入和删除</a:t>
            </a:r>
            <a:r>
              <a:rPr lang="zh-CN" altLang="en-US" sz="1600"/>
              <a:t>：提供了在末尾快速插入和删除元素的方法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数组操作</a:t>
            </a:r>
            <a:r>
              <a:rPr lang="zh-CN" altLang="en-US" sz="1600"/>
              <a:t>：提供了一些常用的数组操作方法（size(）、empty(）、resize(）、clear(））。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——std::vector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890" y="1574800"/>
            <a:ext cx="6276340" cy="459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vector</a:t>
            </a:r>
            <a:r>
              <a:rPr lang="zh-CN" altLang="en-US"/>
              <a:t>使用时需要</a:t>
            </a:r>
            <a:r>
              <a:rPr lang="en-US" altLang="zh-CN"/>
              <a:t>#include &lt;vector&gt;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vector</a:t>
            </a:r>
            <a:r>
              <a:rPr lang="zh-CN" altLang="en-US">
                <a:sym typeface="+mn-ea"/>
              </a:rPr>
              <a:t>使用时需要加上</a:t>
            </a:r>
            <a:r>
              <a:rPr lang="en-US" altLang="zh-CN">
                <a:sym typeface="+mn-ea"/>
              </a:rPr>
              <a:t>std</a:t>
            </a:r>
            <a:r>
              <a:rPr lang="zh-CN" altLang="en-US">
                <a:sym typeface="+mn-ea"/>
              </a:rPr>
              <a:t>的命名</a:t>
            </a:r>
            <a:r>
              <a:rPr lang="zh-CN" altLang="en-US">
                <a:sym typeface="+mn-ea"/>
              </a:rPr>
              <a:t>空间；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vector&lt;type T&gt;   </a:t>
            </a:r>
            <a:r>
              <a:rPr lang="en-US" altLang="zh-CN" b="1">
                <a:sym typeface="+mn-ea"/>
              </a:rPr>
              <a:t>T</a:t>
            </a:r>
            <a:r>
              <a:rPr lang="zh-CN" altLang="en-US" b="1">
                <a:sym typeface="+mn-ea"/>
              </a:rPr>
              <a:t>表示</a:t>
            </a:r>
            <a:r>
              <a:rPr lang="en-US" altLang="zh-CN" b="1">
                <a:sym typeface="+mn-ea"/>
              </a:rPr>
              <a:t>vector</a:t>
            </a:r>
            <a:r>
              <a:rPr lang="zh-CN" altLang="en-US" b="1">
                <a:sym typeface="+mn-ea"/>
              </a:rPr>
              <a:t>存储的数据类型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成员函数</a:t>
            </a:r>
            <a:r>
              <a:rPr lang="en-US" altLang="zh-CN" b="1">
                <a:sym typeface="+mn-ea"/>
              </a:rPr>
              <a:t>data()</a:t>
            </a:r>
            <a:r>
              <a:rPr lang="zh-CN" altLang="en-US">
                <a:sym typeface="+mn-ea"/>
              </a:rPr>
              <a:t>来获取第一个数据的地址</a:t>
            </a:r>
            <a:r>
              <a:rPr lang="zh-CN" altLang="en-US">
                <a:sym typeface="+mn-ea"/>
              </a:rPr>
              <a:t>指针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vector</a:t>
            </a:r>
            <a:r>
              <a:rPr lang="zh-CN" altLang="en-US">
                <a:sym typeface="+mn-ea"/>
              </a:rPr>
              <a:t>初始化后会自动在内存开辟一小段空间；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vector</a:t>
            </a:r>
            <a:r>
              <a:rPr lang="zh-CN" altLang="en-US">
                <a:sym typeface="+mn-ea"/>
              </a:rPr>
              <a:t>一定程度上可以</a:t>
            </a:r>
            <a:r>
              <a:rPr lang="zh-CN" altLang="en-US" b="1">
                <a:sym typeface="+mn-ea"/>
              </a:rPr>
              <a:t>取代指针数组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且无需</a:t>
            </a:r>
            <a:r>
              <a:rPr lang="zh-CN" altLang="en-US">
                <a:sym typeface="+mn-ea"/>
              </a:rPr>
              <a:t>考虑内存泄露的</a:t>
            </a:r>
            <a:r>
              <a:rPr lang="zh-CN" altLang="en-US">
                <a:sym typeface="+mn-ea"/>
              </a:rPr>
              <a:t>风险；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push_back/insert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的效率不高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；如果在确定数组内存时，可以先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vec.resize(N)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，然后再逐个赋值。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8970" y="771525"/>
            <a:ext cx="4629150" cy="51117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——std::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</a:t>
            </a:r>
            <a:endParaRPr lang="en-US" altLang="zh-CN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910" y="1409700"/>
            <a:ext cx="9857740" cy="49936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std::map是C++标准库中的一个关联容器，它是</a:t>
            </a:r>
            <a:r>
              <a:rPr lang="zh-CN" altLang="en-US" b="1"/>
              <a:t>按键（key）进行排序和存储元素的</a:t>
            </a:r>
            <a:r>
              <a:rPr lang="zh-CN" altLang="en-US"/>
              <a:t>。每个元素都由一个键和</a:t>
            </a:r>
            <a:r>
              <a:rPr lang="zh-CN" altLang="en-US" b="1"/>
              <a:t>一个与之对应的值（value）</a:t>
            </a:r>
            <a:r>
              <a:rPr lang="zh-CN" altLang="en-US"/>
              <a:t>组成，通过键可以快速找到对应的值。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std::map的特点和功能包括：</a:t>
            </a:r>
            <a:endParaRPr lang="zh-CN" altLang="en-US"/>
          </a:p>
          <a:p>
            <a:endParaRPr lang="zh-CN" altLang="en-US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键值对存储</a:t>
            </a:r>
            <a:r>
              <a:rPr lang="zh-CN" altLang="en-US" sz="1600"/>
              <a:t>：以键值对的形式存储元素，每个元素都有一个唯一的键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键的排序</a:t>
            </a:r>
            <a:r>
              <a:rPr lang="zh-CN" altLang="en-US" sz="1600"/>
              <a:t>：</a:t>
            </a:r>
            <a:r>
              <a:rPr lang="zh-CN" altLang="en-US" sz="1600">
                <a:solidFill>
                  <a:srgbClr val="FF0000"/>
                </a:solidFill>
              </a:rPr>
              <a:t>根据键的大小进行排序，这使得元素在容器内按照键的顺序排列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动态大小调整</a:t>
            </a:r>
            <a:r>
              <a:rPr lang="zh-CN" altLang="en-US" sz="1600"/>
              <a:t>：可以动态地添加和删除元素，自动处理内存的分配和释放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快速查找</a:t>
            </a:r>
            <a:r>
              <a:rPr lang="zh-CN" altLang="en-US" sz="1600"/>
              <a:t>：</a:t>
            </a:r>
            <a:r>
              <a:rPr lang="zh-CN" altLang="en-US" sz="1600">
                <a:solidFill>
                  <a:srgbClr val="FF0000"/>
                </a:solidFill>
              </a:rPr>
              <a:t>查找操作的时间复杂度为对数时间（O(logN)）</a:t>
            </a:r>
            <a:endParaRPr lang="zh-CN" altLang="en-US" sz="1600"/>
          </a:p>
          <a:p>
            <a:pPr marL="285750" indent="-285750">
              <a:lnSpc>
                <a:spcPct val="24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元素插入和删除</a:t>
            </a:r>
            <a:r>
              <a:rPr lang="zh-CN" altLang="en-US" sz="1600"/>
              <a:t>：std::map提供了插入和删除元素的方法，可以使用 insert() 插入一个键值对，使用 erase() 删除指std::map是C++标准库中的一个关联容器，用于存储一组键-值（key-value）对。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容器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——std::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</a:t>
            </a:r>
            <a:endParaRPr lang="en-US" altLang="zh-CN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9235" y="1793240"/>
            <a:ext cx="6276340" cy="265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</a:t>
            </a:r>
            <a:r>
              <a:rPr lang="zh-CN" altLang="en-US"/>
              <a:t>使用时需要</a:t>
            </a:r>
            <a:r>
              <a:rPr lang="en-US" altLang="zh-CN"/>
              <a:t>#include &lt;</a:t>
            </a:r>
            <a:r>
              <a:rPr lang="en-US" altLang="zh-CN"/>
              <a:t>map&gt;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</a:t>
            </a:r>
            <a:r>
              <a:rPr lang="zh-CN" altLang="en-US">
                <a:sym typeface="+mn-ea"/>
              </a:rPr>
              <a:t>使用时需要加上</a:t>
            </a:r>
            <a:r>
              <a:rPr lang="en-US" altLang="zh-CN">
                <a:sym typeface="+mn-ea"/>
              </a:rPr>
              <a:t>std</a:t>
            </a:r>
            <a:r>
              <a:rPr lang="zh-CN" altLang="en-US">
                <a:sym typeface="+mn-ea"/>
              </a:rPr>
              <a:t>的命名</a:t>
            </a:r>
            <a:r>
              <a:rPr lang="zh-CN" altLang="en-US">
                <a:sym typeface="+mn-ea"/>
              </a:rPr>
              <a:t>空间；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map&lt;type T1, type T2&gt; 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构造时，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T1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为键的类型，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T2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为值的类型；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map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的键是唯一的；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4742180"/>
            <a:ext cx="4248150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70" y="1167765"/>
            <a:ext cx="5743575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838200" y="2988310"/>
            <a:ext cx="10515600" cy="1325563"/>
          </a:xfrm>
        </p:spPr>
        <p:txBody>
          <a:bodyPr/>
          <a:p>
            <a:pPr algn="ctr"/>
            <a:r>
              <a:rPr lang="zh-CN" altLang="en-US"/>
              <a:t>谢谢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060" y="1475105"/>
            <a:ext cx="10515600" cy="37750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/>
          </a:p>
          <a:p>
            <a:pPr algn="l">
              <a:buClrTx/>
              <a:buSzTx/>
            </a:pPr>
            <a:r>
              <a:rPr lang="zh-CN" altLang="en-US" sz="19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C/C++基础语法</a:t>
            </a:r>
            <a:endParaRPr lang="zh-CN" altLang="en-US" sz="19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C/C++指针(Pointer)</a:t>
            </a:r>
            <a:endParaRPr lang="zh-CN" altLang="en-US" sz="19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19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C++面向对象(Class)</a:t>
            </a:r>
            <a:endParaRPr lang="zh-CN" altLang="en-US" sz="19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endParaRPr lang="zh-CN" altLang="en-US" sz="1900" b="1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C++模板(Template)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</a:t>
            </a:r>
            <a:r>
              <a:rPr lang="zh-CN" altLang="en-US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标准库</a:t>
            </a: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9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string/vector/map</a:t>
            </a: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zh-CN" altLang="en-US" sz="19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——Hello 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World</a:t>
            </a:r>
            <a:endParaRPr lang="en-US" altLang="zh-CN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460" y="1293495"/>
            <a:ext cx="1101217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代码</a:t>
            </a:r>
            <a:endParaRPr lang="zh-CN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.h</a:t>
            </a:r>
            <a:r>
              <a:rPr lang="zh-CN" altLang="en-US">
                <a:sym typeface="+mn-ea"/>
              </a:rPr>
              <a:t>（头文件，主要是函数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类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全局变量的</a:t>
            </a:r>
            <a:r>
              <a:rPr lang="zh-CN" altLang="en-US" b="1">
                <a:sym typeface="+mn-ea"/>
              </a:rPr>
              <a:t>声明，使用</a:t>
            </a:r>
            <a:r>
              <a:rPr lang="en-US" altLang="zh-CN" b="1">
                <a:sym typeface="+mn-ea"/>
              </a:rPr>
              <a:t> #include</a:t>
            </a:r>
            <a:r>
              <a:rPr lang="zh-CN" altLang="en-US" b="1">
                <a:sym typeface="+mn-ea"/>
              </a:rPr>
              <a:t>导入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.c/.cpp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代码文件，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主要是函数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类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全局变量的</a:t>
            </a:r>
            <a:r>
              <a:rPr lang="zh-CN" altLang="en-US" b="1">
                <a:sym typeface="+mn-ea"/>
              </a:rPr>
              <a:t>定义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编译</a:t>
            </a:r>
            <a:endParaRPr lang="zh-CN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 C    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   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gcc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 case1-</a:t>
            </a:r>
            <a:r>
              <a:rPr lang="en-US" altLang="zh-CN" b="1">
                <a:sym typeface="+mn-ea"/>
              </a:rPr>
              <a:t>hello.c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-O2</a:t>
            </a:r>
            <a:r>
              <a:rPr lang="en-US" altLang="zh-CN" b="1">
                <a:sym typeface="+mn-ea"/>
              </a:rPr>
              <a:t> -o </a:t>
            </a:r>
            <a:r>
              <a:rPr lang="en-US" altLang="zh-CN" b="1">
                <a:solidFill>
                  <a:schemeClr val="accent3"/>
                </a:solidFill>
                <a:sym typeface="+mn-ea"/>
              </a:rPr>
              <a:t>hello</a:t>
            </a:r>
            <a:r>
              <a:rPr lang="zh-CN" altLang="en-US" b="1">
                <a:solidFill>
                  <a:schemeClr val="accent3"/>
                </a:solidFill>
                <a:sym typeface="+mn-ea"/>
              </a:rPr>
              <a:t>；</a:t>
            </a:r>
            <a:endParaRPr lang="zh-CN" altLang="en-US" b="1">
              <a:solidFill>
                <a:schemeClr val="accent3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accent3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B050"/>
                </a:solidFill>
                <a:sym typeface="+mn-ea"/>
              </a:rPr>
              <a:t> C++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：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     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 g++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case1-hello.cpp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-O2</a:t>
            </a:r>
            <a:r>
              <a:rPr lang="en-US" altLang="zh-CN" b="1">
                <a:sym typeface="+mn-ea"/>
              </a:rPr>
              <a:t> -o </a:t>
            </a:r>
            <a:r>
              <a:rPr lang="en-US" altLang="zh-CN" b="1">
                <a:solidFill>
                  <a:schemeClr val="accent3"/>
                </a:solidFill>
                <a:sym typeface="+mn-ea"/>
              </a:rPr>
              <a:t>hello</a:t>
            </a:r>
            <a:r>
              <a:rPr lang="zh-CN" altLang="en-US" b="1">
                <a:solidFill>
                  <a:schemeClr val="accent3"/>
                </a:solidFill>
                <a:sym typeface="+mn-ea"/>
              </a:rPr>
              <a:t>；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运行</a:t>
            </a:r>
            <a:endParaRPr lang="zh-CN" altLang="en-US" sz="20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B050"/>
                </a:solidFill>
                <a:sym typeface="+mn-ea"/>
              </a:rPr>
              <a:t>/somepath/hello</a:t>
            </a:r>
            <a:endParaRPr lang="zh-CN" altLang="en-US" sz="2000" b="1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 b="1">
              <a:solidFill>
                <a:srgbClr val="00B05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584450"/>
            <a:ext cx="5548630" cy="3023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56275"/>
            <a:ext cx="5521325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——#include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38200" y="1586865"/>
            <a:ext cx="94811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是一个来自 C 语言的宏命令，在编译器进行编译之前，</a:t>
            </a:r>
            <a:r>
              <a:rPr lang="zh-CN" altLang="en-US" b="1"/>
              <a:t>把所写文件的内容，完整地包含到当前的文件中来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#include </a:t>
            </a:r>
            <a:r>
              <a:rPr lang="en-US" altLang="zh-CN" b="1">
                <a:sym typeface="+mn-ea"/>
              </a:rPr>
              <a:t>“</a:t>
            </a:r>
            <a:r>
              <a:rPr lang="zh-CN" altLang="en-US" b="1">
                <a:sym typeface="+mn-ea"/>
              </a:rPr>
              <a:t>hello.h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 </a:t>
            </a:r>
            <a:r>
              <a:rPr lang="zh-CN" altLang="en-US" b="1">
                <a:sym typeface="+mn-ea"/>
              </a:rPr>
              <a:t>“”</a:t>
            </a:r>
            <a:r>
              <a:rPr lang="zh-CN" altLang="en-US">
                <a:sym typeface="+mn-ea"/>
              </a:rPr>
              <a:t>一般表示导入的是</a:t>
            </a:r>
            <a:r>
              <a:rPr lang="zh-CN" altLang="en-US">
                <a:sym typeface="+mn-ea"/>
              </a:rPr>
              <a:t>用户写的头文件一般后缀有.h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#include &lt;iostream&gt;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&lt;&gt;</a:t>
            </a:r>
            <a:r>
              <a:rPr lang="zh-CN" altLang="en-US">
                <a:sym typeface="+mn-ea"/>
              </a:rPr>
              <a:t>一般表示导入的是系统或者标准库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#include &lt;stdio.h&gt;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C++标准化之后写作</a:t>
            </a:r>
            <a:r>
              <a:rPr lang="zh-CN" altLang="en-US">
                <a:sym typeface="+mn-ea"/>
              </a:rPr>
              <a:t>#include &lt;cstdio&gt;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&lt;&gt;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“”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的区别在于</a:t>
            </a:r>
            <a:r>
              <a:rPr lang="en-US" altLang="zh-CN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预处理器搜索包含文件</a:t>
            </a:r>
            <a:r>
              <a:rPr lang="zh-CN" altLang="en-US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的顺序不一样</a:t>
            </a: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在</a:t>
            </a:r>
            <a:r>
              <a:rPr lang="en-US" altLang="zh-CN">
                <a:latin typeface="+mn-ea"/>
                <a:cs typeface="+mn-ea"/>
                <a:sym typeface="+mn-ea"/>
              </a:rPr>
              <a:t>C</a:t>
            </a:r>
            <a:r>
              <a:rPr lang="zh-CN" altLang="en-US">
                <a:latin typeface="+mn-ea"/>
                <a:cs typeface="+mn-ea"/>
                <a:sym typeface="+mn-ea"/>
              </a:rPr>
              <a:t>中用</a:t>
            </a:r>
            <a:r>
              <a:rPr lang="en-US" altLang="zh-CN" b="1">
                <a:latin typeface="+mn-ea"/>
                <a:cs typeface="+mn-ea"/>
                <a:sym typeface="+mn-ea"/>
              </a:rPr>
              <a:t> #ifndef HELLO_H </a:t>
            </a:r>
            <a:r>
              <a:rPr lang="zh-CN" altLang="en-US">
                <a:latin typeface="+mn-ea"/>
                <a:cs typeface="+mn-ea"/>
                <a:sym typeface="+mn-ea"/>
              </a:rPr>
              <a:t>避免头文件重复导入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在</a:t>
            </a:r>
            <a:r>
              <a:rPr lang="en-US" altLang="zh-CN">
                <a:latin typeface="+mn-ea"/>
                <a:cs typeface="+mn-ea"/>
                <a:sym typeface="+mn-ea"/>
              </a:rPr>
              <a:t>C++</a:t>
            </a:r>
            <a:r>
              <a:rPr lang="zh-CN" altLang="en-US">
                <a:latin typeface="+mn-ea"/>
                <a:cs typeface="+mn-ea"/>
                <a:sym typeface="+mn-ea"/>
              </a:rPr>
              <a:t>中使用</a:t>
            </a:r>
            <a:r>
              <a:rPr lang="en-US" altLang="zh-CN">
                <a:latin typeface="+mn-ea"/>
                <a:cs typeface="+mn-ea"/>
                <a:sym typeface="+mn-ea"/>
              </a:rPr>
              <a:t> </a:t>
            </a:r>
            <a:r>
              <a:rPr lang="zh-CN" altLang="en-US" b="1">
                <a:latin typeface="+mn-ea"/>
                <a:cs typeface="+mn-ea"/>
                <a:sym typeface="+mn-ea"/>
              </a:rPr>
              <a:t>#pragma once</a:t>
            </a:r>
            <a:r>
              <a:rPr lang="en-US" altLang="zh-CN" b="1">
                <a:latin typeface="+mn-ea"/>
                <a:cs typeface="+mn-ea"/>
                <a:sym typeface="+mn-ea"/>
              </a:rPr>
              <a:t> </a:t>
            </a:r>
            <a:r>
              <a:rPr lang="zh-CN" altLang="en-US">
                <a:latin typeface="+mn-ea"/>
                <a:cs typeface="+mn-ea"/>
                <a:sym typeface="+mn-ea"/>
              </a:rPr>
              <a:t>避免头文件重复导入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命名空间（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namespace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935480"/>
            <a:ext cx="10724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命名空间是一个声明性区域，</a:t>
            </a:r>
            <a:r>
              <a:rPr lang="zh-CN" altLang="en-US" b="1"/>
              <a:t>为其内部的标识符（类型、函数和变量等的名称）提供一个范围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命名空间用于将代码组织到逻辑组中，还可用于</a:t>
            </a:r>
            <a:r>
              <a:rPr lang="zh-CN" altLang="en-US" b="1">
                <a:solidFill>
                  <a:srgbClr val="FF0000"/>
                </a:solidFill>
              </a:rPr>
              <a:t>避免名称冲突</a:t>
            </a:r>
            <a:r>
              <a:rPr lang="zh-CN" altLang="en-US"/>
              <a:t>，尤其是在基本代码包括多个库时。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4186555"/>
            <a:ext cx="2571750" cy="933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0195" y="4186555"/>
            <a:ext cx="3446780" cy="953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8500" y="4186555"/>
            <a:ext cx="3130550" cy="9055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8565" y="3644265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声明和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65650" y="3644265"/>
            <a:ext cx="1989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使用完全限定名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70800" y="3644265"/>
            <a:ext cx="4817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 using 声明，以将一个标识符引入范围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C++基础语法</a:t>
            </a:r>
            <a:r>
              <a:rPr lang="en-US" altLang="zh-CN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——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变量和</a:t>
            </a:r>
            <a:r>
              <a:rPr lang="zh-CN" altLang="en-US" sz="2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常量</a:t>
            </a:r>
            <a:endParaRPr lang="zh-CN" altLang="en-US" sz="2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27125" y="2165350"/>
            <a:ext cx="9937750" cy="3024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 sz="2000">
                <a:sym typeface="+mn-ea"/>
              </a:rPr>
              <a:t>变量：</a:t>
            </a:r>
            <a:r>
              <a:rPr lang="zh-CN" altLang="en-US" sz="2000" b="1">
                <a:sym typeface="+mn-ea"/>
              </a:rPr>
              <a:t>根据程序的内容可修改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声明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	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	type typename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；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赋值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		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typename = value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；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全局变量：作用域为整个程序空间的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局部变量：</a:t>
            </a:r>
            <a:r>
              <a:rPr lang="zh-CN" altLang="en-US">
                <a:sym typeface="+mn-ea"/>
              </a:rPr>
              <a:t>作用域为局部空间的变量；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static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变量：</a:t>
            </a:r>
            <a:r>
              <a:rPr lang="zh-CN" altLang="en-US">
                <a:sym typeface="+mn-ea"/>
              </a:rPr>
              <a:t>作用域为局部空间的变量，但生命周期为整个</a:t>
            </a:r>
            <a:r>
              <a:rPr lang="zh-CN" altLang="en-US">
                <a:sym typeface="+mn-ea"/>
              </a:rPr>
              <a:t>程序；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B050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B050"/>
              </a:solidFill>
              <a:sym typeface="+mn-ea"/>
            </a:endParaRPr>
          </a:p>
          <a:p>
            <a:pPr marL="0" lvl="0" indent="0"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常量：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固定值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，整个程序执行过程无法更改</a:t>
            </a:r>
            <a:endParaRPr lang="en-US" altLang="zh-CN" sz="2000" b="1">
              <a:solidFill>
                <a:schemeClr val="tx1"/>
              </a:solidFill>
              <a:sym typeface="+mn-ea"/>
            </a:endParaRPr>
          </a:p>
          <a:p>
            <a:pPr marL="0" indent="45720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声明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	const type typename = constvalue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；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45720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90535" y="457200"/>
            <a:ext cx="2794000" cy="388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85760" y="4343400"/>
            <a:ext cx="3003550" cy="2419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885*434"/>
  <p:tag name="TABLE_ENDDRAG_RECT" val="56*96*885*434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TABLE_ENDDRAG_ORIGIN_RECT" val="897*334"/>
  <p:tag name="TABLE_ENDDRAG_RECT" val="30*146*897*334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Yjc5YTk0ZjM4YWFhMGE0YTcxNjMzYTlhOWJkZTY1YW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7927</Words>
  <Application>WPS 演示</Application>
  <PresentationFormat>宽屏</PresentationFormat>
  <Paragraphs>648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WPS</vt:lpstr>
      <vt:lpstr>2024科学计算实战技术培训班  C/C++编程基础  </vt:lpstr>
      <vt:lpstr>PowerPoint 演示文稿</vt:lpstr>
      <vt:lpstr>C/C++发展</vt:lpstr>
      <vt:lpstr>C与C++区别</vt:lpstr>
      <vt:lpstr>目录</vt:lpstr>
      <vt:lpstr>C++基础语法——Hello World</vt:lpstr>
      <vt:lpstr>C++基础语法——#include</vt:lpstr>
      <vt:lpstr>C++基础语法——命名空间（namespace）</vt:lpstr>
      <vt:lpstr>C++基础语法——变量和常量</vt:lpstr>
      <vt:lpstr>C++基础语法——算数运算符</vt:lpstr>
      <vt:lpstr>C++基础语法——关系和逻辑运算符</vt:lpstr>
      <vt:lpstr>C++基础语法——条件（if）</vt:lpstr>
      <vt:lpstr>C++基础语法——流程控制（for）</vt:lpstr>
      <vt:lpstr>C++基础语法——流程控制（while）</vt:lpstr>
      <vt:lpstr>C++基础语法——结构体struct</vt:lpstr>
      <vt:lpstr>C++基础语法——函数</vt:lpstr>
      <vt:lpstr>C++基础语法——函数传参</vt:lpstr>
      <vt:lpstr>C++基础语法——函数默认传参</vt:lpstr>
      <vt:lpstr>目录</vt:lpstr>
      <vt:lpstr>C/C++指针(Pointer)</vt:lpstr>
      <vt:lpstr>C/C++指针操作——初始化</vt:lpstr>
      <vt:lpstr>C/C++指针数组(Pointer Array)和动态分配内存</vt:lpstr>
      <vt:lpstr>C/C++指针操作——解指针(*)和取值([])</vt:lpstr>
      <vt:lpstr>C/C++指针操作——运算(+/-)</vt:lpstr>
      <vt:lpstr>C/C++指针操作——指向(-&gt;)</vt:lpstr>
      <vt:lpstr>C/C++指针操作——数组越界</vt:lpstr>
      <vt:lpstr>C/C++指针操作——内存泄漏</vt:lpstr>
      <vt:lpstr>目录</vt:lpstr>
      <vt:lpstr>C++面向对象——面向对象的概念</vt:lpstr>
      <vt:lpstr>C++面向对象(Class)——类</vt:lpstr>
      <vt:lpstr>C++面向对象(Class)——类使用</vt:lpstr>
      <vt:lpstr>C++面向对象(Class)——封装</vt:lpstr>
      <vt:lpstr>C++面向对象(Class)——继承</vt:lpstr>
      <vt:lpstr>C++面向对象(Class)——多态</vt:lpstr>
      <vt:lpstr>PowerPoint 演示文稿</vt:lpstr>
      <vt:lpstr>目录</vt:lpstr>
      <vt:lpstr>C++模板(Template)——模板</vt:lpstr>
      <vt:lpstr>C++模板(Template)——模板函数</vt:lpstr>
      <vt:lpstr>C++模板(Template)——优缺点</vt:lpstr>
      <vt:lpstr>目录</vt:lpstr>
      <vt:lpstr>C++字符串——字符串std::string</vt:lpstr>
      <vt:lpstr>C++字符串——字符串std::string</vt:lpstr>
      <vt:lpstr>C++字符串——容器（Containers）</vt:lpstr>
      <vt:lpstr>C++字符串——容器（iterator）</vt:lpstr>
      <vt:lpstr>C++容器——std::vector</vt:lpstr>
      <vt:lpstr>C++容器——std::vector</vt:lpstr>
      <vt:lpstr>C++容器——std::map</vt:lpstr>
      <vt:lpstr>C++容器——std::map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YmXia</dc:creator>
  <cp:lastModifiedBy>氢氧化辣</cp:lastModifiedBy>
  <cp:revision>126</cp:revision>
  <dcterms:created xsi:type="dcterms:W3CDTF">2023-08-09T12:44:00Z</dcterms:created>
  <dcterms:modified xsi:type="dcterms:W3CDTF">2024-12-01T01:43:50Z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