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23" r:id="rId2"/>
  </p:sldMasterIdLst>
  <p:notesMasterIdLst>
    <p:notesMasterId r:id="rId23"/>
  </p:notesMasterIdLst>
  <p:sldIdLst>
    <p:sldId id="453" r:id="rId3"/>
    <p:sldId id="750" r:id="rId4"/>
    <p:sldId id="752" r:id="rId5"/>
    <p:sldId id="753" r:id="rId6"/>
    <p:sldId id="741" r:id="rId7"/>
    <p:sldId id="754" r:id="rId8"/>
    <p:sldId id="737" r:id="rId9"/>
    <p:sldId id="756" r:id="rId10"/>
    <p:sldId id="701" r:id="rId11"/>
    <p:sldId id="758" r:id="rId12"/>
    <p:sldId id="736" r:id="rId13"/>
    <p:sldId id="738" r:id="rId14"/>
    <p:sldId id="739" r:id="rId15"/>
    <p:sldId id="740" r:id="rId16"/>
    <p:sldId id="759" r:id="rId17"/>
    <p:sldId id="760" r:id="rId18"/>
    <p:sldId id="743" r:id="rId19"/>
    <p:sldId id="742" r:id="rId20"/>
    <p:sldId id="744" r:id="rId21"/>
    <p:sldId id="452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勇" initials="张" lastIdx="1" clrIdx="0">
    <p:extLst>
      <p:ext uri="{19B8F6BF-5375-455C-9EA6-DF929625EA0E}">
        <p15:presenceInfo xmlns:p15="http://schemas.microsoft.com/office/powerpoint/2012/main" userId="50563d1afad6de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008000"/>
    <a:srgbClr val="FF3300"/>
    <a:srgbClr val="58A888"/>
    <a:srgbClr val="00FF00"/>
    <a:srgbClr val="FA6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249" autoAdjust="0"/>
    <p:restoredTop sz="82399" autoAdjust="0"/>
  </p:normalViewPr>
  <p:slideViewPr>
    <p:cSldViewPr>
      <p:cViewPr>
        <p:scale>
          <a:sx n="79" d="100"/>
          <a:sy n="79" d="100"/>
        </p:scale>
        <p:origin x="248" y="432"/>
      </p:cViewPr>
      <p:guideLst>
        <p:guide orient="horz" pos="21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8CDCCB4-0DEB-4BBF-B5A2-5036A5B18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b="0" noProof="1" dirty="0"/>
            </a:lvl1pPr>
          </a:lstStyle>
          <a:p>
            <a:endParaRPr lang="en-US" altLang="x-non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383C0EA-6DE3-4350-BBF6-CB363A59FFC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3388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b="0" noProof="1" dirty="0"/>
            </a:lvl1pPr>
          </a:lstStyle>
          <a:p>
            <a:endParaRPr lang="en-US" altLang="x-non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31598C-0C0C-4FF1-AA8D-B6A5AC31D66D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31891A8-C3DA-488B-8365-EB7635FB4617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BFB4E47-0DF7-46E9-9B2F-54BB986ECB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b="0" noProof="1" dirty="0"/>
            </a:lvl1pPr>
          </a:lstStyle>
          <a:p>
            <a:endParaRPr lang="en-US" altLang="x-non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42EFABD-13C7-4A77-B958-E3DA6C1A08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200" b="0" noProof="1" dirty="0">
                <a:cs typeface="+mn-ea"/>
              </a:defRPr>
            </a:lvl1pPr>
          </a:lstStyle>
          <a:p>
            <a:fld id="{F5D20F6A-2519-4A3A-B3A3-B9E416443C42}" type="slidenum">
              <a:rPr lang="en-US" altLang="x-none"/>
              <a:pPr/>
              <a:t>‹#›</a:t>
            </a:fld>
            <a:endParaRPr lang="en-US" altLang="x-none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20F6A-2519-4A3A-B3A3-B9E416443C42}" type="slidenum">
              <a:rPr lang="en-US" altLang="x-none" smtClean="0"/>
              <a:pPr/>
              <a:t>1</a:t>
            </a:fld>
            <a:endParaRPr lang="en-US" altLang="x-none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59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20F6A-2519-4A3A-B3A3-B9E416443C42}" type="slidenum">
              <a:rPr lang="en-US" altLang="x-none" smtClean="0"/>
              <a:pPr/>
              <a:t>2</a:t>
            </a:fld>
            <a:endParaRPr lang="en-US" altLang="x-none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09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20F6A-2519-4A3A-B3A3-B9E416443C42}" type="slidenum">
              <a:rPr lang="en-US" altLang="x-none" smtClean="0"/>
              <a:pPr/>
              <a:t>3</a:t>
            </a:fld>
            <a:endParaRPr lang="en-US" altLang="x-none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179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积分：笛卡尔</a:t>
            </a:r>
            <a:r>
              <a:rPr kumimoji="1" lang="en-US" altLang="zh-CN" dirty="0">
                <a:sym typeface="Wingdings" pitchFamily="2" charset="2"/>
              </a:rPr>
              <a:t></a:t>
            </a:r>
            <a:r>
              <a:rPr kumimoji="1" lang="zh-CN" altLang="en-US" dirty="0">
                <a:sym typeface="Wingdings" pitchFamily="2" charset="2"/>
              </a:rPr>
              <a:t>球谐，收缩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20F6A-2519-4A3A-B3A3-B9E416443C42}" type="slidenum">
              <a:rPr lang="en-US" altLang="x-none" smtClean="0"/>
              <a:pPr/>
              <a:t>8</a:t>
            </a:fld>
            <a:endParaRPr lang="en-US" altLang="x-none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831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20F6A-2519-4A3A-B3A3-B9E416443C42}" type="slidenum">
              <a:rPr lang="en-US" altLang="x-none" smtClean="0"/>
              <a:pPr/>
              <a:t>9</a:t>
            </a:fld>
            <a:endParaRPr lang="en-US" altLang="x-none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094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复用数据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尽量提高每个读取的数据的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20F6A-2519-4A3A-B3A3-B9E416443C42}" type="slidenum">
              <a:rPr lang="en-US" altLang="x-none" smtClean="0"/>
              <a:pPr/>
              <a:t>11</a:t>
            </a:fld>
            <a:endParaRPr lang="en-US" altLang="x-none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179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8</a:t>
            </a:r>
            <a:r>
              <a:rPr kumimoji="1" lang="zh-CN" altLang="en-US" dirty="0"/>
              <a:t>次乘法 </a:t>
            </a:r>
            <a:r>
              <a:rPr kumimoji="1" lang="en-US" altLang="zh-CN" dirty="0"/>
              <a:t>8</a:t>
            </a:r>
            <a:r>
              <a:rPr kumimoji="1" lang="zh-CN" altLang="en-US" dirty="0"/>
              <a:t>次加法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20F6A-2519-4A3A-B3A3-B9E416443C42}" type="slidenum">
              <a:rPr lang="en-US" altLang="x-none" smtClean="0"/>
              <a:pPr/>
              <a:t>13</a:t>
            </a:fld>
            <a:endParaRPr lang="en-US" altLang="x-none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037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20F6A-2519-4A3A-B3A3-B9E416443C42}" type="slidenum">
              <a:rPr lang="en-US" altLang="x-none" smtClean="0"/>
              <a:pPr/>
              <a:t>14</a:t>
            </a:fld>
            <a:endParaRPr lang="en-US" altLang="x-none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91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4599F6D-8F15-43A0-A034-ECF7FD06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F04FC55-CB0C-4EC9-BF70-15A51D80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962584D-A0D9-420E-BAD7-2A7FF2E8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9802D-2D4C-4546-9A37-18E5C56E45C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065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165C585-12A3-403A-9B13-B2F4A41A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8C89D9C-0805-4652-8FE3-51306ED8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0B019CE-8523-44A4-A34B-C5730091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8BCC9A-297A-44F7-82E1-A2A26264177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145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9616" y="228600"/>
            <a:ext cx="2084784" cy="5791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3496" cy="5791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64ABF13-9B01-4FFA-B70A-160AFEE9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E69219A-26AC-4E2D-B02C-3ACC1786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64537B5-06C3-4B05-9562-AC3677A8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C9E63-7F62-4327-8D2C-E2C59190CD4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5440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43413DA-A1D5-4411-A1C2-98A1262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1BB658F-2465-474A-A250-9110361C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F5A50BF-CAC6-4AC3-9021-D93EF462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86424-F888-460E-AD1E-C44FCE7F904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9585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0114757-568C-4246-95CB-24AFF8ED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0E4F0A3-BDAC-4A2B-9845-C1AB220C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DF2CAC1-F774-4874-965F-CBF9EA9C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3E0D23-C7D0-49A2-AAFD-40F98191A4D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36784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ED00C02-D33A-4576-873A-1EDC79AE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47DC94F-81DC-47A9-9F04-CFD203D6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072E0E3-91F2-4F35-A756-60359980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4978B1-7A8E-44DF-8936-628E1C928EA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6360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3152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248" y="1600200"/>
            <a:ext cx="3883152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C36AF6C-E8CC-4C1E-B13F-F3DE2E31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5C79C18-F3B9-4D98-8BAC-BE5DCBD6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0AD418A-50CE-43DA-96EC-4FF2A0EC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275B6F-4802-4C65-A0EB-AA93C851713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84163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174D03F-50A3-4153-85A1-0A6D358B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6BD2B6-8C49-4C89-99C6-7CA34919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D500F667-35F1-412D-8B0D-FB7FB8E4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8CE5C-B628-4E17-A231-5119DA0A2E7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6838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02C7F53B-9D5B-4678-892B-B7C83CAF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21F0874-9854-4E75-A6DB-C6488053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0EFBCC1-74BC-4790-8717-8C51751A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A87A0-AD16-468E-A51E-A00F2CAF80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1164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EBF95F57-C1D7-4B65-9AC2-0BE07466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FEFCDF36-C0BC-45C0-8FFD-E78B39CE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931B09E-0B49-4FC7-805F-CE56B406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529C55-F427-400D-85D8-6F2A6684527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97286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2B332EF-8E31-4680-8CA8-50267019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0929BB0-28A5-4167-B425-C679A6C1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3B5CD8E-BF9D-4296-9916-071CA23F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341CF-8F6C-4252-9F47-AA9AE40A89B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5687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E438AC9-AC13-4D94-B438-C1FA102E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BDC5AFF-1419-40BE-A57D-6202B75C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91AA838-B570-4067-AB46-2EDCA83A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A347F5-8B39-4DAA-9D8E-D27DBCD5515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5856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F6AF51B-733A-455C-A52A-5597B2BF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BAF7A7E-FBC6-43F7-B2A0-70CE6E54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46A02E6-EA13-44ED-8F42-CBA7FE70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7EEA9-1F1B-4C9F-98EE-41DC57876A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89227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2AB2EE6-B426-4C3C-BB7F-D4C41F9E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C79CFFB-6320-4D73-971A-3ECD971C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B99DDCD-572E-4576-9E03-05C59178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A47F8-9A9B-43BF-97C9-2E03878121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86226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9616" y="228600"/>
            <a:ext cx="2084784" cy="5791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3496" cy="5791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6A6845A-B8BB-4326-808D-E90B6266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794B337-E802-497F-871B-3DE2EA5E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A7853B3-8246-44ED-921A-691397E4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F6753F-4C9A-4043-B15D-0BB24A8586A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4959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BB2F916-3AA9-4845-8FCB-6F38029A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DF8C237-55D4-4F7E-AD0B-C4C4FA80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02CA84E-C8DD-4924-8C74-FF2B5ED6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057FE-DF43-4D87-8539-C52649E4E50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0824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3152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248" y="1600200"/>
            <a:ext cx="3883152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AC2BF85-1951-460B-94F8-EC364234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C5D163B-AFD2-4736-A5B6-31925B8C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6C23A43-4381-42C5-A783-BFF96C9E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36F440-5258-4E3F-8AAC-ECA7333E01A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044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39A6A6A-8B9A-4655-AFD3-D05C8892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B80E54FF-441C-44B2-AD1F-CDDC91AD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3F0EBEA3-D3DB-402D-A107-D6D5C02D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2FC70-87D0-48EE-A578-769E836E218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0991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2E5F4456-37DA-401C-8769-56B95471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275CF2A-B82B-4A8E-8B2E-F1762445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BBA943A-123C-4676-8F98-2FF15779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8BB53-8E3E-4EB7-BD6C-8CA28331886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823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F002E4E-EF54-4C46-AD23-C564B20C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98BCB76-DEFA-451A-8FB9-344C6DBB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308F069-B87C-4E19-BD59-52AFBA73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AAAF8-DD88-4789-81F8-3D126CE4BFD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943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75803DB-5673-4ED0-852F-744E36E5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E0A2DE2-5754-48C1-8A43-7CB554BF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639AEFE-436F-49D8-8362-7741B86D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60E4C-2CA9-497A-9643-E2B7C150D82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6731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E1FC217-24FB-41A8-8BAD-151A656C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13FD369-8CCC-4839-9AFF-E555DE24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733AEEB-C248-4CEF-B2C2-F80576C6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9BF5D-EB09-4A52-825C-E5797359E87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342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1025">
            <a:extLst>
              <a:ext uri="{FF2B5EF4-FFF2-40B4-BE49-F238E27FC236}">
                <a16:creationId xmlns:a16="http://schemas.microsoft.com/office/drawing/2014/main" id="{22018EB3-DFF2-4869-90A1-7892486B9DF1}"/>
              </a:ext>
            </a:extLst>
          </p:cNvPr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0"/>
            <a:chExt cx="5472" cy="3840"/>
          </a:xfrm>
        </p:grpSpPr>
        <p:sp>
          <p:nvSpPr>
            <p:cNvPr id="1027" name="AutoShape 3">
              <a:extLst>
                <a:ext uri="{FF2B5EF4-FFF2-40B4-BE49-F238E27FC236}">
                  <a16:creationId xmlns:a16="http://schemas.microsoft.com/office/drawing/2014/main" id="{6136B741-CA5F-4705-BB23-9D98CAB0C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28" name="AutoShape 4">
              <a:extLst>
                <a:ext uri="{FF2B5EF4-FFF2-40B4-BE49-F238E27FC236}">
                  <a16:creationId xmlns:a16="http://schemas.microsoft.com/office/drawing/2014/main" id="{8A42054A-5726-4E3B-9729-309373E5C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6499 w 7000"/>
                <a:gd name="T3" fmla="*/ 0 h 1000"/>
                <a:gd name="T4" fmla="*/ 7000 w 7000"/>
                <a:gd name="T5" fmla="*/ 500 h 1000"/>
                <a:gd name="T6" fmla="*/ 6500 w 7000"/>
                <a:gd name="T7" fmla="*/ 1000 h 1000"/>
                <a:gd name="T8" fmla="*/ 0 w 7000"/>
                <a:gd name="T9" fmla="*/ 1000 h 1000"/>
                <a:gd name="T10" fmla="*/ 0 w 7000"/>
                <a:gd name="T11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9" name="Line 5">
              <a:extLst>
                <a:ext uri="{FF2B5EF4-FFF2-40B4-BE49-F238E27FC236}">
                  <a16:creationId xmlns:a16="http://schemas.microsoft.com/office/drawing/2014/main" id="{093BD0B0-6BB8-42BF-B7CE-D51BD02A3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72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C748A0-C39C-4096-A044-FE24BFF954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52EACD5-8F40-49AA-9677-DB84D6FF09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1AFB3E1-8EF2-48C9-A58E-AC4975D76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b="0" noProof="1" dirty="0"/>
            </a:lvl1pPr>
          </a:lstStyle>
          <a:p>
            <a:endParaRPr lang="en-US" altLang="x-none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95791A6-2310-448C-A3B7-F7881D34D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200" b="0" noProof="1" dirty="0"/>
            </a:lvl1pPr>
          </a:lstStyle>
          <a:p>
            <a:endParaRPr lang="en-US" altLang="x-none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346C587B-5A55-4448-A396-058C17933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200" b="0" noProof="1" dirty="0">
                <a:latin typeface="Arial Black" panose="020B0A04020102020204" pitchFamily="2" charset="0"/>
                <a:cs typeface="+mn-ea"/>
              </a:defRPr>
            </a:lvl1pPr>
          </a:lstStyle>
          <a:p>
            <a:fld id="{4D0BC078-633C-4690-8281-A5277777FA47}" type="slidenum">
              <a:rPr lang="en-US" altLang="x-none"/>
              <a:pPr/>
              <a:t>‹#›</a:t>
            </a:fld>
            <a:endParaRPr lang="en-US" altLang="x-none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732" r:id="rId3"/>
    <p:sldLayoutId id="2147483731" r:id="rId4"/>
    <p:sldLayoutId id="2147483730" r:id="rId5"/>
    <p:sldLayoutId id="2147483729" r:id="rId6"/>
    <p:sldLayoutId id="2147483728" r:id="rId7"/>
    <p:sldLayoutId id="2147483727" r:id="rId8"/>
    <p:sldLayoutId id="2147483726" r:id="rId9"/>
    <p:sldLayoutId id="2147483725" r:id="rId10"/>
    <p:sldLayoutId id="214748372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2049">
            <a:extLst>
              <a:ext uri="{FF2B5EF4-FFF2-40B4-BE49-F238E27FC236}">
                <a16:creationId xmlns:a16="http://schemas.microsoft.com/office/drawing/2014/main" id="{8834E970-F86E-4E62-ADC6-0E786B2F5E09}"/>
              </a:ext>
            </a:extLst>
          </p:cNvPr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0"/>
            <a:chExt cx="5664" cy="2832"/>
          </a:xfrm>
        </p:grpSpPr>
        <p:sp>
          <p:nvSpPr>
            <p:cNvPr id="2051" name="AutoShape 3">
              <a:extLst>
                <a:ext uri="{FF2B5EF4-FFF2-40B4-BE49-F238E27FC236}">
                  <a16:creationId xmlns:a16="http://schemas.microsoft.com/office/drawing/2014/main" id="{51DCB4D2-1B4F-42F5-B5B2-7BD928E9E1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720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052" name="Rectangle 4">
              <a:extLst>
                <a:ext uri="{FF2B5EF4-FFF2-40B4-BE49-F238E27FC236}">
                  <a16:creationId xmlns:a16="http://schemas.microsoft.com/office/drawing/2014/main" id="{82774182-B3AA-4980-90FD-5EBCCF92EF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0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053" name="AutoShape 5">
              <a:extLst>
                <a:ext uri="{FF2B5EF4-FFF2-40B4-BE49-F238E27FC236}">
                  <a16:creationId xmlns:a16="http://schemas.microsoft.com/office/drawing/2014/main" id="{CE73B86B-3BAD-4D56-BAF5-3D6B8AC54E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88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4416 w 4917"/>
                <a:gd name="T3" fmla="*/ 0 h 1000"/>
                <a:gd name="T4" fmla="*/ 4917 w 4917"/>
                <a:gd name="T5" fmla="*/ 500 h 1000"/>
                <a:gd name="T6" fmla="*/ 4417 w 4917"/>
                <a:gd name="T7" fmla="*/ 1000 h 1000"/>
                <a:gd name="T8" fmla="*/ 0 w 4917"/>
                <a:gd name="T9" fmla="*/ 1000 h 1000"/>
                <a:gd name="T10" fmla="*/ 0 w 4917"/>
                <a:gd name="T11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54" name="Line 6">
              <a:extLst>
                <a:ext uri="{FF2B5EF4-FFF2-40B4-BE49-F238E27FC236}">
                  <a16:creationId xmlns:a16="http://schemas.microsoft.com/office/drawing/2014/main" id="{FCB51EE8-9152-4C38-8F8D-604921E2B27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1344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</p:grpSp>
      <p:sp>
        <p:nvSpPr>
          <p:cNvPr id="2055" name="Rectangle 6">
            <a:extLst>
              <a:ext uri="{FF2B5EF4-FFF2-40B4-BE49-F238E27FC236}">
                <a16:creationId xmlns:a16="http://schemas.microsoft.com/office/drawing/2014/main" id="{541220F2-AF02-4622-B7EA-2F85E83BE3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6" name="Rectangle 7">
            <a:extLst>
              <a:ext uri="{FF2B5EF4-FFF2-40B4-BE49-F238E27FC236}">
                <a16:creationId xmlns:a16="http://schemas.microsoft.com/office/drawing/2014/main" id="{A264742F-21DB-4813-8D31-513C156355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9C58759B-DA99-4C23-AE4F-3D0662214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b="0" noProof="1" dirty="0"/>
            </a:lvl1pPr>
          </a:lstStyle>
          <a:p>
            <a:endParaRPr lang="en-US" altLang="x-none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AB88F0F0-A6A1-4ACD-8604-3FB0C55A9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200" b="0" noProof="1" dirty="0"/>
            </a:lvl1pPr>
          </a:lstStyle>
          <a:p>
            <a:endParaRPr lang="en-US" altLang="x-none"/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41955ED0-186F-4051-8F3B-21F43D89E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200" b="0" noProof="1" dirty="0">
                <a:latin typeface="Arial Black" panose="020B0A04020102020204" pitchFamily="2" charset="0"/>
                <a:cs typeface="+mn-ea"/>
              </a:defRPr>
            </a:lvl1pPr>
          </a:lstStyle>
          <a:p>
            <a:fld id="{2C06077D-2E02-46C6-8498-0E6C9E514D35}" type="slidenum">
              <a:rPr lang="en-US" altLang="x-none"/>
              <a:pPr/>
              <a:t>‹#›</a:t>
            </a:fld>
            <a:endParaRPr lang="en-US" altLang="x-none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4" r:id="rId2"/>
    <p:sldLayoutId id="2147483743" r:id="rId3"/>
    <p:sldLayoutId id="2147483742" r:id="rId4"/>
    <p:sldLayoutId id="2147483741" r:id="rId5"/>
    <p:sldLayoutId id="2147483740" r:id="rId6"/>
    <p:sldLayoutId id="2147483739" r:id="rId7"/>
    <p:sldLayoutId id="2147483738" r:id="rId8"/>
    <p:sldLayoutId id="2147483737" r:id="rId9"/>
    <p:sldLayoutId id="2147483736" r:id="rId10"/>
    <p:sldLayoutId id="214748373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1.png"/><Relationship Id="rId9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21" Type="http://schemas.openxmlformats.org/officeDocument/2006/relationships/image" Target="../media/image82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8.png"/><Relationship Id="rId7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2.png"/><Relationship Id="rId10" Type="http://schemas.openxmlformats.org/officeDocument/2006/relationships/image" Target="../media/image35.png"/><Relationship Id="rId4" Type="http://schemas.openxmlformats.org/officeDocument/2006/relationships/image" Target="../media/image21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1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210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8F157B9B-17A8-40D8-8C15-782AD4E6880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1427163"/>
            <a:ext cx="8077200" cy="1609725"/>
          </a:xfrm>
        </p:spPr>
        <p:txBody>
          <a:bodyPr/>
          <a:lstStyle/>
          <a:p>
            <a:pPr eaLnBrk="1" hangingPunct="1"/>
            <a:r>
              <a:rPr lang="zh-CN" altLang="en-US" sz="4400" dirty="0"/>
              <a:t>程序培训</a:t>
            </a:r>
            <a:r>
              <a:rPr lang="en-US" altLang="zh-CN" sz="4400" dirty="0"/>
              <a:t>-</a:t>
            </a:r>
            <a:r>
              <a:rPr lang="zh-CN" altLang="en-US" sz="4400" dirty="0"/>
              <a:t>矩阵乘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E6185232-9B82-4B4C-9523-0C32B497EEC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4876793" y="3748089"/>
            <a:ext cx="2797182" cy="120487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     </a:t>
            </a:r>
            <a:r>
              <a:rPr lang="zh-CN" altLang="en-US" sz="2800" dirty="0"/>
              <a:t>张 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6C91DC-593E-4A2A-AE78-17F9D2437A89}"/>
              </a:ext>
            </a:extLst>
          </p:cNvPr>
          <p:cNvSpPr txBox="1"/>
          <p:nvPr/>
        </p:nvSpPr>
        <p:spPr>
          <a:xfrm>
            <a:off x="2427333" y="5867336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青岛理论与计算科学研究院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3662AD3-C97B-3D9E-B8A2-B329C7811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086" y="156952"/>
            <a:ext cx="5423914" cy="632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CE6DAFD-D030-15BC-575A-2F529FC89F14}"/>
              </a:ext>
            </a:extLst>
          </p:cNvPr>
          <p:cNvSpPr txBox="1"/>
          <p:nvPr/>
        </p:nvSpPr>
        <p:spPr>
          <a:xfrm>
            <a:off x="1372301" y="2796451"/>
            <a:ext cx="212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</a:rPr>
              <a:t>cache miss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121CC6F-EC59-0A46-14DB-EA4BE12E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kumimoji="1" lang="zh-CN" altLang="en-US" dirty="0"/>
              <a:t>矩阵乘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60284F-96E3-734B-B0D8-AFF6737B3571}"/>
              </a:ext>
            </a:extLst>
          </p:cNvPr>
          <p:cNvSpPr txBox="1"/>
          <p:nvPr/>
        </p:nvSpPr>
        <p:spPr>
          <a:xfrm>
            <a:off x="335992" y="1446505"/>
            <a:ext cx="3474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程序优化（计算机）</a:t>
            </a:r>
            <a:endParaRPr kumimoji="1"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9D2BF6-5E5F-BABF-3B6B-CAA3693B6091}"/>
              </a:ext>
            </a:extLst>
          </p:cNvPr>
          <p:cNvSpPr txBox="1"/>
          <p:nvPr/>
        </p:nvSpPr>
        <p:spPr>
          <a:xfrm>
            <a:off x="1480605" y="362303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</a:rPr>
              <a:t>SIMD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5C2C17B-5AFB-C2CF-3586-47D311749D06}"/>
                  </a:ext>
                </a:extLst>
              </p:cNvPr>
              <p:cNvSpPr txBox="1"/>
              <p:nvPr/>
            </p:nvSpPr>
            <p:spPr>
              <a:xfrm>
                <a:off x="507582" y="2123759"/>
                <a:ext cx="3028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加法</a:t>
                </a:r>
                <a:r>
                  <a:rPr kumimoji="1" lang="en-US" altLang="zh-CN" dirty="0"/>
                  <a:t> &lt; </a:t>
                </a:r>
                <a:r>
                  <a:rPr kumimoji="1" lang="zh-CN" altLang="en-US" dirty="0"/>
                  <a:t>乘法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除法</a:t>
                </a:r>
                <a:r>
                  <a:rPr kumimoji="1" lang="en-US" altLang="zh-CN" dirty="0"/>
                  <a:t> &lt;&lt; </a:t>
                </a:r>
                <a:r>
                  <a:rPr kumimoji="1" lang="zh-CN" altLang="en-US" dirty="0"/>
                  <a:t>访存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5C2C17B-5AFB-C2CF-3586-47D311749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82" y="2123759"/>
                <a:ext cx="3028393" cy="369332"/>
              </a:xfrm>
              <a:prstGeom prst="rect">
                <a:avLst/>
              </a:prstGeom>
              <a:blipFill>
                <a:blip r:embed="rId3"/>
                <a:stretch>
                  <a:fillRect l="-1250" t="-10000" r="-8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91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4BB6F88-89B1-C4B0-62DC-A8F835A2B61C}"/>
              </a:ext>
            </a:extLst>
          </p:cNvPr>
          <p:cNvSpPr txBox="1"/>
          <p:nvPr/>
        </p:nvSpPr>
        <p:spPr>
          <a:xfrm>
            <a:off x="537235" y="1988118"/>
            <a:ext cx="46480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= 1,N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do j = 1,N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do k = 1,N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c(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j,i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 = c(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j,i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 + a(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j,k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 * b(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k,i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end do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end do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end do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038D3D-703A-D620-D769-88AFE2A164A7}"/>
              </a:ext>
            </a:extLst>
          </p:cNvPr>
          <p:cNvSpPr txBox="1"/>
          <p:nvPr/>
        </p:nvSpPr>
        <p:spPr>
          <a:xfrm>
            <a:off x="533506" y="1600248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程序优化（计算机）</a:t>
            </a:r>
            <a:endParaRPr kumimoji="1" lang="en-US" altLang="zh-CN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91D18F7-6D03-7394-6AEA-266DC4DCFEFF}"/>
              </a:ext>
            </a:extLst>
          </p:cNvPr>
          <p:cNvSpPr/>
          <p:nvPr/>
        </p:nvSpPr>
        <p:spPr>
          <a:xfrm>
            <a:off x="6383516" y="4579576"/>
            <a:ext cx="1807344" cy="1648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1BCEF0D-F398-A6A8-46B4-175287950BE3}"/>
              </a:ext>
            </a:extLst>
          </p:cNvPr>
          <p:cNvSpPr/>
          <p:nvPr/>
        </p:nvSpPr>
        <p:spPr>
          <a:xfrm>
            <a:off x="3810020" y="4558995"/>
            <a:ext cx="1807344" cy="1648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12DFD85-9725-4607-D290-BE920545F12B}"/>
              </a:ext>
            </a:extLst>
          </p:cNvPr>
          <p:cNvSpPr/>
          <p:nvPr/>
        </p:nvSpPr>
        <p:spPr>
          <a:xfrm>
            <a:off x="1031601" y="4551255"/>
            <a:ext cx="1807344" cy="1648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97DE166-7B2B-FB2A-7177-7DF2A57B1152}"/>
                  </a:ext>
                </a:extLst>
              </p:cNvPr>
              <p:cNvSpPr txBox="1"/>
              <p:nvPr/>
            </p:nvSpPr>
            <p:spPr>
              <a:xfrm>
                <a:off x="3161014" y="5160080"/>
                <a:ext cx="3670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97DE166-7B2B-FB2A-7177-7DF2A57B1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014" y="5160080"/>
                <a:ext cx="367088" cy="430887"/>
              </a:xfrm>
              <a:prstGeom prst="rect">
                <a:avLst/>
              </a:prstGeom>
              <a:blipFill>
                <a:blip r:embed="rId3"/>
                <a:stretch>
                  <a:fillRect l="-10345" r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B6527AC-5E2C-8A3C-FE57-F9D72D161154}"/>
                  </a:ext>
                </a:extLst>
              </p:cNvPr>
              <p:cNvSpPr txBox="1"/>
              <p:nvPr/>
            </p:nvSpPr>
            <p:spPr>
              <a:xfrm>
                <a:off x="5824703" y="521159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en-US" altLang="zh-CN" sz="2800" b="1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B6527AC-5E2C-8A3C-FE57-F9D72D161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703" y="5211593"/>
                <a:ext cx="355867" cy="430887"/>
              </a:xfrm>
              <a:prstGeom prst="rect">
                <a:avLst/>
              </a:prstGeom>
              <a:blipFill>
                <a:blip r:embed="rId4"/>
                <a:stretch>
                  <a:fillRect l="-10345" r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54C24302-A618-A59C-536E-A6DC5C1BACDD}"/>
              </a:ext>
            </a:extLst>
          </p:cNvPr>
          <p:cNvGrpSpPr/>
          <p:nvPr/>
        </p:nvGrpSpPr>
        <p:grpSpPr>
          <a:xfrm>
            <a:off x="1031601" y="4552261"/>
            <a:ext cx="7159259" cy="1682586"/>
            <a:chOff x="1031601" y="4552261"/>
            <a:chExt cx="7159259" cy="1682586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9EE422FB-F572-ADD1-911A-E6B83203BA44}"/>
                </a:ext>
              </a:extLst>
            </p:cNvPr>
            <p:cNvGrpSpPr/>
            <p:nvPr/>
          </p:nvGrpSpPr>
          <p:grpSpPr>
            <a:xfrm>
              <a:off x="1031601" y="4552261"/>
              <a:ext cx="1807344" cy="1662005"/>
              <a:chOff x="5812576" y="2819858"/>
              <a:chExt cx="1807344" cy="1662005"/>
            </a:xfrm>
          </p:grpSpPr>
          <p:cxnSp>
            <p:nvCxnSpPr>
              <p:cNvPr id="51" name="直线连接符 50">
                <a:extLst>
                  <a:ext uri="{FF2B5EF4-FFF2-40B4-BE49-F238E27FC236}">
                    <a16:creationId xmlns:a16="http://schemas.microsoft.com/office/drawing/2014/main" id="{EC8D87D9-3FA3-1D24-20B5-8E6B100113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576" y="3200406"/>
                <a:ext cx="180734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符 51">
                <a:extLst>
                  <a:ext uri="{FF2B5EF4-FFF2-40B4-BE49-F238E27FC236}">
                    <a16:creationId xmlns:a16="http://schemas.microsoft.com/office/drawing/2014/main" id="{192841CC-4536-2316-8053-47949C82BE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576" y="3657594"/>
                <a:ext cx="180734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符 52">
                <a:extLst>
                  <a:ext uri="{FF2B5EF4-FFF2-40B4-BE49-F238E27FC236}">
                    <a16:creationId xmlns:a16="http://schemas.microsoft.com/office/drawing/2014/main" id="{49392ACF-75F4-7A04-B0D5-D13E8AA5E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576" y="4114782"/>
                <a:ext cx="180734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3A66C026-BDBF-B3EC-64A4-2188B9478D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6248" y="2819858"/>
                <a:ext cx="0" cy="164853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54">
                <a:extLst>
                  <a:ext uri="{FF2B5EF4-FFF2-40B4-BE49-F238E27FC236}">
                    <a16:creationId xmlns:a16="http://schemas.microsoft.com/office/drawing/2014/main" id="{DD2B1914-F518-8FE7-F95D-5C056842A2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8356" y="2819858"/>
                <a:ext cx="0" cy="164853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连接符 55">
                <a:extLst>
                  <a:ext uri="{FF2B5EF4-FFF2-40B4-BE49-F238E27FC236}">
                    <a16:creationId xmlns:a16="http://schemas.microsoft.com/office/drawing/2014/main" id="{CEFD5B35-F3C4-6036-5088-3BE7AF9C9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2732" y="2833324"/>
                <a:ext cx="0" cy="164853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E7AEA131-62F7-0A58-FDAE-AE72021DC349}"/>
                </a:ext>
              </a:extLst>
            </p:cNvPr>
            <p:cNvGrpSpPr/>
            <p:nvPr/>
          </p:nvGrpSpPr>
          <p:grpSpPr>
            <a:xfrm>
              <a:off x="3835157" y="4566110"/>
              <a:ext cx="1807344" cy="1662005"/>
              <a:chOff x="5812576" y="2819858"/>
              <a:chExt cx="1807344" cy="1662005"/>
            </a:xfrm>
          </p:grpSpPr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3D001789-4B60-7DB3-C15F-0D80DADC8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576" y="3200406"/>
                <a:ext cx="180734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1421FE43-CF53-5D5B-0BAD-B574BA4FA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576" y="3657594"/>
                <a:ext cx="180734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符 37">
                <a:extLst>
                  <a:ext uri="{FF2B5EF4-FFF2-40B4-BE49-F238E27FC236}">
                    <a16:creationId xmlns:a16="http://schemas.microsoft.com/office/drawing/2014/main" id="{D2E46118-A2E6-788D-4137-8D8F6EBEF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576" y="4114782"/>
                <a:ext cx="180734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连接符 38">
                <a:extLst>
                  <a:ext uri="{FF2B5EF4-FFF2-40B4-BE49-F238E27FC236}">
                    <a16:creationId xmlns:a16="http://schemas.microsoft.com/office/drawing/2014/main" id="{DCFC7833-42BC-504B-54A7-25AE37366D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6248" y="2819858"/>
                <a:ext cx="0" cy="164853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F7DE6C2C-F5CB-38D5-111E-721B0BC3B5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8356" y="2819858"/>
                <a:ext cx="0" cy="164853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477E2F4A-A2A5-1C4C-A34F-2B2C40ADA4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2732" y="2833324"/>
                <a:ext cx="0" cy="164853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7E8385E8-C5D8-44E2-8E6C-AE44927795DB}"/>
                </a:ext>
              </a:extLst>
            </p:cNvPr>
            <p:cNvGrpSpPr/>
            <p:nvPr/>
          </p:nvGrpSpPr>
          <p:grpSpPr>
            <a:xfrm>
              <a:off x="6383516" y="4572842"/>
              <a:ext cx="1807344" cy="1662005"/>
              <a:chOff x="5812576" y="2819858"/>
              <a:chExt cx="1807344" cy="1662005"/>
            </a:xfrm>
          </p:grpSpPr>
          <p:cxnSp>
            <p:nvCxnSpPr>
              <p:cNvPr id="58" name="直线连接符 57">
                <a:extLst>
                  <a:ext uri="{FF2B5EF4-FFF2-40B4-BE49-F238E27FC236}">
                    <a16:creationId xmlns:a16="http://schemas.microsoft.com/office/drawing/2014/main" id="{E4D096E0-2F3C-029F-7CED-A361C5E684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576" y="3200406"/>
                <a:ext cx="180734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连接符 58">
                <a:extLst>
                  <a:ext uri="{FF2B5EF4-FFF2-40B4-BE49-F238E27FC236}">
                    <a16:creationId xmlns:a16="http://schemas.microsoft.com/office/drawing/2014/main" id="{8374793C-E5FF-2F2E-F1EB-2FDD9B9DC0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576" y="3657594"/>
                <a:ext cx="180734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线连接符 59">
                <a:extLst>
                  <a:ext uri="{FF2B5EF4-FFF2-40B4-BE49-F238E27FC236}">
                    <a16:creationId xmlns:a16="http://schemas.microsoft.com/office/drawing/2014/main" id="{906E0A1A-B11A-3417-5481-A04C43F07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576" y="4114782"/>
                <a:ext cx="180734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线连接符 60">
                <a:extLst>
                  <a:ext uri="{FF2B5EF4-FFF2-40B4-BE49-F238E27FC236}">
                    <a16:creationId xmlns:a16="http://schemas.microsoft.com/office/drawing/2014/main" id="{142F1823-7A52-C59A-1721-116D0460CA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6248" y="2819858"/>
                <a:ext cx="0" cy="164853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线连接符 61">
                <a:extLst>
                  <a:ext uri="{FF2B5EF4-FFF2-40B4-BE49-F238E27FC236}">
                    <a16:creationId xmlns:a16="http://schemas.microsoft.com/office/drawing/2014/main" id="{8F41EC72-36C2-AF9A-A402-8CFB2AE9FF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8356" y="2819858"/>
                <a:ext cx="0" cy="164853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7970D36B-437B-4CB4-8C4A-77A94F15F2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2732" y="2833324"/>
                <a:ext cx="0" cy="164853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1D06D606-E76A-2914-2691-A1362F4CC917}"/>
              </a:ext>
            </a:extLst>
          </p:cNvPr>
          <p:cNvGrpSpPr/>
          <p:nvPr/>
        </p:nvGrpSpPr>
        <p:grpSpPr>
          <a:xfrm>
            <a:off x="1925876" y="4577622"/>
            <a:ext cx="5829204" cy="1622171"/>
            <a:chOff x="1925876" y="4577622"/>
            <a:chExt cx="5829204" cy="162217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908272B-3D2D-F35B-2BFF-B4AD36DCF71B}"/>
                </a:ext>
              </a:extLst>
            </p:cNvPr>
            <p:cNvSpPr/>
            <p:nvPr/>
          </p:nvSpPr>
          <p:spPr>
            <a:xfrm>
              <a:off x="7297892" y="4577622"/>
              <a:ext cx="457188" cy="162217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329E055-F3A1-DC53-361C-58F785E90CCF}"/>
                </a:ext>
              </a:extLst>
            </p:cNvPr>
            <p:cNvSpPr/>
            <p:nvPr/>
          </p:nvSpPr>
          <p:spPr>
            <a:xfrm rot="16200000">
              <a:off x="4492321" y="4285524"/>
              <a:ext cx="457180" cy="179291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1320A7C-27B8-96CE-3C4B-1ECE9484297A}"/>
                </a:ext>
              </a:extLst>
            </p:cNvPr>
            <p:cNvSpPr/>
            <p:nvPr/>
          </p:nvSpPr>
          <p:spPr>
            <a:xfrm rot="16200000">
              <a:off x="1932463" y="4926229"/>
              <a:ext cx="442709" cy="45588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7" name="标题 1">
            <a:extLst>
              <a:ext uri="{FF2B5EF4-FFF2-40B4-BE49-F238E27FC236}">
                <a16:creationId xmlns:a16="http://schemas.microsoft.com/office/drawing/2014/main" id="{8C728DA5-5F33-1D79-0DF7-43913F6E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72" y="242645"/>
            <a:ext cx="8015287" cy="914400"/>
          </a:xfrm>
        </p:spPr>
        <p:txBody>
          <a:bodyPr/>
          <a:lstStyle/>
          <a:p>
            <a:r>
              <a:rPr kumimoji="1" lang="zh-CN" altLang="en-US" dirty="0"/>
              <a:t>矩阵乘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9F90BE3-0857-ECE1-C3AC-07285C9016B8}"/>
              </a:ext>
            </a:extLst>
          </p:cNvPr>
          <p:cNvGrpSpPr/>
          <p:nvPr/>
        </p:nvGrpSpPr>
        <p:grpSpPr>
          <a:xfrm>
            <a:off x="6002636" y="1382277"/>
            <a:ext cx="1986441" cy="2427713"/>
            <a:chOff x="6002636" y="1382277"/>
            <a:chExt cx="1986441" cy="2427713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D060BB4E-9096-D83D-D390-E1F7F09F2713}"/>
                </a:ext>
              </a:extLst>
            </p:cNvPr>
            <p:cNvGrpSpPr/>
            <p:nvPr/>
          </p:nvGrpSpPr>
          <p:grpSpPr>
            <a:xfrm>
              <a:off x="6180570" y="2161451"/>
              <a:ext cx="1807344" cy="1648539"/>
              <a:chOff x="6180570" y="2065791"/>
              <a:chExt cx="1807344" cy="1648539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E0E17FB-AE88-4782-CCD1-7CC01A8CECD7}"/>
                  </a:ext>
                </a:extLst>
              </p:cNvPr>
              <p:cNvSpPr/>
              <p:nvPr/>
            </p:nvSpPr>
            <p:spPr>
              <a:xfrm>
                <a:off x="6180570" y="2065791"/>
                <a:ext cx="1807344" cy="16485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2AAD9FAD-D16D-801F-7435-119FCE314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3516" y="2065791"/>
                <a:ext cx="0" cy="16485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35DFA64-1D30-0449-47D8-A19D31DDB478}"/>
                </a:ext>
              </a:extLst>
            </p:cNvPr>
            <p:cNvSpPr txBox="1"/>
            <p:nvPr/>
          </p:nvSpPr>
          <p:spPr>
            <a:xfrm>
              <a:off x="6002636" y="1382277"/>
              <a:ext cx="19864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Fortran</a:t>
              </a:r>
              <a:r>
                <a:rPr kumimoji="1" lang="zh-CN" altLang="en-US" dirty="0"/>
                <a:t>：行优先</a:t>
              </a:r>
              <a:endParaRPr kumimoji="1" lang="en-US" altLang="zh-CN" dirty="0"/>
            </a:p>
            <a:p>
              <a:r>
                <a:rPr kumimoji="1" lang="en-US" altLang="zh-CN" dirty="0"/>
                <a:t>C/C++</a:t>
              </a:r>
              <a:r>
                <a:rPr kumimoji="1" lang="zh-CN" altLang="en-US" dirty="0"/>
                <a:t>  ：列优先</a:t>
              </a:r>
              <a:r>
                <a:rPr kumimoji="1" lang="en-US" altLang="zh-CN" dirty="0"/>
                <a:t> </a:t>
              </a:r>
              <a:endParaRPr kumimoji="1" lang="zh-CN" altLang="en-US" dirty="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BE7A1D9-ACC5-6665-8263-9404D2564A21}"/>
              </a:ext>
            </a:extLst>
          </p:cNvPr>
          <p:cNvSpPr txBox="1"/>
          <p:nvPr/>
        </p:nvSpPr>
        <p:spPr>
          <a:xfrm>
            <a:off x="3137957" y="3244334"/>
            <a:ext cx="1303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k,j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28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FBA66D-C1C4-C8BA-326B-8496269E69EB}"/>
              </a:ext>
            </a:extLst>
          </p:cNvPr>
          <p:cNvSpPr txBox="1"/>
          <p:nvPr/>
        </p:nvSpPr>
        <p:spPr>
          <a:xfrm>
            <a:off x="914496" y="1571615"/>
            <a:ext cx="61632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do i1 = 1,N,nblockI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do j1 = 1,N,nblockJ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do k1 = 1,N,nblockK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do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= i1,min(N,i1+nblockI-1)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do j = j1,min(N,j1+nblockJ-1)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do k = k1,min(N,k1+nblockK-1)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c(j, 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 = c(j, 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 + a(j,  k) * b(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k,i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end do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end do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end do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end do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end do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end do 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86E7B2A-B23F-1770-1E9B-CB05FF5F66BE}"/>
              </a:ext>
            </a:extLst>
          </p:cNvPr>
          <p:cNvGrpSpPr/>
          <p:nvPr/>
        </p:nvGrpSpPr>
        <p:grpSpPr>
          <a:xfrm>
            <a:off x="1456678" y="2667020"/>
            <a:ext cx="5477460" cy="1752554"/>
            <a:chOff x="1456678" y="2667020"/>
            <a:chExt cx="5477460" cy="175255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366FC27-6F22-F0B3-7BDB-002D8D4105E6}"/>
                </a:ext>
              </a:extLst>
            </p:cNvPr>
            <p:cNvSpPr txBox="1"/>
            <p:nvPr/>
          </p:nvSpPr>
          <p:spPr>
            <a:xfrm>
              <a:off x="1456678" y="3496244"/>
              <a:ext cx="547746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c(j+1,i) = c(j+1,i) + a(j+1,k) * b(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k,i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c(j+2,i) = c(j+2,i) + a(j+2,k) * b(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k,i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c(j+3,i) = c(j+3,i) + a(j+3,k) * b(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k,i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A8B0964-F802-8FE0-C75E-02D98D4BAF8A}"/>
                </a:ext>
              </a:extLst>
            </p:cNvPr>
            <p:cNvSpPr txBox="1"/>
            <p:nvPr/>
          </p:nvSpPr>
          <p:spPr>
            <a:xfrm>
              <a:off x="4956954" y="2667020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FF0000"/>
                  </a:solidFill>
                </a:rPr>
                <a:t>,4</a:t>
              </a:r>
              <a:r>
                <a:rPr kumimoji="1" lang="zh-CN" altLang="en-US" dirty="0">
                  <a:solidFill>
                    <a:srgbClr val="FF0000"/>
                  </a:solidFill>
                </a:rPr>
                <a:t>      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!  SIMD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B6ADD428-C119-0843-84D8-07A3E216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kumimoji="1" lang="zh-CN" altLang="en-US" dirty="0"/>
              <a:t>矩阵乘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6C986F-8DE7-0DA9-1264-491333ABBE7F}"/>
              </a:ext>
            </a:extLst>
          </p:cNvPr>
          <p:cNvSpPr txBox="1"/>
          <p:nvPr/>
        </p:nvSpPr>
        <p:spPr>
          <a:xfrm>
            <a:off x="3827798" y="4834688"/>
            <a:ext cx="2618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更深层的优化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汇编等）</a:t>
            </a:r>
            <a:endParaRPr kumimoji="1" lang="en-US" altLang="zh-CN" dirty="0"/>
          </a:p>
          <a:p>
            <a:r>
              <a:rPr kumimoji="1" lang="zh-CN" altLang="en-US" dirty="0"/>
              <a:t>平台相关的程序优化</a:t>
            </a:r>
          </a:p>
        </p:txBody>
      </p:sp>
    </p:spTree>
    <p:extLst>
      <p:ext uri="{BB962C8B-B14F-4D97-AF65-F5344CB8AC3E}">
        <p14:creationId xmlns:p14="http://schemas.microsoft.com/office/powerpoint/2010/main" val="68457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BD49593-8D6C-8956-2090-A0B66BB10FEA}"/>
              </a:ext>
            </a:extLst>
          </p:cNvPr>
          <p:cNvSpPr txBox="1"/>
          <p:nvPr/>
        </p:nvSpPr>
        <p:spPr>
          <a:xfrm>
            <a:off x="533506" y="144575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算法优化（数学）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80E868-E926-EFF2-57E5-C30E57965C97}"/>
                  </a:ext>
                </a:extLst>
              </p:cNvPr>
              <p:cNvSpPr txBox="1"/>
              <p:nvPr/>
            </p:nvSpPr>
            <p:spPr>
              <a:xfrm>
                <a:off x="1600278" y="2321883"/>
                <a:ext cx="3938129" cy="513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80E868-E926-EFF2-57E5-C30E57965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78" y="2321883"/>
                <a:ext cx="3938129" cy="513026"/>
              </a:xfrm>
              <a:prstGeom prst="rect">
                <a:avLst/>
              </a:prstGeom>
              <a:blipFill>
                <a:blip r:embed="rId3"/>
                <a:stretch>
                  <a:fillRect t="-2381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59D53E0F-C969-A264-6FB9-9B2445181C79}"/>
              </a:ext>
            </a:extLst>
          </p:cNvPr>
          <p:cNvSpPr txBox="1"/>
          <p:nvPr/>
        </p:nvSpPr>
        <p:spPr>
          <a:xfrm>
            <a:off x="1082351" y="1879118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Strassen</a:t>
            </a:r>
            <a:r>
              <a:rPr kumimoji="1" lang="zh-CN" altLang="en-US" dirty="0"/>
              <a:t>算法（</a:t>
            </a:r>
            <a:r>
              <a:rPr kumimoji="1" lang="en-US" altLang="zh-CN" dirty="0"/>
              <a:t>1969</a:t>
            </a:r>
            <a:r>
              <a:rPr kumimoji="1"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E40AF90-5745-5B4F-4D97-A08888E9E57E}"/>
                  </a:ext>
                </a:extLst>
              </p:cNvPr>
              <p:cNvSpPr txBox="1"/>
              <p:nvPr/>
            </p:nvSpPr>
            <p:spPr>
              <a:xfrm>
                <a:off x="1817246" y="2982565"/>
                <a:ext cx="2952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, ……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E40AF90-5745-5B4F-4D97-A08888E9E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246" y="2982565"/>
                <a:ext cx="2952410" cy="276999"/>
              </a:xfrm>
              <a:prstGeom prst="rect">
                <a:avLst/>
              </a:prstGeom>
              <a:blipFill>
                <a:blip r:embed="rId4"/>
                <a:stretch>
                  <a:fillRect l="-1288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45C16C10-9709-BB58-00A3-1F30396DC07B}"/>
              </a:ext>
            </a:extLst>
          </p:cNvPr>
          <p:cNvSpPr txBox="1"/>
          <p:nvPr/>
        </p:nvSpPr>
        <p:spPr>
          <a:xfrm>
            <a:off x="1135809" y="3497645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5">
                    <a:lumMod val="50000"/>
                  </a:schemeClr>
                </a:solidFill>
              </a:rPr>
              <a:t>构造中间量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E0E00A2-D0BC-C144-F22F-475C0F62EC56}"/>
                  </a:ext>
                </a:extLst>
              </p:cNvPr>
              <p:cNvSpPr txBox="1"/>
              <p:nvPr/>
            </p:nvSpPr>
            <p:spPr>
              <a:xfrm>
                <a:off x="780473" y="4030176"/>
                <a:ext cx="3218573" cy="1938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sub>
                          </m:s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1" i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</m:s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</m:s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1" i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sub>
                          </m:s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</m:s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</m:s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sub>
                          </m:s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sub>
                          </m:s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E0E00A2-D0BC-C144-F22F-475C0F62E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73" y="4030176"/>
                <a:ext cx="3218573" cy="1938992"/>
              </a:xfrm>
              <a:prstGeom prst="rect">
                <a:avLst/>
              </a:prstGeom>
              <a:blipFill>
                <a:blip r:embed="rId5"/>
                <a:stretch>
                  <a:fillRect t="-1307" r="-1181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587D2C-44B6-4C60-66D2-649A7B7E91A3}"/>
                  </a:ext>
                </a:extLst>
              </p:cNvPr>
              <p:cNvSpPr txBox="1"/>
              <p:nvPr/>
            </p:nvSpPr>
            <p:spPr>
              <a:xfrm>
                <a:off x="4495802" y="4057022"/>
                <a:ext cx="341087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en-US" altLang="zh-CN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587D2C-44B6-4C60-66D2-649A7B7E9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2" y="4057022"/>
                <a:ext cx="3410870" cy="830997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99384E6-C9F0-2017-41AC-CEC5EC164168}"/>
                  </a:ext>
                </a:extLst>
              </p:cNvPr>
              <p:cNvSpPr txBox="1"/>
              <p:nvPr/>
            </p:nvSpPr>
            <p:spPr>
              <a:xfrm>
                <a:off x="5029188" y="5392402"/>
                <a:ext cx="15132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kumimoji="1" lang="en-US" altLang="zh-CN" b="1" dirty="0">
                    <a:sym typeface="Wingdings" pitchFamily="2" charset="2"/>
                  </a:rPr>
                  <a:t> </a:t>
                </a:r>
                <a:endParaRPr kumimoji="1" lang="en-US" altLang="zh-CN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99384E6-C9F0-2017-41AC-CEC5EC164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88" y="5392402"/>
                <a:ext cx="1513235" cy="276999"/>
              </a:xfrm>
              <a:prstGeom prst="rect">
                <a:avLst/>
              </a:prstGeom>
              <a:blipFill>
                <a:blip r:embed="rId7"/>
                <a:stretch>
                  <a:fillRect l="-5833" t="-4348" b="-4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A0D1A98-2682-2C25-D2E3-56B21D394DB2}"/>
                  </a:ext>
                </a:extLst>
              </p:cNvPr>
              <p:cNvSpPr txBox="1"/>
              <p:nvPr/>
            </p:nvSpPr>
            <p:spPr>
              <a:xfrm>
                <a:off x="5398518" y="3323467"/>
                <a:ext cx="1722664" cy="37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𝟖𝟏</m:t>
                          </m:r>
                        </m:sup>
                      </m:sSup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A0D1A98-2682-2C25-D2E3-56B21D394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518" y="3323467"/>
                <a:ext cx="1722664" cy="377667"/>
              </a:xfrm>
              <a:prstGeom prst="rect">
                <a:avLst/>
              </a:prstGeom>
              <a:blipFill>
                <a:blip r:embed="rId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D06D136-25CF-1A45-E1B6-D9FDCC721347}"/>
                  </a:ext>
                </a:extLst>
              </p:cNvPr>
              <p:cNvSpPr txBox="1"/>
              <p:nvPr/>
            </p:nvSpPr>
            <p:spPr>
              <a:xfrm>
                <a:off x="6324554" y="2575052"/>
                <a:ext cx="796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D06D136-25CF-1A45-E1B6-D9FDCC721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54" y="2575052"/>
                <a:ext cx="796628" cy="276999"/>
              </a:xfrm>
              <a:prstGeom prst="rect">
                <a:avLst/>
              </a:prstGeom>
              <a:blipFill>
                <a:blip r:embed="rId9"/>
                <a:stretch>
                  <a:fillRect l="-4688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标题 1">
            <a:extLst>
              <a:ext uri="{FF2B5EF4-FFF2-40B4-BE49-F238E27FC236}">
                <a16:creationId xmlns:a16="http://schemas.microsoft.com/office/drawing/2014/main" id="{3FBFAB5F-0EEE-754B-D914-46DA6E86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kumimoji="1" lang="zh-CN" altLang="en-US" dirty="0"/>
              <a:t>矩阵乘</a:t>
            </a:r>
          </a:p>
        </p:txBody>
      </p:sp>
    </p:spTree>
    <p:extLst>
      <p:ext uri="{BB962C8B-B14F-4D97-AF65-F5344CB8AC3E}">
        <p14:creationId xmlns:p14="http://schemas.microsoft.com/office/powerpoint/2010/main" val="159275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725F90-DCE1-95EA-60B5-31F6F6A75147}"/>
              </a:ext>
            </a:extLst>
          </p:cNvPr>
          <p:cNvSpPr txBox="1"/>
          <p:nvPr/>
        </p:nvSpPr>
        <p:spPr>
          <a:xfrm>
            <a:off x="533506" y="144575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算法优化（数学）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4EBDC0-BCE1-D9C8-7F90-04877C95350C}"/>
              </a:ext>
            </a:extLst>
          </p:cNvPr>
          <p:cNvSpPr txBox="1"/>
          <p:nvPr/>
        </p:nvSpPr>
        <p:spPr>
          <a:xfrm>
            <a:off x="1082350" y="1879118"/>
            <a:ext cx="425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Coppersmith-Winograd</a:t>
            </a:r>
            <a:r>
              <a:rPr kumimoji="1" lang="zh-CN" altLang="en-US" dirty="0"/>
              <a:t>算法（</a:t>
            </a:r>
            <a:r>
              <a:rPr kumimoji="1" lang="en-US" altLang="zh-CN" dirty="0"/>
              <a:t>1990</a:t>
            </a:r>
            <a:r>
              <a:rPr kumimoji="1"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6DD406-AD6C-BC1C-7275-079700D64DCB}"/>
                  </a:ext>
                </a:extLst>
              </p:cNvPr>
              <p:cNvSpPr txBox="1"/>
              <p:nvPr/>
            </p:nvSpPr>
            <p:spPr>
              <a:xfrm>
                <a:off x="5486376" y="1870783"/>
                <a:ext cx="1722664" cy="37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𝟑𝟖</m:t>
                          </m:r>
                        </m:sup>
                      </m:sSup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6DD406-AD6C-BC1C-7275-079700D64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76" y="1870783"/>
                <a:ext cx="1722664" cy="377667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C5881C7-198D-C309-065B-FD73633BD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76" y="2316913"/>
            <a:ext cx="4673600" cy="436880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6358D22C-0AD8-A04F-DBE1-A09DF89A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kumimoji="1" lang="zh-CN" altLang="en-US" dirty="0"/>
              <a:t>矩阵乘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E019B8-55FD-5A66-3B6E-BD6DAC00E8E0}"/>
              </a:ext>
            </a:extLst>
          </p:cNvPr>
          <p:cNvSpPr txBox="1"/>
          <p:nvPr/>
        </p:nvSpPr>
        <p:spPr>
          <a:xfrm>
            <a:off x="4952990" y="3886188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MKL::</a:t>
            </a:r>
            <a:r>
              <a:rPr kumimoji="1" lang="zh-CN" altLang="en-US" dirty="0"/>
              <a:t>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dgemm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dgemm_sparse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28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B4264-B0B7-C93C-1B0A-FBF97386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EBEBA09-D8CA-4603-1065-8B8BFDB030DC}"/>
                  </a:ext>
                </a:extLst>
              </p:cNvPr>
              <p:cNvSpPr txBox="1"/>
              <p:nvPr/>
            </p:nvSpPr>
            <p:spPr>
              <a:xfrm>
                <a:off x="533506" y="1289487"/>
                <a:ext cx="322017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EBEBA09-D8CA-4603-1065-8B8BFDB03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06" y="1289487"/>
                <a:ext cx="3220176" cy="615553"/>
              </a:xfrm>
              <a:prstGeom prst="rect">
                <a:avLst/>
              </a:prstGeom>
              <a:blipFill>
                <a:blip r:embed="rId2"/>
                <a:stretch>
                  <a:fillRect l="-2756" r="-1969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69A6BBD7-5C71-C306-8744-7B4F12C9453D}"/>
              </a:ext>
            </a:extLst>
          </p:cNvPr>
          <p:cNvSpPr txBox="1"/>
          <p:nvPr/>
        </p:nvSpPr>
        <p:spPr>
          <a:xfrm>
            <a:off x="6137349" y="1961322"/>
            <a:ext cx="3401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do j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1, N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do i = 1, M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do k = 1, K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do l = 1, L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M(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 = M(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 &amp;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+A(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i,l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)*B(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l,k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)*C(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k,j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end do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end do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end do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end 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8A54AC-374E-7BDE-5FC4-2F467EBF095E}"/>
                  </a:ext>
                </a:extLst>
              </p:cNvPr>
              <p:cNvSpPr txBox="1"/>
              <p:nvPr/>
            </p:nvSpPr>
            <p:spPr>
              <a:xfrm>
                <a:off x="2016252" y="3392483"/>
                <a:ext cx="348725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8A54AC-374E-7BDE-5FC4-2F467EBF0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52" y="3392483"/>
                <a:ext cx="348725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D931457-850B-60BA-AF02-E422938BCB57}"/>
                  </a:ext>
                </a:extLst>
              </p:cNvPr>
              <p:cNvSpPr txBox="1"/>
              <p:nvPr/>
            </p:nvSpPr>
            <p:spPr>
              <a:xfrm>
                <a:off x="4339377" y="1289487"/>
                <a:ext cx="30198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D931457-850B-60BA-AF02-E422938BC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377" y="1289487"/>
                <a:ext cx="3019801" cy="615553"/>
              </a:xfrm>
              <a:prstGeom prst="rect">
                <a:avLst/>
              </a:prstGeom>
              <a:blipFill>
                <a:blip r:embed="rId4"/>
                <a:stretch>
                  <a:fillRect l="-2929" r="-2510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AC68497-CC9F-3DA4-2E61-7593F2AD2F43}"/>
                  </a:ext>
                </a:extLst>
              </p:cNvPr>
              <p:cNvSpPr txBox="1"/>
              <p:nvPr/>
            </p:nvSpPr>
            <p:spPr>
              <a:xfrm>
                <a:off x="2702053" y="4120332"/>
                <a:ext cx="31309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AC68497-CC9F-3DA4-2E61-7593F2AD2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53" y="4120332"/>
                <a:ext cx="3130921" cy="430887"/>
              </a:xfrm>
              <a:prstGeom prst="rect">
                <a:avLst/>
              </a:prstGeom>
              <a:blipFill>
                <a:blip r:embed="rId5"/>
                <a:stretch>
                  <a:fillRect l="-2016" r="-1613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97D495C-F72C-AE45-BF0C-62E301916165}"/>
                  </a:ext>
                </a:extLst>
              </p:cNvPr>
              <p:cNvSpPr txBox="1"/>
              <p:nvPr/>
            </p:nvSpPr>
            <p:spPr>
              <a:xfrm>
                <a:off x="381110" y="1764302"/>
                <a:ext cx="7562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97D495C-F72C-AE45-BF0C-62E301916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10" y="1764302"/>
                <a:ext cx="7562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9A17B137-5EB4-74C7-B67D-BDD2A915A2C5}"/>
              </a:ext>
            </a:extLst>
          </p:cNvPr>
          <p:cNvGrpSpPr/>
          <p:nvPr/>
        </p:nvGrpSpPr>
        <p:grpSpPr>
          <a:xfrm>
            <a:off x="452002" y="1828842"/>
            <a:ext cx="5582883" cy="1447762"/>
            <a:chOff x="452002" y="1828842"/>
            <a:chExt cx="5582883" cy="144776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579984-A589-47F6-180F-55D00662872C}"/>
                </a:ext>
              </a:extLst>
            </p:cNvPr>
            <p:cNvSpPr/>
            <p:nvPr/>
          </p:nvSpPr>
          <p:spPr>
            <a:xfrm>
              <a:off x="452002" y="2121888"/>
              <a:ext cx="614510" cy="10785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0000"/>
                  </a:solidFill>
                </a:rPr>
                <a:t>A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2A3109E-F8BD-DA41-741B-81A2A1C6E065}"/>
                </a:ext>
              </a:extLst>
            </p:cNvPr>
            <p:cNvGrpSpPr/>
            <p:nvPr/>
          </p:nvGrpSpPr>
          <p:grpSpPr>
            <a:xfrm>
              <a:off x="1431998" y="1916698"/>
              <a:ext cx="857835" cy="956073"/>
              <a:chOff x="3558796" y="3115688"/>
              <a:chExt cx="857835" cy="956073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A9FE948-BE2F-9BB7-DB08-0263B9836FB5}"/>
                  </a:ext>
                </a:extLst>
              </p:cNvPr>
              <p:cNvSpPr/>
              <p:nvPr/>
            </p:nvSpPr>
            <p:spPr>
              <a:xfrm rot="16200000">
                <a:off x="3680459" y="3335588"/>
                <a:ext cx="614510" cy="85783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4DB57F7-7CC9-C9F6-04ED-D8096AEC2E5F}"/>
                  </a:ext>
                </a:extLst>
              </p:cNvPr>
              <p:cNvSpPr txBox="1"/>
              <p:nvPr/>
            </p:nvSpPr>
            <p:spPr>
              <a:xfrm>
                <a:off x="3723228" y="3566509"/>
                <a:ext cx="4817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B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0FE86988-9380-FD82-C5FE-5D2909FDE479}"/>
                      </a:ext>
                    </a:extLst>
                  </p:cNvPr>
                  <p:cNvSpPr txBox="1"/>
                  <p:nvPr/>
                </p:nvSpPr>
                <p:spPr>
                  <a:xfrm>
                    <a:off x="3574680" y="3115688"/>
                    <a:ext cx="75629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0FE86988-9380-FD82-C5FE-5D2909FDE4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4680" y="3115688"/>
                    <a:ext cx="75629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85051AE-3D00-CF6D-01C0-92A5AD77808A}"/>
                </a:ext>
              </a:extLst>
            </p:cNvPr>
            <p:cNvGrpSpPr/>
            <p:nvPr/>
          </p:nvGrpSpPr>
          <p:grpSpPr>
            <a:xfrm>
              <a:off x="2651927" y="1916698"/>
              <a:ext cx="1539083" cy="1207510"/>
              <a:chOff x="4860301" y="3143521"/>
              <a:chExt cx="1539083" cy="120751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2073DBEC-4A8E-C6C5-C74E-403FC235F59B}"/>
                  </a:ext>
                </a:extLst>
              </p:cNvPr>
              <p:cNvGrpSpPr/>
              <p:nvPr/>
            </p:nvGrpSpPr>
            <p:grpSpPr>
              <a:xfrm>
                <a:off x="4860301" y="3478129"/>
                <a:ext cx="1539083" cy="872902"/>
                <a:chOff x="5056098" y="3425830"/>
                <a:chExt cx="1539083" cy="1078518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2FB3BD4-38DA-A787-C5B5-F4DD38D98B95}"/>
                    </a:ext>
                  </a:extLst>
                </p:cNvPr>
                <p:cNvSpPr/>
                <p:nvPr/>
              </p:nvSpPr>
              <p:spPr>
                <a:xfrm>
                  <a:off x="5056098" y="3425830"/>
                  <a:ext cx="1539083" cy="10785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3BCE97-42C5-5219-D8A4-911D6F06BE2A}"/>
                    </a:ext>
                  </a:extLst>
                </p:cNvPr>
                <p:cNvSpPr txBox="1"/>
                <p:nvPr/>
              </p:nvSpPr>
              <p:spPr>
                <a:xfrm>
                  <a:off x="5572445" y="3751175"/>
                  <a:ext cx="48174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solidFill>
                        <a:srgbClr val="FF0000"/>
                      </a:solidFill>
                    </a:rPr>
                    <a:t>C</a:t>
                  </a:r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B9D243A8-9ABE-FFBF-3E90-0FFDE5923E1A}"/>
                      </a:ext>
                    </a:extLst>
                  </p:cNvPr>
                  <p:cNvSpPr txBox="1"/>
                  <p:nvPr/>
                </p:nvSpPr>
                <p:spPr>
                  <a:xfrm>
                    <a:off x="5180216" y="3143521"/>
                    <a:ext cx="75629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B9D243A8-9ABE-FFBF-3E90-0FFDE5923E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0216" y="3143521"/>
                    <a:ext cx="75629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B18D568-CF18-5ED4-D1C8-33DD296089DA}"/>
                </a:ext>
              </a:extLst>
            </p:cNvPr>
            <p:cNvGrpSpPr/>
            <p:nvPr/>
          </p:nvGrpSpPr>
          <p:grpSpPr>
            <a:xfrm>
              <a:off x="4495802" y="1828842"/>
              <a:ext cx="1539083" cy="1447762"/>
              <a:chOff x="7134004" y="3163258"/>
              <a:chExt cx="1539083" cy="1447762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45341123-E242-47D3-A4E9-9F174F65847A}"/>
                  </a:ext>
                </a:extLst>
              </p:cNvPr>
              <p:cNvGrpSpPr/>
              <p:nvPr/>
            </p:nvGrpSpPr>
            <p:grpSpPr>
              <a:xfrm>
                <a:off x="7134004" y="3532502"/>
                <a:ext cx="1539083" cy="1078518"/>
                <a:chOff x="5056098" y="3425830"/>
                <a:chExt cx="1539083" cy="1078518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8DEE49FD-06F9-9176-EAEF-482D6635577C}"/>
                    </a:ext>
                  </a:extLst>
                </p:cNvPr>
                <p:cNvSpPr/>
                <p:nvPr/>
              </p:nvSpPr>
              <p:spPr>
                <a:xfrm>
                  <a:off x="5056098" y="3425830"/>
                  <a:ext cx="1539083" cy="10785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D218D31F-1456-0661-18FF-27F76DEC013C}"/>
                    </a:ext>
                  </a:extLst>
                </p:cNvPr>
                <p:cNvSpPr txBox="1"/>
                <p:nvPr/>
              </p:nvSpPr>
              <p:spPr>
                <a:xfrm>
                  <a:off x="5572445" y="3751175"/>
                  <a:ext cx="48174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solidFill>
                        <a:srgbClr val="FF0000"/>
                      </a:solidFill>
                    </a:rPr>
                    <a:t>M</a:t>
                  </a:r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4F22B0C4-A23F-FE2F-D815-1BAA40857D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13074" y="3163258"/>
                    <a:ext cx="75629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4F22B0C4-A23F-FE2F-D815-1BAA40857D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3074" y="3163258"/>
                    <a:ext cx="75629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295D222-D155-B3AA-8FB8-CDBE39E20885}"/>
                    </a:ext>
                  </a:extLst>
                </p:cNvPr>
                <p:cNvSpPr txBox="1"/>
                <p:nvPr/>
              </p:nvSpPr>
              <p:spPr>
                <a:xfrm>
                  <a:off x="1113467" y="2379488"/>
                  <a:ext cx="3045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295D222-D155-B3AA-8FB8-CDBE39E20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467" y="2379488"/>
                  <a:ext cx="304571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2000" r="-1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B5911B3B-1CF1-A9E0-E21C-1F4756A5E6ED}"/>
                    </a:ext>
                  </a:extLst>
                </p:cNvPr>
                <p:cNvSpPr txBox="1"/>
                <p:nvPr/>
              </p:nvSpPr>
              <p:spPr>
                <a:xfrm>
                  <a:off x="2356856" y="2390254"/>
                  <a:ext cx="3045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B5911B3B-1CF1-A9E0-E21C-1F4756A5E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6856" y="2390254"/>
                  <a:ext cx="304571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2000" r="-1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53B7E5C2-DE98-68AB-1470-24A189C35C1F}"/>
                    </a:ext>
                  </a:extLst>
                </p:cNvPr>
                <p:cNvSpPr txBox="1"/>
                <p:nvPr/>
              </p:nvSpPr>
              <p:spPr>
                <a:xfrm>
                  <a:off x="4191010" y="2362228"/>
                  <a:ext cx="3141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53B7E5C2-DE98-68AB-1470-24A189C35C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10" y="2362228"/>
                  <a:ext cx="314189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8000" r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35DF0DA-6132-E4B9-DD03-C8C2ABBE94C0}"/>
              </a:ext>
            </a:extLst>
          </p:cNvPr>
          <p:cNvGrpSpPr/>
          <p:nvPr/>
        </p:nvGrpSpPr>
        <p:grpSpPr>
          <a:xfrm>
            <a:off x="999687" y="3113168"/>
            <a:ext cx="857835" cy="1438051"/>
            <a:chOff x="999687" y="3113168"/>
            <a:chExt cx="857835" cy="14380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AC14B758-385E-EBAC-520F-4C734B2B1058}"/>
                    </a:ext>
                  </a:extLst>
                </p:cNvPr>
                <p:cNvSpPr txBox="1"/>
                <p:nvPr/>
              </p:nvSpPr>
              <p:spPr>
                <a:xfrm>
                  <a:off x="1020458" y="3113168"/>
                  <a:ext cx="7562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AC14B758-385E-EBAC-520F-4C734B2B1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458" y="3113168"/>
                  <a:ext cx="75629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505E078-A75A-EF5F-1185-F1EA978D6350}"/>
                    </a:ext>
                  </a:extLst>
                </p:cNvPr>
                <p:cNvSpPr/>
                <p:nvPr/>
              </p:nvSpPr>
              <p:spPr>
                <a:xfrm>
                  <a:off x="999687" y="3472701"/>
                  <a:ext cx="857835" cy="10785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rgbClr val="FF0000"/>
                      </a:solidFill>
                    </a:rPr>
                    <a:t>A</a:t>
                  </a:r>
                  <a:r>
                    <a:rPr kumimoji="1" lang="en-US" altLang="zh-CN" sz="1800" b="1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kumimoji="1" lang="en-US" altLang="zh-CN" sz="1800" dirty="0">
                      <a:solidFill>
                        <a:srgbClr val="FF0000"/>
                      </a:solidFill>
                    </a:rPr>
                    <a:t>B</a:t>
                  </a:r>
                  <a:endParaRPr kumimoji="1" lang="zh-CN" alt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505E078-A75A-EF5F-1185-F1EA978D63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687" y="3472701"/>
                  <a:ext cx="857835" cy="107851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64FA64A-03ED-966E-822A-D664AB357986}"/>
              </a:ext>
            </a:extLst>
          </p:cNvPr>
          <p:cNvGrpSpPr/>
          <p:nvPr/>
        </p:nvGrpSpPr>
        <p:grpSpPr>
          <a:xfrm>
            <a:off x="3699526" y="4554866"/>
            <a:ext cx="1539083" cy="1207510"/>
            <a:chOff x="1966145" y="4659826"/>
            <a:chExt cx="1539083" cy="1207510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18D86EE-516F-73C4-975D-2A60FEBAE903}"/>
                </a:ext>
              </a:extLst>
            </p:cNvPr>
            <p:cNvSpPr/>
            <p:nvPr/>
          </p:nvSpPr>
          <p:spPr>
            <a:xfrm>
              <a:off x="1966145" y="4994434"/>
              <a:ext cx="1539083" cy="8729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12357A0-55B1-9D35-1469-75F462B1DCA3}"/>
                    </a:ext>
                  </a:extLst>
                </p:cNvPr>
                <p:cNvSpPr txBox="1"/>
                <p:nvPr/>
              </p:nvSpPr>
              <p:spPr>
                <a:xfrm>
                  <a:off x="2283217" y="5224652"/>
                  <a:ext cx="9465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solidFill>
                        <a:srgbClr val="FF0000"/>
                      </a:solidFill>
                    </a:rPr>
                    <a:t>B</a:t>
                  </a:r>
                  <a:r>
                    <a:rPr kumimoji="1" lang="en-US" altLang="zh-CN" sz="1800" b="1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kumimoji="1" lang="en-US" altLang="zh-CN" dirty="0">
                      <a:solidFill>
                        <a:srgbClr val="FF0000"/>
                      </a:solidFill>
                    </a:rPr>
                    <a:t>C</a:t>
                  </a:r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12357A0-55B1-9D35-1469-75F462B1D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3217" y="5224652"/>
                  <a:ext cx="946538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B53383E0-6749-C3C2-1D62-999021EF8440}"/>
                    </a:ext>
                  </a:extLst>
                </p:cNvPr>
                <p:cNvSpPr txBox="1"/>
                <p:nvPr/>
              </p:nvSpPr>
              <p:spPr>
                <a:xfrm>
                  <a:off x="2286060" y="4659826"/>
                  <a:ext cx="7562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B53383E0-6749-C3C2-1D62-999021EF8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60" y="4659826"/>
                  <a:ext cx="756294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81DB023-F790-47A5-8991-15EEB57DEB7E}"/>
                  </a:ext>
                </a:extLst>
              </p:cNvPr>
              <p:cNvSpPr txBox="1"/>
              <p:nvPr/>
            </p:nvSpPr>
            <p:spPr>
              <a:xfrm>
                <a:off x="184630" y="4700299"/>
                <a:ext cx="348725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81DB023-F790-47A5-8991-15EEB57DE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30" y="4700299"/>
                <a:ext cx="3487250" cy="707886"/>
              </a:xfrm>
              <a:prstGeom prst="rect">
                <a:avLst/>
              </a:prstGeom>
              <a:blipFill>
                <a:blip r:embed="rId17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EC45C925-9132-7CD6-7ECC-406F1753CAA0}"/>
                  </a:ext>
                </a:extLst>
              </p:cNvPr>
              <p:cNvSpPr txBox="1"/>
              <p:nvPr/>
            </p:nvSpPr>
            <p:spPr>
              <a:xfrm>
                <a:off x="377902" y="5475429"/>
                <a:ext cx="31113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EC45C925-9132-7CD6-7ECC-406F1753C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02" y="5475429"/>
                <a:ext cx="3111365" cy="430887"/>
              </a:xfrm>
              <a:prstGeom prst="rect">
                <a:avLst/>
              </a:prstGeom>
              <a:blipFill>
                <a:blip r:embed="rId18"/>
                <a:stretch>
                  <a:fillRect l="-2033" r="-1626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E4DB4DBE-3842-EA33-7167-124511C45755}"/>
                  </a:ext>
                </a:extLst>
              </p:cNvPr>
              <p:cNvSpPr txBox="1"/>
              <p:nvPr/>
            </p:nvSpPr>
            <p:spPr>
              <a:xfrm>
                <a:off x="2916745" y="6424091"/>
                <a:ext cx="30572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000" i="1" smtClean="0">
                          <a:latin typeface="Cambria Math" panose="02040503050406030204" pitchFamily="18" charset="0"/>
                        </a:rPr>
                        <m:t>DIIS</m:t>
                      </m:r>
                      <m:r>
                        <a:rPr kumimoji="1" lang="zh-CN" altLang="en-US" sz="2000" b="1" i="1" smtClean="0"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0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kumimoji="1"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0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E4DB4DBE-3842-EA33-7167-124511C45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745" y="6424091"/>
                <a:ext cx="3057247" cy="307777"/>
              </a:xfrm>
              <a:prstGeom prst="rect">
                <a:avLst/>
              </a:prstGeom>
              <a:blipFill>
                <a:blip r:embed="rId19"/>
                <a:stretch>
                  <a:fillRect l="-41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1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61" grpId="0"/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36B2A-5368-29EC-2884-ABFD39D9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矩阵乘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3D4776D-93BE-1B0B-EA08-A1540B6F3B09}"/>
              </a:ext>
            </a:extLst>
          </p:cNvPr>
          <p:cNvGrpSpPr/>
          <p:nvPr/>
        </p:nvGrpSpPr>
        <p:grpSpPr>
          <a:xfrm>
            <a:off x="623316" y="1600248"/>
            <a:ext cx="5244050" cy="2573852"/>
            <a:chOff x="595286" y="1769524"/>
            <a:chExt cx="5244050" cy="257385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65A8822-6D7F-DA2E-56AA-817AE6ADD163}"/>
                </a:ext>
              </a:extLst>
            </p:cNvPr>
            <p:cNvGrpSpPr/>
            <p:nvPr/>
          </p:nvGrpSpPr>
          <p:grpSpPr>
            <a:xfrm>
              <a:off x="1143090" y="2269676"/>
              <a:ext cx="3276514" cy="2073700"/>
              <a:chOff x="1143090" y="2269676"/>
              <a:chExt cx="2438115" cy="1616512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BFC5773-0B35-3432-3973-CAA883A00374}"/>
                  </a:ext>
                </a:extLst>
              </p:cNvPr>
              <p:cNvSpPr/>
              <p:nvPr/>
            </p:nvSpPr>
            <p:spPr>
              <a:xfrm>
                <a:off x="1143090" y="2269676"/>
                <a:ext cx="1676356" cy="161651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D24527A-40AA-6F48-6D25-774D59286B3D}"/>
                  </a:ext>
                </a:extLst>
              </p:cNvPr>
              <p:cNvSpPr/>
              <p:nvPr/>
            </p:nvSpPr>
            <p:spPr>
              <a:xfrm>
                <a:off x="3124017" y="2269676"/>
                <a:ext cx="457188" cy="161651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F6B5258A-D080-13EE-DD55-589FC57FAF91}"/>
                      </a:ext>
                    </a:extLst>
                  </p:cNvPr>
                  <p:cNvSpPr txBox="1"/>
                  <p:nvPr/>
                </p:nvSpPr>
                <p:spPr>
                  <a:xfrm>
                    <a:off x="2819446" y="2893266"/>
                    <a:ext cx="30457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kumimoji="1" lang="zh-CN" altLang="en-US" sz="2400" dirty="0"/>
                  </a:p>
                </p:txBody>
              </p:sp>
            </mc:Choice>
            <mc:Fallback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F6B5258A-D080-13EE-DD55-589FC57FAF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9446" y="2893266"/>
                    <a:ext cx="304571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C91ACCAA-C90B-0510-44C2-ADAB901A3421}"/>
                    </a:ext>
                  </a:extLst>
                </p:cNvPr>
                <p:cNvSpPr txBox="1"/>
                <p:nvPr/>
              </p:nvSpPr>
              <p:spPr>
                <a:xfrm>
                  <a:off x="1270750" y="3152001"/>
                  <a:ext cx="199748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𝑽𝑶</m:t>
                            </m:r>
                          </m:sub>
                        </m:s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𝒗𝒗</m:t>
                            </m:r>
                          </m:sub>
                        </m:s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𝒐𝒐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C91ACCAA-C90B-0510-44C2-ADAB901A3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750" y="3152001"/>
                  <a:ext cx="1997489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B0C63FC-CCDB-C7A8-7561-AE39F583CF0B}"/>
                    </a:ext>
                  </a:extLst>
                </p:cNvPr>
                <p:cNvSpPr txBox="1"/>
                <p:nvPr/>
              </p:nvSpPr>
              <p:spPr>
                <a:xfrm>
                  <a:off x="1529002" y="1829316"/>
                  <a:ext cx="1480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𝒐𝒗</m:t>
                            </m:r>
                          </m:sub>
                        </m:s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B0C63FC-CCDB-C7A8-7561-AE39F583C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02" y="1829316"/>
                  <a:ext cx="148098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42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92B9B32-5D0B-CFAA-2F17-1E64CEF3CB13}"/>
                    </a:ext>
                  </a:extLst>
                </p:cNvPr>
                <p:cNvSpPr txBox="1"/>
                <p:nvPr/>
              </p:nvSpPr>
              <p:spPr>
                <a:xfrm rot="16200000">
                  <a:off x="-6706" y="3290500"/>
                  <a:ext cx="1480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𝒐𝒗</m:t>
                            </m:r>
                          </m:sub>
                        </m:s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92B9B32-5D0B-CFAA-2F17-1E64CEF3C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06" y="3290500"/>
                  <a:ext cx="1480983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8333" b="-34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91999FB-B4BE-A1C7-8ADF-07BB8DFF73F6}"/>
                    </a:ext>
                  </a:extLst>
                </p:cNvPr>
                <p:cNvSpPr txBox="1"/>
                <p:nvPr/>
              </p:nvSpPr>
              <p:spPr>
                <a:xfrm>
                  <a:off x="3733822" y="3152000"/>
                  <a:ext cx="838178" cy="283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𝒐𝒗</m:t>
                            </m:r>
                          </m:sub>
                          <m:sup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𝑪𝑴𝑶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91999FB-B4BE-A1C7-8ADF-07BB8DFF7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22" y="3152000"/>
                  <a:ext cx="838178" cy="283219"/>
                </a:xfrm>
                <a:prstGeom prst="rect">
                  <a:avLst/>
                </a:prstGeom>
                <a:blipFill>
                  <a:blip r:embed="rId6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692D2FF-6922-918C-AA2A-D066229CEF67}"/>
                </a:ext>
              </a:extLst>
            </p:cNvPr>
            <p:cNvSpPr txBox="1"/>
            <p:nvPr/>
          </p:nvSpPr>
          <p:spPr>
            <a:xfrm>
              <a:off x="3977222" y="176952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K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329C3F5-BCFD-839E-1C17-A38E46FCAAF7}"/>
                </a:ext>
              </a:extLst>
            </p:cNvPr>
            <p:cNvSpPr/>
            <p:nvPr/>
          </p:nvSpPr>
          <p:spPr>
            <a:xfrm>
              <a:off x="5105386" y="2253649"/>
              <a:ext cx="614402" cy="20737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A842D34-ABD5-9652-9911-A9E1B3ED3C73}"/>
                    </a:ext>
                  </a:extLst>
                </p:cNvPr>
                <p:cNvSpPr txBox="1"/>
                <p:nvPr/>
              </p:nvSpPr>
              <p:spPr>
                <a:xfrm>
                  <a:off x="4506302" y="3069632"/>
                  <a:ext cx="61440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A842D34-ABD5-9652-9911-A9E1B3ED3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302" y="3069632"/>
                  <a:ext cx="61440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FD47546-2855-2453-401D-46EE99A8E94E}"/>
                    </a:ext>
                  </a:extLst>
                </p:cNvPr>
                <p:cNvSpPr txBox="1"/>
                <p:nvPr/>
              </p:nvSpPr>
              <p:spPr>
                <a:xfrm>
                  <a:off x="5001158" y="3145780"/>
                  <a:ext cx="838178" cy="2819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𝒐𝒗</m:t>
                            </m:r>
                          </m:sub>
                          <m:sup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𝑳𝑴𝑶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FD47546-2855-2453-401D-46EE99A8E9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1158" y="3145780"/>
                  <a:ext cx="838178" cy="281937"/>
                </a:xfrm>
                <a:prstGeom prst="rect">
                  <a:avLst/>
                </a:prstGeom>
                <a:blipFill>
                  <a:blip r:embed="rId8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D5C578A-AAC1-C853-AC40-55882D8CD0CC}"/>
                </a:ext>
              </a:extLst>
            </p:cNvPr>
            <p:cNvSpPr txBox="1"/>
            <p:nvPr/>
          </p:nvSpPr>
          <p:spPr>
            <a:xfrm>
              <a:off x="5236898" y="177816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K</a:t>
              </a:r>
              <a:endParaRPr kumimoji="1" lang="zh-CN" altLang="en-US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5E494B7-2EED-4923-1C42-F157DE9F8A05}"/>
              </a:ext>
            </a:extLst>
          </p:cNvPr>
          <p:cNvSpPr txBox="1"/>
          <p:nvPr/>
        </p:nvSpPr>
        <p:spPr>
          <a:xfrm>
            <a:off x="434623" y="131749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FLMO-TDDFT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2A0B879-C2F4-2CD0-6124-520B5FBFB8B9}"/>
                  </a:ext>
                </a:extLst>
              </p:cNvPr>
              <p:cNvSpPr txBox="1"/>
              <p:nvPr/>
            </p:nvSpPr>
            <p:spPr>
              <a:xfrm>
                <a:off x="6433600" y="2519232"/>
                <a:ext cx="1336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𝒐𝒗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𝒐𝒗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2A0B879-C2F4-2CD0-6124-520B5FBFB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00" y="2519232"/>
                <a:ext cx="1336776" cy="276999"/>
              </a:xfrm>
              <a:prstGeom prst="rect">
                <a:avLst/>
              </a:prstGeom>
              <a:blipFill>
                <a:blip r:embed="rId9"/>
                <a:stretch>
                  <a:fillRect l="-2830" r="-2830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0A429FD-17D7-B6C6-A162-7DFB517B41D4}"/>
                  </a:ext>
                </a:extLst>
              </p:cNvPr>
              <p:cNvSpPr txBox="1"/>
              <p:nvPr/>
            </p:nvSpPr>
            <p:spPr>
              <a:xfrm>
                <a:off x="6531383" y="2966110"/>
                <a:ext cx="1141210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  <m:sup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  <m:sup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0A429FD-17D7-B6C6-A162-7DFB517B4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383" y="2966110"/>
                <a:ext cx="1141210" cy="283219"/>
              </a:xfrm>
              <a:prstGeom prst="rect">
                <a:avLst/>
              </a:prstGeom>
              <a:blipFill>
                <a:blip r:embed="rId10"/>
                <a:stretch>
                  <a:fillRect l="-4396" r="-3297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>
            <a:extLst>
              <a:ext uri="{FF2B5EF4-FFF2-40B4-BE49-F238E27FC236}">
                <a16:creationId xmlns:a16="http://schemas.microsoft.com/office/drawing/2014/main" id="{74BC2E4C-FE3C-C727-A3F7-BC971977B5EF}"/>
              </a:ext>
            </a:extLst>
          </p:cNvPr>
          <p:cNvGrpSpPr/>
          <p:nvPr/>
        </p:nvGrpSpPr>
        <p:grpSpPr>
          <a:xfrm>
            <a:off x="633071" y="4419574"/>
            <a:ext cx="4899861" cy="1487930"/>
            <a:chOff x="633071" y="4684073"/>
            <a:chExt cx="4899861" cy="1487930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03F6823B-A569-EBB6-0501-C94366DE5119}"/>
                </a:ext>
              </a:extLst>
            </p:cNvPr>
            <p:cNvGrpSpPr/>
            <p:nvPr/>
          </p:nvGrpSpPr>
          <p:grpSpPr>
            <a:xfrm>
              <a:off x="633071" y="4684073"/>
              <a:ext cx="4899861" cy="1487930"/>
              <a:chOff x="633071" y="4684073"/>
              <a:chExt cx="4899861" cy="148793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A309822B-36A0-EDDC-D0A3-D106A643C58C}"/>
                      </a:ext>
                    </a:extLst>
                  </p:cNvPr>
                  <p:cNvSpPr/>
                  <p:nvPr/>
                </p:nvSpPr>
                <p:spPr>
                  <a:xfrm>
                    <a:off x="2717779" y="5169631"/>
                    <a:ext cx="482657" cy="7739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𝒐𝒗</m:t>
                              </m:r>
                            </m:sub>
                            <m:sup>
                              <m:r>
                                <a:rPr kumimoji="1"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A309822B-36A0-EDDC-D0A3-D106A643C5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7779" y="5169631"/>
                    <a:ext cx="482657" cy="77390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7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A9D8E50D-9EB8-AFB4-241D-6685B276E542}"/>
                      </a:ext>
                    </a:extLst>
                  </p:cNvPr>
                  <p:cNvSpPr/>
                  <p:nvPr/>
                </p:nvSpPr>
                <p:spPr>
                  <a:xfrm>
                    <a:off x="1517762" y="5169274"/>
                    <a:ext cx="844496" cy="77425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𝒗𝒗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A9D8E50D-9EB8-AFB4-241D-6685B276E5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7762" y="5169274"/>
                    <a:ext cx="844496" cy="77425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61D6A3EF-D209-864F-2863-D0AFAD542F91}"/>
                      </a:ext>
                    </a:extLst>
                  </p:cNvPr>
                  <p:cNvSpPr txBox="1"/>
                  <p:nvPr/>
                </p:nvSpPr>
                <p:spPr>
                  <a:xfrm>
                    <a:off x="2272911" y="5289401"/>
                    <a:ext cx="409304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kumimoji="1" lang="zh-CN" altLang="en-US" sz="2400" dirty="0"/>
                  </a:p>
                </p:txBody>
              </p:sp>
            </mc:Choice>
            <mc:Fallback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61D6A3EF-D209-864F-2863-D0AFAD542F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2911" y="5289401"/>
                    <a:ext cx="40930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4E8C1628-76E1-55C3-3726-E29BBB8DEDA1}"/>
                      </a:ext>
                    </a:extLst>
                  </p:cNvPr>
                  <p:cNvSpPr txBox="1"/>
                  <p:nvPr/>
                </p:nvSpPr>
                <p:spPr>
                  <a:xfrm>
                    <a:off x="3172122" y="5327162"/>
                    <a:ext cx="409304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kumimoji="1" lang="zh-CN" altLang="en-US" sz="2400" dirty="0"/>
                  </a:p>
                </p:txBody>
              </p:sp>
            </mc:Choice>
            <mc:Fallback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4E8C1628-76E1-55C3-3726-E29BBB8DED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2122" y="5327162"/>
                    <a:ext cx="409304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A3BA316B-A440-3718-D308-8BFAF56055BC}"/>
                      </a:ext>
                    </a:extLst>
                  </p:cNvPr>
                  <p:cNvSpPr/>
                  <p:nvPr/>
                </p:nvSpPr>
                <p:spPr>
                  <a:xfrm>
                    <a:off x="3581426" y="5331210"/>
                    <a:ext cx="385169" cy="36528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𝒐𝒐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A3BA316B-A440-3718-D308-8BFAF56055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1426" y="5331210"/>
                    <a:ext cx="385169" cy="36528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9394" b="-1562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双中括号 29">
                <a:extLst>
                  <a:ext uri="{FF2B5EF4-FFF2-40B4-BE49-F238E27FC236}">
                    <a16:creationId xmlns:a16="http://schemas.microsoft.com/office/drawing/2014/main" id="{D3D09779-DAF5-ECA8-366C-0688BAE740E2}"/>
                  </a:ext>
                </a:extLst>
              </p:cNvPr>
              <p:cNvSpPr/>
              <p:nvPr/>
            </p:nvSpPr>
            <p:spPr>
              <a:xfrm>
                <a:off x="1059606" y="4684073"/>
                <a:ext cx="4473326" cy="1487930"/>
              </a:xfrm>
              <a:prstGeom prst="bracketPair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9ACF1B43-A288-F134-A85F-B49A856C6EF7}"/>
                      </a:ext>
                    </a:extLst>
                  </p:cNvPr>
                  <p:cNvSpPr/>
                  <p:nvPr/>
                </p:nvSpPr>
                <p:spPr>
                  <a:xfrm>
                    <a:off x="4534332" y="5169631"/>
                    <a:ext cx="482657" cy="7739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kumimoji="1"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𝒐𝒗</m:t>
                              </m:r>
                            </m:sub>
                            <m:sup>
                              <m:r>
                                <a:rPr kumimoji="1"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9ACF1B43-A288-F134-A85F-B49A856C6E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34332" y="5169631"/>
                    <a:ext cx="482657" cy="77390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7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530B8B33-81AA-2EE4-796F-1BB12DFBF4FC}"/>
                      </a:ext>
                    </a:extLst>
                  </p:cNvPr>
                  <p:cNvSpPr txBox="1"/>
                  <p:nvPr/>
                </p:nvSpPr>
                <p:spPr>
                  <a:xfrm>
                    <a:off x="4033795" y="5308227"/>
                    <a:ext cx="614403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zh-CN" altLang="en-US" sz="2400" dirty="0"/>
                  </a:p>
                </p:txBody>
              </p:sp>
            </mc:Choice>
            <mc:Fallback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530B8B33-81AA-2EE4-796F-1BB12DFBF4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3795" y="5308227"/>
                    <a:ext cx="614403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5DF26E5-8EE0-8FCB-85B4-A19E22444384}"/>
                  </a:ext>
                </a:extLst>
              </p:cNvPr>
              <p:cNvSpPr txBox="1"/>
              <p:nvPr/>
            </p:nvSpPr>
            <p:spPr>
              <a:xfrm>
                <a:off x="633071" y="495176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K</a:t>
                </a:r>
                <a:endParaRPr kumimoji="1" lang="zh-CN" alt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C5C84C3-70B8-B7B6-59B0-E69C554A448A}"/>
                    </a:ext>
                  </a:extLst>
                </p:cNvPr>
                <p:cNvSpPr txBox="1"/>
                <p:nvPr/>
              </p:nvSpPr>
              <p:spPr>
                <a:xfrm>
                  <a:off x="1676476" y="4777721"/>
                  <a:ext cx="54801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C5C84C3-70B8-B7B6-59B0-E69C554A4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76" y="4777721"/>
                  <a:ext cx="54801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645C2982-DEB0-49B4-6912-A542FB586706}"/>
                    </a:ext>
                  </a:extLst>
                </p:cNvPr>
                <p:cNvSpPr txBox="1"/>
                <p:nvPr/>
              </p:nvSpPr>
              <p:spPr>
                <a:xfrm rot="16200000">
                  <a:off x="977549" y="5289400"/>
                  <a:ext cx="54801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645C2982-DEB0-49B4-6912-A542FB5867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77549" y="5289400"/>
                  <a:ext cx="548019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F193E0E-F7D4-DBF0-8669-9839B92A83C8}"/>
                    </a:ext>
                  </a:extLst>
                </p:cNvPr>
                <p:cNvSpPr txBox="1"/>
                <p:nvPr/>
              </p:nvSpPr>
              <p:spPr>
                <a:xfrm>
                  <a:off x="3505228" y="4934900"/>
                  <a:ext cx="54801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F193E0E-F7D4-DBF0-8669-9839B92A8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28" y="4934900"/>
                  <a:ext cx="548019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2F528C6-E3E3-86A8-751F-EC24C6111388}"/>
                  </a:ext>
                </a:extLst>
              </p:cNvPr>
              <p:cNvSpPr txBox="1"/>
              <p:nvPr/>
            </p:nvSpPr>
            <p:spPr>
              <a:xfrm>
                <a:off x="2079281" y="6401552"/>
                <a:ext cx="796564" cy="283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  <m:sup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2F528C6-E3E3-86A8-751F-EC24C6111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281" y="6401552"/>
                <a:ext cx="796564" cy="283219"/>
              </a:xfrm>
              <a:prstGeom prst="rect">
                <a:avLst/>
              </a:prstGeom>
              <a:blipFill>
                <a:blip r:embed="rId21"/>
                <a:stretch>
                  <a:fillRect l="-468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>
            <a:extLst>
              <a:ext uri="{FF2B5EF4-FFF2-40B4-BE49-F238E27FC236}">
                <a16:creationId xmlns:a16="http://schemas.microsoft.com/office/drawing/2014/main" id="{2561D73D-4D87-A14D-55C3-8231377A2752}"/>
              </a:ext>
            </a:extLst>
          </p:cNvPr>
          <p:cNvGrpSpPr/>
          <p:nvPr/>
        </p:nvGrpSpPr>
        <p:grpSpPr>
          <a:xfrm>
            <a:off x="2529286" y="4715344"/>
            <a:ext cx="1661723" cy="1475379"/>
            <a:chOff x="2529286" y="4715344"/>
            <a:chExt cx="1661723" cy="14753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D7D301DC-55D4-C156-D230-EE51F7BF7F9A}"/>
                    </a:ext>
                  </a:extLst>
                </p:cNvPr>
                <p:cNvSpPr txBox="1"/>
                <p:nvPr/>
              </p:nvSpPr>
              <p:spPr>
                <a:xfrm>
                  <a:off x="3024043" y="5907504"/>
                  <a:ext cx="799770" cy="283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  <m:sup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D7D301DC-55D4-C156-D230-EE51F7BF7F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043" y="5907504"/>
                  <a:ext cx="799770" cy="283219"/>
                </a:xfrm>
                <a:prstGeom prst="rect">
                  <a:avLst/>
                </a:prstGeom>
                <a:blipFill>
                  <a:blip r:embed="rId22"/>
                  <a:stretch>
                    <a:fillRect l="-6349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双大括号 42">
              <a:extLst>
                <a:ext uri="{FF2B5EF4-FFF2-40B4-BE49-F238E27FC236}">
                  <a16:creationId xmlns:a16="http://schemas.microsoft.com/office/drawing/2014/main" id="{0E8207E7-7A70-2DFE-4BFA-AF8D068D1388}"/>
                </a:ext>
              </a:extLst>
            </p:cNvPr>
            <p:cNvSpPr/>
            <p:nvPr/>
          </p:nvSpPr>
          <p:spPr>
            <a:xfrm>
              <a:off x="2529286" y="4715344"/>
              <a:ext cx="1661723" cy="1075794"/>
            </a:xfrm>
            <a:prstGeom prst="bracePair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512C546-733A-DEF7-AAB4-3488727DAFE3}"/>
                  </a:ext>
                </a:extLst>
              </p:cNvPr>
              <p:cNvSpPr txBox="1"/>
              <p:nvPr/>
            </p:nvSpPr>
            <p:spPr>
              <a:xfrm>
                <a:off x="5867366" y="5046868"/>
                <a:ext cx="2356735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  <m:sup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  <m:sup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512C546-733A-DEF7-AAB4-3488727DA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66" y="5046868"/>
                <a:ext cx="2356735" cy="312650"/>
              </a:xfrm>
              <a:prstGeom prst="rect">
                <a:avLst/>
              </a:prstGeom>
              <a:blipFill>
                <a:blip r:embed="rId23"/>
                <a:stretch>
                  <a:fillRect r="-1604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54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41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A9516-1285-858D-F2C2-96638148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400" dirty="0"/>
              <a:t>矩阵乘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66956DA-C837-6430-3BE1-1C63E3F8599F}"/>
              </a:ext>
            </a:extLst>
          </p:cNvPr>
          <p:cNvGrpSpPr/>
          <p:nvPr/>
        </p:nvGrpSpPr>
        <p:grpSpPr>
          <a:xfrm>
            <a:off x="6635170" y="3657594"/>
            <a:ext cx="1484633" cy="2014966"/>
            <a:chOff x="7500551" y="1841156"/>
            <a:chExt cx="2928552" cy="3546389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7A4A09B-D67D-B2B4-42BA-FEB969583E95}"/>
                </a:ext>
              </a:extLst>
            </p:cNvPr>
            <p:cNvSpPr/>
            <p:nvPr/>
          </p:nvSpPr>
          <p:spPr>
            <a:xfrm>
              <a:off x="7500551" y="1841156"/>
              <a:ext cx="2928552" cy="3546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ADACE13-A3E9-8A5B-A4C5-560555D92EC3}"/>
                </a:ext>
              </a:extLst>
            </p:cNvPr>
            <p:cNvSpPr/>
            <p:nvPr/>
          </p:nvSpPr>
          <p:spPr>
            <a:xfrm>
              <a:off x="7500551" y="1855075"/>
              <a:ext cx="358346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D9B16A9-418E-1024-A8B3-64A66C2EDEAB}"/>
                </a:ext>
              </a:extLst>
            </p:cNvPr>
            <p:cNvSpPr/>
            <p:nvPr/>
          </p:nvSpPr>
          <p:spPr>
            <a:xfrm>
              <a:off x="7858897" y="2312275"/>
              <a:ext cx="358346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72523E4-8199-BA3B-5AAF-1525271C1538}"/>
                </a:ext>
              </a:extLst>
            </p:cNvPr>
            <p:cNvSpPr/>
            <p:nvPr/>
          </p:nvSpPr>
          <p:spPr>
            <a:xfrm>
              <a:off x="8217243" y="2769475"/>
              <a:ext cx="301064" cy="3197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3E9903B-A619-35BA-AAE1-E850C05BA132}"/>
                </a:ext>
              </a:extLst>
            </p:cNvPr>
            <p:cNvSpPr/>
            <p:nvPr/>
          </p:nvSpPr>
          <p:spPr>
            <a:xfrm>
              <a:off x="8900712" y="3546389"/>
              <a:ext cx="358346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0B582E-1085-FCF2-0ED4-57BE14D87382}"/>
                </a:ext>
              </a:extLst>
            </p:cNvPr>
            <p:cNvSpPr/>
            <p:nvPr/>
          </p:nvSpPr>
          <p:spPr>
            <a:xfrm>
              <a:off x="8533745" y="3089189"/>
              <a:ext cx="358346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6CDF4E6-F349-4202-A47E-4EC234C24954}"/>
                </a:ext>
              </a:extLst>
            </p:cNvPr>
            <p:cNvSpPr/>
            <p:nvPr/>
          </p:nvSpPr>
          <p:spPr>
            <a:xfrm>
              <a:off x="9271415" y="4003589"/>
              <a:ext cx="358346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53EA6D3-7AEE-021B-683C-B6D958E7DCEF}"/>
                </a:ext>
              </a:extLst>
            </p:cNvPr>
            <p:cNvSpPr/>
            <p:nvPr/>
          </p:nvSpPr>
          <p:spPr>
            <a:xfrm>
              <a:off x="9631629" y="4452552"/>
              <a:ext cx="358346" cy="35422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6920738-F01C-5086-505B-7587257AE18B}"/>
                </a:ext>
              </a:extLst>
            </p:cNvPr>
            <p:cNvSpPr/>
            <p:nvPr/>
          </p:nvSpPr>
          <p:spPr>
            <a:xfrm>
              <a:off x="9989975" y="4806778"/>
              <a:ext cx="439128" cy="5807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A8E987C-BE4F-5FD4-6919-D5C20E07EEFB}"/>
              </a:ext>
            </a:extLst>
          </p:cNvPr>
          <p:cNvGrpSpPr/>
          <p:nvPr/>
        </p:nvGrpSpPr>
        <p:grpSpPr>
          <a:xfrm rot="16200000">
            <a:off x="2835465" y="3662700"/>
            <a:ext cx="1303433" cy="2002162"/>
            <a:chOff x="7500550" y="1838572"/>
            <a:chExt cx="2928553" cy="3553146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414DCB5-CCAD-1008-8BEF-FE639A52CE14}"/>
                </a:ext>
              </a:extLst>
            </p:cNvPr>
            <p:cNvSpPr/>
            <p:nvPr/>
          </p:nvSpPr>
          <p:spPr>
            <a:xfrm>
              <a:off x="7500551" y="1841156"/>
              <a:ext cx="2928552" cy="3546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4F1B0E4-AE22-B414-28F2-5516163AA1D1}"/>
                </a:ext>
              </a:extLst>
            </p:cNvPr>
            <p:cNvSpPr/>
            <p:nvPr/>
          </p:nvSpPr>
          <p:spPr>
            <a:xfrm>
              <a:off x="7500550" y="4934518"/>
              <a:ext cx="358347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E746E0A-1092-6CF7-67E4-722E1D49713A}"/>
                </a:ext>
              </a:extLst>
            </p:cNvPr>
            <p:cNvSpPr/>
            <p:nvPr/>
          </p:nvSpPr>
          <p:spPr>
            <a:xfrm>
              <a:off x="7869172" y="4466967"/>
              <a:ext cx="358347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6DD71E3-DD2A-F1BB-B463-1856F676C69D}"/>
                </a:ext>
              </a:extLst>
            </p:cNvPr>
            <p:cNvSpPr/>
            <p:nvPr/>
          </p:nvSpPr>
          <p:spPr>
            <a:xfrm>
              <a:off x="8232680" y="4149472"/>
              <a:ext cx="301065" cy="3197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85B53EB-3EF3-AFD3-B25E-120F2E988559}"/>
                </a:ext>
              </a:extLst>
            </p:cNvPr>
            <p:cNvSpPr/>
            <p:nvPr/>
          </p:nvSpPr>
          <p:spPr>
            <a:xfrm>
              <a:off x="8902650" y="3235785"/>
              <a:ext cx="358347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030DFBD-1520-666D-2360-92798D5CFBBF}"/>
                </a:ext>
              </a:extLst>
            </p:cNvPr>
            <p:cNvSpPr/>
            <p:nvPr/>
          </p:nvSpPr>
          <p:spPr>
            <a:xfrm>
              <a:off x="8546100" y="3692272"/>
              <a:ext cx="358347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A417662-EAB8-757A-1BF0-AF01B85AEFA3}"/>
                </a:ext>
              </a:extLst>
            </p:cNvPr>
            <p:cNvSpPr/>
            <p:nvPr/>
          </p:nvSpPr>
          <p:spPr>
            <a:xfrm>
              <a:off x="9273282" y="2783778"/>
              <a:ext cx="358347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92A8314-4BEC-120D-D2EC-8C9054DEB85F}"/>
                </a:ext>
              </a:extLst>
            </p:cNvPr>
            <p:cNvSpPr/>
            <p:nvPr/>
          </p:nvSpPr>
          <p:spPr>
            <a:xfrm>
              <a:off x="9620775" y="2429552"/>
              <a:ext cx="358347" cy="3542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B9EA143-AFE2-3E99-257D-76B3363700BA}"/>
                </a:ext>
              </a:extLst>
            </p:cNvPr>
            <p:cNvSpPr/>
            <p:nvPr/>
          </p:nvSpPr>
          <p:spPr>
            <a:xfrm>
              <a:off x="9985402" y="1838572"/>
              <a:ext cx="439129" cy="5807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100FAF9-C8F5-5665-8AFF-B795449B3BD7}"/>
              </a:ext>
            </a:extLst>
          </p:cNvPr>
          <p:cNvGrpSpPr/>
          <p:nvPr/>
        </p:nvGrpSpPr>
        <p:grpSpPr>
          <a:xfrm>
            <a:off x="533506" y="3964737"/>
            <a:ext cx="1470106" cy="1384078"/>
            <a:chOff x="1764346" y="3222499"/>
            <a:chExt cx="1862859" cy="1862859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C41B0B1-0C8F-F7DD-59A8-354171D1521B}"/>
                </a:ext>
              </a:extLst>
            </p:cNvPr>
            <p:cNvGrpSpPr/>
            <p:nvPr/>
          </p:nvGrpSpPr>
          <p:grpSpPr>
            <a:xfrm rot="5400000">
              <a:off x="1758809" y="3243646"/>
              <a:ext cx="1862859" cy="1820565"/>
              <a:chOff x="1758809" y="3243646"/>
              <a:chExt cx="1862859" cy="1820565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C970BED-B1AE-E466-F310-B3954223ABFB}"/>
                  </a:ext>
                </a:extLst>
              </p:cNvPr>
              <p:cNvSpPr/>
              <p:nvPr/>
            </p:nvSpPr>
            <p:spPr>
              <a:xfrm>
                <a:off x="1785007" y="3243646"/>
                <a:ext cx="1825366" cy="1820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814669A8-CAFD-57DC-B415-FDA62C70C72B}"/>
                  </a:ext>
                </a:extLst>
              </p:cNvPr>
              <p:cNvGrpSpPr/>
              <p:nvPr/>
            </p:nvGrpSpPr>
            <p:grpSpPr>
              <a:xfrm>
                <a:off x="1758809" y="3473359"/>
                <a:ext cx="1862859" cy="1311117"/>
                <a:chOff x="1758809" y="3473359"/>
                <a:chExt cx="1862859" cy="1311117"/>
              </a:xfrm>
            </p:grpSpPr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730469F6-122B-36E4-53A5-207601FC1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85007" y="3473359"/>
                  <a:ext cx="1825366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0DF27A33-F752-2697-116F-51AFCAF3A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85007" y="3695574"/>
                  <a:ext cx="1825366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线连接符 73">
                  <a:extLst>
                    <a:ext uri="{FF2B5EF4-FFF2-40B4-BE49-F238E27FC236}">
                      <a16:creationId xmlns:a16="http://schemas.microsoft.com/office/drawing/2014/main" id="{8E9A6F48-B15F-3F97-169F-CD5846A9CD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85007" y="3890614"/>
                  <a:ext cx="1825366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连接符 74">
                  <a:extLst>
                    <a:ext uri="{FF2B5EF4-FFF2-40B4-BE49-F238E27FC236}">
                      <a16:creationId xmlns:a16="http://schemas.microsoft.com/office/drawing/2014/main" id="{CDB1ADE7-6433-1104-62FD-D719925454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85007" y="4115277"/>
                  <a:ext cx="1825366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连接符 75">
                  <a:extLst>
                    <a:ext uri="{FF2B5EF4-FFF2-40B4-BE49-F238E27FC236}">
                      <a16:creationId xmlns:a16="http://schemas.microsoft.com/office/drawing/2014/main" id="{0C97C00D-46FA-2BDB-C32E-4AD8B3BBAD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58809" y="4784476"/>
                  <a:ext cx="1825366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线连接符 76">
                  <a:extLst>
                    <a:ext uri="{FF2B5EF4-FFF2-40B4-BE49-F238E27FC236}">
                      <a16:creationId xmlns:a16="http://schemas.microsoft.com/office/drawing/2014/main" id="{D681BE31-01C3-4B9E-E1C6-2F925ABC66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90879" y="4338047"/>
                  <a:ext cx="1825366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373AE7C9-9225-FC63-4DFA-4634A9C9E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96302" y="4573767"/>
                  <a:ext cx="1825366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E7DC5A90-DD75-DEA8-E377-B34DA63D16AE}"/>
                </a:ext>
              </a:extLst>
            </p:cNvPr>
            <p:cNvGrpSpPr/>
            <p:nvPr/>
          </p:nvGrpSpPr>
          <p:grpSpPr>
            <a:xfrm>
              <a:off x="1764346" y="3474864"/>
              <a:ext cx="1862859" cy="1311117"/>
              <a:chOff x="1758809" y="3473359"/>
              <a:chExt cx="1862859" cy="1311117"/>
            </a:xfrm>
          </p:grpSpPr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1A75AF76-2AC8-65B4-D37E-E588BB14ED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85007" y="3473359"/>
                <a:ext cx="1825366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63">
                <a:extLst>
                  <a:ext uri="{FF2B5EF4-FFF2-40B4-BE49-F238E27FC236}">
                    <a16:creationId xmlns:a16="http://schemas.microsoft.com/office/drawing/2014/main" id="{AD41A4A1-8292-C789-D780-204A252814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85007" y="3695574"/>
                <a:ext cx="1825366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直线连接符 64">
                <a:extLst>
                  <a:ext uri="{FF2B5EF4-FFF2-40B4-BE49-F238E27FC236}">
                    <a16:creationId xmlns:a16="http://schemas.microsoft.com/office/drawing/2014/main" id="{CE12FDA0-32F0-5F10-6564-76F4317690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85007" y="3890614"/>
                <a:ext cx="1825366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直线连接符 65">
                <a:extLst>
                  <a:ext uri="{FF2B5EF4-FFF2-40B4-BE49-F238E27FC236}">
                    <a16:creationId xmlns:a16="http://schemas.microsoft.com/office/drawing/2014/main" id="{D8814893-356B-0AB0-42F6-75AF7D1EDC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85007" y="4115277"/>
                <a:ext cx="1825366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直线连接符 66">
                <a:extLst>
                  <a:ext uri="{FF2B5EF4-FFF2-40B4-BE49-F238E27FC236}">
                    <a16:creationId xmlns:a16="http://schemas.microsoft.com/office/drawing/2014/main" id="{78D1E5C7-2CA6-FA74-885C-CF2A9123F2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8809" y="4784476"/>
                <a:ext cx="1825366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67">
                <a:extLst>
                  <a:ext uri="{FF2B5EF4-FFF2-40B4-BE49-F238E27FC236}">
                    <a16:creationId xmlns:a16="http://schemas.microsoft.com/office/drawing/2014/main" id="{B424F474-B2C1-2FB1-0D7C-569745C9F7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0879" y="4338047"/>
                <a:ext cx="1825366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直线连接符 68">
                <a:extLst>
                  <a:ext uri="{FF2B5EF4-FFF2-40B4-BE49-F238E27FC236}">
                    <a16:creationId xmlns:a16="http://schemas.microsoft.com/office/drawing/2014/main" id="{B8615E5F-17FF-1A25-B3FE-1A864D6CB7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6302" y="4573767"/>
                <a:ext cx="1825366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3F57FE3D-A8BE-6798-6895-764E4DE9EEA9}"/>
                  </a:ext>
                </a:extLst>
              </p:cNvPr>
              <p:cNvSpPr txBox="1"/>
              <p:nvPr/>
            </p:nvSpPr>
            <p:spPr>
              <a:xfrm>
                <a:off x="1732789" y="4295503"/>
                <a:ext cx="106119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3F57FE3D-A8BE-6798-6895-764E4DE9E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789" y="4295503"/>
                <a:ext cx="106119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矩形 79">
            <a:extLst>
              <a:ext uri="{FF2B5EF4-FFF2-40B4-BE49-F238E27FC236}">
                <a16:creationId xmlns:a16="http://schemas.microsoft.com/office/drawing/2014/main" id="{3BF89502-108E-93ED-0E20-8DCCE9E7B18F}"/>
              </a:ext>
            </a:extLst>
          </p:cNvPr>
          <p:cNvSpPr/>
          <p:nvPr/>
        </p:nvSpPr>
        <p:spPr>
          <a:xfrm>
            <a:off x="1616852" y="4810347"/>
            <a:ext cx="173736" cy="1585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15BFA6BD-D9D8-1ED2-3943-18F2D227FE03}"/>
              </a:ext>
            </a:extLst>
          </p:cNvPr>
          <p:cNvSpPr/>
          <p:nvPr/>
        </p:nvSpPr>
        <p:spPr>
          <a:xfrm>
            <a:off x="3429214" y="4621994"/>
            <a:ext cx="449998" cy="287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35D2132-92D2-E7A9-F114-B73E0A27FBB4}"/>
              </a:ext>
            </a:extLst>
          </p:cNvPr>
          <p:cNvGrpSpPr/>
          <p:nvPr/>
        </p:nvGrpSpPr>
        <p:grpSpPr>
          <a:xfrm rot="5400000">
            <a:off x="4486819" y="3624728"/>
            <a:ext cx="2115832" cy="2064592"/>
            <a:chOff x="3993848" y="3181873"/>
            <a:chExt cx="2794007" cy="2772025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858C7C0D-320F-41D9-DF7D-79D1D67BD856}"/>
                </a:ext>
              </a:extLst>
            </p:cNvPr>
            <p:cNvGrpSpPr/>
            <p:nvPr/>
          </p:nvGrpSpPr>
          <p:grpSpPr>
            <a:xfrm>
              <a:off x="3993848" y="3181873"/>
              <a:ext cx="2794007" cy="2772025"/>
              <a:chOff x="6572759" y="3175686"/>
              <a:chExt cx="2794007" cy="2772025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A8A54D10-6845-50CA-D033-652AEDC76A65}"/>
                  </a:ext>
                </a:extLst>
              </p:cNvPr>
              <p:cNvGrpSpPr/>
              <p:nvPr/>
            </p:nvGrpSpPr>
            <p:grpSpPr>
              <a:xfrm rot="16200000">
                <a:off x="6569489" y="3231293"/>
                <a:ext cx="2772025" cy="2660811"/>
                <a:chOff x="4466802" y="2308385"/>
                <a:chExt cx="3705779" cy="3570338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224CC6DA-778B-A3EC-E275-E86D62990CAF}"/>
                    </a:ext>
                  </a:extLst>
                </p:cNvPr>
                <p:cNvSpPr/>
                <p:nvPr/>
              </p:nvSpPr>
              <p:spPr>
                <a:xfrm rot="5400000">
                  <a:off x="4526533" y="2305394"/>
                  <a:ext cx="3570338" cy="35763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43" name="直线连接符 42">
                  <a:extLst>
                    <a:ext uri="{FF2B5EF4-FFF2-40B4-BE49-F238E27FC236}">
                      <a16:creationId xmlns:a16="http://schemas.microsoft.com/office/drawing/2014/main" id="{58BBF6ED-58D7-B807-13A6-F4383BB5BC7B}"/>
                    </a:ext>
                  </a:extLst>
                </p:cNvPr>
                <p:cNvCxnSpPr/>
                <p:nvPr/>
              </p:nvCxnSpPr>
              <p:spPr>
                <a:xfrm flipH="1">
                  <a:off x="4507444" y="2797076"/>
                  <a:ext cx="3649038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线连接符 43">
                  <a:extLst>
                    <a:ext uri="{FF2B5EF4-FFF2-40B4-BE49-F238E27FC236}">
                      <a16:creationId xmlns:a16="http://schemas.microsoft.com/office/drawing/2014/main" id="{2AE636F4-7AB1-79CB-F1B7-B2DBA308E5EB}"/>
                    </a:ext>
                  </a:extLst>
                </p:cNvPr>
                <p:cNvCxnSpPr/>
                <p:nvPr/>
              </p:nvCxnSpPr>
              <p:spPr>
                <a:xfrm flipH="1">
                  <a:off x="4523543" y="3237342"/>
                  <a:ext cx="3649038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线连接符 44">
                  <a:extLst>
                    <a:ext uri="{FF2B5EF4-FFF2-40B4-BE49-F238E27FC236}">
                      <a16:creationId xmlns:a16="http://schemas.microsoft.com/office/drawing/2014/main" id="{F4C16BB6-169E-A9C3-0D23-8004864B4D09}"/>
                    </a:ext>
                  </a:extLst>
                </p:cNvPr>
                <p:cNvCxnSpPr/>
                <p:nvPr/>
              </p:nvCxnSpPr>
              <p:spPr>
                <a:xfrm flipH="1">
                  <a:off x="4472276" y="3722874"/>
                  <a:ext cx="3649038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线连接符 45">
                  <a:extLst>
                    <a:ext uri="{FF2B5EF4-FFF2-40B4-BE49-F238E27FC236}">
                      <a16:creationId xmlns:a16="http://schemas.microsoft.com/office/drawing/2014/main" id="{33CA5899-D519-CB31-3195-BF61D7101CEE}"/>
                    </a:ext>
                  </a:extLst>
                </p:cNvPr>
                <p:cNvCxnSpPr/>
                <p:nvPr/>
              </p:nvCxnSpPr>
              <p:spPr>
                <a:xfrm flipH="1">
                  <a:off x="4466802" y="4175995"/>
                  <a:ext cx="3649038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线连接符 46">
                  <a:extLst>
                    <a:ext uri="{FF2B5EF4-FFF2-40B4-BE49-F238E27FC236}">
                      <a16:creationId xmlns:a16="http://schemas.microsoft.com/office/drawing/2014/main" id="{49D26B75-35D5-03FE-DE0E-A647F14E14C9}"/>
                    </a:ext>
                  </a:extLst>
                </p:cNvPr>
                <p:cNvCxnSpPr/>
                <p:nvPr/>
              </p:nvCxnSpPr>
              <p:spPr>
                <a:xfrm flipH="1">
                  <a:off x="4495093" y="4958156"/>
                  <a:ext cx="3649038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线连接符 47">
                  <a:extLst>
                    <a:ext uri="{FF2B5EF4-FFF2-40B4-BE49-F238E27FC236}">
                      <a16:creationId xmlns:a16="http://schemas.microsoft.com/office/drawing/2014/main" id="{C7714926-B60F-FCAA-33E9-3369010AAA36}"/>
                    </a:ext>
                  </a:extLst>
                </p:cNvPr>
                <p:cNvCxnSpPr/>
                <p:nvPr/>
              </p:nvCxnSpPr>
              <p:spPr>
                <a:xfrm flipH="1">
                  <a:off x="4495093" y="4636284"/>
                  <a:ext cx="3649038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线连接符 48">
                  <a:extLst>
                    <a:ext uri="{FF2B5EF4-FFF2-40B4-BE49-F238E27FC236}">
                      <a16:creationId xmlns:a16="http://schemas.microsoft.com/office/drawing/2014/main" id="{A8749B5B-E500-FE46-7D19-E320A1077445}"/>
                    </a:ext>
                  </a:extLst>
                </p:cNvPr>
                <p:cNvCxnSpPr/>
                <p:nvPr/>
              </p:nvCxnSpPr>
              <p:spPr>
                <a:xfrm flipH="1">
                  <a:off x="4507444" y="5417011"/>
                  <a:ext cx="3649038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2583286D-9D9A-2780-5ADF-B79075E48A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5096" y="3590954"/>
                <a:ext cx="2660811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380FD06E-E5B3-134F-6F1F-8F77CA95DD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72759" y="3880001"/>
                <a:ext cx="2713148" cy="2456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直线连接符 38">
                <a:extLst>
                  <a:ext uri="{FF2B5EF4-FFF2-40B4-BE49-F238E27FC236}">
                    <a16:creationId xmlns:a16="http://schemas.microsoft.com/office/drawing/2014/main" id="{52E158F9-3FE7-05B8-D31F-F3E3DFED8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5096" y="5196779"/>
                <a:ext cx="2741670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36FB4238-27A9-9A3C-6B8F-35A99EB2FB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5096" y="4859927"/>
                <a:ext cx="2710238" cy="1035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629CBC4E-08A9-7E51-D970-9F4F7B98B1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5096" y="5550170"/>
                <a:ext cx="2716612" cy="6187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F88AC9F2-DBC3-6B62-D6AD-66E49971B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8614" y="4495772"/>
              <a:ext cx="2710238" cy="1035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直线连接符 91">
              <a:extLst>
                <a:ext uri="{FF2B5EF4-FFF2-40B4-BE49-F238E27FC236}">
                  <a16:creationId xmlns:a16="http://schemas.microsoft.com/office/drawing/2014/main" id="{4822C5B5-76B2-9AF0-3EFF-6116E3414A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8614" y="4190980"/>
              <a:ext cx="2710238" cy="1035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5" name="椭圆 104">
            <a:extLst>
              <a:ext uri="{FF2B5EF4-FFF2-40B4-BE49-F238E27FC236}">
                <a16:creationId xmlns:a16="http://schemas.microsoft.com/office/drawing/2014/main" id="{5B3E75CA-81BD-823D-E0CE-0C4022A435A1}"/>
              </a:ext>
            </a:extLst>
          </p:cNvPr>
          <p:cNvSpPr/>
          <p:nvPr/>
        </p:nvSpPr>
        <p:spPr>
          <a:xfrm>
            <a:off x="7603899" y="5105736"/>
            <a:ext cx="370540" cy="2873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261503F-AA21-EDEB-1471-EBB49DD30557}"/>
              </a:ext>
            </a:extLst>
          </p:cNvPr>
          <p:cNvSpPr/>
          <p:nvPr/>
        </p:nvSpPr>
        <p:spPr>
          <a:xfrm>
            <a:off x="5812372" y="5145293"/>
            <a:ext cx="231273" cy="23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46A7C3A4-686F-3216-F104-B81BFD459DCC}"/>
                  </a:ext>
                </a:extLst>
              </p:cNvPr>
              <p:cNvSpPr txBox="1"/>
              <p:nvPr/>
            </p:nvSpPr>
            <p:spPr>
              <a:xfrm>
                <a:off x="1598739" y="2216261"/>
                <a:ext cx="4335418" cy="679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sz="4000" i="1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46A7C3A4-686F-3216-F104-B81BFD459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739" y="2216261"/>
                <a:ext cx="4335418" cy="679353"/>
              </a:xfrm>
              <a:prstGeom prst="rect">
                <a:avLst/>
              </a:prstGeom>
              <a:blipFill>
                <a:blip r:embed="rId3"/>
                <a:stretch>
                  <a:fillRect l="-1749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圆角右箭头 109">
            <a:extLst>
              <a:ext uri="{FF2B5EF4-FFF2-40B4-BE49-F238E27FC236}">
                <a16:creationId xmlns:a16="http://schemas.microsoft.com/office/drawing/2014/main" id="{5AD7023D-5D9B-356C-D735-CAAECA27CEA8}"/>
              </a:ext>
            </a:extLst>
          </p:cNvPr>
          <p:cNvSpPr/>
          <p:nvPr/>
        </p:nvSpPr>
        <p:spPr>
          <a:xfrm rot="5400000">
            <a:off x="5980457" y="2509266"/>
            <a:ext cx="1044669" cy="1055395"/>
          </a:xfrm>
          <a:prstGeom prst="bentArrow">
            <a:avLst>
              <a:gd name="adj1" fmla="val 4840"/>
              <a:gd name="adj2" fmla="val 5589"/>
              <a:gd name="adj3" fmla="val 25000"/>
              <a:gd name="adj4" fmla="val 461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4D6E689-428A-9117-8136-C32F83F4AE50}"/>
              </a:ext>
            </a:extLst>
          </p:cNvPr>
          <p:cNvSpPr txBox="1"/>
          <p:nvPr/>
        </p:nvSpPr>
        <p:spPr>
          <a:xfrm>
            <a:off x="646099" y="1401172"/>
            <a:ext cx="4598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/>
              <a:t>Primitive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basis </a:t>
            </a:r>
            <a:r>
              <a:rPr kumimoji="1" lang="en-US" altLang="zh-CN" sz="1800" dirty="0">
                <a:sym typeface="Wingdings" pitchFamily="2" charset="2"/>
              </a:rPr>
              <a:t> Contracted basis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586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73851-0320-81D4-8DD4-4C83AB6E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E897F-8704-1DB0-4478-35AD87A3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2895572"/>
          </a:xfrm>
        </p:spPr>
        <p:txBody>
          <a:bodyPr/>
          <a:lstStyle/>
          <a:p>
            <a:r>
              <a:rPr kumimoji="1" lang="zh-CN" altLang="en-US" dirty="0"/>
              <a:t>尽量使用</a:t>
            </a:r>
            <a:r>
              <a:rPr kumimoji="1" lang="en-US" altLang="zh-CN" dirty="0" err="1"/>
              <a:t>dgemm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BLAS</a:t>
            </a:r>
            <a:r>
              <a:rPr kumimoji="1" lang="zh-CN" altLang="en-US" dirty="0"/>
              <a:t>库）</a:t>
            </a:r>
            <a:endParaRPr kumimoji="1" lang="en-US" altLang="zh-CN" dirty="0"/>
          </a:p>
          <a:p>
            <a:r>
              <a:rPr kumimoji="1" lang="zh-CN" altLang="en-US" dirty="0"/>
              <a:t>尽量给</a:t>
            </a:r>
            <a:r>
              <a:rPr kumimoji="1" lang="en-US" altLang="zh-CN" dirty="0" err="1"/>
              <a:t>dgemm</a:t>
            </a:r>
            <a:r>
              <a:rPr kumimoji="1" lang="zh-CN" altLang="en-US" dirty="0"/>
              <a:t>输入较大的矩阵</a:t>
            </a:r>
            <a:endParaRPr kumimoji="1" lang="en-US" altLang="zh-CN" dirty="0"/>
          </a:p>
          <a:p>
            <a:r>
              <a:rPr kumimoji="1" lang="zh-CN" altLang="en-US" dirty="0"/>
              <a:t>根据实际情况调整公式</a:t>
            </a:r>
          </a:p>
        </p:txBody>
      </p:sp>
    </p:spTree>
    <p:extLst>
      <p:ext uri="{BB962C8B-B14F-4D97-AF65-F5344CB8AC3E}">
        <p14:creationId xmlns:p14="http://schemas.microsoft.com/office/powerpoint/2010/main" val="844881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2B6B3-25B1-FEF2-0325-789B6DD2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程序练习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93708-F144-2558-FB41-3FEA2BCAC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random</a:t>
            </a:r>
            <a:r>
              <a:rPr kumimoji="1" lang="zh-CN" altLang="en-US" dirty="0"/>
              <a:t>函数产生随机的</a:t>
            </a:r>
            <a:r>
              <a:rPr kumimoji="1" lang="en-US" altLang="zh-CN" dirty="0"/>
              <a:t>N</a:t>
            </a:r>
            <a:r>
              <a:rPr kumimoji="1" lang="en-US" altLang="zh-CN"/>
              <a:t>=1024/2048/4192</a:t>
            </a:r>
            <a:r>
              <a:rPr kumimoji="1" lang="zh-CN" altLang="en-US"/>
              <a:t>的</a:t>
            </a:r>
            <a:r>
              <a:rPr kumimoji="1" lang="en-US" altLang="zh-CN" dirty="0"/>
              <a:t>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</a:t>
            </a:r>
            <a:r>
              <a:rPr kumimoji="1" lang="zh-CN" altLang="en-US" dirty="0"/>
              <a:t>矩阵，计算</a:t>
            </a:r>
            <a:r>
              <a:rPr kumimoji="1" lang="en-US" altLang="zh-CN" dirty="0"/>
              <a:t>C=A</a:t>
            </a:r>
            <a:r>
              <a:rPr kumimoji="1" lang="zh-CN" altLang="en-US" dirty="0"/>
              <a:t>*</a:t>
            </a:r>
            <a:r>
              <a:rPr kumimoji="1" lang="en-US" altLang="zh-CN" dirty="0"/>
              <a:t>B</a:t>
            </a:r>
          </a:p>
          <a:p>
            <a:r>
              <a:rPr kumimoji="1" lang="zh-CN" altLang="en-US" dirty="0"/>
              <a:t>考察原始程序和优化后的程序的计算效率</a:t>
            </a:r>
            <a:endParaRPr kumimoji="1" lang="en-US" altLang="zh-CN" dirty="0"/>
          </a:p>
          <a:p>
            <a:r>
              <a:rPr kumimoji="1" lang="zh-CN" altLang="en-US" dirty="0"/>
              <a:t>考察不同</a:t>
            </a:r>
            <a:r>
              <a:rPr kumimoji="1" lang="en-US" altLang="zh-CN" dirty="0" err="1"/>
              <a:t>nblock</a:t>
            </a:r>
            <a:r>
              <a:rPr kumimoji="1" lang="zh-CN" altLang="en-US" dirty="0"/>
              <a:t>大小的影响</a:t>
            </a:r>
            <a:endParaRPr kumimoji="1" lang="en-US" altLang="zh-CN" dirty="0"/>
          </a:p>
          <a:p>
            <a:r>
              <a:rPr kumimoji="1" lang="zh-CN" altLang="en-US" dirty="0"/>
              <a:t>对比</a:t>
            </a:r>
            <a:r>
              <a:rPr kumimoji="1" lang="en-US" altLang="zh-CN" dirty="0"/>
              <a:t>MKL</a:t>
            </a:r>
            <a:r>
              <a:rPr kumimoji="1" lang="zh-CN" altLang="en-US" dirty="0"/>
              <a:t>库函数</a:t>
            </a:r>
            <a:r>
              <a:rPr kumimoji="1" lang="en-US" altLang="zh-CN" dirty="0" err="1"/>
              <a:t>dgemm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96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12F87AA-3D96-5A4B-BC47-D8AA0CDE27F4}"/>
                  </a:ext>
                </a:extLst>
              </p:cNvPr>
              <p:cNvSpPr txBox="1"/>
              <p:nvPr/>
            </p:nvSpPr>
            <p:spPr>
              <a:xfrm>
                <a:off x="3277119" y="1575656"/>
                <a:ext cx="18903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𝚮𝚽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𝚬𝚽</m:t>
                    </m:r>
                  </m:oMath>
                </a14:m>
                <a:r>
                  <a:rPr kumimoji="1" lang="en-US" altLang="zh-CN" sz="3200" dirty="0"/>
                  <a:t> </a:t>
                </a:r>
                <a:endParaRPr kumimoji="1" lang="zh-CN" altLang="en-US" sz="3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12F87AA-3D96-5A4B-BC47-D8AA0CDE2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19" y="1575656"/>
                <a:ext cx="1890326" cy="492443"/>
              </a:xfrm>
              <a:prstGeom prst="rect">
                <a:avLst/>
              </a:prstGeom>
              <a:blipFill>
                <a:blip r:embed="rId3"/>
                <a:stretch>
                  <a:fillRect l="-7333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54319FC-2818-D04B-B612-0C24F7E14A6B}"/>
              </a:ext>
            </a:extLst>
          </p:cNvPr>
          <p:cNvSpPr txBox="1"/>
          <p:nvPr/>
        </p:nvSpPr>
        <p:spPr>
          <a:xfrm>
            <a:off x="1081906" y="4238719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Schrödinger</a:t>
            </a:r>
            <a:r>
              <a:rPr lang="zh-CN" altLang="en-US" dirty="0"/>
              <a:t>方程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55F835A-A8D5-484F-8C4B-28434E5719FD}"/>
                  </a:ext>
                </a:extLst>
              </p:cNvPr>
              <p:cNvSpPr txBox="1"/>
              <p:nvPr/>
            </p:nvSpPr>
            <p:spPr>
              <a:xfrm>
                <a:off x="1308310" y="2220354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𝚮</m:t>
                    </m:r>
                  </m:oMath>
                </a14:m>
                <a:r>
                  <a:rPr kumimoji="1" lang="zh-CN" altLang="en-US" dirty="0"/>
                  <a:t>：哈密顿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55F835A-A8D5-484F-8C4B-28434E571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310" y="2220354"/>
                <a:ext cx="1284326" cy="369332"/>
              </a:xfrm>
              <a:prstGeom prst="rect">
                <a:avLst/>
              </a:prstGeom>
              <a:blipFill>
                <a:blip r:embed="rId4"/>
                <a:stretch>
                  <a:fillRect t="-9677" r="-2941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6785139-FFCB-AC4B-AFC8-055BC0FDD6A4}"/>
                  </a:ext>
                </a:extLst>
              </p:cNvPr>
              <p:cNvSpPr txBox="1"/>
              <p:nvPr/>
            </p:nvSpPr>
            <p:spPr>
              <a:xfrm>
                <a:off x="1308310" y="2690715"/>
                <a:ext cx="1309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𝚽</m:t>
                    </m:r>
                  </m:oMath>
                </a14:m>
                <a:r>
                  <a:rPr kumimoji="1" lang="zh-CN" altLang="en-US" dirty="0"/>
                  <a:t>：波函数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6785139-FFCB-AC4B-AFC8-055BC0FDD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310" y="2690715"/>
                <a:ext cx="1309974" cy="369332"/>
              </a:xfrm>
              <a:prstGeom prst="rect">
                <a:avLst/>
              </a:prstGeom>
              <a:blipFill>
                <a:blip r:embed="rId5"/>
                <a:stretch>
                  <a:fillRect t="-10000" r="-2885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B7A4B799-3124-5040-B002-8F94279A6B3B}"/>
              </a:ext>
            </a:extLst>
          </p:cNvPr>
          <p:cNvSpPr/>
          <p:nvPr/>
        </p:nvSpPr>
        <p:spPr>
          <a:xfrm>
            <a:off x="3276634" y="2688643"/>
            <a:ext cx="277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系统（分子体系）的状态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50514D1-6414-AD43-BA96-60AE5F1FE889}"/>
                  </a:ext>
                </a:extLst>
              </p:cNvPr>
              <p:cNvSpPr txBox="1"/>
              <p:nvPr/>
            </p:nvSpPr>
            <p:spPr>
              <a:xfrm>
                <a:off x="1351586" y="3150294"/>
                <a:ext cx="1715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𝚬</m:t>
                    </m:r>
                  </m:oMath>
                </a14:m>
                <a:r>
                  <a:rPr kumimoji="1" lang="zh-CN" altLang="en-US" dirty="0"/>
                  <a:t>：体系的性质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50514D1-6414-AD43-BA96-60AE5F1FE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586" y="3150294"/>
                <a:ext cx="1715534" cy="369332"/>
              </a:xfrm>
              <a:prstGeom prst="rect">
                <a:avLst/>
              </a:prstGeom>
              <a:blipFill>
                <a:blip r:embed="rId6"/>
                <a:stretch>
                  <a:fillRect t="-13793" r="-2206" b="-24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94BF01A1-1011-CE4A-BEFE-B4C33CED7CC2}"/>
              </a:ext>
            </a:extLst>
          </p:cNvPr>
          <p:cNvSpPr txBox="1"/>
          <p:nvPr/>
        </p:nvSpPr>
        <p:spPr>
          <a:xfrm>
            <a:off x="3277119" y="3144287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能量</a:t>
            </a:r>
            <a:r>
              <a:rPr kumimoji="1" lang="en-US" altLang="zh-CN" dirty="0"/>
              <a:t>, </a:t>
            </a:r>
            <a:r>
              <a:rPr kumimoji="1" lang="zh-CN" altLang="en-US" dirty="0"/>
              <a:t>激发能</a:t>
            </a: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9D832D8-5C76-0642-930E-C36FAD3BB879}"/>
                  </a:ext>
                </a:extLst>
              </p:cNvPr>
              <p:cNvSpPr txBox="1"/>
              <p:nvPr/>
            </p:nvSpPr>
            <p:spPr>
              <a:xfrm>
                <a:off x="1779571" y="4909309"/>
                <a:ext cx="331789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𝑵𝒆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9D832D8-5C76-0642-930E-C36FAD3BB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71" y="4909309"/>
                <a:ext cx="3317896" cy="284437"/>
              </a:xfrm>
              <a:prstGeom prst="rect">
                <a:avLst/>
              </a:prstGeom>
              <a:blipFill>
                <a:blip r:embed="rId7"/>
                <a:stretch>
                  <a:fillRect l="-1145" t="-1739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35D1A843-0761-EF43-BCDD-281ADCD91487}"/>
              </a:ext>
            </a:extLst>
          </p:cNvPr>
          <p:cNvSpPr txBox="1"/>
          <p:nvPr/>
        </p:nvSpPr>
        <p:spPr>
          <a:xfrm>
            <a:off x="1486702" y="5495004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核不动近似，核波函数，</a:t>
            </a:r>
            <a:r>
              <a:rPr kumimoji="1" lang="zh-CN" altLang="en-US" dirty="0">
                <a:solidFill>
                  <a:srgbClr val="FF0000"/>
                </a:solidFill>
              </a:rPr>
              <a:t>电子波函数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WordArt 4">
            <a:extLst>
              <a:ext uri="{FF2B5EF4-FFF2-40B4-BE49-F238E27FC236}">
                <a16:creationId xmlns:a16="http://schemas.microsoft.com/office/drawing/2014/main" id="{D0C11B8F-7BA8-4409-9464-3F3B2B97214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133600" y="2590800"/>
            <a:ext cx="4648200" cy="24384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altLang="zh-CN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Thanks</a:t>
            </a:r>
            <a:endParaRPr lang="zh-CN" altLang="en-US" sz="4400" kern="1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100000">
                    <a:srgbClr val="FFCC00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D5F598D-ABEF-FA4C-86FD-0F859EE1BE2D}"/>
                  </a:ext>
                </a:extLst>
              </p:cNvPr>
              <p:cNvSpPr txBox="1"/>
              <p:nvPr/>
            </p:nvSpPr>
            <p:spPr>
              <a:xfrm>
                <a:off x="3122063" y="1524050"/>
                <a:ext cx="18903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𝚮𝚽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𝚬𝚽</m:t>
                    </m:r>
                  </m:oMath>
                </a14:m>
                <a:r>
                  <a:rPr kumimoji="1" lang="en-US" altLang="zh-CN" sz="3200" dirty="0"/>
                  <a:t> </a:t>
                </a:r>
                <a:endParaRPr kumimoji="1" lang="zh-CN" altLang="en-US" sz="3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D5F598D-ABEF-FA4C-86FD-0F859EE1B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063" y="1524050"/>
                <a:ext cx="1890326" cy="492443"/>
              </a:xfrm>
              <a:prstGeom prst="rect">
                <a:avLst/>
              </a:prstGeom>
              <a:blipFill>
                <a:blip r:embed="rId3"/>
                <a:stretch>
                  <a:fillRect l="-6667" r="-667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EF8F5F8-A727-3D4B-A3A0-0DF2636A95C1}"/>
              </a:ext>
            </a:extLst>
          </p:cNvPr>
          <p:cNvSpPr txBox="1"/>
          <p:nvPr/>
        </p:nvSpPr>
        <p:spPr>
          <a:xfrm>
            <a:off x="1164935" y="257102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解析求解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B2BA42-C43C-E840-8AE2-ECF80E973C8A}"/>
                  </a:ext>
                </a:extLst>
              </p:cNvPr>
              <p:cNvSpPr txBox="1"/>
              <p:nvPr/>
            </p:nvSpPr>
            <p:spPr>
              <a:xfrm>
                <a:off x="3098161" y="2209832"/>
                <a:ext cx="2069284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𝑵𝒆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B2BA42-C43C-E840-8AE2-ECF80E973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161" y="2209832"/>
                <a:ext cx="2069284" cy="284437"/>
              </a:xfrm>
              <a:prstGeom prst="rect">
                <a:avLst/>
              </a:prstGeom>
              <a:blipFill>
                <a:blip r:embed="rId4"/>
                <a:stretch>
                  <a:fillRect l="-1818" t="-21739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5F805682-0BF8-5346-B54C-FC13EA3A9B2C}"/>
              </a:ext>
            </a:extLst>
          </p:cNvPr>
          <p:cNvSpPr txBox="1"/>
          <p:nvPr/>
        </p:nvSpPr>
        <p:spPr>
          <a:xfrm>
            <a:off x="2055850" y="3193092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氢原子和类氢离子：</a:t>
            </a:r>
            <a:r>
              <a:rPr kumimoji="1" lang="en-US" altLang="zh-CN" dirty="0">
                <a:solidFill>
                  <a:srgbClr val="FF0000"/>
                </a:solidFill>
              </a:rPr>
              <a:t>1e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99F82BF-0EC0-EF43-B83B-891318F75868}"/>
                  </a:ext>
                </a:extLst>
              </p:cNvPr>
              <p:cNvSpPr txBox="1"/>
              <p:nvPr/>
            </p:nvSpPr>
            <p:spPr>
              <a:xfrm>
                <a:off x="852402" y="4280074"/>
                <a:ext cx="4498347" cy="34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𝝍</m:t>
                      </m:r>
                      <m:d>
                        <m:d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zh-CN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𝜻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𝒏𝒍𝒎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  <m: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𝒍𝒎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99F82BF-0EC0-EF43-B83B-891318F75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02" y="4280074"/>
                <a:ext cx="4498347" cy="341247"/>
              </a:xfrm>
              <a:prstGeom prst="rect">
                <a:avLst/>
              </a:prstGeom>
              <a:blipFill>
                <a:blip r:embed="rId5"/>
                <a:stretch>
                  <a:fillRect l="-1408" r="-112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517E4080-ED40-0F44-8E9C-4CE6DAD9382F}"/>
              </a:ext>
            </a:extLst>
          </p:cNvPr>
          <p:cNvGrpSpPr/>
          <p:nvPr/>
        </p:nvGrpSpPr>
        <p:grpSpPr>
          <a:xfrm>
            <a:off x="5867366" y="1302955"/>
            <a:ext cx="2895612" cy="2730347"/>
            <a:chOff x="5791200" y="2679375"/>
            <a:chExt cx="3352800" cy="37338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C2D6170-5A2A-0F4B-B21B-986091171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91200" y="2679375"/>
              <a:ext cx="3352800" cy="3733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9577A35-0B36-7C4D-841A-E8C7B439A9A0}"/>
                    </a:ext>
                  </a:extLst>
                </p:cNvPr>
                <p:cNvSpPr/>
                <p:nvPr/>
              </p:nvSpPr>
              <p:spPr>
                <a:xfrm>
                  <a:off x="6938176" y="4944010"/>
                  <a:ext cx="335233" cy="5050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9577A35-0B36-7C4D-841A-E8C7B439A9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176" y="4944010"/>
                  <a:ext cx="335233" cy="505068"/>
                </a:xfrm>
                <a:prstGeom prst="rect">
                  <a:avLst/>
                </a:prstGeom>
                <a:blipFill>
                  <a:blip r:embed="rId7"/>
                  <a:stretch>
                    <a:fillRect r="-21739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C8018B84-F959-3A4A-A797-A16BD9C55FC5}"/>
              </a:ext>
            </a:extLst>
          </p:cNvPr>
          <p:cNvSpPr txBox="1"/>
          <p:nvPr/>
        </p:nvSpPr>
        <p:spPr>
          <a:xfrm>
            <a:off x="2195377" y="3663970"/>
            <a:ext cx="221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Slater Type Orbital</a:t>
            </a:r>
            <a:endParaRPr kumimoji="1"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EE9D92E-D1E4-824B-8C61-8CC85F1089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7445" y="4572160"/>
            <a:ext cx="2533066" cy="2000412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54146A10-FAE2-774A-8334-C2BA89617853}"/>
              </a:ext>
            </a:extLst>
          </p:cNvPr>
          <p:cNvGrpSpPr/>
          <p:nvPr/>
        </p:nvGrpSpPr>
        <p:grpSpPr>
          <a:xfrm>
            <a:off x="866669" y="5451940"/>
            <a:ext cx="2631574" cy="369332"/>
            <a:chOff x="1124306" y="4918554"/>
            <a:chExt cx="2631574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087E163-316F-9842-9EEE-A3564A37A2D9}"/>
                    </a:ext>
                  </a:extLst>
                </p:cNvPr>
                <p:cNvSpPr txBox="1"/>
                <p:nvPr/>
              </p:nvSpPr>
              <p:spPr>
                <a:xfrm>
                  <a:off x="1124306" y="4924284"/>
                  <a:ext cx="14314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087E163-316F-9842-9EEE-A3564A37A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306" y="4924284"/>
                  <a:ext cx="143148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770" r="-3540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47B65B7-9BCE-7A4F-821D-23334F7D91C7}"/>
                </a:ext>
              </a:extLst>
            </p:cNvPr>
            <p:cNvSpPr txBox="1"/>
            <p:nvPr/>
          </p:nvSpPr>
          <p:spPr>
            <a:xfrm>
              <a:off x="2641472" y="4918554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角量子数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2234C9E-5781-8942-A781-894CBA870E8A}"/>
              </a:ext>
            </a:extLst>
          </p:cNvPr>
          <p:cNvGrpSpPr/>
          <p:nvPr/>
        </p:nvGrpSpPr>
        <p:grpSpPr>
          <a:xfrm>
            <a:off x="838298" y="5877158"/>
            <a:ext cx="2637887" cy="371168"/>
            <a:chOff x="1095935" y="5343772"/>
            <a:chExt cx="2637887" cy="3711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54DB649-2A30-F94E-801E-532AF01ADAC4}"/>
                    </a:ext>
                  </a:extLst>
                </p:cNvPr>
                <p:cNvSpPr txBox="1"/>
                <p:nvPr/>
              </p:nvSpPr>
              <p:spPr>
                <a:xfrm>
                  <a:off x="1095935" y="5343772"/>
                  <a:ext cx="1428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∈[−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]</m:t>
                        </m:r>
                      </m:oMath>
                    </m:oMathPara>
                  </a14:m>
                  <a:endParaRPr kumimoji="1"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54DB649-2A30-F94E-801E-532AF01AD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935" y="5343772"/>
                  <a:ext cx="1428275" cy="276999"/>
                </a:xfrm>
                <a:prstGeom prst="rect">
                  <a:avLst/>
                </a:prstGeom>
                <a:blipFill>
                  <a:blip r:embed="rId10"/>
                  <a:stretch>
                    <a:fillRect t="-8696" r="-2655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114CA31-86B1-AB4F-BD3F-7A338030AD31}"/>
                </a:ext>
              </a:extLst>
            </p:cNvPr>
            <p:cNvSpPr txBox="1"/>
            <p:nvPr/>
          </p:nvSpPr>
          <p:spPr>
            <a:xfrm>
              <a:off x="2619414" y="5345608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磁量子数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60FB8DB-8513-804C-A314-415601B196CA}"/>
              </a:ext>
            </a:extLst>
          </p:cNvPr>
          <p:cNvGrpSpPr/>
          <p:nvPr/>
        </p:nvGrpSpPr>
        <p:grpSpPr>
          <a:xfrm>
            <a:off x="1478162" y="5057672"/>
            <a:ext cx="2020081" cy="394268"/>
            <a:chOff x="1735799" y="4524286"/>
            <a:chExt cx="2020081" cy="394268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1F78F53-ADC6-D54C-9BBB-DF66690636B4}"/>
                </a:ext>
              </a:extLst>
            </p:cNvPr>
            <p:cNvSpPr txBox="1"/>
            <p:nvPr/>
          </p:nvSpPr>
          <p:spPr>
            <a:xfrm>
              <a:off x="2641472" y="4524286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主量子数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36D0831D-D04F-374F-A1D0-F423147EAC10}"/>
                    </a:ext>
                  </a:extLst>
                </p:cNvPr>
                <p:cNvSpPr/>
                <p:nvPr/>
              </p:nvSpPr>
              <p:spPr>
                <a:xfrm>
                  <a:off x="1735799" y="4549222"/>
                  <a:ext cx="3978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36D0831D-D04F-374F-A1D0-F423147EAC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799" y="4549222"/>
                  <a:ext cx="39786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248E33E-3AC8-D343-AF4C-4636253C5D77}"/>
              </a:ext>
            </a:extLst>
          </p:cNvPr>
          <p:cNvGrpSpPr/>
          <p:nvPr/>
        </p:nvGrpSpPr>
        <p:grpSpPr>
          <a:xfrm>
            <a:off x="3265184" y="4290490"/>
            <a:ext cx="1114408" cy="869274"/>
            <a:chOff x="3265184" y="4290490"/>
            <a:chExt cx="1114408" cy="86927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3EFEB0F-288B-884B-B789-9A403B013C9C}"/>
                </a:ext>
              </a:extLst>
            </p:cNvPr>
            <p:cNvSpPr/>
            <p:nvPr/>
          </p:nvSpPr>
          <p:spPr>
            <a:xfrm>
              <a:off x="3426209" y="4290490"/>
              <a:ext cx="914400" cy="369332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1416D55-E56D-534B-A1ED-FEA0DBF4B2EF}"/>
                </a:ext>
              </a:extLst>
            </p:cNvPr>
            <p:cNvSpPr txBox="1"/>
            <p:nvPr/>
          </p:nvSpPr>
          <p:spPr>
            <a:xfrm>
              <a:off x="3265184" y="4790432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径向部分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607CD682-DA85-644F-A914-EEFAE82050C0}"/>
              </a:ext>
            </a:extLst>
          </p:cNvPr>
          <p:cNvSpPr txBox="1"/>
          <p:nvPr/>
        </p:nvSpPr>
        <p:spPr>
          <a:xfrm>
            <a:off x="4897813" y="392372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角度部分：球谐函数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1A7B2D8-BC4F-0941-A33B-065471CA1422}"/>
                  </a:ext>
                </a:extLst>
              </p:cNvPr>
              <p:cNvSpPr txBox="1"/>
              <p:nvPr/>
            </p:nvSpPr>
            <p:spPr>
              <a:xfrm>
                <a:off x="4390144" y="4781493"/>
                <a:ext cx="1194430" cy="332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1A7B2D8-BC4F-0941-A33B-065471CA1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144" y="4781493"/>
                <a:ext cx="1194430" cy="332848"/>
              </a:xfrm>
              <a:prstGeom prst="rect">
                <a:avLst/>
              </a:prstGeom>
              <a:blipFill>
                <a:blip r:embed="rId12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68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2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7161C-9DED-314A-967B-6AB11524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球谐函数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B8BA5BCF-7E22-D047-A1EB-ECCE29AB8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68" y="1441450"/>
            <a:ext cx="6350000" cy="38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D1565CA-3AAD-BA4C-B7E9-6F00A9E2B9AF}"/>
              </a:ext>
            </a:extLst>
          </p:cNvPr>
          <p:cNvSpPr txBox="1"/>
          <p:nvPr/>
        </p:nvSpPr>
        <p:spPr>
          <a:xfrm>
            <a:off x="1206086" y="15679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BD3FF0-7179-7547-B557-5AA7E466E52A}"/>
              </a:ext>
            </a:extLst>
          </p:cNvPr>
          <p:cNvSpPr txBox="1"/>
          <p:nvPr/>
        </p:nvSpPr>
        <p:spPr>
          <a:xfrm>
            <a:off x="1202407" y="254695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DF954A-9237-A145-8D68-F0F2EBE69A06}"/>
              </a:ext>
            </a:extLst>
          </p:cNvPr>
          <p:cNvSpPr txBox="1"/>
          <p:nvPr/>
        </p:nvSpPr>
        <p:spPr>
          <a:xfrm>
            <a:off x="1202407" y="360464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6BBBE7-1FE1-4144-A5A0-7B01CB111DD5}"/>
              </a:ext>
            </a:extLst>
          </p:cNvPr>
          <p:cNvSpPr txBox="1"/>
          <p:nvPr/>
        </p:nvSpPr>
        <p:spPr>
          <a:xfrm>
            <a:off x="1185530" y="458362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57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5FD0D-8AFF-B74E-B556-029FD9E3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048089B-B829-4347-A0FC-9B011CAB31C5}"/>
                  </a:ext>
                </a:extLst>
              </p:cNvPr>
              <p:cNvSpPr txBox="1"/>
              <p:nvPr/>
            </p:nvSpPr>
            <p:spPr>
              <a:xfrm>
                <a:off x="3122063" y="1524050"/>
                <a:ext cx="18903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𝚮𝚽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𝚬𝚽</m:t>
                    </m:r>
                  </m:oMath>
                </a14:m>
                <a:r>
                  <a:rPr kumimoji="1" lang="en-US" altLang="zh-CN" sz="3200" dirty="0"/>
                  <a:t> </a:t>
                </a:r>
                <a:endParaRPr kumimoji="1" lang="zh-CN" altLang="en-US" sz="3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048089B-B829-4347-A0FC-9B011CAB3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063" y="1524050"/>
                <a:ext cx="1890326" cy="492443"/>
              </a:xfrm>
              <a:prstGeom prst="rect">
                <a:avLst/>
              </a:prstGeom>
              <a:blipFill>
                <a:blip r:embed="rId2"/>
                <a:stretch>
                  <a:fillRect l="-6667" r="-667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A853C30-9195-494C-89C0-B5CE82716DDC}"/>
              </a:ext>
            </a:extLst>
          </p:cNvPr>
          <p:cNvSpPr txBox="1"/>
          <p:nvPr/>
        </p:nvSpPr>
        <p:spPr>
          <a:xfrm>
            <a:off x="1621158" y="2297688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非类氢离子</a:t>
            </a:r>
            <a:r>
              <a:rPr kumimoji="1" lang="en-US" altLang="zh-CN" dirty="0"/>
              <a:t>: &gt;1e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0486A2-9A0F-F34C-9811-2A6D3837FCC3}"/>
              </a:ext>
            </a:extLst>
          </p:cNvPr>
          <p:cNvSpPr/>
          <p:nvPr/>
        </p:nvSpPr>
        <p:spPr>
          <a:xfrm>
            <a:off x="3754702" y="2297688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多电子体系，无法解析求解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57DE49A-DCE9-4A43-8CF3-386A20684383}"/>
                  </a:ext>
                </a:extLst>
              </p:cNvPr>
              <p:cNvSpPr/>
              <p:nvPr/>
            </p:nvSpPr>
            <p:spPr>
              <a:xfrm>
                <a:off x="1794423" y="2743218"/>
                <a:ext cx="2038891" cy="986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𝚽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𝚿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57DE49A-DCE9-4A43-8CF3-386A20684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423" y="2743218"/>
                <a:ext cx="2038891" cy="986552"/>
              </a:xfrm>
              <a:prstGeom prst="rect">
                <a:avLst/>
              </a:prstGeom>
              <a:blipFill>
                <a:blip r:embed="rId3"/>
                <a:stretch>
                  <a:fillRect l="-18634" t="-132051" b="-182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FDD39F9-B27D-BF44-BB42-23571B628972}"/>
                  </a:ext>
                </a:extLst>
              </p:cNvPr>
              <p:cNvSpPr/>
              <p:nvPr/>
            </p:nvSpPr>
            <p:spPr>
              <a:xfrm>
                <a:off x="806731" y="3712564"/>
                <a:ext cx="23153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400" dirty="0"/>
                  <a:t>多电子基组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𝚿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FDD39F9-B27D-BF44-BB42-23571B628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31" y="3712564"/>
                <a:ext cx="2315332" cy="461665"/>
              </a:xfrm>
              <a:prstGeom prst="rect">
                <a:avLst/>
              </a:prstGeom>
              <a:blipFill>
                <a:blip r:embed="rId4"/>
                <a:stretch>
                  <a:fillRect l="-3825" t="-13514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F78B163-D149-2146-92A7-94FE76124212}"/>
                  </a:ext>
                </a:extLst>
              </p:cNvPr>
              <p:cNvSpPr txBox="1"/>
              <p:nvPr/>
            </p:nvSpPr>
            <p:spPr>
              <a:xfrm>
                <a:off x="4172395" y="3051828"/>
                <a:ext cx="1806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矩阵算法求解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sub>
                    </m:sSub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F78B163-D149-2146-92A7-94FE76124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395" y="3051828"/>
                <a:ext cx="1806841" cy="369332"/>
              </a:xfrm>
              <a:prstGeom prst="rect">
                <a:avLst/>
              </a:prstGeom>
              <a:blipFill>
                <a:blip r:embed="rId5"/>
                <a:stretch>
                  <a:fillRect l="-2797" t="-10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1C9059DC-3688-B04C-97ED-174EFF2F3F89}"/>
              </a:ext>
            </a:extLst>
          </p:cNvPr>
          <p:cNvSpPr txBox="1"/>
          <p:nvPr/>
        </p:nvSpPr>
        <p:spPr>
          <a:xfrm>
            <a:off x="5728813" y="3657594"/>
            <a:ext cx="257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费米子，交换反对称性</a:t>
            </a:r>
            <a:r>
              <a:rPr kumimoji="1" lang="en-US" altLang="zh-CN" dirty="0"/>
              <a:t>,</a:t>
            </a:r>
          </a:p>
          <a:p>
            <a:r>
              <a:rPr kumimoji="1" lang="en-US" altLang="zh-CN" dirty="0"/>
              <a:t> Slater Determinant</a:t>
            </a:r>
            <a:endParaRPr kumimoji="1"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42D2A17-9CB2-FD42-A0D8-E4A7192B3ED2}"/>
              </a:ext>
            </a:extLst>
          </p:cNvPr>
          <p:cNvGrpSpPr/>
          <p:nvPr/>
        </p:nvGrpSpPr>
        <p:grpSpPr>
          <a:xfrm>
            <a:off x="3222662" y="4322149"/>
            <a:ext cx="1346844" cy="859405"/>
            <a:chOff x="3222662" y="4605503"/>
            <a:chExt cx="1346844" cy="789971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3FC065E-EF76-714D-B6D7-F2509AC1A8A8}"/>
                </a:ext>
              </a:extLst>
            </p:cNvPr>
            <p:cNvSpPr txBox="1"/>
            <p:nvPr/>
          </p:nvSpPr>
          <p:spPr>
            <a:xfrm>
              <a:off x="3222662" y="5026142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单电子轨道</a:t>
              </a:r>
            </a:p>
          </p:txBody>
        </p:sp>
        <p:sp>
          <p:nvSpPr>
            <p:cNvPr id="13" name="下箭头 12">
              <a:extLst>
                <a:ext uri="{FF2B5EF4-FFF2-40B4-BE49-F238E27FC236}">
                  <a16:creationId xmlns:a16="http://schemas.microsoft.com/office/drawing/2014/main" id="{9F09CB65-1773-9940-BA73-CA4229196C68}"/>
                </a:ext>
              </a:extLst>
            </p:cNvPr>
            <p:cNvSpPr/>
            <p:nvPr/>
          </p:nvSpPr>
          <p:spPr>
            <a:xfrm>
              <a:off x="3852843" y="4605503"/>
              <a:ext cx="171851" cy="33053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11CB839F-B2FC-3B48-BE03-DC3A56FCF52A}"/>
              </a:ext>
            </a:extLst>
          </p:cNvPr>
          <p:cNvSpPr txBox="1"/>
          <p:nvPr/>
        </p:nvSpPr>
        <p:spPr>
          <a:xfrm>
            <a:off x="5220515" y="4571970"/>
            <a:ext cx="301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基组越接近真实情况，同样精度，需要的基组数量越少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EF3F21-5DB3-F146-B4FE-525EFC4161DC}"/>
              </a:ext>
            </a:extLst>
          </p:cNvPr>
          <p:cNvSpPr txBox="1"/>
          <p:nvPr/>
        </p:nvSpPr>
        <p:spPr>
          <a:xfrm>
            <a:off x="3387755" y="5829363"/>
            <a:ext cx="487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较好的单电子基组：原子轨道数值基组，</a:t>
            </a:r>
            <a:r>
              <a:rPr kumimoji="1" lang="en-US" altLang="zh-CN" dirty="0"/>
              <a:t>STO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47F5E09-63E1-EA48-AEAB-A299F33D0FDF}"/>
                  </a:ext>
                </a:extLst>
              </p:cNvPr>
              <p:cNvSpPr txBox="1"/>
              <p:nvPr/>
            </p:nvSpPr>
            <p:spPr>
              <a:xfrm>
                <a:off x="2687515" y="5325836"/>
                <a:ext cx="2417137" cy="312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=∑</m:t>
                        </m:r>
                        <m:sSubSup>
                          <m:sSubSup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sub>
                          <m:sup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</m:sSub>
                    <m:r>
                      <a:rPr kumimoji="1" lang="zh-CN" alt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单电子基组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47F5E09-63E1-EA48-AEAB-A299F33D0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515" y="5325836"/>
                <a:ext cx="2417137" cy="312906"/>
              </a:xfrm>
              <a:prstGeom prst="rect">
                <a:avLst/>
              </a:prstGeom>
              <a:blipFill>
                <a:blip r:embed="rId6"/>
                <a:stretch>
                  <a:fillRect l="-4188" t="-26923" r="-5759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43FC908-CAE0-5548-96DA-09287968D325}"/>
              </a:ext>
            </a:extLst>
          </p:cNvPr>
          <p:cNvSpPr txBox="1"/>
          <p:nvPr/>
        </p:nvSpPr>
        <p:spPr>
          <a:xfrm>
            <a:off x="907330" y="486735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“原子合成分子”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95E61D6-EFFA-9E4B-9064-5E3134FA256F}"/>
                  </a:ext>
                </a:extLst>
              </p:cNvPr>
              <p:cNvSpPr/>
              <p:nvPr/>
            </p:nvSpPr>
            <p:spPr>
              <a:xfrm>
                <a:off x="2848837" y="3758091"/>
                <a:ext cx="2718308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=|⋯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⋯&gt;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95E61D6-EFFA-9E4B-9064-5E3134FA25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837" y="3758091"/>
                <a:ext cx="2718308" cy="496674"/>
              </a:xfrm>
              <a:prstGeom prst="rect">
                <a:avLst/>
              </a:prstGeom>
              <a:blipFill>
                <a:blip r:embed="rId7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51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2" grpId="0"/>
      <p:bldP spid="14" grpId="0"/>
      <p:bldP spid="15" grpId="0"/>
      <p:bldP spid="18" grpId="0"/>
      <p:bldP spid="3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3706A-36EF-964D-B345-62725CCE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单电子基组：</a:t>
            </a:r>
            <a:r>
              <a:rPr kumimoji="1" lang="en-US" altLang="zh-CN" dirty="0"/>
              <a:t>GTO and STO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6EB4891-AA24-0C46-B345-28719C7E4B99}"/>
                  </a:ext>
                </a:extLst>
              </p:cNvPr>
              <p:cNvSpPr txBox="1"/>
              <p:nvPr/>
            </p:nvSpPr>
            <p:spPr>
              <a:xfrm>
                <a:off x="685902" y="1828842"/>
                <a:ext cx="4498347" cy="34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𝝍</m:t>
                      </m:r>
                      <m:d>
                        <m:d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zh-CN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𝜻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𝒏𝒍𝒎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  <m: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𝒍𝒎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6EB4891-AA24-0C46-B345-28719C7E4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02" y="1828842"/>
                <a:ext cx="4498347" cy="341247"/>
              </a:xfrm>
              <a:prstGeom prst="rect">
                <a:avLst/>
              </a:prstGeom>
              <a:blipFill>
                <a:blip r:embed="rId2"/>
                <a:stretch>
                  <a:fillRect l="-1408" r="-1127" b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0C16913F-C5A3-034A-96B6-BE7CB3470939}"/>
              </a:ext>
            </a:extLst>
          </p:cNvPr>
          <p:cNvSpPr txBox="1"/>
          <p:nvPr/>
        </p:nvSpPr>
        <p:spPr>
          <a:xfrm>
            <a:off x="5435454" y="1828842"/>
            <a:ext cx="329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STO (</a:t>
            </a:r>
            <a:r>
              <a:rPr kumimoji="1" lang="en-US" altLang="zh-CN" dirty="0">
                <a:solidFill>
                  <a:srgbClr val="FF0000"/>
                </a:solidFill>
              </a:rPr>
              <a:t>S</a:t>
            </a:r>
            <a:r>
              <a:rPr kumimoji="1" lang="en-US" altLang="zh-CN" dirty="0"/>
              <a:t>later       </a:t>
            </a:r>
            <a:r>
              <a:rPr kumimoji="1" lang="en-US" altLang="zh-CN" dirty="0">
                <a:solidFill>
                  <a:srgbClr val="FF0000"/>
                </a:solidFill>
              </a:rPr>
              <a:t>T</a:t>
            </a:r>
            <a:r>
              <a:rPr kumimoji="1" lang="en-US" altLang="zh-CN" dirty="0"/>
              <a:t>ype </a:t>
            </a:r>
            <a:r>
              <a:rPr kumimoji="1" lang="en-US" altLang="zh-CN" dirty="0">
                <a:solidFill>
                  <a:srgbClr val="FF0000"/>
                </a:solidFill>
              </a:rPr>
              <a:t>O</a:t>
            </a:r>
            <a:r>
              <a:rPr kumimoji="1" lang="en-US" altLang="zh-CN" dirty="0"/>
              <a:t>rbital)</a:t>
            </a:r>
            <a:endParaRPr kumimoji="1"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67C492A-DEBB-7C47-93DE-065416288276}"/>
              </a:ext>
            </a:extLst>
          </p:cNvPr>
          <p:cNvGrpSpPr/>
          <p:nvPr/>
        </p:nvGrpSpPr>
        <p:grpSpPr>
          <a:xfrm>
            <a:off x="762100" y="3505198"/>
            <a:ext cx="7978990" cy="369332"/>
            <a:chOff x="762100" y="3505198"/>
            <a:chExt cx="797899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7FEECDD-3B7D-CE40-8DD8-0F090B1BA5FD}"/>
                    </a:ext>
                  </a:extLst>
                </p:cNvPr>
                <p:cNvSpPr txBox="1"/>
                <p:nvPr/>
              </p:nvSpPr>
              <p:spPr>
                <a:xfrm>
                  <a:off x="762100" y="3505198"/>
                  <a:ext cx="4131836" cy="3467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i="1" dirty="0" smtClean="0">
                            <a:latin typeface="Cambria Math" panose="02040503050406030204" pitchFamily="18" charset="0"/>
                          </a:rPr>
                          <m:t>𝝌</m:t>
                        </m:r>
                        <m:d>
                          <m:d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acc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⃗"/>
                                <m:ctrlPr>
                                  <a:rPr kumimoji="1" lang="zh-CN" alt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zh-CN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d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𝒍𝒎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kumimoji="1"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kumimoji="1"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  <m:sSup>
                              <m:sSupPr>
                                <m:ctrlPr>
                                  <a:rPr kumimoji="1"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kumimoji="1"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sup>
                        </m:sSup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𝒍𝒎</m:t>
                            </m:r>
                          </m:sub>
                        </m:s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7FEECDD-3B7D-CE40-8DD8-0F090B1BA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100" y="3505198"/>
                  <a:ext cx="4131836" cy="346762"/>
                </a:xfrm>
                <a:prstGeom prst="rect">
                  <a:avLst/>
                </a:prstGeom>
                <a:blipFill>
                  <a:blip r:embed="rId3"/>
                  <a:stretch>
                    <a:fillRect r="-307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453D55A-FDC6-EF4F-A498-833B2DE5FF0C}"/>
                </a:ext>
              </a:extLst>
            </p:cNvPr>
            <p:cNvSpPr txBox="1"/>
            <p:nvPr/>
          </p:nvSpPr>
          <p:spPr>
            <a:xfrm>
              <a:off x="5410178" y="3505198"/>
              <a:ext cx="3330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GTO (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G</a:t>
              </a:r>
              <a:r>
                <a:rPr kumimoji="1" lang="en-US" altLang="zh-CN" dirty="0"/>
                <a:t>aussian 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T</a:t>
              </a:r>
              <a:r>
                <a:rPr kumimoji="1" lang="en-US" altLang="zh-CN" dirty="0"/>
                <a:t>ype 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O</a:t>
              </a:r>
              <a:r>
                <a:rPr kumimoji="1" lang="en-US" altLang="zh-CN" dirty="0"/>
                <a:t>rbital)</a:t>
              </a:r>
              <a:endParaRPr kumimoji="1" lang="zh-CN" altLang="en-US" dirty="0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D18C86F-84CC-374A-8C24-36CEDE82FB4F}"/>
              </a:ext>
            </a:extLst>
          </p:cNvPr>
          <p:cNvSpPr txBox="1"/>
          <p:nvPr/>
        </p:nvSpPr>
        <p:spPr>
          <a:xfrm>
            <a:off x="1727652" y="2394266"/>
            <a:ext cx="5604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优点：</a:t>
            </a:r>
            <a:r>
              <a:rPr kumimoji="1" lang="en-US" altLang="zh-CN" dirty="0"/>
              <a:t>cusp</a:t>
            </a:r>
            <a:r>
              <a:rPr kumimoji="1" lang="zh-CN" altLang="en-US" dirty="0"/>
              <a:t>，氢原子和类氢离子的原子轨道，高效，</a:t>
            </a:r>
            <a:endParaRPr kumimoji="1" lang="en-US" altLang="zh-CN" dirty="0"/>
          </a:p>
          <a:p>
            <a:r>
              <a:rPr kumimoji="1" lang="zh-CN" altLang="en-US" dirty="0"/>
              <a:t>           可以有</a:t>
            </a:r>
            <a:r>
              <a:rPr kumimoji="1" lang="en-US" altLang="zh-CN" dirty="0"/>
              <a:t>3s</a:t>
            </a:r>
            <a:r>
              <a:rPr kumimoji="1" lang="zh-CN" altLang="en-US" dirty="0"/>
              <a:t> </a:t>
            </a:r>
            <a:r>
              <a:rPr kumimoji="1" lang="en-US" altLang="zh-CN" dirty="0"/>
              <a:t>3p</a:t>
            </a:r>
            <a:r>
              <a:rPr kumimoji="1" lang="zh-CN" altLang="en-US" dirty="0"/>
              <a:t>等基组</a:t>
            </a: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69AAE0-BCC8-C848-8B91-BC434DE1844A}"/>
              </a:ext>
            </a:extLst>
          </p:cNvPr>
          <p:cNvSpPr txBox="1"/>
          <p:nvPr/>
        </p:nvSpPr>
        <p:spPr>
          <a:xfrm>
            <a:off x="1727652" y="5029158"/>
            <a:ext cx="651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缺点：</a:t>
            </a:r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</a:rPr>
              <a:t>no</a:t>
            </a:r>
            <a:r>
              <a:rPr kumimoji="1" lang="zh-CN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</a:rPr>
              <a:t>cusp</a:t>
            </a:r>
            <a:r>
              <a:rPr kumimoji="1" lang="zh-CN" altLang="en-US" dirty="0">
                <a:solidFill>
                  <a:schemeClr val="accent2">
                    <a:lumMod val="50000"/>
                  </a:schemeClr>
                </a:solidFill>
              </a:rPr>
              <a:t>，只能有</a:t>
            </a:r>
            <a:r>
              <a:rPr kumimoji="1" lang="en-US" altLang="zh-CN" dirty="0">
                <a:solidFill>
                  <a:schemeClr val="accent2">
                    <a:lumMod val="50000"/>
                  </a:schemeClr>
                </a:solidFill>
              </a:rPr>
              <a:t>1s2p3d</a:t>
            </a:r>
            <a:r>
              <a:rPr kumimoji="1" lang="zh-CN" altLang="en-US" dirty="0">
                <a:solidFill>
                  <a:schemeClr val="accent2">
                    <a:lumMod val="50000"/>
                  </a:schemeClr>
                </a:solidFill>
              </a:rPr>
              <a:t>等，低效，与原子轨道偏差大</a:t>
            </a:r>
            <a:endParaRPr kumimoji="1" lang="en-US" altLang="zh-CN" dirty="0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804A8C0-EC24-4348-A10D-3DB8D8B4F679}"/>
                  </a:ext>
                </a:extLst>
              </p:cNvPr>
              <p:cNvSpPr/>
              <p:nvPr/>
            </p:nvSpPr>
            <p:spPr>
              <a:xfrm>
                <a:off x="2179410" y="3895509"/>
                <a:ext cx="3057247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𝒍𝒎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𝒑𝒒𝒕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𝒍𝒎</m:t>
                              </m:r>
                            </m:sup>
                          </m:sSubSup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804A8C0-EC24-4348-A10D-3DB8D8B4F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410" y="3895509"/>
                <a:ext cx="3057247" cy="763029"/>
              </a:xfrm>
              <a:prstGeom prst="rect">
                <a:avLst/>
              </a:prstGeom>
              <a:blipFill>
                <a:blip r:embed="rId4"/>
                <a:stretch>
                  <a:fillRect t="-12131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7E2124E-F827-4542-B276-0CF9687A5189}"/>
                  </a:ext>
                </a:extLst>
              </p:cNvPr>
              <p:cNvSpPr/>
              <p:nvPr/>
            </p:nvSpPr>
            <p:spPr>
              <a:xfrm>
                <a:off x="2147495" y="4418525"/>
                <a:ext cx="4292585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𝒑𝒒𝒕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𝒍𝒎</m:t>
                              </m:r>
                            </m:sup>
                          </m:sSubSup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𝒍𝒎</m:t>
                                  </m:r>
                                </m:sub>
                              </m:sSub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p>
                          </m:sSup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7E2124E-F827-4542-B276-0CF9687A5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95" y="4418525"/>
                <a:ext cx="4292585" cy="763029"/>
              </a:xfrm>
              <a:prstGeom prst="rect">
                <a:avLst/>
              </a:prstGeom>
              <a:blipFill>
                <a:blip r:embed="rId5"/>
                <a:stretch>
                  <a:fillRect l="-11209" t="-122951" b="-168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58C875A2-65CF-5042-AA9C-A5F9EB1A8118}"/>
              </a:ext>
            </a:extLst>
          </p:cNvPr>
          <p:cNvGrpSpPr/>
          <p:nvPr/>
        </p:nvGrpSpPr>
        <p:grpSpPr>
          <a:xfrm>
            <a:off x="3276634" y="4509951"/>
            <a:ext cx="4410513" cy="519206"/>
            <a:chOff x="3276634" y="4509951"/>
            <a:chExt cx="4410513" cy="51920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0F0FD97-0E84-9041-A156-DD0C01C7F053}"/>
                </a:ext>
              </a:extLst>
            </p:cNvPr>
            <p:cNvSpPr/>
            <p:nvPr/>
          </p:nvSpPr>
          <p:spPr>
            <a:xfrm>
              <a:off x="3276634" y="4527012"/>
              <a:ext cx="3057246" cy="502145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AD95362-6CDF-494B-BD2E-5EC1C3B9691B}"/>
                </a:ext>
              </a:extLst>
            </p:cNvPr>
            <p:cNvSpPr txBox="1"/>
            <p:nvPr/>
          </p:nvSpPr>
          <p:spPr>
            <a:xfrm>
              <a:off x="6489383" y="4509951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cartesian</a:t>
              </a:r>
              <a:endParaRPr kumimoji="1"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322480DF-E614-B34A-A975-7009CB9692E8}"/>
              </a:ext>
            </a:extLst>
          </p:cNvPr>
          <p:cNvSpPr txBox="1"/>
          <p:nvPr/>
        </p:nvSpPr>
        <p:spPr>
          <a:xfrm>
            <a:off x="739810" y="449479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spherical</a:t>
            </a:r>
            <a:endParaRPr kumimoji="1"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2E39507-9E24-834B-A44A-6B8A27F51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5634" y="2249774"/>
            <a:ext cx="1570185" cy="124000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64BAD02-076A-D442-A019-C635DC72512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9211" r="3054" b="8304"/>
          <a:stretch/>
        </p:blipFill>
        <p:spPr>
          <a:xfrm>
            <a:off x="6826678" y="5534012"/>
            <a:ext cx="1720938" cy="122926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9B53F94-22D7-D444-821F-B9E0DA037846}"/>
              </a:ext>
            </a:extLst>
          </p:cNvPr>
          <p:cNvSpPr/>
          <p:nvPr/>
        </p:nvSpPr>
        <p:spPr>
          <a:xfrm>
            <a:off x="1727652" y="3021879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缺点：</a:t>
            </a:r>
            <a:r>
              <a:rPr kumimoji="1" lang="zh-CN" altLang="en-US" dirty="0">
                <a:solidFill>
                  <a:schemeClr val="accent2">
                    <a:lumMod val="50000"/>
                  </a:schemeClr>
                </a:solidFill>
              </a:rPr>
              <a:t>不能解析积分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1B2565-E1DF-5847-B717-301862E0BFAD}"/>
              </a:ext>
            </a:extLst>
          </p:cNvPr>
          <p:cNvSpPr/>
          <p:nvPr/>
        </p:nvSpPr>
        <p:spPr>
          <a:xfrm>
            <a:off x="1727652" y="5607521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优点：</a:t>
            </a:r>
            <a:r>
              <a:rPr kumimoji="1" lang="zh-CN" altLang="en-US" dirty="0">
                <a:solidFill>
                  <a:srgbClr val="FF0000"/>
                </a:solidFill>
              </a:rPr>
              <a:t>可以解析积分！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C9FE49D-EED5-354D-AA24-4BE7D1E61607}"/>
              </a:ext>
            </a:extLst>
          </p:cNvPr>
          <p:cNvGrpSpPr/>
          <p:nvPr/>
        </p:nvGrpSpPr>
        <p:grpSpPr>
          <a:xfrm>
            <a:off x="1427001" y="4068186"/>
            <a:ext cx="3649964" cy="2291275"/>
            <a:chOff x="2667050" y="2409711"/>
            <a:chExt cx="4076700" cy="260350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12A5E538-BB48-AE4E-82C1-76028BA25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67050" y="2409711"/>
              <a:ext cx="4076700" cy="2603500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FAE3482-A8F9-FA42-8DD7-9891853567C3}"/>
                </a:ext>
              </a:extLst>
            </p:cNvPr>
            <p:cNvSpPr txBox="1"/>
            <p:nvPr/>
          </p:nvSpPr>
          <p:spPr>
            <a:xfrm>
              <a:off x="2667050" y="243842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1s</a:t>
              </a:r>
              <a:endParaRPr kumimoji="1"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8E2D3E7-E656-0A45-ACC6-D0029163D3D1}"/>
                </a:ext>
              </a:extLst>
            </p:cNvPr>
            <p:cNvSpPr txBox="1"/>
            <p:nvPr/>
          </p:nvSpPr>
          <p:spPr>
            <a:xfrm>
              <a:off x="3108196" y="365759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2s</a:t>
              </a:r>
              <a:endParaRPr kumimoji="1"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A02197B-7153-A248-95B4-D2D5E7FEB07F}"/>
                </a:ext>
              </a:extLst>
            </p:cNvPr>
            <p:cNvSpPr txBox="1"/>
            <p:nvPr/>
          </p:nvSpPr>
          <p:spPr>
            <a:xfrm>
              <a:off x="4292723" y="441957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3s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54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5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02D24-88A1-2B49-BD0E-6AE66CAC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Contracted and primitive GTO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301C55-6BC7-7448-8904-DE905DA0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83" y="1595068"/>
            <a:ext cx="6019642" cy="22383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43F450-AD38-7A41-899C-BEF01054D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83" y="4038584"/>
            <a:ext cx="65913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3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DB3C58E-7242-895D-7085-4D39AEEF82A8}"/>
                  </a:ext>
                </a:extLst>
              </p:cNvPr>
              <p:cNvSpPr txBox="1"/>
              <p:nvPr/>
            </p:nvSpPr>
            <p:spPr>
              <a:xfrm>
                <a:off x="636731" y="1313829"/>
                <a:ext cx="19287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latin typeface="Cambria Math" panose="02040503050406030204" pitchFamily="18" charset="0"/>
                        </a:rPr>
                        <m:t>𝑭𝑪</m:t>
                      </m:r>
                      <m:r>
                        <a:rPr kumimoji="1"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1" i="1" smtClean="0">
                          <a:latin typeface="Cambria Math" panose="02040503050406030204" pitchFamily="18" charset="0"/>
                        </a:rPr>
                        <m:t>𝑺𝑪𝑬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DB3C58E-7242-895D-7085-4D39AEEF8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31" y="1313829"/>
                <a:ext cx="1928798" cy="492443"/>
              </a:xfrm>
              <a:prstGeom prst="rect">
                <a:avLst/>
              </a:prstGeom>
              <a:blipFill>
                <a:blip r:embed="rId3"/>
                <a:stretch>
                  <a:fillRect l="-3247" r="-324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3DC63EE3-0665-E033-7173-E64C09E931E9}"/>
              </a:ext>
            </a:extLst>
          </p:cNvPr>
          <p:cNvGrpSpPr/>
          <p:nvPr/>
        </p:nvGrpSpPr>
        <p:grpSpPr>
          <a:xfrm>
            <a:off x="210374" y="1756097"/>
            <a:ext cx="7427337" cy="408125"/>
            <a:chOff x="210374" y="1756097"/>
            <a:chExt cx="7427337" cy="4081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F2EF0AC-B424-E108-8FA9-9F076F0C3DE0}"/>
                    </a:ext>
                  </a:extLst>
                </p:cNvPr>
                <p:cNvSpPr txBox="1"/>
                <p:nvPr/>
              </p:nvSpPr>
              <p:spPr>
                <a:xfrm>
                  <a:off x="210374" y="1806272"/>
                  <a:ext cx="647683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𝒆𝒙𝒕</m:t>
                            </m:r>
                          </m:sub>
                        </m:s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p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𝒙𝒄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  <m:d>
                          <m:d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d>
                          <m:d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F2EF0AC-B424-E108-8FA9-9F076F0C3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374" y="1806272"/>
                  <a:ext cx="6476830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2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68E8B564-8BF5-8F8A-BB9D-ADE83F6ED31C}"/>
                    </a:ext>
                  </a:extLst>
                </p:cNvPr>
                <p:cNvSpPr/>
                <p:nvPr/>
              </p:nvSpPr>
              <p:spPr>
                <a:xfrm>
                  <a:off x="6248356" y="1756097"/>
                  <a:ext cx="1389355" cy="4081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𝑪𝒏</m:t>
                        </m:r>
                        <m:sSup>
                          <m:sSup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68E8B564-8BF5-8F8A-BB9D-ADE83F6ED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356" y="1756097"/>
                  <a:ext cx="1389355" cy="40812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68AC9CA-373C-D9B7-782D-6DEA96A7C4EE}"/>
              </a:ext>
            </a:extLst>
          </p:cNvPr>
          <p:cNvGrpSpPr/>
          <p:nvPr/>
        </p:nvGrpSpPr>
        <p:grpSpPr>
          <a:xfrm>
            <a:off x="931332" y="2360884"/>
            <a:ext cx="4369991" cy="1279641"/>
            <a:chOff x="1797734" y="2349052"/>
            <a:chExt cx="4369991" cy="12796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0813857-B50E-73BB-2C45-00BCDA27EEC1}"/>
                    </a:ext>
                  </a:extLst>
                </p:cNvPr>
                <p:cNvSpPr txBox="1"/>
                <p:nvPr/>
              </p:nvSpPr>
              <p:spPr>
                <a:xfrm>
                  <a:off x="1797734" y="2373385"/>
                  <a:ext cx="2084865" cy="3326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𝝁𝝂</m:t>
                            </m:r>
                          </m:sub>
                        </m:s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𝝁𝝂</m:t>
                            </m:r>
                          </m:e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𝝀𝝈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𝝈𝝀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0813857-B50E-73BB-2C45-00BCDA27EE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734" y="2373385"/>
                  <a:ext cx="2084865" cy="332655"/>
                </a:xfrm>
                <a:prstGeom prst="rect">
                  <a:avLst/>
                </a:prstGeom>
                <a:blipFill>
                  <a:blip r:embed="rId6"/>
                  <a:stretch>
                    <a:fillRect l="-3030" r="-606" b="-17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7200F23-179A-E2BF-E647-3129B8F49322}"/>
                    </a:ext>
                  </a:extLst>
                </p:cNvPr>
                <p:cNvSpPr txBox="1"/>
                <p:nvPr/>
              </p:nvSpPr>
              <p:spPr>
                <a:xfrm>
                  <a:off x="3993091" y="2349052"/>
                  <a:ext cx="2174634" cy="3326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𝝁𝝂</m:t>
                            </m:r>
                          </m:sub>
                        </m:s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𝝁𝝈</m:t>
                            </m:r>
                          </m:e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𝝀𝝂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𝝈𝝀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7200F23-179A-E2BF-E647-3129B8F49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3091" y="2349052"/>
                  <a:ext cx="2174634" cy="332655"/>
                </a:xfrm>
                <a:prstGeom prst="rect">
                  <a:avLst/>
                </a:prstGeom>
                <a:blipFill>
                  <a:blip r:embed="rId7"/>
                  <a:stretch>
                    <a:fillRect l="-2326" r="-581" b="-17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65F6953-5795-B8D0-6A9A-B962547C3F5C}"/>
                    </a:ext>
                  </a:extLst>
                </p:cNvPr>
                <p:cNvSpPr txBox="1"/>
                <p:nvPr/>
              </p:nvSpPr>
              <p:spPr>
                <a:xfrm>
                  <a:off x="1797734" y="2842516"/>
                  <a:ext cx="3840539" cy="7861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𝝁𝝂</m:t>
                            </m:r>
                          </m:sub>
                          <m:sup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𝒙𝒄</m:t>
                            </m:r>
                          </m:sup>
                        </m:sSubSup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𝝌</m:t>
                                </m:r>
                              </m:e>
                              <m:sub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sub>
                              <m:sup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𝝌</m:t>
                                </m:r>
                              </m:e>
                              <m:sub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sub>
                              <m:sup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𝒙𝒄</m:t>
                                </m:r>
                              </m:sub>
                              <m:sup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sup>
                            </m:sSubSup>
                          </m:e>
                        </m:nary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sub>
                              <m:sup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sub>
                              <m:sup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65F6953-5795-B8D0-6A9A-B962547C3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734" y="2842516"/>
                  <a:ext cx="3840539" cy="786177"/>
                </a:xfrm>
                <a:prstGeom prst="rect">
                  <a:avLst/>
                </a:prstGeom>
                <a:blipFill>
                  <a:blip r:embed="rId8"/>
                  <a:stretch>
                    <a:fillRect l="-4950" t="-138095" b="-1873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D52FE86-8B92-C19A-5D4F-D618503502B9}"/>
              </a:ext>
            </a:extLst>
          </p:cNvPr>
          <p:cNvGrpSpPr/>
          <p:nvPr/>
        </p:nvGrpSpPr>
        <p:grpSpPr>
          <a:xfrm>
            <a:off x="794315" y="4926209"/>
            <a:ext cx="3573850" cy="461665"/>
            <a:chOff x="794315" y="4926209"/>
            <a:chExt cx="3573850" cy="46166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DC19CAC-1D2D-14E7-89FF-7108CA548CE2}"/>
                </a:ext>
              </a:extLst>
            </p:cNvPr>
            <p:cNvSpPr txBox="1"/>
            <p:nvPr/>
          </p:nvSpPr>
          <p:spPr>
            <a:xfrm>
              <a:off x="794315" y="4926209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DIIS</a:t>
              </a:r>
              <a:endParaRPr kumimoji="1" lang="zh-CN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8FA8D77-022A-8FE5-9B18-F4E3D90D843E}"/>
                    </a:ext>
                  </a:extLst>
                </p:cNvPr>
                <p:cNvSpPr txBox="1"/>
                <p:nvPr/>
              </p:nvSpPr>
              <p:spPr>
                <a:xfrm>
                  <a:off x="2086771" y="5003154"/>
                  <a:ext cx="22813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sSub>
                          <m:sSub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8FA8D77-022A-8FE5-9B18-F4E3D90D8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6771" y="5003154"/>
                  <a:ext cx="228139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657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143B1507-B7F5-1B6D-85D2-2F3452437D9C}"/>
              </a:ext>
            </a:extLst>
          </p:cNvPr>
          <p:cNvSpPr txBox="1"/>
          <p:nvPr/>
        </p:nvSpPr>
        <p:spPr>
          <a:xfrm>
            <a:off x="809212" y="5481869"/>
            <a:ext cx="119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06F558D-CE49-DEE3-27DE-FE7422E1492E}"/>
              </a:ext>
            </a:extLst>
          </p:cNvPr>
          <p:cNvSpPr txBox="1"/>
          <p:nvPr/>
        </p:nvSpPr>
        <p:spPr>
          <a:xfrm>
            <a:off x="5043049" y="3182056"/>
            <a:ext cx="3349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800" dirty="0">
                <a:solidFill>
                  <a:srgbClr val="FF0000"/>
                </a:solidFill>
              </a:rPr>
              <a:t>积分：解析</a:t>
            </a:r>
            <a:r>
              <a:rPr kumimoji="1" lang="en-US" altLang="zh-CN" sz="2800" dirty="0">
                <a:solidFill>
                  <a:srgbClr val="FF0000"/>
                </a:solidFill>
              </a:rPr>
              <a:t>/</a:t>
            </a:r>
            <a:r>
              <a:rPr kumimoji="1" lang="zh-CN" altLang="en-US" sz="2800" dirty="0">
                <a:solidFill>
                  <a:srgbClr val="FF0000"/>
                </a:solidFill>
              </a:rPr>
              <a:t>数值</a:t>
            </a:r>
            <a:endParaRPr kumimoji="1" lang="en-US" altLang="zh-CN" sz="2800" dirty="0">
              <a:solidFill>
                <a:srgbClr val="FF0000"/>
              </a:solidFill>
            </a:endParaRPr>
          </a:p>
          <a:p>
            <a:pPr algn="r"/>
            <a:endParaRPr kumimoji="1" lang="en-US" altLang="zh-CN" sz="2800" dirty="0">
              <a:solidFill>
                <a:srgbClr val="FF0000"/>
              </a:solidFill>
            </a:endParaRPr>
          </a:p>
          <a:p>
            <a:pPr algn="r"/>
            <a:r>
              <a:rPr kumimoji="1" lang="zh-CN" altLang="en-US" sz="2800" dirty="0">
                <a:solidFill>
                  <a:srgbClr val="FF0000"/>
                </a:solidFill>
              </a:rPr>
              <a:t>矩阵乘：稀疏</a:t>
            </a:r>
            <a:r>
              <a:rPr kumimoji="1" lang="en-US" altLang="zh-CN" sz="2800" dirty="0">
                <a:solidFill>
                  <a:srgbClr val="FF0000"/>
                </a:solidFill>
              </a:rPr>
              <a:t>/</a:t>
            </a:r>
            <a:r>
              <a:rPr kumimoji="1" lang="zh-CN" altLang="en-US" sz="2800" dirty="0">
                <a:solidFill>
                  <a:srgbClr val="FF0000"/>
                </a:solidFill>
              </a:rPr>
              <a:t>稠密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A7D54DA-F340-B897-C846-075F57320B40}"/>
              </a:ext>
            </a:extLst>
          </p:cNvPr>
          <p:cNvGrpSpPr/>
          <p:nvPr/>
        </p:nvGrpSpPr>
        <p:grpSpPr>
          <a:xfrm>
            <a:off x="636731" y="4038584"/>
            <a:ext cx="3464222" cy="488050"/>
            <a:chOff x="636731" y="4247986"/>
            <a:chExt cx="3464222" cy="48805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EF10D5A-C4FA-7D65-AEE5-558F0ADA7CA9}"/>
                </a:ext>
              </a:extLst>
            </p:cNvPr>
            <p:cNvSpPr txBox="1"/>
            <p:nvPr/>
          </p:nvSpPr>
          <p:spPr>
            <a:xfrm>
              <a:off x="636731" y="4274371"/>
              <a:ext cx="119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TDDFT</a:t>
              </a:r>
              <a:endParaRPr kumimoji="1" lang="zh-CN" altLang="en-US" sz="240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128B8AE-66CB-1886-38B3-7BF860DABCBA}"/>
                </a:ext>
              </a:extLst>
            </p:cNvPr>
            <p:cNvGrpSpPr/>
            <p:nvPr/>
          </p:nvGrpSpPr>
          <p:grpSpPr>
            <a:xfrm>
              <a:off x="2294879" y="4247986"/>
              <a:ext cx="1806074" cy="416145"/>
              <a:chOff x="2294879" y="4247986"/>
              <a:chExt cx="1806074" cy="41614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BB296D94-D742-E201-6F15-8F04567B5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294879" y="4247986"/>
                    <a:ext cx="864467" cy="4095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𝒂𝒊</m:t>
                              </m:r>
                            </m:sub>
                            <m:sup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𝒃𝒋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𝒃𝒋</m:t>
                              </m:r>
                            </m:sub>
                            <m:sup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sz="2000" dirty="0"/>
                  </a:p>
                </p:txBody>
              </p:sp>
            </mc:Choice>
            <mc:Fallback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BB296D94-D742-E201-6F15-8F04567B5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4879" y="4247986"/>
                    <a:ext cx="864467" cy="4095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348" t="-2941" r="-4348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04AC1BB-34AE-44F7-5135-7862C4462B38}"/>
                  </a:ext>
                </a:extLst>
              </p:cNvPr>
              <p:cNvSpPr txBox="1"/>
              <p:nvPr/>
            </p:nvSpPr>
            <p:spPr>
              <a:xfrm>
                <a:off x="3416150" y="4294799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0000FF"/>
                    </a:solidFill>
                  </a:rPr>
                  <a:t>MVP</a:t>
                </a:r>
                <a:endParaRPr kumimoji="1" lang="zh-CN" altLang="en-US" dirty="0">
                  <a:solidFill>
                    <a:srgbClr val="0000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895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12F87AA-3D96-5A4B-BC47-D8AA0CDE27F4}"/>
                  </a:ext>
                </a:extLst>
              </p:cNvPr>
              <p:cNvSpPr txBox="1"/>
              <p:nvPr/>
            </p:nvSpPr>
            <p:spPr>
              <a:xfrm>
                <a:off x="3277119" y="1575656"/>
                <a:ext cx="14735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kumimoji="1" lang="en-US" altLang="zh-CN" sz="3200" dirty="0"/>
                  <a:t> </a:t>
                </a:r>
                <a:endParaRPr kumimoji="1" lang="zh-CN" altLang="en-US" sz="3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12F87AA-3D96-5A4B-BC47-D8AA0CDE2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19" y="1575656"/>
                <a:ext cx="1473545" cy="492443"/>
              </a:xfrm>
              <a:prstGeom prst="rect">
                <a:avLst/>
              </a:prstGeom>
              <a:blipFill>
                <a:blip r:embed="rId3"/>
                <a:stretch>
                  <a:fillRect l="-10345" r="-86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903BA32-2EA6-DCC1-DC01-D1FBDC853F85}"/>
                  </a:ext>
                </a:extLst>
              </p:cNvPr>
              <p:cNvSpPr txBox="1"/>
              <p:nvPr/>
            </p:nvSpPr>
            <p:spPr>
              <a:xfrm>
                <a:off x="7036357" y="2417156"/>
                <a:ext cx="1586588" cy="671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𝒊𝒌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903BA32-2EA6-DCC1-DC01-D1FBDC853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357" y="2417156"/>
                <a:ext cx="1586588" cy="671979"/>
              </a:xfrm>
              <a:prstGeom prst="rect">
                <a:avLst/>
              </a:prstGeom>
              <a:blipFill>
                <a:blip r:embed="rId4"/>
                <a:stretch>
                  <a:fillRect l="-17323" t="-144444" r="-1575" b="-19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D34C77E8-C78B-EF6B-4174-2754A956AC34}"/>
              </a:ext>
            </a:extLst>
          </p:cNvPr>
          <p:cNvGrpSpPr/>
          <p:nvPr/>
        </p:nvGrpSpPr>
        <p:grpSpPr>
          <a:xfrm>
            <a:off x="1488180" y="2286030"/>
            <a:ext cx="5405839" cy="1156302"/>
            <a:chOff x="1488180" y="3006885"/>
            <a:chExt cx="5405839" cy="11563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060AC5C-0A5B-B3B7-86B8-87E9CBFE29E7}"/>
                    </a:ext>
                  </a:extLst>
                </p:cNvPr>
                <p:cNvSpPr txBox="1"/>
                <p:nvPr/>
              </p:nvSpPr>
              <p:spPr>
                <a:xfrm>
                  <a:off x="1981268" y="3886188"/>
                  <a:ext cx="6139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060AC5C-0A5B-B3B7-86B8-87E9CBFE2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68" y="3886188"/>
                  <a:ext cx="61395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163" r="-6122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829EA46-88C3-7C3E-5353-803452C6244A}"/>
                    </a:ext>
                  </a:extLst>
                </p:cNvPr>
                <p:cNvSpPr txBox="1"/>
                <p:nvPr/>
              </p:nvSpPr>
              <p:spPr>
                <a:xfrm>
                  <a:off x="1488180" y="3006885"/>
                  <a:ext cx="5405839" cy="8031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𝟏𝟏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𝟏𝟏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𝟏𝟏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kumimoji="1"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𝒍𝒎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829EA46-88C3-7C3E-5353-803452C62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8180" y="3006885"/>
                  <a:ext cx="5405839" cy="803105"/>
                </a:xfrm>
                <a:prstGeom prst="rect">
                  <a:avLst/>
                </a:prstGeom>
                <a:blipFill>
                  <a:blip r:embed="rId6"/>
                  <a:stretch>
                    <a:fillRect t="-3125"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1027926-894C-56D4-4DBD-4EA48D3BBDB6}"/>
                    </a:ext>
                  </a:extLst>
                </p:cNvPr>
                <p:cNvSpPr txBox="1"/>
                <p:nvPr/>
              </p:nvSpPr>
              <p:spPr>
                <a:xfrm>
                  <a:off x="5811992" y="3886186"/>
                  <a:ext cx="5690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1027926-894C-56D4-4DBD-4EA48D3BB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992" y="3886186"/>
                  <a:ext cx="56906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522" r="-6522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8E2CD37-15B2-8A02-1BF7-D0881A059215}"/>
                    </a:ext>
                  </a:extLst>
                </p:cNvPr>
                <p:cNvSpPr txBox="1"/>
                <p:nvPr/>
              </p:nvSpPr>
              <p:spPr>
                <a:xfrm>
                  <a:off x="3901756" y="3886187"/>
                  <a:ext cx="5338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8E2CD37-15B2-8A02-1BF7-D0881A0592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756" y="3886187"/>
                  <a:ext cx="53380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302" r="-6977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47C842D-C0A7-9E69-A7ED-F0512B91C49D}"/>
              </a:ext>
            </a:extLst>
          </p:cNvPr>
          <p:cNvSpPr txBox="1"/>
          <p:nvPr/>
        </p:nvSpPr>
        <p:spPr>
          <a:xfrm>
            <a:off x="1058467" y="3855223"/>
            <a:ext cx="3674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do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= 1,N</a:t>
            </a:r>
          </a:p>
          <a:p>
            <a:r>
              <a:rPr kumimoji="1" lang="en-US" altLang="zh-CN" dirty="0"/>
              <a:t>   do j = 1,M</a:t>
            </a:r>
          </a:p>
          <a:p>
            <a:r>
              <a:rPr kumimoji="1" lang="en-US" altLang="zh-CN" dirty="0"/>
              <a:t>      do k = 1,L</a:t>
            </a:r>
          </a:p>
          <a:p>
            <a:r>
              <a:rPr kumimoji="1" lang="en-US" altLang="zh-CN" dirty="0"/>
              <a:t>         c(</a:t>
            </a:r>
            <a:r>
              <a:rPr kumimoji="1" lang="en-US" altLang="zh-CN" dirty="0" err="1"/>
              <a:t>i,j</a:t>
            </a:r>
            <a:r>
              <a:rPr kumimoji="1" lang="en-US" altLang="zh-CN" dirty="0"/>
              <a:t>) = c(</a:t>
            </a:r>
            <a:r>
              <a:rPr kumimoji="1" lang="en-US" altLang="zh-CN" dirty="0" err="1"/>
              <a:t>i,j</a:t>
            </a:r>
            <a:r>
              <a:rPr kumimoji="1" lang="en-US" altLang="zh-CN" dirty="0"/>
              <a:t>) + a(</a:t>
            </a:r>
            <a:r>
              <a:rPr kumimoji="1" lang="en-US" altLang="zh-CN" dirty="0" err="1"/>
              <a:t>i,k</a:t>
            </a:r>
            <a:r>
              <a:rPr kumimoji="1" lang="en-US" altLang="zh-CN" dirty="0"/>
              <a:t>) * b(</a:t>
            </a:r>
            <a:r>
              <a:rPr kumimoji="1" lang="en-US" altLang="zh-CN" dirty="0" err="1"/>
              <a:t>k,j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      end do</a:t>
            </a:r>
          </a:p>
          <a:p>
            <a:r>
              <a:rPr kumimoji="1" lang="en-US" altLang="zh-CN" dirty="0"/>
              <a:t>   </a:t>
            </a:r>
            <a:r>
              <a:rPr kumimoji="1" lang="en-US" altLang="zh-CN" dirty="0" err="1"/>
              <a:t>enddo</a:t>
            </a:r>
            <a:endParaRPr kumimoji="1" lang="en-US" altLang="zh-CN" dirty="0"/>
          </a:p>
          <a:p>
            <a:r>
              <a:rPr kumimoji="1" lang="en-US" altLang="zh-CN" dirty="0" err="1"/>
              <a:t>enddo</a:t>
            </a:r>
            <a:endParaRPr kumimoji="1" lang="en-US" altLang="zh-CN" dirty="0"/>
          </a:p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3477829-4BFB-A8FE-0D40-9A7C350A8739}"/>
              </a:ext>
            </a:extLst>
          </p:cNvPr>
          <p:cNvGrpSpPr/>
          <p:nvPr/>
        </p:nvGrpSpPr>
        <p:grpSpPr>
          <a:xfrm>
            <a:off x="5157009" y="4590672"/>
            <a:ext cx="2305439" cy="955835"/>
            <a:chOff x="5157009" y="4590672"/>
            <a:chExt cx="2305439" cy="95583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D770DB0-A835-E3EA-97BA-97620CE1A3E4}"/>
                </a:ext>
              </a:extLst>
            </p:cNvPr>
            <p:cNvSpPr txBox="1"/>
            <p:nvPr/>
          </p:nvSpPr>
          <p:spPr>
            <a:xfrm>
              <a:off x="5157009" y="5177175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算法优化（数学）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2D8E1EF-988B-FAB7-870C-72B2B902BB78}"/>
                </a:ext>
              </a:extLst>
            </p:cNvPr>
            <p:cNvSpPr txBox="1"/>
            <p:nvPr/>
          </p:nvSpPr>
          <p:spPr>
            <a:xfrm>
              <a:off x="5157009" y="4590672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程序优化（计算机）</a:t>
              </a:r>
              <a:endParaRPr kumimoji="1" lang="en-US" altLang="zh-CN" dirty="0"/>
            </a:p>
          </p:txBody>
        </p:sp>
      </p:grpSp>
      <p:sp>
        <p:nvSpPr>
          <p:cNvPr id="23" name="标题 1">
            <a:extLst>
              <a:ext uri="{FF2B5EF4-FFF2-40B4-BE49-F238E27FC236}">
                <a16:creationId xmlns:a16="http://schemas.microsoft.com/office/drawing/2014/main" id="{20CE7C9F-A2E1-C3F3-942F-49D9AF57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kumimoji="1" lang="zh-CN" altLang="en-US" dirty="0"/>
              <a:t>矩阵乘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CCDB389-68A0-D3F1-865D-2941589BC216}"/>
              </a:ext>
            </a:extLst>
          </p:cNvPr>
          <p:cNvGrpSpPr/>
          <p:nvPr/>
        </p:nvGrpSpPr>
        <p:grpSpPr>
          <a:xfrm>
            <a:off x="5181584" y="3995834"/>
            <a:ext cx="2905709" cy="383296"/>
            <a:chOff x="5181584" y="3995834"/>
            <a:chExt cx="2905709" cy="3832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84253DE-9D9F-733D-A17D-800A5B103E74}"/>
                    </a:ext>
                  </a:extLst>
                </p:cNvPr>
                <p:cNvSpPr txBox="1"/>
                <p:nvPr/>
              </p:nvSpPr>
              <p:spPr>
                <a:xfrm>
                  <a:off x="5181584" y="3995834"/>
                  <a:ext cx="654983" cy="3776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kumimoji="1"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84253DE-9D9F-733D-A17D-800A5B103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584" y="3995834"/>
                  <a:ext cx="654983" cy="377667"/>
                </a:xfrm>
                <a:prstGeom prst="rect">
                  <a:avLst/>
                </a:prstGeom>
                <a:blipFill>
                  <a:blip r:embed="rId9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C9B7293C-CEDA-5CBC-8230-7E49D05FE315}"/>
                    </a:ext>
                  </a:extLst>
                </p:cNvPr>
                <p:cNvSpPr txBox="1"/>
                <p:nvPr/>
              </p:nvSpPr>
              <p:spPr>
                <a:xfrm>
                  <a:off x="5985421" y="4001464"/>
                  <a:ext cx="2101872" cy="377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dirty="0">
                      <a:solidFill>
                        <a:srgbClr val="0000FF"/>
                      </a:solidFill>
                    </a:rPr>
                    <a:t>数乘法</a:t>
                  </a:r>
                  <a:r>
                    <a:rPr kumimoji="1" lang="en-US" altLang="zh-CN" dirty="0">
                      <a:solidFill>
                        <a:srgbClr val="0000FF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kumimoji="1"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kumimoji="1"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a14:m>
                  <a:r>
                    <a:rPr kumimoji="1" lang="en-US" altLang="zh-CN" dirty="0">
                      <a:solidFill>
                        <a:srgbClr val="0000FF"/>
                      </a:solidFill>
                    </a:rPr>
                    <a:t>)</a:t>
                  </a:r>
                  <a:endParaRPr kumimoji="1"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C9B7293C-CEDA-5CBC-8230-7E49D05FE3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5421" y="4001464"/>
                  <a:ext cx="2101872" cy="377666"/>
                </a:xfrm>
                <a:prstGeom prst="rect">
                  <a:avLst/>
                </a:prstGeom>
                <a:blipFill>
                  <a:blip r:embed="rId10"/>
                  <a:stretch>
                    <a:fillRect l="-2410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Radial">
  <a:themeElements>
    <a:clrScheme name="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989E5"/>
      </a:accent6>
      <a:hlink>
        <a:srgbClr val="996666"/>
      </a:hlink>
      <a:folHlink>
        <a:srgbClr val="6666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Radial">
  <a:themeElements>
    <a:clrScheme name="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989E5"/>
      </a:accent6>
      <a:hlink>
        <a:srgbClr val="996666"/>
      </a:hlink>
      <a:folHlink>
        <a:srgbClr val="6666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13267</TotalTime>
  <Pages>0</Pages>
  <Words>1270</Words>
  <Characters>0</Characters>
  <Application>Microsoft Macintosh PowerPoint</Application>
  <DocSecurity>0</DocSecurity>
  <PresentationFormat>全屏显示(4:3)</PresentationFormat>
  <Lines>0</Lines>
  <Paragraphs>253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华文中宋</vt:lpstr>
      <vt:lpstr>Arial</vt:lpstr>
      <vt:lpstr>Arial Black</vt:lpstr>
      <vt:lpstr>Calibri</vt:lpstr>
      <vt:lpstr>Cambria Math</vt:lpstr>
      <vt:lpstr>Consolas</vt:lpstr>
      <vt:lpstr>Times New Roman</vt:lpstr>
      <vt:lpstr>Wingdings</vt:lpstr>
      <vt:lpstr>Radial</vt:lpstr>
      <vt:lpstr>1_Radial</vt:lpstr>
      <vt:lpstr>程序培训-矩阵乘</vt:lpstr>
      <vt:lpstr>PowerPoint 演示文稿</vt:lpstr>
      <vt:lpstr>PowerPoint 演示文稿</vt:lpstr>
      <vt:lpstr>球谐函数</vt:lpstr>
      <vt:lpstr>基组</vt:lpstr>
      <vt:lpstr>单电子基组：GTO and STO</vt:lpstr>
      <vt:lpstr>Contracted and primitive GTO</vt:lpstr>
      <vt:lpstr>PowerPoint 演示文稿</vt:lpstr>
      <vt:lpstr>矩阵乘</vt:lpstr>
      <vt:lpstr>矩阵乘</vt:lpstr>
      <vt:lpstr>矩阵乘</vt:lpstr>
      <vt:lpstr>矩阵乘</vt:lpstr>
      <vt:lpstr>矩阵乘</vt:lpstr>
      <vt:lpstr>矩阵乘</vt:lpstr>
      <vt:lpstr>矩阵乘</vt:lpstr>
      <vt:lpstr>矩阵乘</vt:lpstr>
      <vt:lpstr>矩阵乘</vt:lpstr>
      <vt:lpstr>矩阵乘</vt:lpstr>
      <vt:lpstr>程序练习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1092</cp:revision>
  <dcterms:created xsi:type="dcterms:W3CDTF">2012-11-25T08:00:31Z</dcterms:created>
  <dcterms:modified xsi:type="dcterms:W3CDTF">2024-12-03T02:04:14Z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2052-10.1.0.7400</vt:lpwstr>
  </property>
</Properties>
</file>