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2"/>
    <p:sldId id="264" r:id="rId3"/>
    <p:sldId id="259" r:id="rId4"/>
    <p:sldId id="260" r:id="rId5"/>
    <p:sldId id="266" r:id="rId6"/>
    <p:sldId id="284" r:id="rId7"/>
    <p:sldId id="269" r:id="rId8"/>
    <p:sldId id="268" r:id="rId9"/>
    <p:sldId id="283" r:id="rId10"/>
    <p:sldId id="282" r:id="rId11"/>
    <p:sldId id="277" r:id="rId12"/>
    <p:sldId id="278" r:id="rId13"/>
    <p:sldId id="280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4EA1C0-51F8-499F-9447-DA85EC0BE402}">
          <p14:sldIdLst>
            <p14:sldId id="258"/>
            <p14:sldId id="264"/>
            <p14:sldId id="259"/>
            <p14:sldId id="260"/>
            <p14:sldId id="266"/>
            <p14:sldId id="284"/>
            <p14:sldId id="269"/>
            <p14:sldId id="268"/>
            <p14:sldId id="283"/>
            <p14:sldId id="282"/>
            <p14:sldId id="277"/>
            <p14:sldId id="278"/>
            <p14:sldId id="280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44" y="62"/>
      </p:cViewPr>
      <p:guideLst>
        <p:guide orient="horz" pos="21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garaju M" userId="d080b937cd59415a" providerId="LiveId" clId="{53FFA192-2119-472C-BF6C-4C97DF5A5835}"/>
    <pc:docChg chg="undo custSel modSld">
      <pc:chgData name="Ningaraju M" userId="d080b937cd59415a" providerId="LiveId" clId="{53FFA192-2119-472C-BF6C-4C97DF5A5835}" dt="2022-06-06T17:34:18.614" v="189" actId="20577"/>
      <pc:docMkLst>
        <pc:docMk/>
      </pc:docMkLst>
      <pc:sldChg chg="modSp">
        <pc:chgData name="Ningaraju M" userId="d080b937cd59415a" providerId="LiveId" clId="{53FFA192-2119-472C-BF6C-4C97DF5A5835}" dt="2022-06-06T17:31:51.812" v="162" actId="20577"/>
        <pc:sldMkLst>
          <pc:docMk/>
          <pc:sldMk cId="0" sldId="259"/>
        </pc:sldMkLst>
        <pc:spChg chg="mod">
          <ac:chgData name="Ningaraju M" userId="d080b937cd59415a" providerId="LiveId" clId="{53FFA192-2119-472C-BF6C-4C97DF5A5835}" dt="2022-06-06T17:31:51.812" v="162" actId="20577"/>
          <ac:spMkLst>
            <pc:docMk/>
            <pc:sldMk cId="0" sldId="259"/>
            <ac:spMk id="4" creationId="{00000000-0000-0000-0000-000000000000}"/>
          </ac:spMkLst>
        </pc:spChg>
      </pc:sldChg>
      <pc:sldChg chg="delSp modSp">
        <pc:chgData name="Ningaraju M" userId="d080b937cd59415a" providerId="LiveId" clId="{53FFA192-2119-472C-BF6C-4C97DF5A5835}" dt="2022-06-06T17:30:39.225" v="147" actId="478"/>
        <pc:sldMkLst>
          <pc:docMk/>
          <pc:sldMk cId="0" sldId="268"/>
        </pc:sldMkLst>
        <pc:spChg chg="del mod">
          <ac:chgData name="Ningaraju M" userId="d080b937cd59415a" providerId="LiveId" clId="{53FFA192-2119-472C-BF6C-4C97DF5A5835}" dt="2022-06-06T17:30:36.103" v="145" actId="478"/>
          <ac:spMkLst>
            <pc:docMk/>
            <pc:sldMk cId="0" sldId="268"/>
            <ac:spMk id="2" creationId="{00000000-0000-0000-0000-000000000000}"/>
          </ac:spMkLst>
        </pc:spChg>
        <pc:spChg chg="mod">
          <ac:chgData name="Ningaraju M" userId="d080b937cd59415a" providerId="LiveId" clId="{53FFA192-2119-472C-BF6C-4C97DF5A5835}" dt="2022-06-06T17:30:00.781" v="142" actId="20577"/>
          <ac:spMkLst>
            <pc:docMk/>
            <pc:sldMk cId="0" sldId="268"/>
            <ac:spMk id="3" creationId="{00000000-0000-0000-0000-000000000000}"/>
          </ac:spMkLst>
        </pc:spChg>
        <pc:spChg chg="del mod">
          <ac:chgData name="Ningaraju M" userId="d080b937cd59415a" providerId="LiveId" clId="{53FFA192-2119-472C-BF6C-4C97DF5A5835}" dt="2022-06-06T17:30:39.225" v="147" actId="478"/>
          <ac:spMkLst>
            <pc:docMk/>
            <pc:sldMk cId="0" sldId="268"/>
            <ac:spMk id="38" creationId="{00000000-0000-0000-0000-000000000000}"/>
          </ac:spMkLst>
        </pc:spChg>
        <pc:cxnChg chg="del">
          <ac:chgData name="Ningaraju M" userId="d080b937cd59415a" providerId="LiveId" clId="{53FFA192-2119-472C-BF6C-4C97DF5A5835}" dt="2022-06-06T17:29:38.170" v="72" actId="478"/>
          <ac:cxnSpMkLst>
            <pc:docMk/>
            <pc:sldMk cId="0" sldId="268"/>
            <ac:cxnSpMk id="4" creationId="{00000000-0000-0000-0000-000000000000}"/>
          </ac:cxnSpMkLst>
        </pc:cxnChg>
        <pc:cxnChg chg="del">
          <ac:chgData name="Ningaraju M" userId="d080b937cd59415a" providerId="LiveId" clId="{53FFA192-2119-472C-BF6C-4C97DF5A5835}" dt="2022-06-06T17:29:30.049" v="67" actId="478"/>
          <ac:cxnSpMkLst>
            <pc:docMk/>
            <pc:sldMk cId="0" sldId="268"/>
            <ac:cxnSpMk id="5" creationId="{00000000-0000-0000-0000-000000000000}"/>
          </ac:cxnSpMkLst>
        </pc:cxnChg>
        <pc:cxnChg chg="del">
          <ac:chgData name="Ningaraju M" userId="d080b937cd59415a" providerId="LiveId" clId="{53FFA192-2119-472C-BF6C-4C97DF5A5835}" dt="2022-06-06T17:29:56.843" v="139" actId="478"/>
          <ac:cxnSpMkLst>
            <pc:docMk/>
            <pc:sldMk cId="0" sldId="268"/>
            <ac:cxnSpMk id="7" creationId="{00000000-0000-0000-0000-000000000000}"/>
          </ac:cxnSpMkLst>
        </pc:cxnChg>
        <pc:cxnChg chg="del">
          <ac:chgData name="Ningaraju M" userId="d080b937cd59415a" providerId="LiveId" clId="{53FFA192-2119-472C-BF6C-4C97DF5A5835}" dt="2022-06-06T17:30:05.957" v="143" actId="478"/>
          <ac:cxnSpMkLst>
            <pc:docMk/>
            <pc:sldMk cId="0" sldId="268"/>
            <ac:cxnSpMk id="8" creationId="{00000000-0000-0000-0000-000000000000}"/>
          </ac:cxnSpMkLst>
        </pc:cxnChg>
      </pc:sldChg>
      <pc:sldChg chg="modSp">
        <pc:chgData name="Ningaraju M" userId="d080b937cd59415a" providerId="LiveId" clId="{53FFA192-2119-472C-BF6C-4C97DF5A5835}" dt="2022-06-06T17:28:39.421" v="6" actId="1076"/>
        <pc:sldMkLst>
          <pc:docMk/>
          <pc:sldMk cId="0" sldId="269"/>
        </pc:sldMkLst>
        <pc:spChg chg="mod">
          <ac:chgData name="Ningaraju M" userId="d080b937cd59415a" providerId="LiveId" clId="{53FFA192-2119-472C-BF6C-4C97DF5A5835}" dt="2022-06-06T17:28:39.421" v="6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Ningaraju M" userId="d080b937cd59415a" providerId="LiveId" clId="{53FFA192-2119-472C-BF6C-4C97DF5A5835}" dt="2022-06-06T17:28:37.030" v="5" actId="14100"/>
          <ac:spMkLst>
            <pc:docMk/>
            <pc:sldMk cId="0" sldId="269"/>
            <ac:spMk id="49" creationId="{00000000-0000-0000-0000-000000000000}"/>
          </ac:spMkLst>
        </pc:spChg>
      </pc:sldChg>
      <pc:sldChg chg="modSp">
        <pc:chgData name="Ningaraju M" userId="d080b937cd59415a" providerId="LiveId" clId="{53FFA192-2119-472C-BF6C-4C97DF5A5835}" dt="2022-06-06T17:34:18.614" v="189" actId="20577"/>
        <pc:sldMkLst>
          <pc:docMk/>
          <pc:sldMk cId="0" sldId="282"/>
        </pc:sldMkLst>
        <pc:spChg chg="mod">
          <ac:chgData name="Ningaraju M" userId="d080b937cd59415a" providerId="LiveId" clId="{53FFA192-2119-472C-BF6C-4C97DF5A5835}" dt="2022-06-06T17:34:18.614" v="189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Ningaraju M" userId="d080b937cd59415a" providerId="LiveId" clId="{53FFA192-2119-472C-BF6C-4C97DF5A5835}" dt="2022-06-06T17:33:04.416" v="175" actId="20577"/>
        <pc:sldMkLst>
          <pc:docMk/>
          <pc:sldMk cId="0" sldId="283"/>
        </pc:sldMkLst>
        <pc:spChg chg="mod">
          <ac:chgData name="Ningaraju M" userId="d080b937cd59415a" providerId="LiveId" clId="{53FFA192-2119-472C-BF6C-4C97DF5A5835}" dt="2022-06-06T17:33:04.416" v="175" actId="20577"/>
          <ac:spMkLst>
            <pc:docMk/>
            <pc:sldMk cId="0" sldId="28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D214-A51C-4E85-8652-9D350D4A2F32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69A4-9444-43B1-ABE7-F0C06A15A5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69A4-9444-43B1-ABE7-F0C06A15A529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A165-9970-41FE-805F-51BC2673859D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64CD-3A81-4BA4-8DA7-43DA9A4DF277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24D-9B68-4B6C-9E41-E7394AEEE12E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981C-88F5-411F-B8BB-20B83F870708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D35-669C-4F74-A67B-EFE793D85FFB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9F7C-7A72-4D37-B765-D2B358EC04EA}" type="datetime3">
              <a:rPr lang="en-US" smtClean="0"/>
              <a:t>7 June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F739-3C96-498A-9AE7-AA21A9BC835B}" type="datetime3">
              <a:rPr lang="en-US" smtClean="0"/>
              <a:t>7 June 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2538-F753-4283-878A-C9C1F22A4BC5}" type="datetime3">
              <a:rPr lang="en-US" smtClean="0"/>
              <a:t>7 June 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8EC-F49D-4F5F-97FD-89D41D61BB4D}" type="datetime3">
              <a:rPr lang="en-US" smtClean="0"/>
              <a:t>7 June 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DEPT of ECE EWIT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28FE068-B03A-4497-BE08-30339B5502C9}" type="datetime3">
              <a:rPr lang="en-US" smtClean="0"/>
              <a:t>7 June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 of ECE EWIT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43B-5D4E-48A6-87AF-F3B1D2A1EF99}" type="datetime3">
              <a:rPr lang="en-US" smtClean="0"/>
              <a:t>7 June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69FA43-1F46-4AFE-9862-5598E1FE8F97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 of ECE EWIT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9FE1F8-6FC5-43D8-BE45-1445F170ACA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 idx="4294967295"/>
          </p:nvPr>
        </p:nvSpPr>
        <p:spPr>
          <a:xfrm>
            <a:off x="0" y="241935"/>
            <a:ext cx="8791575" cy="40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EAST WEST INSTITUTE OF TECHNOLOGY</a:t>
            </a:r>
            <a:endParaRPr lang="en-US" sz="2400" b="1" dirty="0"/>
          </a:p>
        </p:txBody>
      </p:sp>
      <p:sp>
        <p:nvSpPr>
          <p:cNvPr id="5" name="Subtitle 4"/>
          <p:cNvSpPr txBox="1">
            <a:spLocks noGrp="1"/>
          </p:cNvSpPr>
          <p:nvPr>
            <p:ph type="subTitle" idx="4294967295"/>
          </p:nvPr>
        </p:nvSpPr>
        <p:spPr>
          <a:xfrm>
            <a:off x="0" y="616585"/>
            <a:ext cx="942213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(Affiliated to Visvesvaraya Technological University, Belgaum)</a:t>
            </a:r>
            <a:b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No.63, Anjananagar, Off Magadi  Road, Near BEL Layout, Bengaluru, Karnataka 560091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6212" y="2746685"/>
            <a:ext cx="870937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 OF  ELECTRONICS  AND  COMMUNICATION  ENGINEERING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054" y="3024611"/>
            <a:ext cx="8165465" cy="195694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SEMINAR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</a:t>
            </a:r>
          </a:p>
          <a:p>
            <a:pPr algn="ctr"/>
            <a:endParaRPr 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7180" marR="288925" algn="ctr">
              <a:lnSpc>
                <a:spcPts val="2800"/>
              </a:lnSpc>
              <a:spcBef>
                <a:spcPts val="25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sz="2400" spc="-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Online </a:t>
            </a:r>
            <a:r>
              <a:rPr sz="2400" spc="-1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Mapping </a:t>
            </a:r>
            <a:r>
              <a:rPr sz="2400" spc="-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400" spc="-1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Motion </a:t>
            </a:r>
            <a:r>
              <a:rPr sz="2400" spc="-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Planning Under  </a:t>
            </a:r>
            <a:r>
              <a:rPr sz="2400" spc="-1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Uncertainty for Safe</a:t>
            </a:r>
            <a:r>
              <a:rPr sz="2400" spc="15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Navigation</a:t>
            </a:r>
            <a:r>
              <a:rPr lang="en-GB" sz="2400" spc="-15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cs typeface="Times New Roman" panose="02020603050405020304"/>
                <a:sym typeface="+mn-ea"/>
              </a:rPr>
              <a:t> in Unknown Environments”</a:t>
            </a:r>
            <a:endParaRPr lang="en-GB" sz="2400" b="1" spc="-15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/>
              <a:ea typeface="Calibri" panose="020F0502020204030204" pitchFamily="34" charset="0"/>
              <a:cs typeface="Times New Roman" panose="02020603050405020304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212" y="5227955"/>
            <a:ext cx="298692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7830" y="5596255"/>
            <a:ext cx="371456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1EW18EC138 – NINGARAJU 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2816" y="4924132"/>
            <a:ext cx="284047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79666" y="5321184"/>
            <a:ext cx="2608255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Professor,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ECE, EWIT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4" r="23030"/>
          <a:stretch>
            <a:fillRect/>
          </a:stretch>
        </p:blipFill>
        <p:spPr>
          <a:xfrm>
            <a:off x="4889383" y="1522977"/>
            <a:ext cx="1118628" cy="11286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20" y="1617049"/>
            <a:ext cx="946238" cy="103457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2C219-1908-43A0-9318-FD8FE4A6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12AE-3E64-4F50-A4CA-ABBC4A95A4E7}" type="datetime3">
              <a:rPr lang="en-US" smtClean="0"/>
              <a:t>7 June 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B062-53F7-4FC7-948B-793B0750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17792-AC59-43FE-BA68-08C25EB4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01" y="572997"/>
            <a:ext cx="8830101" cy="511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1195"/>
              </a:lnSpc>
              <a:spcBef>
                <a:spcPts val="95"/>
              </a:spcBef>
              <a:buFont typeface="Wingdings" panose="05000000000000000000" charset="0"/>
              <a:buChar char="Ø"/>
            </a:pPr>
            <a:r>
              <a:rPr spc="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GB" b="1" spc="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E. </a:t>
            </a:r>
            <a:r>
              <a:rPr b="1" spc="2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MULTILAYERED </a:t>
            </a:r>
            <a:r>
              <a:rPr b="1" spc="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MOTION </a:t>
            </a:r>
            <a:r>
              <a:rPr b="1"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PLANNING</a:t>
            </a:r>
            <a:r>
              <a:rPr b="1" spc="22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</a:t>
            </a:r>
            <a:r>
              <a:rPr lang="en-GB" b="1" spc="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ENVIRONMENT </a:t>
            </a:r>
            <a:r>
              <a:rPr b="1" spc="2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</a:p>
          <a:p>
            <a:pPr algn="l">
              <a:lnSpc>
                <a:spcPts val="1195"/>
              </a:lnSpc>
              <a:spcBef>
                <a:spcPts val="95"/>
              </a:spcBef>
            </a:pPr>
            <a:endParaRPr b="1" spc="2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indent="0" algn="l">
              <a:lnSpc>
                <a:spcPts val="1195"/>
              </a:lnSpc>
              <a:spcBef>
                <a:spcPts val="95"/>
              </a:spcBef>
              <a:buFont typeface="Wingdings" panose="05000000000000000000" charset="0"/>
              <a:buNone/>
            </a:pPr>
            <a:r>
              <a:rPr lang="en-GB" b="1" spc="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</a:t>
            </a:r>
            <a:r>
              <a:rPr b="1" spc="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MOTION</a:t>
            </a:r>
            <a:r>
              <a:rPr b="1" spc="2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UNCERTAINTY</a:t>
            </a:r>
            <a:endParaRPr lang="en-US" b="1" spc="30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indent="0" algn="l">
              <a:lnSpc>
                <a:spcPts val="1195"/>
              </a:lnSpc>
              <a:spcBef>
                <a:spcPts val="95"/>
              </a:spcBef>
              <a:buFont typeface="Wingdings" panose="05000000000000000000" charset="0"/>
              <a:buNone/>
            </a:pPr>
            <a:endParaRPr lang="en-US" b="1" spc="30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indent="0" algn="l">
              <a:lnSpc>
                <a:spcPts val="1195"/>
              </a:lnSpc>
              <a:spcBef>
                <a:spcPts val="95"/>
              </a:spcBef>
              <a:buFont typeface="Wingdings" panose="05000000000000000000" charset="0"/>
              <a:buNone/>
            </a:pPr>
            <a:endParaRPr b="1" dirty="0">
              <a:latin typeface="Times New Roman" panose="02020603050405020304"/>
              <a:cs typeface="Times New Roman" panose="02020603050405020304"/>
            </a:endParaRPr>
          </a:p>
          <a:p>
            <a:pPr marL="12700" marR="6985" indent="126365" algn="just">
              <a:lnSpc>
                <a:spcPct val="100000"/>
              </a:lnSpc>
              <a:spcBef>
                <a:spcPts val="325"/>
              </a:spcBef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planning problem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defined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 Section III-D has t</a:t>
            </a:r>
            <a:r>
              <a:rPr lang="en-US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wo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main requirements</a:t>
            </a: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6985" indent="126365" algn="just">
              <a:lnSpc>
                <a:spcPct val="100000"/>
              </a:lnSpc>
              <a:spcBef>
                <a:spcPts val="325"/>
              </a:spcBef>
            </a:pP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186055" indent="-173990" algn="just">
              <a:lnSpc>
                <a:spcPts val="1190"/>
              </a:lnSpc>
              <a:buAutoNum type="arabicParenR"/>
              <a:tabLst>
                <a:tab pos="186690" algn="l"/>
              </a:tabLst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samples</a:t>
            </a:r>
            <a:r>
              <a:rPr spc="2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feasible</a:t>
            </a:r>
            <a:r>
              <a:rPr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states</a:t>
            </a:r>
            <a:r>
              <a:rPr spc="6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5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system’s</a:t>
            </a:r>
            <a:r>
              <a:rPr spc="5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state</a:t>
            </a:r>
            <a:r>
              <a:rPr spc="5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space</a:t>
            </a:r>
            <a:r>
              <a:rPr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85420" algn="l"/>
              </a:tabLst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extends and validates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tree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 motions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belief  space.</a:t>
            </a: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85420" algn="l"/>
              </a:tabLst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85420" algn="l"/>
              </a:tabLst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85420" algn="l"/>
              </a:tabLst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85420" algn="l"/>
              </a:tabLst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85420" algn="l"/>
              </a:tabLst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185420" algn="l"/>
              </a:tabLst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355600" indent="-342900" algn="just">
              <a:lnSpc>
                <a:spcPct val="100000"/>
              </a:lnSpc>
              <a:spcBef>
                <a:spcPts val="410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GB" b="1" dirty="0">
                <a:latin typeface="Times New Roman" panose="02020603050405020304"/>
                <a:cs typeface="Times New Roman" panose="02020603050405020304"/>
              </a:rPr>
              <a:t>F. NAVIGATION IN UNKNOWN 2-D ENVIRONMENTS</a:t>
            </a:r>
            <a:endParaRPr b="1" dirty="0">
              <a:latin typeface="Times New Roman" panose="02020603050405020304"/>
              <a:cs typeface="Times New Roman" panose="02020603050405020304"/>
            </a:endParaRPr>
          </a:p>
          <a:p>
            <a:pPr marL="12700" marR="5080" indent="126365" algn="just">
              <a:lnSpc>
                <a:spcPct val="100000"/>
              </a:lnSpc>
              <a:spcBef>
                <a:spcPts val="320"/>
              </a:spcBef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 early version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work presented in this article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has 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appeared before . This consisted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 simpler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 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that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evaluated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all uncertainties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pc="-2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fly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(in contrast to the  proposed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cumulative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map encoding) while exploring the belief  space via a single-layered planner (in contrast to the proposed  multilayered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guided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exploration</a:t>
            </a:r>
            <a:r>
              <a:rPr lang="en-US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)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BB97-4A2E-4D99-A67E-C5E7FF8B688D}" type="datetime3">
              <a:rPr lang="en-US" smtClean="0"/>
              <a:t>7 June 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pc="-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Web maps can easily deliver to up to date information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pc="-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Software and hardware for web maps is </a:t>
            </a:r>
            <a:r>
              <a:rPr lang="en-GB" spc="-30" dirty="0" err="1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cheeper</a:t>
            </a:r>
            <a:r>
              <a:rPr lang="en-GB" spc="-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pc="-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Product updates can easily distrubuted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pc="-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Mappping allows for personalisation </a:t>
            </a:r>
          </a:p>
        </p:txBody>
      </p:sp>
      <p:sp>
        <p:nvSpPr>
          <p:cNvPr id="37" name="object 37"/>
          <p:cNvSpPr/>
          <p:nvPr/>
        </p:nvSpPr>
        <p:spPr>
          <a:xfrm>
            <a:off x="4001135" y="4384675"/>
            <a:ext cx="4879975" cy="1921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066D-8A0A-4569-AE0A-2A28C7490809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575" y="1845945"/>
            <a:ext cx="8158480" cy="402336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costly and complex to develop.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technical knowledge.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user training and orientation.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mapping tools may have limited cartography and graphic design option</a:t>
            </a:r>
          </a:p>
        </p:txBody>
      </p:sp>
      <p:pic>
        <p:nvPicPr>
          <p:cNvPr id="5" name="Content Placeholder 4" descr="WhatsApp Image 2022-06-06 at 10.04.03 PM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22040" y="4287520"/>
            <a:ext cx="4984750" cy="20085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D4BE-8BDA-4446-8C98-E56DE2D2C44C}" type="datetime3">
              <a:rPr lang="en-US" smtClean="0"/>
              <a:t>7 June 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12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7360"/>
            <a:ext cx="8130540" cy="442341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 article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has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presented a novel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end-to-end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 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that probabilistically guarantees the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robot’s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safety when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nav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igating in unexplored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environments.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proposed approach  is twofold</a:t>
            </a:r>
            <a:r>
              <a:rPr lang="en-US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1) incrementally maps the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vehicle’s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surroun</a:t>
            </a:r>
            <a:r>
              <a:rPr lang="en-US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ings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 build an uncertain representation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environment </a:t>
            </a:r>
          </a:p>
          <a:p>
            <a:pPr algn="just">
              <a:lnSpc>
                <a:spcPct val="150000"/>
              </a:lnSpc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2)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 feasible trajectories (according to the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robot’s 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kinodynamic constraints) with probabilistic safety guarantees  (according to the uncertainties in the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vehicle’s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localization,  motion, and mapping).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2912-C233-4D80-B28C-B82C1240462F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168" y="141549"/>
            <a:ext cx="36696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652" y="553085"/>
            <a:ext cx="8348870" cy="575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243840" marR="5080" indent="-181610" algn="just">
              <a:lnSpc>
                <a:spcPct val="93000"/>
              </a:lnSpc>
              <a:spcBef>
                <a:spcPts val="515"/>
              </a:spcBef>
              <a:buAutoNum type="arabicPlain"/>
              <a:tabLst>
                <a:tab pos="244475" algn="l"/>
              </a:tabLst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A.-A.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Agha-Mohammadi,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S.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Chakravorty,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N. M. Amato,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“FIRM:  Sampling-based feedback motion-planning under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motion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uncertainty and  imperfect measurements,” </a:t>
            </a:r>
            <a:r>
              <a:rPr i="1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Int. </a:t>
            </a:r>
            <a:r>
              <a:rPr i="1" spc="-2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J. </a:t>
            </a:r>
            <a:r>
              <a:rPr i="1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Robot. Res.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,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vol.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33, no. 2, pp. 268–304, 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2014.</a:t>
            </a:r>
          </a:p>
          <a:p>
            <a:pPr marL="243840" marR="5080" indent="-181610" algn="just">
              <a:lnSpc>
                <a:spcPct val="93000"/>
              </a:lnSpc>
              <a:spcBef>
                <a:spcPts val="515"/>
              </a:spcBef>
              <a:buAutoNum type="arabicPlain"/>
              <a:tabLst>
                <a:tab pos="244475" algn="l"/>
              </a:tabLst>
            </a:pPr>
            <a:endParaRPr>
              <a:latin typeface="Times New Roman" panose="02020603050405020304"/>
              <a:cs typeface="Times New Roman" panose="02020603050405020304"/>
            </a:endParaRPr>
          </a:p>
          <a:p>
            <a:pPr marL="243840" indent="-181610" algn="just">
              <a:lnSpc>
                <a:spcPts val="870"/>
              </a:lnSpc>
              <a:buAutoNum type="arabicPlain"/>
              <a:tabLst>
                <a:tab pos="244475" algn="l"/>
              </a:tabLst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A.-A.</a:t>
            </a:r>
            <a:r>
              <a:rPr spc="10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Agha-Mohammadi,</a:t>
            </a:r>
            <a:r>
              <a:rPr spc="1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S.</a:t>
            </a:r>
            <a:r>
              <a:rPr spc="10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Agarwal,</a:t>
            </a:r>
            <a:r>
              <a:rPr spc="1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S.-K.</a:t>
            </a:r>
            <a:r>
              <a:rPr spc="10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Kim,</a:t>
            </a:r>
            <a:r>
              <a:rPr spc="10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S.</a:t>
            </a:r>
            <a:r>
              <a:rPr spc="1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Chakravorty,</a:t>
            </a:r>
            <a:r>
              <a:rPr spc="1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endParaRPr>
              <a:latin typeface="Times New Roman" panose="02020603050405020304"/>
              <a:cs typeface="Times New Roman" panose="02020603050405020304"/>
            </a:endParaRPr>
          </a:p>
          <a:p>
            <a:pPr marL="243840" marR="6350" algn="just">
              <a:lnSpc>
                <a:spcPct val="93000"/>
              </a:lnSpc>
              <a:spcBef>
                <a:spcPts val="35"/>
              </a:spcBef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N. M. Amato, “SLAP: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Simultaneous localization and planning under  uncertainty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via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dynamic replanning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belief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space,” </a:t>
            </a:r>
            <a:r>
              <a:rPr i="1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IEEE </a:t>
            </a:r>
            <a:r>
              <a:rPr i="1"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Trans. </a:t>
            </a:r>
            <a:r>
              <a:rPr i="1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Robot.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, 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vol.</a:t>
            </a:r>
            <a:r>
              <a:rPr spc="8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34,</a:t>
            </a:r>
            <a:r>
              <a:rPr spc="8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no.</a:t>
            </a:r>
            <a:r>
              <a:rPr spc="8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5,</a:t>
            </a:r>
            <a:r>
              <a:rPr spc="8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pp.</a:t>
            </a:r>
            <a:r>
              <a:rPr spc="7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1195–1214,</a:t>
            </a:r>
            <a:r>
              <a:rPr spc="8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Oct.</a:t>
            </a:r>
            <a:r>
              <a:rPr spc="9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2018.</a:t>
            </a:r>
          </a:p>
          <a:p>
            <a:pPr marL="243840" marR="6350" algn="just">
              <a:lnSpc>
                <a:spcPct val="93000"/>
              </a:lnSpc>
              <a:spcBef>
                <a:spcPts val="35"/>
              </a:spcBef>
            </a:pPr>
            <a:endParaRPr>
              <a:latin typeface="Times New Roman" panose="02020603050405020304"/>
              <a:cs typeface="Times New Roman" panose="02020603050405020304"/>
            </a:endParaRPr>
          </a:p>
          <a:p>
            <a:pPr marL="243840" marR="5080" indent="-181610" algn="just">
              <a:lnSpc>
                <a:spcPct val="93000"/>
              </a:lnSpc>
              <a:spcBef>
                <a:spcPts val="10"/>
              </a:spcBef>
              <a:buAutoNum type="arabicPlain" startAt="3"/>
              <a:tabLst>
                <a:tab pos="244475" algn="l"/>
              </a:tabLst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A.-A.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Agha-Mohammadi,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E.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Heiden,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K.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Hausman,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G.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Sukhatme,  “Confidence-rich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grid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mapping,” </a:t>
            </a:r>
            <a:r>
              <a:rPr i="1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Int. </a:t>
            </a:r>
            <a:r>
              <a:rPr i="1" spc="-2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J. </a:t>
            </a:r>
            <a:r>
              <a:rPr i="1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Robot. Res.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,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vol.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38, nos. 12–13,  pp. 1352–1374, Oct.</a:t>
            </a:r>
            <a:r>
              <a:rPr spc="6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2019.</a:t>
            </a:r>
          </a:p>
          <a:p>
            <a:pPr marL="243840" marR="5080" indent="-181610" algn="just">
              <a:lnSpc>
                <a:spcPct val="93000"/>
              </a:lnSpc>
              <a:spcBef>
                <a:spcPts val="10"/>
              </a:spcBef>
              <a:buAutoNum type="arabicPlain" startAt="3"/>
              <a:tabLst>
                <a:tab pos="244475" algn="l"/>
              </a:tabLst>
            </a:pPr>
            <a:endParaRPr>
              <a:latin typeface="Times New Roman" panose="02020603050405020304"/>
              <a:cs typeface="Times New Roman" panose="02020603050405020304"/>
            </a:endParaRPr>
          </a:p>
          <a:p>
            <a:pPr marL="243840" marR="9525" indent="-181610" algn="just">
              <a:lnSpc>
                <a:spcPct val="93000"/>
              </a:lnSpc>
              <a:spcBef>
                <a:spcPts val="5"/>
              </a:spcBef>
              <a:buAutoNum type="arabicPlain" startAt="3"/>
              <a:tabLst>
                <a:tab pos="244475" algn="l"/>
              </a:tabLst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A. Agha </a:t>
            </a:r>
            <a:r>
              <a:rPr i="1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et al.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,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“NeBula:</a:t>
            </a:r>
            <a:r>
              <a:rPr spc="18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Quest for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robotic autonomy in challeng- </a:t>
            </a:r>
            <a:r>
              <a:rPr spc="18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ing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environments;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TEAM </a:t>
            </a:r>
            <a:r>
              <a:rPr spc="-2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CoSTAR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at the </a:t>
            </a:r>
            <a:r>
              <a:rPr spc="-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DARPA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subterranean chal- 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lenge,”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2021, </a:t>
            </a:r>
            <a:r>
              <a:rPr i="1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arXiv:2103.11470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  [Online].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Available: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  <a:hlinkClick r:id="rId2"/>
              </a:rPr>
              <a:t>http://arxiv.org/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abs/2103.11470</a:t>
            </a:r>
          </a:p>
          <a:p>
            <a:pPr marL="243840" marR="9525" indent="-181610" algn="just">
              <a:lnSpc>
                <a:spcPct val="93000"/>
              </a:lnSpc>
              <a:spcBef>
                <a:spcPts val="5"/>
              </a:spcBef>
              <a:buAutoNum type="arabicPlain" startAt="3"/>
              <a:tabLst>
                <a:tab pos="244475" algn="l"/>
              </a:tabLst>
            </a:pPr>
            <a:endParaRPr>
              <a:latin typeface="Times New Roman" panose="02020603050405020304"/>
              <a:cs typeface="Times New Roman" panose="02020603050405020304"/>
            </a:endParaRPr>
          </a:p>
          <a:p>
            <a:pPr marL="243840" marR="7620" indent="-181610" algn="just">
              <a:lnSpc>
                <a:spcPct val="93000"/>
              </a:lnSpc>
              <a:spcBef>
                <a:spcPts val="5"/>
              </a:spcBef>
              <a:buAutoNum type="arabicPlain" startAt="3"/>
              <a:tabLst>
                <a:tab pos="244475" algn="l"/>
              </a:tabLst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R.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Alterovitz,</a:t>
            </a:r>
            <a:r>
              <a:rPr spc="18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T.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Simeon, and K.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Goldberg,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“The stochastic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motion  roadmap: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 sampling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planning</a:t>
            </a:r>
            <a:r>
              <a:rPr spc="18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Markov motion 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uncertainty,”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 </a:t>
            </a:r>
            <a:r>
              <a:rPr i="1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Proc. </a:t>
            </a:r>
            <a:r>
              <a:rPr i="1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Robot., Sci. </a:t>
            </a:r>
            <a:r>
              <a:rPr i="1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Syst. </a:t>
            </a:r>
            <a:r>
              <a:rPr i="1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III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, Jun.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2007,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pp.</a:t>
            </a:r>
            <a:r>
              <a:rPr spc="18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233–241.</a:t>
            </a:r>
          </a:p>
          <a:p>
            <a:pPr marL="243840" marR="7620" indent="-181610" algn="just">
              <a:lnSpc>
                <a:spcPct val="93000"/>
              </a:lnSpc>
              <a:spcBef>
                <a:spcPts val="5"/>
              </a:spcBef>
              <a:buAutoNum type="arabicPlain" startAt="3"/>
              <a:tabLst>
                <a:tab pos="244475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045-4D11-491F-B870-B1DA92DB48A1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330" y="971550"/>
            <a:ext cx="8414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843" y="2782957"/>
            <a:ext cx="667909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A7BA-C980-4A6D-9142-66A69B843CF9}" type="datetime3">
              <a:rPr lang="en-US" smtClean="0"/>
              <a:t>7 June 2022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51763"/>
            <a:ext cx="7543800" cy="81983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98B8-98CA-449B-A350-5836DA5F3260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46685"/>
            <a:ext cx="9144000" cy="61404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24777" y="934721"/>
            <a:ext cx="8894445" cy="58305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Safe autonomous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navigation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is an essential and  challenging problem </a:t>
            </a:r>
            <a:r>
              <a:rPr sz="1800"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robots operating in</a:t>
            </a: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highly unstructured  or completely unknown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environments.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 these conditions,  not only robotic systems must deal with limited localization 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information but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also their maneuverability is constrained by their  dynamics and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often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suffers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from uncertainty.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 order to cope  with these constraints, this article proposes an uncertainty-based 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 </a:t>
            </a:r>
            <a:r>
              <a:rPr sz="1800"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mapping and </a:t>
            </a:r>
            <a:r>
              <a:rPr sz="180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planning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feasible motions online  with probabilistic safety guarantees.</a:t>
            </a:r>
            <a:endParaRPr lang="en-US" sz="1800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1) incrementally mapping the surroundings  to build an uncertainty</a:t>
            </a:r>
            <a:r>
              <a:rPr lang="en-US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aware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representation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z="180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environ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ment and 2)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iteratively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(re)planning trajectories</a:t>
            </a: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A736-E99A-46F4-B270-7D8008D3EBBE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835" y="847725"/>
            <a:ext cx="843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15009"/>
            <a:ext cx="7543800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641" y="1810109"/>
            <a:ext cx="7543801" cy="444056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UTONOMOUS robots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have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been increasingly employed  to assist humans notably in hazardous or</a:t>
            </a:r>
            <a:r>
              <a:rPr sz="1800" spc="15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inaccessible</a:t>
            </a: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environments in recent years</a:t>
            </a: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include rescue</a:t>
            </a:r>
            <a:r>
              <a:rPr sz="1800" spc="-7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missions in disaster response scenarios</a:t>
            </a: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,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in</a:t>
            </a: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water ship</a:t>
            </a:r>
            <a:r>
              <a:rPr sz="1800" spc="14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hull and</a:t>
            </a:r>
            <a:r>
              <a:rPr sz="1800" spc="1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wind</a:t>
            </a:r>
            <a:r>
              <a:rPr sz="1800" spc="15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turbine</a:t>
            </a:r>
            <a:r>
              <a:rPr sz="1800" spc="14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inspections</a:t>
            </a:r>
            <a:r>
              <a:rPr sz="1800" spc="1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14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deep</a:t>
            </a:r>
            <a:r>
              <a:rPr sz="1800" spc="15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underwater</a:t>
            </a:r>
            <a:r>
              <a:rPr sz="1800" spc="12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 space exploration</a:t>
            </a: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1800" spc="5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fundamental requirement for a robot engaged in </a:t>
            </a:r>
            <a:r>
              <a:rPr sz="1800"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any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15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these applications  is to </a:t>
            </a:r>
            <a:r>
              <a:rPr sz="180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 adept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z="1800" spc="6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navigating autonomously </a:t>
            </a:r>
            <a:r>
              <a:rPr sz="180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z="1800" spc="2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highly  unstructured and hostile environments.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GB"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his is the </a:t>
            </a:r>
            <a:r>
              <a:rPr sz="1800"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first  </a:t>
            </a:r>
            <a:r>
              <a:rPr sz="1800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generic architecture capable of jointly dealing with kinodynamic and probabilistic constraints in unknown environments  online.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A0DD-5086-4B15-A7F3-73E6CB92A15E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90927"/>
            <a:ext cx="7543800" cy="121921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07704"/>
            <a:ext cx="7543801" cy="38613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paper is to implement</a:t>
            </a:r>
            <a:r>
              <a:rPr lang="en-GB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planning under kinodynamic constraints deals with challenge of computing trajectories.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has been built to provide services like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planning under uncertanity in localization and disturbance in operational environmental.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frame work for online mapping-planning and environmental awareness.</a:t>
            </a:r>
            <a:endParaRPr lang="en-GB" alt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5F66-871D-48C0-8734-50F57B11B822}" type="datetime3">
              <a:rPr lang="en-US" smtClean="0"/>
              <a:t>7 June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04CB9-D405-44D1-99FD-26BE47D8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A8EC-F49D-4F5F-97FD-89D41D61BB4D}" type="datetime3">
              <a:rPr lang="en-US" smtClean="0"/>
              <a:t>7 June 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05F39-2D7F-4AE7-833B-736673C0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B4B77-065F-4FEA-8D7F-602ED42E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7F3526-C963-4484-9787-96485813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01270"/>
            <a:ext cx="8964706" cy="4993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284D4-2E91-4C42-AF33-8B79062B2E02}"/>
              </a:ext>
            </a:extLst>
          </p:cNvPr>
          <p:cNvSpPr txBox="1"/>
          <p:nvPr/>
        </p:nvSpPr>
        <p:spPr>
          <a:xfrm>
            <a:off x="98612" y="170329"/>
            <a:ext cx="8803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5041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3405" y="208722"/>
            <a:ext cx="5357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METHODLOGY</a:t>
            </a:r>
          </a:p>
        </p:txBody>
      </p:sp>
      <p:sp>
        <p:nvSpPr>
          <p:cNvPr id="49" name="object 49"/>
          <p:cNvSpPr/>
          <p:nvPr/>
        </p:nvSpPr>
        <p:spPr>
          <a:xfrm>
            <a:off x="822962" y="1404594"/>
            <a:ext cx="7397212" cy="425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0EFB-A5EB-41BD-A0B2-EA08DD9E6E1F}" type="datetime3">
              <a:rPr lang="en-US" smtClean="0"/>
              <a:t>7 June 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69212"/>
            <a:ext cx="3617103" cy="365125"/>
          </a:xfrm>
        </p:spPr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904" y="419221"/>
            <a:ext cx="8537713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10"/>
              </a:spcBef>
              <a:buFont typeface="Wingdings" panose="05000000000000000000" charset="0"/>
              <a:buChar char="Ø"/>
            </a:pPr>
            <a:endParaRPr lang="en-US" b="1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410"/>
              </a:spcBef>
              <a:buFont typeface="Wingdings" panose="05000000000000000000" charset="0"/>
              <a:buChar char="Ø"/>
            </a:pPr>
            <a:endParaRPr lang="en-US" b="1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410"/>
              </a:spcBef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A. Motion Uncertainty and Constraints</a:t>
            </a:r>
            <a:endParaRPr b="1" dirty="0">
              <a:latin typeface="Times New Roman" panose="02020603050405020304"/>
              <a:cs typeface="Times New Roman" panose="02020603050405020304"/>
            </a:endParaRPr>
          </a:p>
          <a:p>
            <a:pPr marL="139065">
              <a:lnSpc>
                <a:spcPct val="100000"/>
              </a:lnSpc>
              <a:spcBef>
                <a:spcPts val="315"/>
              </a:spcBef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Consider a mobile robot that operates in a</a:t>
            </a:r>
            <a:r>
              <a:rPr spc="17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workspace</a:t>
            </a:r>
            <a:r>
              <a:rPr lang="en-GB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GB" i="1" spc="15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,</a:t>
            </a:r>
            <a:r>
              <a:rPr spc="-9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 motion</a:t>
            </a:r>
            <a:r>
              <a:rPr spc="17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uncertainty.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uncertainty in the </a:t>
            </a:r>
            <a:r>
              <a:rPr spc="-1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robot’s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motion can be due to many  reasons</a:t>
            </a:r>
            <a:r>
              <a:rPr lang="en-GB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</a:p>
          <a:p>
            <a:pPr marL="139065">
              <a:lnSpc>
                <a:spcPct val="100000"/>
              </a:lnSpc>
              <a:spcBef>
                <a:spcPts val="315"/>
              </a:spcBef>
            </a:pPr>
            <a:endParaRPr lang="en-GB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065">
              <a:lnSpc>
                <a:spcPct val="100000"/>
              </a:lnSpc>
              <a:spcBef>
                <a:spcPts val="315"/>
              </a:spcBef>
            </a:pPr>
            <a:endParaRPr lang="en-GB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065">
              <a:lnSpc>
                <a:spcPct val="100000"/>
              </a:lnSpc>
              <a:spcBef>
                <a:spcPts val="315"/>
              </a:spcBef>
            </a:pPr>
            <a:endParaRPr lang="en-GB" alt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065">
              <a:lnSpc>
                <a:spcPct val="100000"/>
              </a:lnSpc>
              <a:spcBef>
                <a:spcPts val="315"/>
              </a:spcBef>
            </a:pPr>
            <a:r>
              <a:rPr lang="en-GB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b="1" i="1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323850" indent="-285750" algn="just">
              <a:lnSpc>
                <a:spcPct val="100000"/>
              </a:lnSpc>
              <a:spcBef>
                <a:spcPts val="625"/>
              </a:spcBef>
              <a:buFont typeface="Wingdings" panose="05000000000000000000" charset="0"/>
              <a:buChar char="Ø"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B. Environment Uncertainty</a:t>
            </a:r>
            <a:endParaRPr b="1" dirty="0">
              <a:latin typeface="Times New Roman" panose="02020603050405020304"/>
              <a:cs typeface="Times New Roman" panose="02020603050405020304"/>
            </a:endParaRPr>
          </a:p>
          <a:p>
            <a:pPr marL="38100" marR="30480" indent="126365" algn="just">
              <a:lnSpc>
                <a:spcPct val="100000"/>
              </a:lnSpc>
              <a:spcBef>
                <a:spcPts val="535"/>
              </a:spcBef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Some applications in robotics lack complete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awareness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 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environment, either because there is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no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information about  the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surroundings or due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 the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presence of dynamic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elements  in the workspace. </a:t>
            </a:r>
          </a:p>
          <a:p>
            <a:pPr marL="38100" marR="30480" indent="126365" algn="just">
              <a:lnSpc>
                <a:spcPct val="100000"/>
              </a:lnSpc>
              <a:spcBef>
                <a:spcPts val="535"/>
              </a:spcBef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GB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marR="30480" indent="126365" algn="just">
              <a:lnSpc>
                <a:spcPct val="100000"/>
              </a:lnSpc>
              <a:spcBef>
                <a:spcPts val="535"/>
              </a:spcBef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endParaRPr lang="en-GB" i="1" spc="25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4AB-C486-4D0A-A535-E8800C3843B8}" type="datetime3">
              <a:rPr lang="en-US" smtClean="0"/>
              <a:t>7 June 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110" y="406352"/>
            <a:ext cx="8789157" cy="575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723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GB" b="1"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C. </a:t>
            </a:r>
            <a:r>
              <a:rPr b="1"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 </a:t>
            </a:r>
            <a:r>
              <a:rPr b="1" spc="2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b="1"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ONLINE</a:t>
            </a:r>
            <a:r>
              <a:rPr b="1" spc="7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2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NAVIGATION</a:t>
            </a:r>
            <a:endParaRPr lang="en-US" b="1" spc="20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411480">
              <a:lnSpc>
                <a:spcPct val="100000"/>
              </a:lnSpc>
            </a:pPr>
            <a:endParaRPr b="1" dirty="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315"/>
              </a:spcBef>
            </a:pPr>
            <a:r>
              <a:rPr lang="en-GB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 article presents a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that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endows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 robotic system with the capability of safely navigating through unknown 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environments.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 is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achieved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means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online ma</a:t>
            </a:r>
            <a:r>
              <a:rPr lang="en-US"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ping and online motion planning of trajectories that meet  motion and probabilistic constraints.</a:t>
            </a: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315"/>
              </a:spcBef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315"/>
              </a:spcBef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315"/>
              </a:spcBef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315"/>
              </a:spcBef>
            </a:pPr>
            <a:endParaRPr lang="en-GB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315"/>
              </a:spcBef>
            </a:pPr>
            <a:endParaRPr lang="en-GB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315"/>
              </a:spcBef>
            </a:pPr>
            <a:endParaRPr lang="en-GB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315"/>
              </a:spcBef>
            </a:pPr>
            <a:endParaRPr lang="en-US" spc="-5" dirty="0">
              <a:solidFill>
                <a:srgbClr val="231F2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315"/>
              </a:spcBef>
              <a:buFont typeface="Wingdings" panose="05000000000000000000" charset="0"/>
              <a:buChar char="Ø"/>
            </a:pPr>
            <a:r>
              <a:rPr lang="en-US" b="1" spc="-4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D. </a:t>
            </a:r>
            <a:r>
              <a:rPr lang="en-US" b="1" spc="2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INCREMENTALLY </a:t>
            </a:r>
            <a:r>
              <a:rPr lang="en-US" b="1"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MAPPING</a:t>
            </a:r>
            <a:r>
              <a:rPr lang="en-US" b="1" spc="9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UNKNOWN ENVIRONMENTS </a:t>
            </a:r>
            <a:r>
              <a:rPr lang="en-US" b="1" spc="2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VIA </a:t>
            </a:r>
            <a:r>
              <a:rPr lang="en-US" b="1" spc="3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LOCAL</a:t>
            </a:r>
            <a:r>
              <a:rPr lang="en-US" b="1" spc="23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4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MAPS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  <a:p>
            <a:pPr marL="12700" marR="5080" indent="126365" algn="just">
              <a:lnSpc>
                <a:spcPct val="100000"/>
              </a:lnSpc>
              <a:spcBef>
                <a:spcPts val="350"/>
              </a:spcBef>
            </a:pP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Incrementally exploring the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environment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 a location-  uncertain system leads to an uncertain representation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 surroundings. Under these conditions, obtaining a consistent  and reliable representation </a:t>
            </a:r>
            <a:r>
              <a:rPr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entire environment is a challenging </a:t>
            </a:r>
            <a:r>
              <a:rPr spc="-10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task </a:t>
            </a:r>
            <a:r>
              <a:rPr spc="-5" dirty="0">
                <a:solidFill>
                  <a:srgbClr val="231F2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commonly addressed with probabilistic inference  approaches. 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CB5B-C82B-4FA1-A03A-FCCFB64DD3BA}" type="datetime3">
              <a:rPr lang="en-US" smtClean="0"/>
              <a:t>7 June 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E1F8-6FC5-43D8-BE45-1445F170ACA1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ECE EWIT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1104</Words>
  <Application>Microsoft Office PowerPoint</Application>
  <PresentationFormat>On-screen Show (4:3)</PresentationFormat>
  <Paragraphs>151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Retrospect</vt:lpstr>
      <vt:lpstr> EAST WEST INSTITUTE OF TECHNOLOGY</vt:lpstr>
      <vt:lpstr>CONTENTS</vt:lpstr>
      <vt:lpstr>ABSTRACT</vt:lpstr>
      <vt:lpstr>INTRODUCTION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WEST INSTITUTE OF TECHNOLOGY</dc:title>
  <dc:creator>OMKAR NIMITH.M</dc:creator>
  <cp:lastModifiedBy>Ningaraju M</cp:lastModifiedBy>
  <cp:revision>114</cp:revision>
  <dcterms:created xsi:type="dcterms:W3CDTF">2021-12-17T16:26:00Z</dcterms:created>
  <dcterms:modified xsi:type="dcterms:W3CDTF">2022-06-07T04:57:44Z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ECEEA925866A4BEFB9FB997B87D63970</vt:lpwstr>
  </property>
  <property fmtid="{D5CDD505-2E9C-101B-9397-08002B2CF9AE}" pid="3" name="KSOProductBuildVer">
    <vt:lpwstr>1033-11.2.0.10451</vt:lpwstr>
  </property>
</Properties>
</file>