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44" r:id="rId2"/>
    <p:sldId id="599" r:id="rId3"/>
    <p:sldId id="605" r:id="rId4"/>
    <p:sldId id="649" r:id="rId5"/>
    <p:sldId id="547" r:id="rId6"/>
    <p:sldId id="648" r:id="rId7"/>
    <p:sldId id="572" r:id="rId8"/>
    <p:sldId id="575" r:id="rId9"/>
    <p:sldId id="658" r:id="rId10"/>
    <p:sldId id="651" r:id="rId11"/>
    <p:sldId id="639" r:id="rId12"/>
    <p:sldId id="640" r:id="rId13"/>
    <p:sldId id="621" r:id="rId14"/>
    <p:sldId id="576" r:id="rId15"/>
    <p:sldId id="650" r:id="rId16"/>
    <p:sldId id="652" r:id="rId17"/>
    <p:sldId id="654" r:id="rId18"/>
    <p:sldId id="563" r:id="rId19"/>
    <p:sldId id="634" r:id="rId20"/>
    <p:sldId id="559" r:id="rId21"/>
  </p:sldIdLst>
  <p:sldSz cx="12192000" cy="6858000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00B0F0"/>
    <a:srgbClr val="0527AF"/>
    <a:srgbClr val="3F7981"/>
    <a:srgbClr val="1F65A1"/>
    <a:srgbClr val="FFFF00"/>
    <a:srgbClr val="BFBF5B"/>
    <a:srgbClr val="A5A5A5"/>
    <a:srgbClr val="004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81352" autoAdjust="0"/>
  </p:normalViewPr>
  <p:slideViewPr>
    <p:cSldViewPr snapToGrid="0">
      <p:cViewPr varScale="1">
        <p:scale>
          <a:sx n="93" d="100"/>
          <a:sy n="93" d="100"/>
        </p:scale>
        <p:origin x="858" y="72"/>
      </p:cViewPr>
      <p:guideLst>
        <p:guide orient="horz" pos="21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042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07A2C-4245-4D34-90D5-682FB93F45EB}" type="datetime1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B2F0-17F6-45AB-8C3F-90A8C38F4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88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22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697163" y="509588"/>
            <a:ext cx="45339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2229" name="备注占位符 4"/>
          <p:cNvSpPr>
            <a:spLocks noGrp="1" noRot="1" noChangeAspect="1" noChangeArrowheads="1"/>
          </p:cNvSpPr>
          <p:nvPr/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07533531-3A03-4555-9723-B536818CF001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6004542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3850" cy="30591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447EAB9-1498-4E09-AC7E-1EE38CDF265D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85155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36956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2336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55048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87049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02962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7564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使用编译工作台演示，演示生成分析表的过程，以及分析表放在哪里，动态分析的过程，分析表和状态机可以导出</a:t>
            </a:r>
            <a:r>
              <a:rPr lang="en-US" altLang="zh-CN" dirty="0"/>
              <a:t>. </a:t>
            </a:r>
            <a:r>
              <a:rPr lang="zh-CN" altLang="en-US" dirty="0"/>
              <a:t>导出后的分析表中存放的是产生式，为了提高代码的可重用性，可以把产生式编号，修改分析表中的产生式，为编号。如</a:t>
            </a:r>
            <a:r>
              <a:rPr lang="en-US" altLang="zh-CN"/>
              <a:t>reduce B-</a:t>
            </a:r>
            <a:r>
              <a:rPr lang="en-US" altLang="zh-CN" dirty="0"/>
              <a:t>&gt;ID</a:t>
            </a:r>
            <a:r>
              <a:rPr lang="zh-CN" altLang="en-US" dirty="0"/>
              <a:t>编程</a:t>
            </a:r>
            <a:r>
              <a:rPr lang="en-US" altLang="zh-CN" dirty="0"/>
              <a:t>reduce 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718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71202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71604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2557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6577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7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语法分析器识别出语法单位，并且将语法单位组织成树型结构，也就是语法分析树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5603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/>
              <a:t>5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958391" y="2922688"/>
            <a:ext cx="7667131" cy="239129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93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zh-CN" altLang="en-US" dirty="0"/>
              <a:t>实验二是实验一的增量开发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5217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1050" b="0" i="0" baseline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我们有一个分析栈，存放状态和符号，栈里面的状态和符号是一一对应的，当我们把符号压入栈时，也要压入相应的状态。把符号弹出栈时也要弹出相应的状态</a:t>
            </a:r>
            <a:endParaRPr kumimoji="1" lang="en-US" altLang="zh-CN" sz="1050" b="0" i="0" baseline="0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pPr marL="0" marR="0" lvl="0" indent="0" algn="l" defTabSz="0" rtl="0" eaLnBrk="0" fontAlgn="base" latinLnBrk="0" hangingPunct="0">
              <a:lnSpc>
                <a:spcPct val="7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1" lang="en-US" altLang="zh-CN" sz="1050" b="0" i="0" baseline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LR</a:t>
            </a:r>
            <a:r>
              <a:rPr kumimoji="1" lang="zh-CN" altLang="en-US" sz="1050" b="0" i="0" baseline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分析程序一边使用分析栈，一边读入单词，在任何时候，都是根据栈顶的状态和符号，结合当面面临的单词查</a:t>
            </a:r>
            <a:r>
              <a:rPr kumimoji="1" lang="en-US" altLang="zh-CN" sz="1050" b="0" i="0" baseline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LR</a:t>
            </a:r>
            <a:r>
              <a:rPr kumimoji="1" lang="zh-CN" altLang="en-US" sz="1050" b="0" i="0" baseline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分析表，分析表包括两个部分，</a:t>
            </a:r>
            <a:r>
              <a:rPr kumimoji="1" lang="en-US" altLang="zh-CN" sz="1050" b="0" i="0" baseline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action</a:t>
            </a:r>
            <a:r>
              <a:rPr kumimoji="1" lang="zh-CN" altLang="en-US" sz="1050" b="0" i="0" baseline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和</a:t>
            </a:r>
            <a:r>
              <a:rPr kumimoji="1" lang="en-US" altLang="zh-CN" sz="1050" b="0" i="0" baseline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goto</a:t>
            </a:r>
            <a:endParaRPr kumimoji="1" lang="zh-CN" altLang="en-US" sz="1050" b="0" i="0" baseline="0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1050" b="0" i="0" baseline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。分析表会告诉我们是移进还是规约。最后输出产生式序列</a:t>
            </a:r>
            <a:endParaRPr kumimoji="1" lang="en-US" altLang="zh-CN" sz="1050" b="0" i="0" baseline="0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1050" b="0" i="0" baseline="0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2492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9501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6381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1800" y="330198"/>
            <a:ext cx="540000" cy="288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31800" y="671197"/>
            <a:ext cx="540000" cy="180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1800" y="904196"/>
            <a:ext cx="540000" cy="72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966200" y="6528232"/>
            <a:ext cx="2880000" cy="36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2163"/>
      </p:ext>
    </p:extLst>
  </p:cSld>
  <p:clrMapOvr>
    <a:masterClrMapping/>
  </p:clrMapOvr>
  <p:transition spd="slow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lIns="91436" tIns="45719" rIns="91436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1"/>
            <a:ext cx="10363200" cy="1362076"/>
          </a:xfrm>
          <a:prstGeom prst="rect">
            <a:avLst/>
          </a:prstGeom>
        </p:spPr>
        <p:txBody>
          <a:bodyPr lIns="91436" tIns="45719" rIns="91436" bIns="45719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100"/>
            </a:lvl1pPr>
            <a:lvl2pPr marL="457200" indent="0">
              <a:buNone/>
              <a:defRPr sz="1800"/>
            </a:lvl2pPr>
            <a:lvl3pPr marL="914400" indent="0">
              <a:buNone/>
              <a:defRPr sz="15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388" cy="639762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4"/>
            <a:ext cx="5389563" cy="639762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4011613" cy="1162050"/>
          </a:xfrm>
          <a:prstGeom prst="rect">
            <a:avLst/>
          </a:prstGeom>
        </p:spPr>
        <p:txBody>
          <a:bodyPr lIns="91436" tIns="45719" rIns="91436" bIns="45719"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0"/>
            <a:ext cx="6815137" cy="585311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613" cy="4691063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lIns="91436" tIns="45719" rIns="91436" bIns="45719"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 marL="2286000" indent="0">
              <a:buNone/>
              <a:defRPr sz="2100"/>
            </a:lvl6pPr>
            <a:lvl7pPr marL="2743200" indent="0">
              <a:buNone/>
              <a:defRPr sz="2100"/>
            </a:lvl7pPr>
            <a:lvl8pPr marL="3200400" indent="0">
              <a:buNone/>
              <a:defRPr sz="2100"/>
            </a:lvl8pPr>
            <a:lvl9pPr marL="3657600" indent="0">
              <a:buNone/>
              <a:defRPr sz="21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椭圆 14"/>
          <p:cNvSpPr>
            <a:spLocks noChangeArrowheads="1"/>
          </p:cNvSpPr>
          <p:nvPr/>
        </p:nvSpPr>
        <p:spPr bwMode="auto">
          <a:xfrm>
            <a:off x="803275" y="866775"/>
            <a:ext cx="87313" cy="87313"/>
          </a:xfrm>
          <a:prstGeom prst="ellipse">
            <a:avLst/>
          </a:pr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1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fld id="{7C106AB5-2059-4BF3-9AE8-E89C3F599011}" type="slidenum"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‹#›</a:t>
            </a:fld>
            <a:r>
              <a:rPr lang="zh-CN" altLang="en-US" dirty="0">
                <a:solidFill>
                  <a:srgbClr val="3F3F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rader.tery.top:800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27"/>
          <p:cNvSpPr txBox="1">
            <a:spLocks noChangeArrowheads="1"/>
          </p:cNvSpPr>
          <p:nvPr/>
        </p:nvSpPr>
        <p:spPr bwMode="auto">
          <a:xfrm>
            <a:off x="679926" y="3016064"/>
            <a:ext cx="10980737" cy="134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1" tIns="58610" rIns="117221" bIns="58610">
            <a:spAutoFit/>
          </a:bodyPr>
          <a:lstStyle>
            <a:defPPr>
              <a:defRPr lang="zh-CN"/>
            </a:defPPr>
            <a:lvl1pPr lvl="0" algn="ctr" eaLnBrk="1" fontAlgn="auto" hangingPunct="1">
              <a:spcAft>
                <a:spcPts val="0"/>
              </a:spcAft>
              <a:defRPr sz="4000" b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zh-CN" altLang="en-US" dirty="0"/>
              <a:t>编译原理</a:t>
            </a:r>
            <a:endParaRPr lang="en-US" altLang="zh-CN" dirty="0"/>
          </a:p>
          <a:p>
            <a:r>
              <a:rPr lang="zh-CN" altLang="en-US" dirty="0"/>
              <a:t>实验二：自底向上的语法分析</a:t>
            </a:r>
            <a:r>
              <a:rPr lang="en-US" altLang="zh-CN" dirty="0"/>
              <a:t>LR(1)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4490908"/>
            <a:ext cx="12192000" cy="428625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1" tIns="58610" rIns="117221" bIns="5861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3" name="矩形 10"/>
          <p:cNvSpPr>
            <a:spLocks noChangeArrowheads="1"/>
          </p:cNvSpPr>
          <p:nvPr/>
        </p:nvSpPr>
        <p:spPr bwMode="auto">
          <a:xfrm>
            <a:off x="4232275" y="4454396"/>
            <a:ext cx="3841750" cy="54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1" tIns="58610" rIns="117221" bIns="5861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规格严格，功夫到家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16" y="123134"/>
            <a:ext cx="2934068" cy="2934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236"/>
    </mc:Choice>
    <mc:Fallback xmlns="">
      <p:transition advTm="72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1605189" y="3187793"/>
            <a:ext cx="2879564" cy="335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拓广文法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b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（算术表达式）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indent="-341630">
              <a:spcBef>
                <a:spcPct val="20000"/>
              </a:spcBef>
            </a:pPr>
            <a:r>
              <a:rPr kumimoji="1" lang="de-DE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Calibri" panose="020F0502020204030204" pitchFamily="34" charset="0"/>
              </a:rPr>
              <a:t>E'-&gt;E</a:t>
            </a:r>
          </a:p>
          <a:p>
            <a:pPr marL="341630" indent="-341630">
              <a:spcBef>
                <a:spcPct val="20000"/>
              </a:spcBef>
            </a:pPr>
            <a:r>
              <a:rPr kumimoji="1" lang="de-DE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Calibri" panose="020F0502020204030204" pitchFamily="34" charset="0"/>
              </a:rPr>
              <a:t>E-&gt;E + T</a:t>
            </a:r>
          </a:p>
          <a:p>
            <a:pPr marL="341630" indent="-341630">
              <a:spcBef>
                <a:spcPct val="20000"/>
              </a:spcBef>
            </a:pPr>
            <a:r>
              <a:rPr kumimoji="1" lang="de-DE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Calibri" panose="020F0502020204030204" pitchFamily="34" charset="0"/>
              </a:rPr>
              <a:t>E-&gt;T</a:t>
            </a:r>
          </a:p>
          <a:p>
            <a:pPr marL="341630" indent="-341630">
              <a:spcBef>
                <a:spcPct val="20000"/>
              </a:spcBef>
            </a:pPr>
            <a:r>
              <a:rPr kumimoji="1" lang="de-DE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Calibri" panose="020F0502020204030204" pitchFamily="34" charset="0"/>
              </a:rPr>
              <a:t>T-&gt;T * F</a:t>
            </a:r>
          </a:p>
          <a:p>
            <a:pPr marL="341630" indent="-341630">
              <a:spcBef>
                <a:spcPct val="20000"/>
              </a:spcBef>
            </a:pPr>
            <a:r>
              <a:rPr kumimoji="1" lang="de-DE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Calibri" panose="020F0502020204030204" pitchFamily="34" charset="0"/>
              </a:rPr>
              <a:t>T-&gt;F</a:t>
            </a:r>
          </a:p>
          <a:p>
            <a:pPr marL="341630" indent="-341630">
              <a:spcBef>
                <a:spcPct val="20000"/>
              </a:spcBef>
            </a:pPr>
            <a:r>
              <a:rPr kumimoji="1" lang="de-DE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Calibri" panose="020F0502020204030204" pitchFamily="34" charset="0"/>
              </a:rPr>
              <a:t>F-&gt;( E )</a:t>
            </a:r>
          </a:p>
          <a:p>
            <a:pPr marL="341630" indent="-341630">
              <a:spcBef>
                <a:spcPct val="20000"/>
              </a:spcBef>
            </a:pPr>
            <a:r>
              <a:rPr kumimoji="1" lang="de-DE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Calibri" panose="020F0502020204030204" pitchFamily="34" charset="0"/>
              </a:rPr>
              <a:t>F-&gt;id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TextBox 8"/>
          <p:cNvSpPr>
            <a:spLocks noChangeArrowheads="1"/>
          </p:cNvSpPr>
          <p:nvPr/>
        </p:nvSpPr>
        <p:spPr bwMode="auto">
          <a:xfrm>
            <a:off x="523875" y="981710"/>
            <a:ext cx="4590415" cy="7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分析表构造思路</a:t>
            </a:r>
          </a:p>
        </p:txBody>
      </p:sp>
      <p:sp>
        <p:nvSpPr>
          <p:cNvPr id="42" name="燕尾形 2"/>
          <p:cNvSpPr>
            <a:spLocks noChangeArrowheads="1"/>
          </p:cNvSpPr>
          <p:nvPr/>
        </p:nvSpPr>
        <p:spPr bwMode="auto">
          <a:xfrm>
            <a:off x="685307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实验报告</a:t>
            </a:r>
          </a:p>
        </p:txBody>
      </p:sp>
      <p:sp>
        <p:nvSpPr>
          <p:cNvPr id="44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45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46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47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椭圆 14"/>
          <p:cNvSpPr>
            <a:spLocks noChangeAspect="1" noChangeArrowheads="1"/>
          </p:cNvSpPr>
          <p:nvPr/>
        </p:nvSpPr>
        <p:spPr bwMode="auto">
          <a:xfrm>
            <a:off x="523874" y="169255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/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" name="右箭头 3"/>
          <p:cNvSpPr/>
          <p:nvPr/>
        </p:nvSpPr>
        <p:spPr>
          <a:xfrm>
            <a:off x="4339728" y="3810425"/>
            <a:ext cx="770255" cy="350519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69062" y="1294625"/>
            <a:ext cx="318388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求规范项目集规范族</a:t>
            </a:r>
            <a:r>
              <a:rPr kumimoji="1" lang="en-US" altLang="zh-CN" sz="2400" b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</a:t>
            </a:r>
            <a:r>
              <a:rPr kumimoji="1" lang="en-US" altLang="zh-CN" sz="2400" b="1" baseline="-2500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3874" y="1725024"/>
            <a:ext cx="4708526" cy="14067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R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2400" dirty="0">
                <a:solidFill>
                  <a:srgbClr val="C00000"/>
                </a:solidFill>
              </a:rPr>
              <a:t>核心思想：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dirty="0"/>
              <a:t>构造识别拓广文法全部活前缀的</a:t>
            </a:r>
            <a:r>
              <a:rPr lang="en-US" altLang="zh-CN" dirty="0"/>
              <a:t>DFA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求每个项目</a:t>
            </a:r>
            <a:r>
              <a:rPr lang="zh-CN" altLang="en-US" dirty="0"/>
              <a:t>集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的有效活前缀。</a:t>
            </a:r>
          </a:p>
        </p:txBody>
      </p:sp>
      <p:sp>
        <p:nvSpPr>
          <p:cNvPr id="21" name="矩形 20"/>
          <p:cNvSpPr/>
          <p:nvPr/>
        </p:nvSpPr>
        <p:spPr>
          <a:xfrm>
            <a:off x="5481603" y="1830081"/>
            <a:ext cx="2076665" cy="4295775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R="0" defTabSz="914400">
              <a:buClr>
                <a:schemeClr val="tx2"/>
              </a:buClr>
              <a:buSzPct val="75000"/>
              <a:buFont typeface="Monotype Sorts" pitchFamily="2" charset="2"/>
              <a:defRPr/>
            </a:pPr>
            <a:endParaRPr kumimoji="1"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1603" y="1866602"/>
            <a:ext cx="120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</a:rPr>
              <a:t>E' -&gt; . E , $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481603" y="2069120"/>
            <a:ext cx="1975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E -&gt; . E + T , $</a:t>
            </a:r>
            <a:br>
              <a:rPr lang="en-US" altLang="zh-CN" sz="1600" dirty="0">
                <a:solidFill>
                  <a:srgbClr val="00B0F0"/>
                </a:solidFill>
              </a:rPr>
            </a:br>
            <a:r>
              <a:rPr lang="en-US" altLang="zh-CN" sz="1600" dirty="0">
                <a:solidFill>
                  <a:srgbClr val="00B0F0"/>
                </a:solidFill>
              </a:rPr>
              <a:t>E -&gt; . T , $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481603" y="2541495"/>
            <a:ext cx="1799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</a:rPr>
              <a:t>E -&gt; . E + T , +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E -&gt; . T , +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481603" y="3028580"/>
            <a:ext cx="1905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T -&gt; . T * F , $</a:t>
            </a:r>
            <a:br>
              <a:rPr lang="en-US" altLang="zh-CN" sz="1600" dirty="0">
                <a:solidFill>
                  <a:srgbClr val="00B0F0"/>
                </a:solidFill>
              </a:rPr>
            </a:br>
            <a:r>
              <a:rPr lang="en-US" altLang="zh-CN" sz="1600" dirty="0">
                <a:solidFill>
                  <a:srgbClr val="00B0F0"/>
                </a:solidFill>
              </a:rPr>
              <a:t>T -&gt; . F , $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481603" y="3492414"/>
            <a:ext cx="1799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</a:rPr>
              <a:t>T -&gt; . T * F , +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T -&gt; . F , +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504752" y="3985685"/>
            <a:ext cx="1929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T -&gt; . T * F , *</a:t>
            </a:r>
            <a:br>
              <a:rPr lang="en-US" altLang="zh-CN" sz="1600" dirty="0">
                <a:solidFill>
                  <a:srgbClr val="00B0F0"/>
                </a:solidFill>
              </a:rPr>
            </a:br>
            <a:r>
              <a:rPr lang="en-US" altLang="zh-CN" sz="1600" dirty="0">
                <a:solidFill>
                  <a:srgbClr val="00B0F0"/>
                </a:solidFill>
              </a:rPr>
              <a:t>T -&gt; . F , *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517764" y="4469899"/>
            <a:ext cx="1726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</a:rPr>
              <a:t>F -&gt; . ( E ) , $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F -&gt; . id , $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5515244" y="4963170"/>
            <a:ext cx="218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defTabSz="914400">
              <a:buClr>
                <a:schemeClr val="tx2"/>
              </a:buClr>
              <a:buSzPct val="75000"/>
              <a:buFont typeface="Monotype Sorts" pitchFamily="2" charset="2"/>
              <a:defRPr/>
            </a:pPr>
            <a:r>
              <a:rPr lang="en-US" altLang="zh-CN" sz="1600" dirty="0"/>
              <a:t>F -&gt; . ( E ) , +</a:t>
            </a:r>
            <a:br>
              <a:rPr lang="en-US" altLang="zh-CN" sz="1600" dirty="0"/>
            </a:br>
            <a:r>
              <a:rPr lang="en-US" altLang="zh-CN" sz="1600" dirty="0"/>
              <a:t>F -&gt; . id , +</a:t>
            </a:r>
            <a:br>
              <a:rPr lang="en-US" altLang="zh-CN" sz="1600" dirty="0"/>
            </a:br>
            <a:r>
              <a:rPr lang="en-US" altLang="zh-CN" sz="1600" dirty="0"/>
              <a:t>F -&gt; . ( E ) , *</a:t>
            </a:r>
            <a:br>
              <a:rPr lang="en-US" altLang="zh-CN" sz="1600" dirty="0"/>
            </a:br>
            <a:r>
              <a:rPr lang="en-US" altLang="zh-CN" sz="1600" dirty="0"/>
              <a:t>F -&gt; . id , *</a:t>
            </a:r>
            <a:endParaRPr kumimoji="1"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03719" y="2771093"/>
            <a:ext cx="2087719" cy="260755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R="0" defTabSz="914400">
              <a:buClr>
                <a:schemeClr val="tx2"/>
              </a:buClr>
              <a:buSzPct val="75000"/>
              <a:buFont typeface="Monotype Sorts" pitchFamily="2" charset="2"/>
              <a:defRPr/>
            </a:pPr>
            <a:endParaRPr kumimoji="1"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3719" y="2771093"/>
            <a:ext cx="120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</a:rPr>
              <a:t>E' -&gt; . E , $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025148" y="3140425"/>
            <a:ext cx="194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E -&gt; . E + T , +/$</a:t>
            </a:r>
            <a:br>
              <a:rPr lang="en-US" altLang="zh-CN" sz="1600" dirty="0">
                <a:solidFill>
                  <a:srgbClr val="00B0F0"/>
                </a:solidFill>
              </a:rPr>
            </a:br>
            <a:r>
              <a:rPr lang="en-US" altLang="zh-CN" sz="1600" dirty="0">
                <a:solidFill>
                  <a:srgbClr val="00B0F0"/>
                </a:solidFill>
              </a:rPr>
              <a:t>E -&gt; . T , +/$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9025148" y="3751705"/>
            <a:ext cx="2066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T -&gt; . T * F , +/*/$</a:t>
            </a:r>
            <a:br>
              <a:rPr lang="en-US" altLang="zh-CN" sz="1600" dirty="0">
                <a:solidFill>
                  <a:srgbClr val="00B0F0"/>
                </a:solidFill>
              </a:rPr>
            </a:br>
            <a:r>
              <a:rPr lang="en-US" altLang="zh-CN" sz="1600" dirty="0">
                <a:solidFill>
                  <a:srgbClr val="00B0F0"/>
                </a:solidFill>
              </a:rPr>
              <a:t>T -&gt; . F ,  +/*/$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9025147" y="4362985"/>
            <a:ext cx="2271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</a:rPr>
              <a:t>F -&gt; . ( E ) , +/*/$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F -&gt; . id , +/*/$</a:t>
            </a:r>
            <a:endParaRPr lang="zh-CN" altLang="en-US" sz="1600" dirty="0"/>
          </a:p>
        </p:txBody>
      </p:sp>
      <p:sp>
        <p:nvSpPr>
          <p:cNvPr id="35" name="右箭头 34"/>
          <p:cNvSpPr/>
          <p:nvPr/>
        </p:nvSpPr>
        <p:spPr>
          <a:xfrm>
            <a:off x="7895866" y="3810425"/>
            <a:ext cx="770255" cy="350519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11129" y="6413565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注：求项目集规范族方法参考教材</a:t>
            </a:r>
            <a:r>
              <a:rPr lang="en-US" altLang="zh-CN" dirty="0"/>
              <a:t>P186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64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燕尾形 2"/>
          <p:cNvSpPr>
            <a:spLocks noChangeArrowheads="1"/>
          </p:cNvSpPr>
          <p:nvPr/>
        </p:nvSpPr>
        <p:spPr bwMode="auto">
          <a:xfrm>
            <a:off x="685307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实验报告</a:t>
            </a:r>
          </a:p>
        </p:txBody>
      </p:sp>
      <p:sp>
        <p:nvSpPr>
          <p:cNvPr id="44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45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46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47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椭圆 14"/>
          <p:cNvSpPr>
            <a:spLocks noChangeAspect="1" noChangeArrowheads="1"/>
          </p:cNvSpPr>
          <p:nvPr/>
        </p:nvSpPr>
        <p:spPr bwMode="auto">
          <a:xfrm>
            <a:off x="523874" y="169255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/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51900" y="2464651"/>
            <a:ext cx="8318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参考文法的全部活前缀的有穷自动机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(1)</a:t>
            </a:r>
          </a:p>
        </p:txBody>
      </p:sp>
      <p:sp>
        <p:nvSpPr>
          <p:cNvPr id="19" name="圆角矩形标注 18"/>
          <p:cNvSpPr/>
          <p:nvPr/>
        </p:nvSpPr>
        <p:spPr bwMode="auto">
          <a:xfrm>
            <a:off x="544325" y="3523825"/>
            <a:ext cx="1460643" cy="711200"/>
          </a:xfrm>
          <a:prstGeom prst="wedgeRoundRectCallout">
            <a:avLst>
              <a:gd name="adj1" fmla="val 72234"/>
              <a:gd name="adj2" fmla="val 57835"/>
              <a:gd name="adj3" fmla="val 16667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求所有项目集规范族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01" y="923495"/>
            <a:ext cx="6916281" cy="5795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燕尾形 2"/>
          <p:cNvSpPr>
            <a:spLocks noChangeArrowheads="1"/>
          </p:cNvSpPr>
          <p:nvPr/>
        </p:nvSpPr>
        <p:spPr bwMode="auto">
          <a:xfrm>
            <a:off x="685307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实验报告</a:t>
            </a:r>
          </a:p>
        </p:txBody>
      </p:sp>
      <p:sp>
        <p:nvSpPr>
          <p:cNvPr id="44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45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46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47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椭圆 14"/>
          <p:cNvSpPr>
            <a:spLocks noChangeAspect="1" noChangeArrowheads="1"/>
          </p:cNvSpPr>
          <p:nvPr/>
        </p:nvSpPr>
        <p:spPr bwMode="auto">
          <a:xfrm>
            <a:off x="523874" y="169255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/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48801" y="2217407"/>
            <a:ext cx="87693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参考文法的全部活前缀的有穷自动机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(2)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51" y="1511300"/>
            <a:ext cx="4114286" cy="4933333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195366"/>
              </p:ext>
            </p:extLst>
          </p:nvPr>
        </p:nvGraphicFramePr>
        <p:xfrm>
          <a:off x="6853078" y="4413858"/>
          <a:ext cx="1744494" cy="158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Document" showAsIcon="1" r:id="rId5" imgW="914400" imgH="828720" progId="Word.Document.12">
                  <p:embed/>
                </p:oleObj>
              </mc:Choice>
              <mc:Fallback>
                <p:oleObj name="Document" showAsIcon="1" r:id="rId5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3078" y="4413858"/>
                        <a:ext cx="1744494" cy="158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2" name="燕尾形 2"/>
          <p:cNvSpPr>
            <a:spLocks noChangeArrowheads="1"/>
          </p:cNvSpPr>
          <p:nvPr/>
        </p:nvSpPr>
        <p:spPr bwMode="auto">
          <a:xfrm>
            <a:off x="685307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3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  <p:sp>
        <p:nvSpPr>
          <p:cNvPr id="44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45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46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47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8" name="椭圆 14"/>
          <p:cNvSpPr>
            <a:spLocks noChangeAspect="1" noChangeArrowheads="1"/>
          </p:cNvSpPr>
          <p:nvPr/>
        </p:nvSpPr>
        <p:spPr bwMode="auto">
          <a:xfrm>
            <a:off x="523874" y="169255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0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71263" y="6207680"/>
            <a:ext cx="258789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基于文法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G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LR(1)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分析表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02580" y="2976448"/>
            <a:ext cx="615553" cy="1764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移进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归约</a:t>
            </a:r>
          </a:p>
        </p:txBody>
      </p:sp>
      <p:sp>
        <p:nvSpPr>
          <p:cNvPr id="21" name="圆角矩形标注 20"/>
          <p:cNvSpPr/>
          <p:nvPr/>
        </p:nvSpPr>
        <p:spPr bwMode="auto">
          <a:xfrm>
            <a:off x="8793400" y="1790820"/>
            <a:ext cx="1072423" cy="689107"/>
          </a:xfrm>
          <a:prstGeom prst="wedgeRoundRectCallout">
            <a:avLst>
              <a:gd name="adj1" fmla="val -77718"/>
              <a:gd name="adj2" fmla="val 64939"/>
              <a:gd name="adj3" fmla="val 16667"/>
            </a:avLst>
          </a:prstGeom>
          <a:ln w="1270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转移表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Box 8"/>
          <p:cNvSpPr>
            <a:spLocks noChangeArrowheads="1"/>
          </p:cNvSpPr>
          <p:nvPr/>
        </p:nvSpPr>
        <p:spPr bwMode="auto">
          <a:xfrm>
            <a:off x="523875" y="981710"/>
            <a:ext cx="4590415" cy="56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参考文法的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分析表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35" y="1663700"/>
            <a:ext cx="6266657" cy="4431585"/>
          </a:xfrm>
          <a:prstGeom prst="rect">
            <a:avLst/>
          </a:prstGeom>
        </p:spPr>
      </p:pic>
      <p:sp>
        <p:nvSpPr>
          <p:cNvPr id="23" name="圆角矩形标注 22"/>
          <p:cNvSpPr/>
          <p:nvPr/>
        </p:nvSpPr>
        <p:spPr>
          <a:xfrm>
            <a:off x="671008" y="2149695"/>
            <a:ext cx="1118235" cy="686435"/>
          </a:xfrm>
          <a:prstGeom prst="wedgeRoundRectCallout">
            <a:avLst>
              <a:gd name="adj1" fmla="val 129680"/>
              <a:gd name="adj2" fmla="val -52254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动作表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action</a:t>
            </a:r>
            <a:endParaRPr lang="zh-CN" altLang="en-US" sz="1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92827" y="5020562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设计分析表的存储结构？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685307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12775" y="889635"/>
            <a:ext cx="9932035" cy="73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利用辅助工具生成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分析表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871321"/>
              </p:ext>
            </p:extLst>
          </p:nvPr>
        </p:nvGraphicFramePr>
        <p:xfrm>
          <a:off x="1210959" y="3772634"/>
          <a:ext cx="1936656" cy="182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包装程序外壳对象" showAsIcon="1" r:id="rId4" imgW="1143000" imgH="990720" progId="Package">
                  <p:embed/>
                </p:oleObj>
              </mc:Choice>
              <mc:Fallback>
                <p:oleObj name="包装程序外壳对象" showAsIcon="1" r:id="rId4" imgW="1143000" imgH="990720" progId="Package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0959" y="3772634"/>
                        <a:ext cx="1936656" cy="18275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28132" y="2084947"/>
            <a:ext cx="3490058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生成分析表步骤：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环境安装编译工作台；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创建一个语法文件并保存；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点击生成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生成分析表；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426" y="1856601"/>
            <a:ext cx="2926455" cy="258253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9935" y="1915722"/>
            <a:ext cx="3228571" cy="24761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7227" y="4391912"/>
            <a:ext cx="4982385" cy="2331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685307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244" y="1029494"/>
            <a:ext cx="6957041" cy="55267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9575" y="1511300"/>
            <a:ext cx="39052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动态分析步骤：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新建一个源文件，输入要分析的句子；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点击生成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动态分析；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3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15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8989" y="210174"/>
            <a:ext cx="10021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语法分析器举例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14408" y="252457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文法定义：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4408" y="106693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词法分析器输入代码：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408" y="180904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语法分析器输入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词法分析输出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41" y="1441967"/>
            <a:ext cx="1991543" cy="3277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08" y="2966299"/>
            <a:ext cx="3554302" cy="35543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753" y="2214105"/>
            <a:ext cx="6506174" cy="45748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560" y="1262533"/>
            <a:ext cx="4904762" cy="98095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3876182" y="4581404"/>
            <a:ext cx="490521" cy="16204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9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16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79324" y="122747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产生式对应的语法树：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0263" y="119770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输出产生式列表：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78989" y="210174"/>
            <a:ext cx="10021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语法分析器举例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24" y="1783297"/>
            <a:ext cx="7907611" cy="37614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70" y="1601640"/>
            <a:ext cx="2420072" cy="50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9298850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3964179" y="483126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9298850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4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实验报告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1129665" y="1042580"/>
            <a:ext cx="9395460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语法分析实验报告内容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14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3185" y="2113748"/>
            <a:ext cx="8008419" cy="4515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描述语法分析使用的文法；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画出识别文法</a:t>
            </a:r>
            <a:r>
              <a:rPr lang="zh-CN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活前缀的有穷自动机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;</a:t>
            </a:r>
            <a:endParaRPr lang="zh-CN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构造所给文法的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LR(1)</a:t>
            </a:r>
            <a:r>
              <a:rPr lang="zh-CN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分析表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;</a:t>
            </a:r>
            <a:endParaRPr lang="zh-CN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设计上述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LR(1)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分析表的</a:t>
            </a:r>
            <a:r>
              <a:rPr lang="zh-CN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存储结构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;</a:t>
            </a:r>
            <a:endParaRPr lang="zh-CN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主要模块的</a:t>
            </a:r>
            <a:r>
              <a:rPr lang="zh-CN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算法功能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;</a:t>
            </a:r>
            <a:endParaRPr lang="zh-CN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lvl="5"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 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实验中用到的特色方法或设计技巧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lvl="5"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实验中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遇到的问题及解决方案。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685307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1129665" y="862875"/>
            <a:ext cx="9398635" cy="71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实验补充说明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13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4152" y="1939681"/>
            <a:ext cx="1031344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实验方法选择：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可采用自底向上的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）语法分析法或自顶向下的递归下降分析法来完成语法分析。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50000"/>
              </a:lnSpc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如若选择自顶向下的递归下降分析法来完成实验，实验报告内容自行编写，但要求说明实验原理方法和过程。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4200429" y="-82631"/>
            <a:ext cx="4429317" cy="105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  实验安排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</p:txBody>
      </p:sp>
      <p:sp>
        <p:nvSpPr>
          <p:cNvPr id="16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</p:txBody>
      </p:sp>
      <p:sp>
        <p:nvSpPr>
          <p:cNvPr id="17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</p:txBody>
      </p:sp>
      <p:sp>
        <p:nvSpPr>
          <p:cNvPr id="18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  <a:sym typeface="Arial Unicode MS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  <a:sym typeface="Arial Unicode MS" pitchFamily="34" charset="-122"/>
              </a:rPr>
              <a:t>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99388"/>
              </p:ext>
            </p:extLst>
          </p:nvPr>
        </p:nvGraphicFramePr>
        <p:xfrm>
          <a:off x="846931" y="1915903"/>
          <a:ext cx="10325874" cy="37134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9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9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8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9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实验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上课时间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学时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提交</a:t>
                      </a:r>
                      <a:endParaRPr lang="zh-CN" altLang="zh-CN" sz="18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实验题目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实验一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第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周一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9-10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学时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8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词法分析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45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实验二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第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周六</a:t>
                      </a: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9-12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节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8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学时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提交实验一代码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363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自底向上的语法分析（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LR(1)</a:t>
                      </a:r>
                      <a:r>
                        <a:rPr 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30">
                <a:tc vMerge="1">
                  <a:txBody>
                    <a:bodyPr/>
                    <a:lstStyle/>
                    <a:p>
                      <a:pPr algn="ctr"/>
                      <a:endParaRPr lang="zh-CN" altLang="en-US" sz="1800" b="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第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7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周六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1-4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节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363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800" b="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实验三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第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10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周一</a:t>
                      </a: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9-12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节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学时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提交实验二代码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典型语句的语义分析及中间代码生成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实验四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第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11</a:t>
                      </a: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周四</a:t>
                      </a: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9-10</a:t>
                      </a:r>
                      <a:r>
                        <a:rPr lang="zh-CN" altLang="en-US" sz="18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节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学时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提交实验三代码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目标代码生成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98338" y="1351453"/>
            <a:ext cx="10650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✔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学时，共计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实验课，完成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实验；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8338" y="5751758"/>
            <a:ext cx="983462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✔实验四代码和实验报告提交截止日为：第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周，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周五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备注：本学期编译原理四次实验，只需完成所有实验任务后提交一份完整实验报告。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2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13"/>
          <p:cNvSpPr>
            <a:spLocks noChangeArrowheads="1"/>
          </p:cNvSpPr>
          <p:nvPr/>
        </p:nvSpPr>
        <p:spPr bwMode="auto">
          <a:xfrm>
            <a:off x="0" y="6669088"/>
            <a:ext cx="12188825" cy="188912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3" name="矩形 14"/>
          <p:cNvSpPr>
            <a:spLocks noChangeArrowheads="1"/>
          </p:cNvSpPr>
          <p:nvPr/>
        </p:nvSpPr>
        <p:spPr bwMode="auto">
          <a:xfrm>
            <a:off x="0" y="0"/>
            <a:ext cx="12188825" cy="3644900"/>
          </a:xfrm>
          <a:prstGeom prst="rect">
            <a:avLst/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66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4" name="标题 1"/>
          <p:cNvSpPr>
            <a:spLocks noChangeArrowheads="1"/>
          </p:cNvSpPr>
          <p:nvPr/>
        </p:nvSpPr>
        <p:spPr bwMode="auto">
          <a:xfrm>
            <a:off x="2627630" y="1822450"/>
            <a:ext cx="755808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特黑简体" charset="-122"/>
              </a:rPr>
              <a:t>  同学们，</a:t>
            </a:r>
            <a:endParaRPr lang="en-US" altLang="zh-CN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特黑简体" charset="-122"/>
            </a:endParaRPr>
          </a:p>
          <a:p>
            <a:pPr algn="ctr"/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特黑简体" charset="-122"/>
              </a:rPr>
              <a:t>请开始实验</a:t>
            </a:r>
            <a:endParaRPr lang="zh-CN" altLang="zh-CN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特黑简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3725" y="1209001"/>
            <a:ext cx="4489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实验提交网址：</a:t>
            </a:r>
            <a:r>
              <a:rPr lang="en-US" altLang="zh-CN" dirty="0">
                <a:hlinkClick r:id="rId3"/>
              </a:rPr>
              <a:t>http://grader.tery.top:8001/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淘宝网chenying0907出品 4"/>
          <p:cNvSpPr txBox="1"/>
          <p:nvPr/>
        </p:nvSpPr>
        <p:spPr>
          <a:xfrm>
            <a:off x="1294990" y="279047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实验提交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65" y="1917771"/>
            <a:ext cx="3930251" cy="257649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157EF11-9BE3-4FD0-BAAF-BB3550C5A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325" y="1983075"/>
            <a:ext cx="4089707" cy="24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22640"/>
      </p:ext>
    </p:extLst>
  </p:cSld>
  <p:clrMapOvr>
    <a:masterClrMapping/>
  </p:clrMapOvr>
  <p:transition spd="slow" advTm="0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16312"/>
            <a:ext cx="12191999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编译程序的总体结构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366798" y="5773821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目标代码生成器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747798" y="4707021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代码优化器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57198" y="3640221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语义分析与中间代码生成器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747798" y="2497221"/>
            <a:ext cx="2057400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语法分析器</a:t>
            </a:r>
          </a:p>
        </p:txBody>
      </p:sp>
      <p:grpSp>
        <p:nvGrpSpPr>
          <p:cNvPr id="23" name="Group 7"/>
          <p:cNvGrpSpPr/>
          <p:nvPr/>
        </p:nvGrpSpPr>
        <p:grpSpPr bwMode="auto">
          <a:xfrm>
            <a:off x="3326861" y="1735221"/>
            <a:ext cx="2420938" cy="4572000"/>
            <a:chOff x="587" y="1104"/>
            <a:chExt cx="1525" cy="2880"/>
          </a:xfrm>
        </p:grpSpPr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587" y="1104"/>
              <a:ext cx="373" cy="28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lIns="92075" tIns="46038" rIns="92075" bIns="46038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    格    管    理</a:t>
              </a: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960" y="11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960" y="18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960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9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1008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1" name="Group 14"/>
          <p:cNvGrpSpPr/>
          <p:nvPr/>
        </p:nvGrpSpPr>
        <p:grpSpPr bwMode="auto">
          <a:xfrm>
            <a:off x="7805198" y="1582821"/>
            <a:ext cx="2644775" cy="4724400"/>
            <a:chOff x="3408" y="1008"/>
            <a:chExt cx="1666" cy="2976"/>
          </a:xfrm>
        </p:grpSpPr>
        <p:grpSp>
          <p:nvGrpSpPr>
            <p:cNvPr id="32" name="Group 15"/>
            <p:cNvGrpSpPr/>
            <p:nvPr/>
          </p:nvGrpSpPr>
          <p:grpSpPr bwMode="auto">
            <a:xfrm>
              <a:off x="3408" y="1008"/>
              <a:ext cx="1666" cy="2976"/>
              <a:chOff x="3408" y="1008"/>
              <a:chExt cx="1666" cy="2976"/>
            </a:xfrm>
          </p:grpSpPr>
          <p:sp>
            <p:nvSpPr>
              <p:cNvPr id="34" name="Text Box 16"/>
              <p:cNvSpPr txBox="1">
                <a:spLocks noChangeArrowheads="1"/>
              </p:cNvSpPr>
              <p:nvPr/>
            </p:nvSpPr>
            <p:spPr bwMode="auto">
              <a:xfrm>
                <a:off x="4701" y="1008"/>
                <a:ext cx="373" cy="297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出    错    处    理</a:t>
                </a:r>
              </a:p>
            </p:txBody>
          </p:sp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>
                <a:off x="3456" y="182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Line 19"/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Line 20"/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374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9" name="Group 22"/>
          <p:cNvGrpSpPr/>
          <p:nvPr/>
        </p:nvGrpSpPr>
        <p:grpSpPr bwMode="auto">
          <a:xfrm>
            <a:off x="6585998" y="4326021"/>
            <a:ext cx="1524000" cy="381000"/>
            <a:chOff x="2640" y="2736"/>
            <a:chExt cx="960" cy="240"/>
          </a:xfrm>
        </p:grpSpPr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中间代码</a:t>
              </a: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2" name="Group 25"/>
          <p:cNvGrpSpPr/>
          <p:nvPr/>
        </p:nvGrpSpPr>
        <p:grpSpPr bwMode="auto">
          <a:xfrm>
            <a:off x="6585998" y="5392821"/>
            <a:ext cx="1524000" cy="381000"/>
            <a:chOff x="2640" y="3408"/>
            <a:chExt cx="960" cy="240"/>
          </a:xfrm>
        </p:grpSpPr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中间代码</a:t>
              </a:r>
            </a:p>
          </p:txBody>
        </p:sp>
      </p:grpSp>
      <p:grpSp>
        <p:nvGrpSpPr>
          <p:cNvPr id="45" name="Group 28"/>
          <p:cNvGrpSpPr/>
          <p:nvPr/>
        </p:nvGrpSpPr>
        <p:grpSpPr bwMode="auto">
          <a:xfrm>
            <a:off x="6585998" y="6459620"/>
            <a:ext cx="1447800" cy="390525"/>
            <a:chOff x="2640" y="4074"/>
            <a:chExt cx="912" cy="246"/>
          </a:xfrm>
        </p:grpSpPr>
        <p:sp>
          <p:nvSpPr>
            <p:cNvPr id="46" name="AutoShape 29"/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目标代码</a:t>
              </a:r>
            </a:p>
          </p:txBody>
        </p:sp>
      </p:grpSp>
      <p:grpSp>
        <p:nvGrpSpPr>
          <p:cNvPr id="48" name="Group 31"/>
          <p:cNvGrpSpPr/>
          <p:nvPr/>
        </p:nvGrpSpPr>
        <p:grpSpPr bwMode="auto">
          <a:xfrm>
            <a:off x="6585998" y="3183021"/>
            <a:ext cx="1600200" cy="381000"/>
            <a:chOff x="2640" y="2016"/>
            <a:chExt cx="1008" cy="240"/>
          </a:xfrm>
        </p:grpSpPr>
        <p:sp>
          <p:nvSpPr>
            <p:cNvPr id="49" name="AutoShape 32"/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语法单位</a:t>
              </a:r>
            </a:p>
          </p:txBody>
        </p:sp>
      </p:grpSp>
      <p:grpSp>
        <p:nvGrpSpPr>
          <p:cNvPr id="51" name="Group 34"/>
          <p:cNvGrpSpPr/>
          <p:nvPr/>
        </p:nvGrpSpPr>
        <p:grpSpPr bwMode="auto">
          <a:xfrm>
            <a:off x="6585998" y="2116221"/>
            <a:ext cx="1600200" cy="381000"/>
            <a:chOff x="2640" y="1344"/>
            <a:chExt cx="1008" cy="240"/>
          </a:xfrm>
        </p:grpSpPr>
        <p:sp>
          <p:nvSpPr>
            <p:cNvPr id="52" name="AutoShape 35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单词符号</a:t>
              </a:r>
            </a:p>
          </p:txBody>
        </p:sp>
      </p:grpSp>
      <p:grpSp>
        <p:nvGrpSpPr>
          <p:cNvPr id="54" name="Group 37"/>
          <p:cNvGrpSpPr/>
          <p:nvPr/>
        </p:nvGrpSpPr>
        <p:grpSpPr bwMode="auto">
          <a:xfrm>
            <a:off x="5747798" y="1049421"/>
            <a:ext cx="2362200" cy="990600"/>
            <a:chOff x="2112" y="672"/>
            <a:chExt cx="1488" cy="624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2112" y="912"/>
              <a:ext cx="129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algn="ctr" eaLnBrk="0" hangingPunct="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词法分析器</a:t>
              </a:r>
            </a:p>
          </p:txBody>
        </p:sp>
        <p:grpSp>
          <p:nvGrpSpPr>
            <p:cNvPr id="56" name="Group 39"/>
            <p:cNvGrpSpPr/>
            <p:nvPr/>
          </p:nvGrpSpPr>
          <p:grpSpPr bwMode="auto">
            <a:xfrm>
              <a:off x="2640" y="672"/>
              <a:ext cx="960" cy="240"/>
              <a:chOff x="2640" y="672"/>
              <a:chExt cx="960" cy="240"/>
            </a:xfrm>
          </p:grpSpPr>
          <p:sp>
            <p:nvSpPr>
              <p:cNvPr id="57" name="AutoShape 40"/>
              <p:cNvSpPr>
                <a:spLocks noChangeArrowheads="1"/>
              </p:cNvSpPr>
              <p:nvPr/>
            </p:nvSpPr>
            <p:spPr bwMode="auto">
              <a:xfrm>
                <a:off x="2640" y="672"/>
                <a:ext cx="192" cy="240"/>
              </a:xfrm>
              <a:prstGeom prst="downArrow">
                <a:avLst>
                  <a:gd name="adj1" fmla="val 50000"/>
                  <a:gd name="adj2" fmla="val 31250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Rectangle 41"/>
              <p:cNvSpPr>
                <a:spLocks noChangeArrowheads="1"/>
              </p:cNvSpPr>
              <p:nvPr/>
            </p:nvSpPr>
            <p:spPr bwMode="auto">
              <a:xfrm>
                <a:off x="2832" y="672"/>
                <a:ext cx="768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/>
              <a:lstStyle/>
              <a:p>
                <a:pPr marL="342900" indent="-3429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源程序</a:t>
                </a:r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1437147" y="147361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✔实验一：</a:t>
            </a:r>
          </a:p>
        </p:txBody>
      </p:sp>
      <p:sp>
        <p:nvSpPr>
          <p:cNvPr id="7" name="矩形 6"/>
          <p:cNvSpPr/>
          <p:nvPr/>
        </p:nvSpPr>
        <p:spPr>
          <a:xfrm>
            <a:off x="1437146" y="257739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✔实验二：</a:t>
            </a:r>
          </a:p>
        </p:txBody>
      </p:sp>
      <p:sp>
        <p:nvSpPr>
          <p:cNvPr id="60" name="矩形 59"/>
          <p:cNvSpPr/>
          <p:nvPr/>
        </p:nvSpPr>
        <p:spPr>
          <a:xfrm>
            <a:off x="1437146" y="362880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✔实验三：</a:t>
            </a:r>
          </a:p>
        </p:txBody>
      </p:sp>
      <p:sp>
        <p:nvSpPr>
          <p:cNvPr id="61" name="矩形 60"/>
          <p:cNvSpPr/>
          <p:nvPr/>
        </p:nvSpPr>
        <p:spPr>
          <a:xfrm>
            <a:off x="1417243" y="575825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✔实验四：</a:t>
            </a:r>
          </a:p>
        </p:txBody>
      </p:sp>
    </p:spTree>
    <p:extLst>
      <p:ext uri="{BB962C8B-B14F-4D97-AF65-F5344CB8AC3E}">
        <p14:creationId xmlns:p14="http://schemas.microsoft.com/office/powerpoint/2010/main" val="21425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1239352" y="363538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70922"/>
            <a:ext cx="20339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965835"/>
            <a:ext cx="12193588" cy="112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9352" y="2385427"/>
            <a:ext cx="977263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latinLnBrk="0" hangingPunct="1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深入了解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语法分析程序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实现原理及方法。</a:t>
            </a:r>
          </a:p>
          <a:p>
            <a:pPr marL="457200" indent="-457200" eaLnBrk="1" latinLnBrk="0" hangingPunct="1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分析法是严格的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从左向右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扫描和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自底向上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的语法分析方法。</a:t>
            </a: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实验学时数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420598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524510" y="977062"/>
            <a:ext cx="11142980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</a:p>
        </p:txBody>
      </p:sp>
      <p:sp>
        <p:nvSpPr>
          <p:cNvPr id="4" name="矩形 3"/>
          <p:cNvSpPr/>
          <p:nvPr/>
        </p:nvSpPr>
        <p:spPr>
          <a:xfrm>
            <a:off x="953590" y="2150660"/>
            <a:ext cx="1015637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分析法，设计一个语法分析程序，对输入单词符号串进行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语法分析；</a:t>
            </a:r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输出推导过程中所用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产生式序列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并保存在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输出文件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中；</a:t>
            </a:r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较低完成要求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：书本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P186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5.17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中的文法或者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中参考文法；</a:t>
            </a:r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较优完成要求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：自行设计文法并完成实验。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要求：实验一的输出作为实验二的输入。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：实验一测试用例较复杂的情况下，实验二可能需要比较复杂的文法来完成，难度较大；可以在完成实验二时，给相对简单的测试用例。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37759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420598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12816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977" y="1895865"/>
            <a:ext cx="3886200" cy="59690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1" lang="en-US" altLang="zh-CN" sz="2400" b="1" i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="1" i="1" baseline="-25000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i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…   </a:t>
            </a:r>
            <a:r>
              <a:rPr kumimoji="1" lang="en-US" altLang="zh-CN" sz="2400" b="1" i="1" dirty="0" err="1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="1" i="1" baseline="-25000" dirty="0" err="1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b="1" i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…   a</a:t>
            </a:r>
            <a:r>
              <a:rPr kumimoji="1" lang="en-US" altLang="zh-CN" sz="2400" b="1" i="1" baseline="-25000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 b="1" i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#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340447" y="3151895"/>
            <a:ext cx="2797175" cy="14351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kumimoji="1"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LR</a:t>
            </a:r>
            <a:r>
              <a:rPr kumimoji="1"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分析程序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897535" y="5342010"/>
            <a:ext cx="1943100" cy="90170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动作表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858097" y="5343597"/>
            <a:ext cx="1709738" cy="90170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kumimoji="1" lang="zh-CN" altLang="en-US" sz="2400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转移表</a:t>
            </a:r>
          </a:p>
          <a:p>
            <a:pPr algn="ctr">
              <a:defRPr/>
            </a:pPr>
            <a:r>
              <a:rPr kumimoji="1" lang="en-US" altLang="zh-CN" sz="2400" dirty="0" err="1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endParaRPr kumimoji="1" lang="en-US" altLang="zh-CN" sz="2400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917820" y="2815590"/>
            <a:ext cx="726440" cy="1938020"/>
          </a:xfrm>
          <a:prstGeom prst="rect">
            <a:avLst/>
          </a:prstGeom>
          <a:solidFill>
            <a:srgbClr val="00B050"/>
          </a:solidFill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产</a:t>
            </a:r>
          </a:p>
          <a:p>
            <a:pPr algn="ctr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生</a:t>
            </a:r>
          </a:p>
          <a:p>
            <a:pPr algn="ctr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式</a:t>
            </a:r>
          </a:p>
          <a:p>
            <a:pPr algn="ctr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序</a:t>
            </a:r>
          </a:p>
          <a:p>
            <a:pPr algn="ctr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518825" y="2573092"/>
            <a:ext cx="2127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符号栈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1732410" y="1972310"/>
            <a:ext cx="17837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输入缓冲区</a:t>
            </a:r>
          </a:p>
        </p:txBody>
      </p:sp>
      <p:grpSp>
        <p:nvGrpSpPr>
          <p:cNvPr id="47" name="Group 10"/>
          <p:cNvGrpSpPr/>
          <p:nvPr/>
        </p:nvGrpSpPr>
        <p:grpSpPr bwMode="auto">
          <a:xfrm>
            <a:off x="2538860" y="5076190"/>
            <a:ext cx="4864100" cy="1322187"/>
            <a:chOff x="1496" y="3124"/>
            <a:chExt cx="3064" cy="953"/>
          </a:xfrm>
        </p:grpSpPr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1496" y="3124"/>
              <a:ext cx="3064" cy="95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4057" y="3213"/>
              <a:ext cx="343" cy="8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析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</a:p>
          </p:txBody>
        </p:sp>
      </p:grp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579250" y="3161030"/>
            <a:ext cx="977900" cy="323596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400" b="1" i="1" baseline="-25000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endParaRPr kumimoji="1" lang="en-US" altLang="zh-CN" sz="2400" b="1" i="1" dirty="0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400" b="1" i="1" baseline="-25000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m-1</a:t>
            </a:r>
            <a:endParaRPr kumimoji="1" lang="en-US" altLang="zh-CN" sz="2400" b="1" i="1" dirty="0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400" b="1" i="1" baseline="-25000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en-US" altLang="zh-CN" sz="2400" b="1" i="1" dirty="0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400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kumimoji="1" lang="en-US" altLang="zh-CN" sz="2400" b="1" baseline="-25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1373000" y="3161030"/>
            <a:ext cx="876300" cy="3236595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 b="1" i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endParaRPr kumimoji="1" lang="en-US" altLang="zh-CN" sz="2400" b="1" i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m-1</a:t>
            </a:r>
            <a:endParaRPr kumimoji="1" lang="en-US" altLang="zh-CN" sz="2400" b="1" i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en-US" altLang="zh-CN" sz="2400" b="1" i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endParaRPr kumimoji="1" lang="en-US" altLang="zh-CN" sz="2400" b="1" i="1" baseline="-25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AutoShape 15"/>
          <p:cNvSpPr>
            <a:spLocks noChangeArrowheads="1"/>
          </p:cNvSpPr>
          <p:nvPr/>
        </p:nvSpPr>
        <p:spPr bwMode="auto">
          <a:xfrm rot="10879799">
            <a:off x="2260095" y="3525520"/>
            <a:ext cx="1073150" cy="311785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AutoShape 16"/>
          <p:cNvSpPr>
            <a:spLocks noChangeArrowheads="1"/>
          </p:cNvSpPr>
          <p:nvPr/>
        </p:nvSpPr>
        <p:spPr bwMode="auto">
          <a:xfrm rot="10875490">
            <a:off x="4548217" y="2538485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AutoShape 17"/>
          <p:cNvSpPr>
            <a:spLocks noChangeArrowheads="1"/>
          </p:cNvSpPr>
          <p:nvPr/>
        </p:nvSpPr>
        <p:spPr bwMode="auto">
          <a:xfrm>
            <a:off x="3715515" y="4593590"/>
            <a:ext cx="304165" cy="749935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5319525" y="4593590"/>
            <a:ext cx="231140" cy="7493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AutoShape 19"/>
          <p:cNvSpPr>
            <a:spLocks noChangeArrowheads="1"/>
          </p:cNvSpPr>
          <p:nvPr/>
        </p:nvSpPr>
        <p:spPr bwMode="auto">
          <a:xfrm>
            <a:off x="6196460" y="3602355"/>
            <a:ext cx="721360" cy="364490"/>
          </a:xfrm>
          <a:prstGeom prst="rightArrow">
            <a:avLst>
              <a:gd name="adj1" fmla="val 50000"/>
              <a:gd name="adj2" fmla="val 8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8"/>
          <p:cNvSpPr>
            <a:spLocks noChangeArrowheads="1"/>
          </p:cNvSpPr>
          <p:nvPr/>
        </p:nvSpPr>
        <p:spPr bwMode="auto">
          <a:xfrm>
            <a:off x="565150" y="983615"/>
            <a:ext cx="10007600" cy="7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t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语法分析器的总体结构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19578" y="3222406"/>
            <a:ext cx="3559175" cy="3174584"/>
          </a:xfrm>
          <a:prstGeom prst="flowChartAlternateProcess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indent="0" eaLnBrk="1" latinLnBrk="0" hangingPunct="1">
              <a:lnSpc>
                <a:spcPct val="10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分析器的四种动作</a:t>
            </a:r>
          </a:p>
          <a:p>
            <a:pPr marL="342900" indent="0" eaLnBrk="1" latinLnBrk="0" hangingPunct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移进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：</a:t>
            </a:r>
          </a:p>
          <a:p>
            <a:pPr indent="0" eaLnBrk="1" latinLnBrk="0" hangingPunct="1">
              <a:lnSpc>
                <a:spcPct val="10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   将下一输入符号移入栈</a:t>
            </a:r>
          </a:p>
          <a:p>
            <a:pPr marL="342900" indent="0" eaLnBrk="1" latinLnBrk="0" hangingPunct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归约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：</a:t>
            </a:r>
          </a:p>
          <a:p>
            <a:pPr indent="0" eaLnBrk="1" latinLnBrk="0" hangingPunct="1">
              <a:lnSpc>
                <a:spcPct val="10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   用产生式左侧的非终结符替换栈顶的句柄（某产生式右部）</a:t>
            </a:r>
          </a:p>
          <a:p>
            <a:pPr marL="342900" indent="0" eaLnBrk="1" latinLnBrk="0" hangingPunct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接受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：分析成功</a:t>
            </a:r>
          </a:p>
          <a:p>
            <a:pPr marL="342900" indent="0" eaLnBrk="1" latinLnBrk="0" hangingPunct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出错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：出错处理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8"/>
          <p:cNvSpPr>
            <a:spLocks noChangeArrowheads="1"/>
          </p:cNvSpPr>
          <p:nvPr/>
        </p:nvSpPr>
        <p:spPr bwMode="auto">
          <a:xfrm>
            <a:off x="1129030" y="970280"/>
            <a:ext cx="9383395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实验总体步骤</a:t>
            </a:r>
          </a:p>
        </p:txBody>
      </p:sp>
      <p:sp>
        <p:nvSpPr>
          <p:cNvPr id="16" name="燕尾形 2"/>
          <p:cNvSpPr>
            <a:spLocks noChangeArrowheads="1"/>
          </p:cNvSpPr>
          <p:nvPr/>
        </p:nvSpPr>
        <p:spPr bwMode="auto">
          <a:xfrm>
            <a:off x="685307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  <p:sp>
        <p:nvSpPr>
          <p:cNvPr id="22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23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24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25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6" name="椭圆 14"/>
          <p:cNvSpPr>
            <a:spLocks noChangeAspect="1" noChangeArrowheads="1"/>
          </p:cNvSpPr>
          <p:nvPr/>
        </p:nvSpPr>
        <p:spPr bwMode="auto">
          <a:xfrm>
            <a:off x="523874" y="169255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6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0643" y="2248390"/>
            <a:ext cx="9667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定义描述程序设计语言语法的文法，并编写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拓广文法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构造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LR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）分析表；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设计数据结构读入文法、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LR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）分析表；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编写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LR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）主程序完成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LR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分析器移进、归约、出错、接受四个动作；</a:t>
            </a: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输入：实验一输出的单词符号串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；</a:t>
            </a: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输出：产生式序列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并保存在文件中；</a:t>
            </a: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完成实验报告语法部分内容；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8"/>
          <p:cNvSpPr>
            <a:spLocks noChangeArrowheads="1"/>
          </p:cNvSpPr>
          <p:nvPr/>
        </p:nvSpPr>
        <p:spPr bwMode="auto">
          <a:xfrm>
            <a:off x="1129030" y="970280"/>
            <a:ext cx="9383395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）分析表构造方法</a:t>
            </a:r>
          </a:p>
        </p:txBody>
      </p:sp>
      <p:sp>
        <p:nvSpPr>
          <p:cNvPr id="16" name="燕尾形 2"/>
          <p:cNvSpPr>
            <a:spLocks noChangeArrowheads="1"/>
          </p:cNvSpPr>
          <p:nvPr/>
        </p:nvSpPr>
        <p:spPr bwMode="auto">
          <a:xfrm>
            <a:off x="685307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  <p:sp>
        <p:nvSpPr>
          <p:cNvPr id="22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23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24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25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6" name="椭圆 14"/>
          <p:cNvSpPr>
            <a:spLocks noChangeAspect="1" noChangeArrowheads="1"/>
          </p:cNvSpPr>
          <p:nvPr/>
        </p:nvSpPr>
        <p:spPr bwMode="auto">
          <a:xfrm>
            <a:off x="523874" y="169255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6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0225" y="2012942"/>
            <a:ext cx="97681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方式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1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手动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构造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LR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）分析表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     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参考教材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P186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5.17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（理论课重点讲解了如何构造）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/>
              <a:t>写出文法及拓广文法；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手动求</a:t>
            </a:r>
            <a:r>
              <a:rPr lang="zh-CN" altLang="zh-CN" sz="2400" dirty="0"/>
              <a:t>文法的项目集规范族；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/>
              <a:t>给出有限自动机；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/>
              <a:t>根据</a:t>
            </a:r>
            <a:r>
              <a:rPr lang="en-US" altLang="zh-CN" sz="2400" dirty="0"/>
              <a:t>DFA</a:t>
            </a:r>
            <a:r>
              <a:rPr lang="zh-CN" altLang="zh-CN" sz="2400" dirty="0"/>
              <a:t>的状态转移过程</a:t>
            </a:r>
            <a:r>
              <a:rPr lang="zh-CN" altLang="en-US" sz="2400" dirty="0"/>
              <a:t>求</a:t>
            </a:r>
            <a:r>
              <a:rPr lang="zh-CN" altLang="zh-CN" sz="2400" dirty="0"/>
              <a:t>出</a:t>
            </a:r>
            <a:r>
              <a:rPr lang="en-US" altLang="zh-CN" sz="2400" dirty="0"/>
              <a:t>LR</a:t>
            </a: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）分析表</a:t>
            </a:r>
            <a:r>
              <a:rPr lang="zh-CN" altLang="en-US" sz="2400" dirty="0"/>
              <a:t>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方式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2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编写代码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）分析表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</a:t>
            </a:r>
            <a:r>
              <a:rPr lang="zh-CN" altLang="zh-CN" sz="2400" dirty="0"/>
              <a:t>同手工构造思路，参考教材</a:t>
            </a:r>
            <a:r>
              <a:rPr lang="en-US" altLang="zh-CN" sz="2400" dirty="0"/>
              <a:t>P187</a:t>
            </a:r>
            <a:r>
              <a:rPr lang="zh-CN" altLang="zh-CN" sz="2400" dirty="0"/>
              <a:t>页算法</a:t>
            </a:r>
            <a:r>
              <a:rPr lang="en-US" altLang="zh-CN" sz="2400" dirty="0"/>
              <a:t>5.8 LR</a:t>
            </a: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）分析表的构造。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2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26877</TotalTime>
  <Words>1802</Words>
  <Application>Microsoft Office PowerPoint</Application>
  <PresentationFormat>宽屏</PresentationFormat>
  <Paragraphs>297</Paragraphs>
  <Slides>20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 Unicode MS</vt:lpstr>
      <vt:lpstr>Monotype Sorts</vt:lpstr>
      <vt:lpstr>方正兰亭特黑简体</vt:lpstr>
      <vt:lpstr>黑体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</vt:lpstr>
      <vt:lpstr>Document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lenovo</cp:lastModifiedBy>
  <cp:revision>2697</cp:revision>
  <cp:lastPrinted>2016-12-01T02:52:00Z</cp:lastPrinted>
  <dcterms:created xsi:type="dcterms:W3CDTF">2015-01-10T08:41:00Z</dcterms:created>
  <dcterms:modified xsi:type="dcterms:W3CDTF">2021-10-09T06:52:25Z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