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44" r:id="rId2"/>
    <p:sldId id="599" r:id="rId3"/>
    <p:sldId id="547" r:id="rId4"/>
    <p:sldId id="548" r:id="rId5"/>
    <p:sldId id="588" r:id="rId6"/>
    <p:sldId id="593" r:id="rId7"/>
    <p:sldId id="600" r:id="rId8"/>
    <p:sldId id="594" r:id="rId9"/>
    <p:sldId id="595" r:id="rId10"/>
    <p:sldId id="596" r:id="rId11"/>
    <p:sldId id="597" r:id="rId12"/>
    <p:sldId id="577" r:id="rId13"/>
    <p:sldId id="598" r:id="rId14"/>
    <p:sldId id="559" r:id="rId15"/>
  </p:sldIdLst>
  <p:sldSz cx="12192000" cy="6858000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FF"/>
    <a:srgbClr val="FFFF00"/>
    <a:srgbClr val="BFBF5B"/>
    <a:srgbClr val="00B0F0"/>
    <a:srgbClr val="A5A5A5"/>
    <a:srgbClr val="004178"/>
    <a:srgbClr val="052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78316" autoAdjust="0"/>
  </p:normalViewPr>
  <p:slideViewPr>
    <p:cSldViewPr snapToGrid="0">
      <p:cViewPr varScale="1">
        <p:scale>
          <a:sx n="89" d="100"/>
          <a:sy n="89" d="100"/>
        </p:scale>
        <p:origin x="954" y="8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3042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07A2C-4245-4D34-90D5-682FB93F45EB}" type="datetime1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B2F0-17F6-45AB-8C3F-90A8C38F4D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12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2228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697163" y="509588"/>
            <a:ext cx="4533900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2229" name="备注占位符 4"/>
          <p:cNvSpPr>
            <a:spLocks noGrp="1" noRot="1" noChangeAspect="1" noChangeArrowheads="1"/>
          </p:cNvSpPr>
          <p:nvPr/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单击此处编辑母版文本样式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第二级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第三级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第四级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07533531-3A03-4555-9723-B536818CF001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2865207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3850" cy="30591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447EAB9-1498-4E09-AC7E-1EE38CDF265D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841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4072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5865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70335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8916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77099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1418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8985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78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803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7944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75489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3AC9C9BE-233F-482A-BC60-028D01E14D28}" type="datetime1">
              <a:rPr lang="zh-CN" altLang="en-US" smtClean="0"/>
              <a:t>2021/11/11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533531-3A03-4555-9723-B536818CF001}" type="slidenum">
              <a:rPr lang="zh-CN" altLang="en-US" smtClean="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880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  <a:prstGeom prst="rect">
            <a:avLst/>
          </a:prstGeom>
        </p:spPr>
        <p:txBody>
          <a:bodyPr vert="eaVert" lIns="91436" tIns="45719" rIns="91436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lIns="91436" tIns="45719" rIns="91436" bIns="45719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1"/>
            <a:ext cx="10363200" cy="1362076"/>
          </a:xfrm>
          <a:prstGeom prst="rect">
            <a:avLst/>
          </a:prstGeom>
        </p:spPr>
        <p:txBody>
          <a:bodyPr lIns="91436" tIns="45719" rIns="91436" bIns="45719"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100"/>
            </a:lvl1pPr>
            <a:lvl2pPr marL="457200" indent="0">
              <a:buNone/>
              <a:defRPr sz="1800"/>
            </a:lvl2pPr>
            <a:lvl3pPr marL="914400" indent="0">
              <a:buNone/>
              <a:defRPr sz="15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388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4"/>
            <a:ext cx="5389563" cy="639762"/>
          </a:xfrm>
          <a:prstGeom prst="rect">
            <a:avLst/>
          </a:prstGeom>
        </p:spPr>
        <p:txBody>
          <a:bodyPr lIns="91436" tIns="45719" rIns="91436" bIns="45719" anchor="b"/>
          <a:lstStyle>
            <a:lvl1pPr marL="0" indent="0">
              <a:buNone/>
              <a:defRPr sz="2400" b="1"/>
            </a:lvl1pPr>
            <a:lvl2pPr marL="457200" indent="0">
              <a:buNone/>
              <a:defRPr sz="21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lIns="91436" tIns="45719" rIns="91436" bIns="45719"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4011613" cy="1162050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5" y="273050"/>
            <a:ext cx="6815137" cy="5853113"/>
          </a:xfrm>
          <a:prstGeom prst="rect">
            <a:avLst/>
          </a:prstGeom>
        </p:spPr>
        <p:txBody>
          <a:bodyPr lIns="91436" tIns="45719" rIns="91436" bIns="45719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613" cy="4691063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lIns="91436" tIns="45719" rIns="91436" bIns="45719"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100"/>
            </a:lvl4pPr>
            <a:lvl5pPr marL="1828800" indent="0">
              <a:buNone/>
              <a:defRPr sz="2100"/>
            </a:lvl5pPr>
            <a:lvl6pPr marL="2286000" indent="0">
              <a:buNone/>
              <a:defRPr sz="2100"/>
            </a:lvl6pPr>
            <a:lvl7pPr marL="2743200" indent="0">
              <a:buNone/>
              <a:defRPr sz="2100"/>
            </a:lvl7pPr>
            <a:lvl8pPr marL="3200400" indent="0">
              <a:buNone/>
              <a:defRPr sz="2100"/>
            </a:lvl8pPr>
            <a:lvl9pPr marL="3657600" indent="0">
              <a:buNone/>
              <a:defRPr sz="21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 lIns="91436" tIns="45719" rIns="91436" bIns="45719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1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椭圆 14"/>
          <p:cNvSpPr>
            <a:spLocks noChangeArrowheads="1"/>
          </p:cNvSpPr>
          <p:nvPr/>
        </p:nvSpPr>
        <p:spPr bwMode="auto">
          <a:xfrm>
            <a:off x="803275" y="866775"/>
            <a:ext cx="87313" cy="87313"/>
          </a:xfrm>
          <a:prstGeom prst="ellipse">
            <a:avLst/>
          </a:prstGeom>
          <a:solidFill>
            <a:srgbClr val="F6F6F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1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fld id="{7C106AB5-2059-4BF3-9AE8-E89C3F599011}" type="slidenum">
              <a:rPr lang="zh-CN" altLang="en-US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‹#›</a:t>
            </a:fld>
            <a:r>
              <a:rPr lang="zh-CN" altLang="en-US" dirty="0">
                <a:solidFill>
                  <a:srgbClr val="3F3F3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3130" indent="-91313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27"/>
          <p:cNvSpPr txBox="1">
            <a:spLocks noChangeArrowheads="1"/>
          </p:cNvSpPr>
          <p:nvPr/>
        </p:nvSpPr>
        <p:spPr bwMode="auto">
          <a:xfrm>
            <a:off x="679926" y="3016064"/>
            <a:ext cx="10980737" cy="134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>
            <a:defPPr>
              <a:defRPr lang="zh-CN"/>
            </a:defPPr>
            <a:lvl1pPr lvl="0" algn="ctr" eaLnBrk="1" fontAlgn="auto" hangingPunct="1">
              <a:spcAft>
                <a:spcPts val="0"/>
              </a:spcAft>
              <a:defRPr sz="4000" b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</a:lvl9pPr>
          </a:lstStyle>
          <a:p>
            <a:r>
              <a:rPr lang="zh-CN" altLang="en-US" dirty="0"/>
              <a:t>编译原理</a:t>
            </a:r>
            <a:endParaRPr lang="en-US" altLang="zh-CN" dirty="0"/>
          </a:p>
          <a:p>
            <a:r>
              <a:rPr lang="zh-CN" altLang="en-US" dirty="0"/>
              <a:t>实验四：目标代码生成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0" y="4490908"/>
            <a:ext cx="12192000" cy="428625"/>
          </a:xfrm>
          <a:prstGeom prst="rect">
            <a:avLst/>
          </a:prstGeom>
          <a:solidFill>
            <a:srgbClr val="0041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1" tIns="58610" rIns="117221" bIns="58610"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173" name="矩形 10"/>
          <p:cNvSpPr>
            <a:spLocks noChangeArrowheads="1"/>
          </p:cNvSpPr>
          <p:nvPr/>
        </p:nvSpPr>
        <p:spPr bwMode="auto">
          <a:xfrm>
            <a:off x="4232275" y="4454396"/>
            <a:ext cx="3841750" cy="54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7221" tIns="58610" rIns="117221" bIns="5861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规格严格，功夫到家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16" y="123134"/>
            <a:ext cx="2934068" cy="2934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236"/>
    </mc:Choice>
    <mc:Fallback xmlns="">
      <p:transition advTm="72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79805"/>
            <a:ext cx="12191365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常用三地址码的代码生成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9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85103" y="2158820"/>
            <a:ext cx="88721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复制：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a:=b</a:t>
            </a:r>
          </a:p>
          <a:p>
            <a:pPr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的当前值在寄存器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中，则不必生成代码，只要将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添加到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的寄存器描述符中，并把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的地址描述符置为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即可。</a:t>
            </a:r>
          </a:p>
          <a:p>
            <a:pPr marL="514350" indent="-514350">
              <a:buFont typeface="+mj-lt"/>
              <a:buAutoNum type="romanUcPeriod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在基本块中不会再被引用且在基本块的出口也不活跃，则还要从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的寄存器描述符中删除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，并从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的地址描述符中删除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  <a:p>
            <a:pPr marL="514350" indent="-514350">
              <a:buFont typeface="+mj-lt"/>
              <a:buAutoNum type="romanUcPeriod"/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但若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的当前值只在内存单元中，如果只是简单地将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的地址描述符置为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的内存地址，那么，若不对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的值采取保护措施，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的值将会为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的再次定义所影响。此时，生成一条形如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MOV b, 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的指令会较为稳妥。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3953744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79805"/>
            <a:ext cx="12191365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常用三地址码的代码生成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10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2638" y="1709420"/>
            <a:ext cx="951470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一元运算：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a:= op b 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与二元运算的处理类似。</a:t>
            </a:r>
          </a:p>
          <a:p>
            <a:pPr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数组元素引用：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a:=b[i]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假设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在基本块中还会再被引用，而且寄存器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是可用的，则将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保留在寄存器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中。于是，如果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的当前值不在寄存器中，则生成如下指令序列：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</a:t>
            </a:r>
          </a:p>
          <a:p>
            <a:pPr lvl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MOV 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 R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MOV b(R), R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开销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=4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如果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的当前值在寄存器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000" i="1" baseline="-25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中，则生成如下指令：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MOV b(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000" i="1" baseline="-250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), R      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开销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=2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6" name="TextBox 10"/>
          <p:cNvSpPr>
            <a:spLocks noChangeArrowheads="1"/>
          </p:cNvSpPr>
          <p:nvPr/>
        </p:nvSpPr>
        <p:spPr bwMode="auto">
          <a:xfrm>
            <a:off x="3953744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1692988" y="970462"/>
            <a:ext cx="7785677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附加功能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11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279" y="2657473"/>
            <a:ext cx="1057275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非必要完成项，如完成，请在实验报告中另行撰写相应的实验内容，酌情加分但不超出实验部分的总分。</a:t>
            </a:r>
            <a:endParaRPr lang="en-US" altLang="zh-CN" sz="28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 kern="1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本课程全部四个实验（词法分析，语法分析，语义分析和中间代码生成，目标代码生成）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整合为一个连贯的编译器程序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包括必要的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功能选择窗口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与各阶段的输出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并附有</a:t>
            </a:r>
            <a:r>
              <a:rPr lang="zh-CN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简单的用户说明文档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0"/>
          <p:cNvSpPr>
            <a:spLocks noChangeArrowheads="1"/>
          </p:cNvSpPr>
          <p:nvPr/>
        </p:nvSpPr>
        <p:spPr bwMode="auto">
          <a:xfrm>
            <a:off x="3953744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1528233" y="968214"/>
            <a:ext cx="7785677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12</a:t>
            </a:r>
            <a:endParaRPr 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0734" y="2634215"/>
            <a:ext cx="79189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写出</a:t>
            </a:r>
            <a:r>
              <a:rPr lang="zh-CN" altLang="en-US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代码</a:t>
            </a: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生成算法所产生的</a:t>
            </a:r>
            <a:r>
              <a:rPr lang="zh-CN" altLang="zh-CN" sz="2800" b="1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代码序列</a:t>
            </a: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比较优化后的程序开销，并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计算其开销值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；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画出一个简单的代码生成器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流程图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0"/>
          <p:cNvSpPr>
            <a:spLocks noChangeArrowheads="1"/>
          </p:cNvSpPr>
          <p:nvPr/>
        </p:nvSpPr>
        <p:spPr bwMode="auto">
          <a:xfrm>
            <a:off x="3953744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  <p:sp>
        <p:nvSpPr>
          <p:cNvPr id="24" name="燕尾形 2"/>
          <p:cNvSpPr>
            <a:spLocks noChangeArrowheads="1"/>
          </p:cNvSpPr>
          <p:nvPr/>
        </p:nvSpPr>
        <p:spPr bwMode="auto">
          <a:xfrm>
            <a:off x="9541027" y="395288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5" name="TextBox 10"/>
          <p:cNvSpPr>
            <a:spLocks noChangeArrowheads="1"/>
          </p:cNvSpPr>
          <p:nvPr/>
        </p:nvSpPr>
        <p:spPr bwMode="auto">
          <a:xfrm>
            <a:off x="9389436" y="481892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4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矩形 13"/>
          <p:cNvSpPr>
            <a:spLocks noChangeArrowheads="1"/>
          </p:cNvSpPr>
          <p:nvPr/>
        </p:nvSpPr>
        <p:spPr bwMode="auto">
          <a:xfrm>
            <a:off x="0" y="6669088"/>
            <a:ext cx="12188825" cy="188912"/>
          </a:xfrm>
          <a:prstGeom prst="rect">
            <a:avLst/>
          </a:prstGeom>
          <a:gradFill rotWithShape="1">
            <a:gsLst>
              <a:gs pos="0">
                <a:srgbClr val="333134"/>
              </a:gs>
              <a:gs pos="73999">
                <a:srgbClr val="39373A"/>
              </a:gs>
              <a:gs pos="82999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3" name="矩形 14"/>
          <p:cNvSpPr>
            <a:spLocks noChangeArrowheads="1"/>
          </p:cNvSpPr>
          <p:nvPr/>
        </p:nvSpPr>
        <p:spPr bwMode="auto">
          <a:xfrm>
            <a:off x="0" y="0"/>
            <a:ext cx="12188825" cy="3644900"/>
          </a:xfrm>
          <a:prstGeom prst="rect">
            <a:avLst/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66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04" name="标题 1"/>
          <p:cNvSpPr>
            <a:spLocks noChangeArrowheads="1"/>
          </p:cNvSpPr>
          <p:nvPr/>
        </p:nvSpPr>
        <p:spPr bwMode="auto">
          <a:xfrm>
            <a:off x="2627630" y="1822450"/>
            <a:ext cx="755808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  同学们，</a:t>
            </a:r>
            <a:endParaRPr lang="en-US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  <a:p>
            <a:pPr algn="ctr"/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特黑简体" charset="-122"/>
              </a:rPr>
              <a:t>独立开始实验</a:t>
            </a:r>
            <a:endParaRPr lang="zh-CN" altLang="zh-CN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特黑简体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16312"/>
            <a:ext cx="12191999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编译程序的总体结构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1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66798" y="5773821"/>
            <a:ext cx="2895600" cy="6096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目标代码生成器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747798" y="47070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代码优化器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757198" y="3640221"/>
            <a:ext cx="44958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语义分析与中间代码生成器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747798" y="2497221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/>
          <a:lstStyle/>
          <a:p>
            <a:pPr marL="342900" indent="-342900"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语法分析器</a:t>
            </a:r>
          </a:p>
        </p:txBody>
      </p:sp>
      <p:grpSp>
        <p:nvGrpSpPr>
          <p:cNvPr id="23" name="Group 7"/>
          <p:cNvGrpSpPr/>
          <p:nvPr/>
        </p:nvGrpSpPr>
        <p:grpSpPr bwMode="auto">
          <a:xfrm>
            <a:off x="3326861" y="1735221"/>
            <a:ext cx="2420938" cy="4572000"/>
            <a:chOff x="587" y="1104"/>
            <a:chExt cx="1525" cy="2880"/>
          </a:xfrm>
          <a:solidFill>
            <a:srgbClr val="99CCFF"/>
          </a:solidFill>
        </p:grpSpPr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587" y="1104"/>
              <a:ext cx="373" cy="28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vert="eaVert" lIns="92075" tIns="46038" rIns="92075" bIns="46038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50000"/>
                </a:spcBef>
                <a:buClr>
                  <a:schemeClr val="folHlink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    格    管    理</a:t>
              </a: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960" y="1152"/>
              <a:ext cx="115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960" y="1824"/>
              <a:ext cx="115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960" y="2496"/>
              <a:ext cx="52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960" y="3168"/>
              <a:ext cx="115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>
              <a:off x="1008" y="3840"/>
              <a:ext cx="8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Group 14"/>
          <p:cNvGrpSpPr/>
          <p:nvPr/>
        </p:nvGrpSpPr>
        <p:grpSpPr bwMode="auto">
          <a:xfrm>
            <a:off x="7805198" y="1582821"/>
            <a:ext cx="2644775" cy="4724400"/>
            <a:chOff x="3408" y="1008"/>
            <a:chExt cx="1666" cy="2976"/>
          </a:xfrm>
          <a:solidFill>
            <a:schemeClr val="accent3">
              <a:lumMod val="75000"/>
            </a:schemeClr>
          </a:solidFill>
        </p:grpSpPr>
        <p:grpSp>
          <p:nvGrpSpPr>
            <p:cNvPr id="32" name="Group 15"/>
            <p:cNvGrpSpPr/>
            <p:nvPr/>
          </p:nvGrpSpPr>
          <p:grpSpPr bwMode="auto">
            <a:xfrm>
              <a:off x="3408" y="1008"/>
              <a:ext cx="1666" cy="2976"/>
              <a:chOff x="3408" y="1008"/>
              <a:chExt cx="1666" cy="2976"/>
            </a:xfrm>
            <a:grpFill/>
          </p:grpSpPr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4701" y="1008"/>
                <a:ext cx="373" cy="2976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vert="eaVert" lIns="92075" tIns="46038" rIns="92075" bIns="46038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24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出    错    处    理</a:t>
                </a:r>
              </a:p>
            </p:txBody>
          </p:sp>
          <p:sp>
            <p:nvSpPr>
              <p:cNvPr id="35" name="Line 17"/>
              <p:cNvSpPr>
                <a:spLocks noChangeShapeType="1"/>
              </p:cNvSpPr>
              <p:nvPr/>
            </p:nvSpPr>
            <p:spPr bwMode="auto">
              <a:xfrm flipV="1">
                <a:off x="3408" y="1783"/>
                <a:ext cx="1200" cy="16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/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3408" y="1104"/>
                <a:ext cx="1200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/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Line 19"/>
              <p:cNvSpPr>
                <a:spLocks noChangeShapeType="1"/>
              </p:cNvSpPr>
              <p:nvPr/>
            </p:nvSpPr>
            <p:spPr bwMode="auto">
              <a:xfrm>
                <a:off x="3408" y="3168"/>
                <a:ext cx="115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/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Line 20"/>
              <p:cNvSpPr>
                <a:spLocks noChangeShapeType="1"/>
              </p:cNvSpPr>
              <p:nvPr/>
            </p:nvSpPr>
            <p:spPr bwMode="auto">
              <a:xfrm>
                <a:off x="4320" y="2544"/>
                <a:ext cx="288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/>
            </p:spPr>
            <p:txBody>
              <a:bodyPr wrap="none" lIns="92075" tIns="46038" rIns="92075" bIns="46038"/>
              <a:lstStyle/>
              <a:p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744" y="3888"/>
              <a:ext cx="816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/>
          </p:spPr>
          <p:txBody>
            <a:bodyPr wrap="none" lIns="92075" tIns="46038" rIns="92075" bIns="46038"/>
            <a:lstStyle/>
            <a:p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9" name="Group 22"/>
          <p:cNvGrpSpPr/>
          <p:nvPr/>
        </p:nvGrpSpPr>
        <p:grpSpPr bwMode="auto">
          <a:xfrm>
            <a:off x="6585998" y="4326021"/>
            <a:ext cx="1524000" cy="381000"/>
            <a:chOff x="2640" y="2736"/>
            <a:chExt cx="960" cy="240"/>
          </a:xfrm>
        </p:grpSpPr>
        <p:sp>
          <p:nvSpPr>
            <p:cNvPr id="40" name="Rectangle 23"/>
            <p:cNvSpPr>
              <a:spLocks noChangeArrowheads="1"/>
            </p:cNvSpPr>
            <p:nvPr/>
          </p:nvSpPr>
          <p:spPr bwMode="auto">
            <a:xfrm>
              <a:off x="2832" y="273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>
              <a:off x="2640" y="273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2" name="Group 25"/>
          <p:cNvGrpSpPr/>
          <p:nvPr/>
        </p:nvGrpSpPr>
        <p:grpSpPr bwMode="auto">
          <a:xfrm>
            <a:off x="6585998" y="5392821"/>
            <a:ext cx="1524000" cy="381000"/>
            <a:chOff x="2640" y="3408"/>
            <a:chExt cx="960" cy="240"/>
          </a:xfrm>
        </p:grpSpPr>
        <p:sp>
          <p:nvSpPr>
            <p:cNvPr id="43" name="AutoShape 26"/>
            <p:cNvSpPr>
              <a:spLocks noChangeArrowheads="1"/>
            </p:cNvSpPr>
            <p:nvPr/>
          </p:nvSpPr>
          <p:spPr bwMode="auto">
            <a:xfrm>
              <a:off x="2640" y="3408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4" name="Rectangle 27"/>
            <p:cNvSpPr>
              <a:spLocks noChangeArrowheads="1"/>
            </p:cNvSpPr>
            <p:nvPr/>
          </p:nvSpPr>
          <p:spPr bwMode="auto">
            <a:xfrm>
              <a:off x="2832" y="3408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中间代码</a:t>
              </a:r>
            </a:p>
          </p:txBody>
        </p:sp>
      </p:grpSp>
      <p:grpSp>
        <p:nvGrpSpPr>
          <p:cNvPr id="45" name="Group 28"/>
          <p:cNvGrpSpPr/>
          <p:nvPr/>
        </p:nvGrpSpPr>
        <p:grpSpPr bwMode="auto">
          <a:xfrm>
            <a:off x="6585998" y="6459620"/>
            <a:ext cx="1447800" cy="390525"/>
            <a:chOff x="2640" y="4074"/>
            <a:chExt cx="912" cy="246"/>
          </a:xfrm>
        </p:grpSpPr>
        <p:sp>
          <p:nvSpPr>
            <p:cNvPr id="46" name="AutoShape 29"/>
            <p:cNvSpPr>
              <a:spLocks noChangeArrowheads="1"/>
            </p:cNvSpPr>
            <p:nvPr/>
          </p:nvSpPr>
          <p:spPr bwMode="auto">
            <a:xfrm>
              <a:off x="2640" y="4080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784" y="407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目标代码</a:t>
              </a:r>
            </a:p>
          </p:txBody>
        </p:sp>
      </p:grpSp>
      <p:grpSp>
        <p:nvGrpSpPr>
          <p:cNvPr id="48" name="Group 31"/>
          <p:cNvGrpSpPr/>
          <p:nvPr/>
        </p:nvGrpSpPr>
        <p:grpSpPr bwMode="auto">
          <a:xfrm>
            <a:off x="6585998" y="3183021"/>
            <a:ext cx="1600200" cy="381000"/>
            <a:chOff x="2640" y="2016"/>
            <a:chExt cx="1008" cy="240"/>
          </a:xfrm>
        </p:grpSpPr>
        <p:sp>
          <p:nvSpPr>
            <p:cNvPr id="49" name="AutoShape 32"/>
            <p:cNvSpPr>
              <a:spLocks noChangeArrowheads="1"/>
            </p:cNvSpPr>
            <p:nvPr/>
          </p:nvSpPr>
          <p:spPr bwMode="auto">
            <a:xfrm>
              <a:off x="2640" y="2016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2880" y="2016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语法单位</a:t>
              </a:r>
            </a:p>
          </p:txBody>
        </p:sp>
      </p:grpSp>
      <p:grpSp>
        <p:nvGrpSpPr>
          <p:cNvPr id="51" name="Group 34"/>
          <p:cNvGrpSpPr/>
          <p:nvPr/>
        </p:nvGrpSpPr>
        <p:grpSpPr bwMode="auto">
          <a:xfrm>
            <a:off x="6585998" y="2116221"/>
            <a:ext cx="1600200" cy="381000"/>
            <a:chOff x="2640" y="1344"/>
            <a:chExt cx="1008" cy="240"/>
          </a:xfrm>
        </p:grpSpPr>
        <p:sp>
          <p:nvSpPr>
            <p:cNvPr id="52" name="AutoShape 35"/>
            <p:cNvSpPr>
              <a:spLocks noChangeArrowheads="1"/>
            </p:cNvSpPr>
            <p:nvPr/>
          </p:nvSpPr>
          <p:spPr bwMode="auto">
            <a:xfrm>
              <a:off x="2640" y="1344"/>
              <a:ext cx="192" cy="240"/>
            </a:xfrm>
            <a:prstGeom prst="down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2880" y="1344"/>
              <a:ext cx="76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16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单词符号</a:t>
              </a:r>
            </a:p>
          </p:txBody>
        </p:sp>
      </p:grpSp>
      <p:grpSp>
        <p:nvGrpSpPr>
          <p:cNvPr id="54" name="Group 37"/>
          <p:cNvGrpSpPr/>
          <p:nvPr/>
        </p:nvGrpSpPr>
        <p:grpSpPr bwMode="auto">
          <a:xfrm>
            <a:off x="5747798" y="1049421"/>
            <a:ext cx="2362200" cy="990600"/>
            <a:chOff x="2112" y="672"/>
            <a:chExt cx="1488" cy="624"/>
          </a:xfrm>
        </p:grpSpPr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2112" y="912"/>
              <a:ext cx="129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lIns="92075" tIns="46038" rIns="92075" bIns="46038"/>
            <a:lstStyle/>
            <a:p>
              <a:pPr marL="342900" indent="-342900" algn="ctr" eaLnBrk="0" hangingPunct="0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kumimoji="1" lang="zh-CN" altLang="en-US" sz="24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词法分析器</a:t>
              </a:r>
            </a:p>
          </p:txBody>
        </p:sp>
        <p:grpSp>
          <p:nvGrpSpPr>
            <p:cNvPr id="56" name="Group 39"/>
            <p:cNvGrpSpPr/>
            <p:nvPr/>
          </p:nvGrpSpPr>
          <p:grpSpPr bwMode="auto">
            <a:xfrm>
              <a:off x="2640" y="672"/>
              <a:ext cx="960" cy="240"/>
              <a:chOff x="2640" y="672"/>
              <a:chExt cx="960" cy="240"/>
            </a:xfrm>
          </p:grpSpPr>
          <p:sp>
            <p:nvSpPr>
              <p:cNvPr id="57" name="AutoShape 40"/>
              <p:cNvSpPr>
                <a:spLocks noChangeArrowheads="1"/>
              </p:cNvSpPr>
              <p:nvPr/>
            </p:nvSpPr>
            <p:spPr bwMode="auto">
              <a:xfrm>
                <a:off x="2640" y="672"/>
                <a:ext cx="192" cy="240"/>
              </a:xfrm>
              <a:prstGeom prst="downArrow">
                <a:avLst>
                  <a:gd name="adj1" fmla="val 50000"/>
                  <a:gd name="adj2" fmla="val 31250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8" name="Rectangle 41"/>
              <p:cNvSpPr>
                <a:spLocks noChangeArrowheads="1"/>
              </p:cNvSpPr>
              <p:nvPr/>
            </p:nvSpPr>
            <p:spPr bwMode="auto">
              <a:xfrm>
                <a:off x="2832" y="672"/>
                <a:ext cx="768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/>
              <a:lstStyle/>
              <a:p>
                <a:pPr marL="342900" indent="-3429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zh-CN" altLang="en-US" sz="1600" b="1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源程序</a:t>
                </a:r>
              </a:p>
            </p:txBody>
          </p:sp>
        </p:grpSp>
      </p:grpSp>
      <p:sp>
        <p:nvSpPr>
          <p:cNvPr id="6" name="矩形 5"/>
          <p:cNvSpPr/>
          <p:nvPr/>
        </p:nvSpPr>
        <p:spPr>
          <a:xfrm>
            <a:off x="1437147" y="147361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✔实验一：</a:t>
            </a:r>
          </a:p>
        </p:txBody>
      </p:sp>
      <p:sp>
        <p:nvSpPr>
          <p:cNvPr id="7" name="矩形 6"/>
          <p:cNvSpPr/>
          <p:nvPr/>
        </p:nvSpPr>
        <p:spPr>
          <a:xfrm>
            <a:off x="1437146" y="257739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✔实验二：</a:t>
            </a:r>
          </a:p>
        </p:txBody>
      </p:sp>
      <p:sp>
        <p:nvSpPr>
          <p:cNvPr id="60" name="矩形 59"/>
          <p:cNvSpPr/>
          <p:nvPr/>
        </p:nvSpPr>
        <p:spPr>
          <a:xfrm>
            <a:off x="1437146" y="3628806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✔实验三：</a:t>
            </a:r>
          </a:p>
        </p:txBody>
      </p:sp>
      <p:sp>
        <p:nvSpPr>
          <p:cNvPr id="61" name="矩形 60"/>
          <p:cNvSpPr/>
          <p:nvPr/>
        </p:nvSpPr>
        <p:spPr>
          <a:xfrm>
            <a:off x="1417243" y="575825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✔实验四：</a:t>
            </a:r>
          </a:p>
        </p:txBody>
      </p:sp>
    </p:spTree>
    <p:extLst>
      <p:ext uri="{BB962C8B-B14F-4D97-AF65-F5344CB8AC3E}">
        <p14:creationId xmlns:p14="http://schemas.microsoft.com/office/powerpoint/2010/main" val="186513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1239352" y="363538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70922"/>
            <a:ext cx="20339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84885"/>
            <a:ext cx="12191365" cy="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实验目的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0" y="854075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6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8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2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1394" y="2432443"/>
            <a:ext cx="710912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加深对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编译器总体结构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的理解与掌握；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</a:p>
          <a:p>
            <a:pPr lvl="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加深对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的理解与掌握；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对指令选择，寄存器分配和计算顺序选择有较深的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理解。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实验学时数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学时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420598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903605"/>
            <a:ext cx="12192000" cy="104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3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8713" y="1991314"/>
            <a:ext cx="915210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将中间代码所给的地址码生成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目标代码（汇编指令）；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写出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代码序列表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（参考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P407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页）；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减少程序与指令的开销，进行部分优化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（可选）；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较低完成要求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：将赋值语句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d:=(a-b)+(a-c)+(a-c)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翻译为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中间代码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，并将其转化为目标汇编指令；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较优完成要求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：自定义程序段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可使用实验三的中间代码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，并将其转化为目标汇编指令。完成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赋值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，一元运算，数组元素引用，数组元素赋值，指针引用，指针赋值，无条件跳转，条件跳转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中的其中任选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以上。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56"/>
    </mc:Choice>
    <mc:Fallback xmlns="">
      <p:transition advTm="1875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燕尾形 2"/>
          <p:cNvSpPr>
            <a:spLocks noChangeArrowheads="1"/>
          </p:cNvSpPr>
          <p:nvPr/>
        </p:nvSpPr>
        <p:spPr bwMode="auto">
          <a:xfrm>
            <a:off x="4205988" y="36274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实验思考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205988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3" name="TextBox 11"/>
          <p:cNvSpPr>
            <a:spLocks noChangeArrowheads="1"/>
          </p:cNvSpPr>
          <p:nvPr/>
        </p:nvSpPr>
        <p:spPr bwMode="auto">
          <a:xfrm>
            <a:off x="6370803" y="470528"/>
            <a:ext cx="358393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0" y="903466"/>
            <a:ext cx="10835777" cy="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实验内容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4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3830" y="234641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汇编指令（可自选）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04202"/>
              </p:ext>
            </p:extLst>
          </p:nvPr>
        </p:nvGraphicFramePr>
        <p:xfrm>
          <a:off x="2018488" y="2933504"/>
          <a:ext cx="870462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/>
                        <a:t>对应课程</a:t>
                      </a:r>
                      <a:endParaRPr lang="zh-CN" altLang="en-US" sz="2400" kern="12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/>
                        <a:t>X86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/>
                        <a:t>汇编语言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/>
                        <a:t>Arm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/>
                        <a:t>嵌入式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Mips</a:t>
                      </a:r>
                      <a:endParaRPr lang="zh-CN" alt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计算机组成原理，计算机设计与实践，计算机体系结构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目标机模型汇编指令集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编译原理</a:t>
                      </a:r>
                      <a:endParaRPr lang="en-US" altLang="zh-C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58695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4027317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79805"/>
            <a:ext cx="12191365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知识回顾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代码生成算法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6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7712" y="1709420"/>
            <a:ext cx="1057275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寄存器选择函数</a:t>
            </a:r>
            <a:r>
              <a:rPr lang="en-US" altLang="zh-CN" sz="2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getreg</a:t>
            </a:r>
            <a:endParaRPr lang="en-US" altLang="zh-CN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函数</a:t>
            </a:r>
            <a:r>
              <a:rPr lang="en-US" altLang="zh-CN" sz="2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getreg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返回保存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 := y </a:t>
            </a:r>
            <a:r>
              <a:rPr lang="en-US" altLang="zh-CN" sz="2000" b="1" i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op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z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值的位置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</a:p>
          <a:p>
            <a:pPr algn="just">
              <a:lnSpc>
                <a:spcPct val="125000"/>
              </a:lnSpc>
            </a:pP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79883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如果变量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且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不含其它变量的值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并且在执行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x:=y 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op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z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不会再被引用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则返回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79883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否则，返回一个空闲寄存器，如果有的话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79883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否则，如果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在块中还会再被引用，或者</a:t>
            </a:r>
            <a:r>
              <a:rPr lang="en-US" altLang="zh-CN" i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op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是必须使用寄存器的算符，则找一个已被占用的寄存器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可能产生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MOV 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指令，并修改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的地址描述符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);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79883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否则，如果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在基本块中不会再被引用，或找不到适当的被占用寄存器，则选择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的内存单元作为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6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实验思考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3869659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9224" name="TextBox 8"/>
          <p:cNvSpPr>
            <a:spLocks noChangeArrowheads="1"/>
          </p:cNvSpPr>
          <p:nvPr/>
        </p:nvSpPr>
        <p:spPr bwMode="auto">
          <a:xfrm>
            <a:off x="635" y="979805"/>
            <a:ext cx="12191365" cy="6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知识回顾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代码生成算法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8713" y="2036362"/>
            <a:ext cx="9522811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参考代码生成算法（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P406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）：</a:t>
            </a:r>
          </a:p>
          <a:p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对每个形如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i: x := y op z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的三地址语句，给出</a:t>
            </a:r>
            <a:r>
              <a:rPr lang="zh-CN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总体框架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调用函数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getreg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i:x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:= y op z)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确定可用于保存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 op z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的计算结果的位置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通常是寄存器，也可能是内存单元。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查看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的地址描述符以确定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值当前的一个位置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值当前既在内存单元中又在寄存器中，则选择寄存器作为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y'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的值还不在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中，则生成指令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MOV y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生成指令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op z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L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，其中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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的当前位置之一。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342900" indent="-34290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如果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z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的当前值没有后续引用，在块的出口也不活跃，并且还在寄存器中，则修改寄存器描述符以表示在执行了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x:=y op z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之后，这些寄存器分别不再包含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y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或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)z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的值。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</p:txBody>
      </p:sp>
      <p:sp>
        <p:nvSpPr>
          <p:cNvPr id="19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0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  <p:extLst>
      <p:ext uri="{BB962C8B-B14F-4D97-AF65-F5344CB8AC3E}">
        <p14:creationId xmlns:p14="http://schemas.microsoft.com/office/powerpoint/2010/main" val="47100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9222" name="TextBox 10"/>
          <p:cNvSpPr>
            <a:spLocks noChangeArrowheads="1"/>
          </p:cNvSpPr>
          <p:nvPr/>
        </p:nvSpPr>
        <p:spPr bwMode="auto">
          <a:xfrm>
            <a:off x="3953744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7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635" y="979805"/>
            <a:ext cx="12191365" cy="72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9" rIns="91436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简单代码生成算法</a:t>
            </a:r>
          </a:p>
        </p:txBody>
      </p:sp>
      <p:sp>
        <p:nvSpPr>
          <p:cNvPr id="5" name="矩形 4"/>
          <p:cNvSpPr/>
          <p:nvPr/>
        </p:nvSpPr>
        <p:spPr>
          <a:xfrm>
            <a:off x="2477619" y="2321608"/>
            <a:ext cx="6789682" cy="395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例：赋值语句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 := (a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b) + (a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c) + (a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c)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</a:p>
          <a:p>
            <a:pPr algn="just">
              <a:lnSpc>
                <a:spcPct val="95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编译产生的三地址码序列为：</a:t>
            </a:r>
          </a:p>
          <a:p>
            <a:pPr algn="just">
              <a:lnSpc>
                <a:spcPct val="95000"/>
              </a:lnSpc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:= a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b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	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:= a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Symbol" panose="05050102010706020507" pitchFamily="18" charset="2"/>
              </a:rPr>
              <a:t>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c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	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:= 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+ 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algn="just">
              <a:lnSpc>
                <a:spcPct val="95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		d := 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+ t</a:t>
            </a:r>
            <a:r>
              <a:rPr lang="en-US" altLang="zh-CN" sz="2400" baseline="-300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algn="just">
              <a:lnSpc>
                <a:spcPct val="95000"/>
              </a:lnSpc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95000"/>
              </a:lnSpc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假设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在基本块的出口是活跃的，且只有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是可用寄存器。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5"/>
          <p:cNvSpPr>
            <a:spLocks noChangeArrowheads="1"/>
          </p:cNvSpPr>
          <p:nvPr/>
        </p:nvSpPr>
        <p:spPr bwMode="auto">
          <a:xfrm>
            <a:off x="9448801" y="470528"/>
            <a:ext cx="22952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04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实验报告</a:t>
            </a:r>
          </a:p>
        </p:txBody>
      </p:sp>
      <p:sp>
        <p:nvSpPr>
          <p:cNvPr id="9221" name="TextBox 6"/>
          <p:cNvSpPr>
            <a:spLocks noChangeArrowheads="1"/>
          </p:cNvSpPr>
          <p:nvPr/>
        </p:nvSpPr>
        <p:spPr bwMode="auto">
          <a:xfrm>
            <a:off x="1460643" y="463228"/>
            <a:ext cx="20339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01</a:t>
            </a:r>
            <a:r>
              <a:rPr lang="en-US" altLang="zh-CN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</a:t>
            </a:r>
            <a:r>
              <a:rPr lang="zh-CN" altLang="en-US" sz="1500" dirty="0">
                <a:solidFill>
                  <a:srgbClr val="7F7F7F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实验目的</a:t>
            </a:r>
          </a:p>
        </p:txBody>
      </p:sp>
      <p:sp>
        <p:nvSpPr>
          <p:cNvPr id="2" name="AutoShape 4" descr="“kinect”的图片搜索结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9" descr="“intelligent surveillance”的图片搜索结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-1588" y="865551"/>
            <a:ext cx="12193588" cy="115888"/>
          </a:xfrm>
          <a:prstGeom prst="rect">
            <a:avLst/>
          </a:prstGeom>
          <a:solidFill>
            <a:srgbClr val="A5A5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3" name="燕尾形 1"/>
          <p:cNvSpPr>
            <a:spLocks noChangeArrowheads="1"/>
          </p:cNvSpPr>
          <p:nvPr/>
        </p:nvSpPr>
        <p:spPr bwMode="auto">
          <a:xfrm>
            <a:off x="117014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4" name="燕尾形 9"/>
          <p:cNvSpPr>
            <a:spLocks noChangeArrowheads="1"/>
          </p:cNvSpPr>
          <p:nvPr/>
        </p:nvSpPr>
        <p:spPr bwMode="auto">
          <a:xfrm>
            <a:off x="11853863" y="908050"/>
            <a:ext cx="215900" cy="431800"/>
          </a:xfrm>
          <a:prstGeom prst="chevron">
            <a:avLst>
              <a:gd name="adj" fmla="val 50000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7" name="椭圆 14"/>
          <p:cNvSpPr>
            <a:spLocks noChangeAspect="1" noChangeArrowheads="1"/>
          </p:cNvSpPr>
          <p:nvPr/>
        </p:nvSpPr>
        <p:spPr bwMode="auto">
          <a:xfrm>
            <a:off x="565150" y="188913"/>
            <a:ext cx="563563" cy="719137"/>
          </a:xfrm>
          <a:custGeom>
            <a:avLst/>
            <a:gdLst>
              <a:gd name="T0" fmla="*/ 281782 w 683568"/>
              <a:gd name="T1" fmla="*/ 0 h 864094"/>
              <a:gd name="T2" fmla="*/ 563563 w 683568"/>
              <a:gd name="T3" fmla="*/ 284448 h 864094"/>
              <a:gd name="T4" fmla="*/ 475855 w 683568"/>
              <a:gd name="T5" fmla="*/ 489894 h 864094"/>
              <a:gd name="T6" fmla="*/ 281627 w 683568"/>
              <a:gd name="T7" fmla="*/ 719137 h 864094"/>
              <a:gd name="T8" fmla="*/ 86658 w 683568"/>
              <a:gd name="T9" fmla="*/ 489019 h 864094"/>
              <a:gd name="T10" fmla="*/ 49349 w 683568"/>
              <a:gd name="T11" fmla="*/ 444983 h 864094"/>
              <a:gd name="T12" fmla="*/ 48894 w 683568"/>
              <a:gd name="T13" fmla="*/ 444447 h 864094"/>
              <a:gd name="T14" fmla="*/ 48910 w 683568"/>
              <a:gd name="T15" fmla="*/ 444447 h 864094"/>
              <a:gd name="T16" fmla="*/ 0 w 683568"/>
              <a:gd name="T17" fmla="*/ 284448 h 864094"/>
              <a:gd name="T18" fmla="*/ 281782 w 683568"/>
              <a:gd name="T19" fmla="*/ 0 h 8640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83568"/>
              <a:gd name="T31" fmla="*/ 0 h 864094"/>
              <a:gd name="T32" fmla="*/ 683568 w 683568"/>
              <a:gd name="T33" fmla="*/ 864094 h 8640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36" tIns="45719" rIns="91436" bIns="45719" anchor="ctr"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409575" y="279400"/>
            <a:ext cx="792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/>
          <a:lstStyle/>
          <a:p>
            <a:pPr algn="ctr"/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8</a:t>
            </a:r>
            <a:r>
              <a:rPr lang="zh-CN" altLang="en-US" dirty="0">
                <a:solidFill>
                  <a:srgbClr val="3F3F3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83760" name="表格 88375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0336087"/>
              </p:ext>
            </p:extLst>
          </p:nvPr>
        </p:nvGraphicFramePr>
        <p:xfrm>
          <a:off x="1460643" y="1339850"/>
          <a:ext cx="8707438" cy="4517252"/>
        </p:xfrm>
        <a:graphic>
          <a:graphicData uri="http://schemas.openxmlformats.org/drawingml/2006/table">
            <a:tbl>
              <a:tblPr/>
              <a:tblGrid>
                <a:gridCol w="1878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15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语  句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生成的代码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寄存器描述符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名字地址描述符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04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20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20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寄存器空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2000" b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216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 := a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 b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MOV a,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SUB b,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含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76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 := a 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 c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MOV a,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SUB c,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含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含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25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中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中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56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 := 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+ 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ADD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,R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含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含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中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0" baseline="-3000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574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d := 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000" b="0">
                          <a:latin typeface="Times New Roman" panose="02020603050405020304" pitchFamily="18" charset="0"/>
                        </a:rPr>
                        <a:t> + t</a:t>
                      </a:r>
                      <a:r>
                        <a:rPr lang="en-US" altLang="zh-CN" sz="2000" b="0" baseline="-3000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00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ADD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,R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含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中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93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MOV 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, d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zh-CN" sz="2000" b="0" baseline="-30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b="1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b="0" dirty="0">
                          <a:latin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000" baseline="-25000" dirty="0">
                          <a:latin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000" b="0" dirty="0">
                          <a:latin typeface="Times New Roman" panose="02020603050405020304" pitchFamily="18" charset="0"/>
                        </a:rPr>
                        <a:t>和内存中 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0"/>
          <p:cNvSpPr>
            <a:spLocks noChangeArrowheads="1"/>
          </p:cNvSpPr>
          <p:nvPr/>
        </p:nvSpPr>
        <p:spPr bwMode="auto">
          <a:xfrm>
            <a:off x="3953744" y="4705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02</a:t>
            </a:r>
            <a:r>
              <a:rPr lang="zh-CN" altLang="en-US" sz="1500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Impact" panose="020B0806030902050204" pitchFamily="34" charset="0"/>
              </a:rPr>
              <a:t> 实验内容</a:t>
            </a:r>
          </a:p>
        </p:txBody>
      </p:sp>
      <p:sp>
        <p:nvSpPr>
          <p:cNvPr id="16" name="燕尾形 2"/>
          <p:cNvSpPr>
            <a:spLocks noChangeArrowheads="1"/>
          </p:cNvSpPr>
          <p:nvPr/>
        </p:nvSpPr>
        <p:spPr bwMode="auto">
          <a:xfrm>
            <a:off x="7012496" y="376624"/>
            <a:ext cx="2476534" cy="431800"/>
          </a:xfrm>
          <a:prstGeom prst="chevron">
            <a:avLst>
              <a:gd name="adj" fmla="val 26701"/>
            </a:avLst>
          </a:prstGeom>
          <a:solidFill>
            <a:srgbClr val="0041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/>
          <a:p>
            <a:pPr algn="ctr"/>
            <a:endParaRPr lang="zh-CN" altLang="zh-CN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19" name="TextBox 10"/>
          <p:cNvSpPr>
            <a:spLocks noChangeArrowheads="1"/>
          </p:cNvSpPr>
          <p:nvPr/>
        </p:nvSpPr>
        <p:spPr bwMode="auto">
          <a:xfrm>
            <a:off x="6860905" y="463228"/>
            <a:ext cx="25878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zh-CN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0</a:t>
            </a:r>
            <a:r>
              <a:rPr lang="en-US" altLang="zh-CN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3</a:t>
            </a:r>
            <a:r>
              <a:rPr lang="zh-CN" altLang="en-US" sz="15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Impact" panose="020B0806030902050204" pitchFamily="34" charset="0"/>
              </a:rPr>
              <a:t> 实验步骤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8756"/>
    </mc:Choice>
    <mc:Fallback xmlns="">
      <p:transition advTm="1875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25f8b3-6e9f-48ea-ac14-aad501153712}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12175</TotalTime>
  <Words>1396</Words>
  <Application>Microsoft Office PowerPoint</Application>
  <PresentationFormat>宽屏</PresentationFormat>
  <Paragraphs>218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 Unicode MS</vt:lpstr>
      <vt:lpstr>Monotype Sorts</vt:lpstr>
      <vt:lpstr>方正兰亭特黑简体</vt:lpstr>
      <vt:lpstr>黑体</vt:lpstr>
      <vt:lpstr>楷体_GB2312</vt:lpstr>
      <vt:lpstr>宋体</vt:lpstr>
      <vt:lpstr>微软雅黑</vt:lpstr>
      <vt:lpstr>Arial</vt:lpstr>
      <vt:lpstr>Calibri</vt:lpstr>
      <vt:lpstr>Impact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lenovo</cp:lastModifiedBy>
  <cp:revision>2730</cp:revision>
  <cp:lastPrinted>2016-12-01T02:52:00Z</cp:lastPrinted>
  <dcterms:created xsi:type="dcterms:W3CDTF">2015-01-10T08:41:00Z</dcterms:created>
  <dcterms:modified xsi:type="dcterms:W3CDTF">2021-11-11T08:06:13Z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2052-11.1.0.9564</vt:lpwstr>
  </property>
</Properties>
</file>