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8" r:id="rId6"/>
    <p:sldId id="260" r:id="rId7"/>
    <p:sldId id="259" r:id="rId8"/>
    <p:sldId id="269" r:id="rId9"/>
    <p:sldId id="267" r:id="rId10"/>
    <p:sldId id="270" r:id="rId11"/>
    <p:sldId id="271" r:id="rId12"/>
    <p:sldId id="263" r:id="rId13"/>
    <p:sldId id="264" r:id="rId14"/>
    <p:sldId id="265" r:id="rId15"/>
    <p:sldId id="266" r:id="rId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p>
            <a:pPr defTabSz="914400">
              <a:buSzPct val="100000"/>
            </a:pPr>
            <a:r>
              <a:rPr lang="en-US" sz="4400" kern="1200" baseline="0">
                <a:latin typeface="Arial" panose="020B0604020202020204" pitchFamily="34" charset="0"/>
                <a:ea typeface="宋体" panose="02010600030101010101" pitchFamily="2" charset="-122"/>
              </a:rPr>
              <a:t>final project</a:t>
            </a:r>
            <a:br>
              <a:rPr lang="en-US" sz="4400" kern="1200" baseline="0">
                <a:latin typeface="Arial" panose="020B0604020202020204" pitchFamily="34" charset="0"/>
                <a:ea typeface="宋体" panose="02010600030101010101" pitchFamily="2" charset="-122"/>
              </a:rPr>
            </a:br>
            <a:r>
              <a:rPr lang="en-US" sz="4400" b="1" kern="1200" baseline="0">
                <a:solidFill>
                  <a:srgbClr val="FF0000"/>
                </a:solidFill>
                <a:latin typeface="Arial" panose="020B0604020202020204" pitchFamily="34" charset="0"/>
                <a:ea typeface="宋体" panose="02010600030101010101" pitchFamily="2" charset="-122"/>
              </a:rPr>
              <a:t>HOUNDS AND HARE</a:t>
            </a:r>
            <a:endParaRPr lang="en-US" sz="4400" b="1" kern="1200" baseline="0">
              <a:solidFill>
                <a:srgbClr val="FF0000"/>
              </a:solidFill>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371600" y="3886200"/>
            <a:ext cx="6400800" cy="1752600"/>
          </a:xfrm>
        </p:spPr>
        <p:txBody>
          <a:bodyPr/>
          <a:p>
            <a:pPr defTabSz="914400">
              <a:buSzPct val="100000"/>
            </a:pPr>
            <a:endParaRPr lang="en-US" sz="2000" u="sng" kern="1200" baseline="0">
              <a:latin typeface="Arial" panose="020B0604020202020204" pitchFamily="34" charset="0"/>
              <a:ea typeface="宋体" panose="02010600030101010101" pitchFamily="2" charset="-122"/>
            </a:endParaRPr>
          </a:p>
          <a:p>
            <a:pPr defTabSz="914400">
              <a:buSzPct val="100000"/>
            </a:pPr>
            <a:endParaRPr lang="en-US" sz="2000" u="sng" kern="1200" baseline="0">
              <a:latin typeface="Arial" panose="020B0604020202020204" pitchFamily="34" charset="0"/>
              <a:ea typeface="宋体" panose="02010600030101010101" pitchFamily="2" charset="-122"/>
            </a:endParaRPr>
          </a:p>
          <a:p>
            <a:pPr defTabSz="914400">
              <a:buSzPct val="100000"/>
            </a:pPr>
            <a:r>
              <a:rPr lang="en-US" sz="2000" u="sng" kern="1200" baseline="0">
                <a:latin typeface="Arial" panose="020B0604020202020204" pitchFamily="34" charset="0"/>
                <a:ea typeface="宋体" panose="02010600030101010101" pitchFamily="2" charset="-122"/>
              </a:rPr>
              <a:t>name</a:t>
            </a:r>
            <a:r>
              <a:rPr lang="zh-CN" altLang="en-US" sz="2000" u="sng" kern="1200" baseline="0">
                <a:latin typeface="Arial" panose="020B0604020202020204" pitchFamily="34" charset="0"/>
                <a:ea typeface="宋体" panose="02010600030101010101" pitchFamily="2" charset="-122"/>
              </a:rPr>
              <a:t>：</a:t>
            </a:r>
            <a:r>
              <a:rPr lang="en-US" altLang="zh-CN" sz="2000" u="sng" kern="1200" baseline="0">
                <a:latin typeface="Arial" panose="020B0604020202020204" pitchFamily="34" charset="0"/>
                <a:ea typeface="宋体" panose="02010600030101010101" pitchFamily="2" charset="-122"/>
              </a:rPr>
              <a:t>Shunlei Ning</a:t>
            </a:r>
            <a:endParaRPr lang="en-US" altLang="zh-CN" sz="2000" u="sng" kern="1200" baseline="0">
              <a:latin typeface="Arial" panose="020B0604020202020204" pitchFamily="34" charset="0"/>
              <a:ea typeface="宋体" panose="02010600030101010101" pitchFamily="2" charset="-122"/>
            </a:endParaRPr>
          </a:p>
          <a:p>
            <a:pPr defTabSz="914400">
              <a:buSzPct val="100000"/>
            </a:pPr>
            <a:r>
              <a:rPr lang="en-US" altLang="zh-CN" sz="2000" u="sng" kern="1200" baseline="0">
                <a:latin typeface="Arial" panose="020B0604020202020204" pitchFamily="34" charset="0"/>
                <a:ea typeface="宋体" panose="02010600030101010101" pitchFamily="2" charset="-122"/>
              </a:rPr>
              <a:t>             Qianqian Chen</a:t>
            </a:r>
            <a:r>
              <a:rPr lang="en-US" altLang="zh-CN" sz="3200" kern="1200" baseline="0">
                <a:latin typeface="Arial" panose="020B0604020202020204" pitchFamily="34" charset="0"/>
                <a:ea typeface="宋体" panose="02010600030101010101" pitchFamily="2" charset="-122"/>
              </a:rPr>
              <a:t> </a:t>
            </a:r>
            <a:endParaRPr sz="3200" kern="1200" baseline="0">
              <a:latin typeface="Arial" panose="020B0604020202020204" pitchFamily="34" charset="0"/>
              <a:ea typeface="宋体" panose="02010600030101010101" pitchFamily="2" charset="-122"/>
            </a:endParaRPr>
          </a:p>
          <a:p>
            <a:pPr defTabSz="914400">
              <a:buSzPct val="100000"/>
            </a:pPr>
            <a:endParaRPr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7630" y="1599565"/>
            <a:ext cx="4675505" cy="4196080"/>
          </a:xfrm>
          <a:prstGeom prst="rect">
            <a:avLst/>
          </a:prstGeom>
        </p:spPr>
      </p:pic>
      <p:sp>
        <p:nvSpPr>
          <p:cNvPr id="5" name="文本框 4"/>
          <p:cNvSpPr txBox="1"/>
          <p:nvPr/>
        </p:nvSpPr>
        <p:spPr>
          <a:xfrm>
            <a:off x="5658485" y="1821180"/>
            <a:ext cx="2540000" cy="2306955"/>
          </a:xfrm>
          <a:prstGeom prst="rect">
            <a:avLst/>
          </a:prstGeom>
          <a:noFill/>
        </p:spPr>
        <p:txBody>
          <a:bodyPr wrap="square" rtlCol="0" anchor="t">
            <a:spAutoFit/>
          </a:bodyPr>
          <a:p>
            <a:r>
              <a:rPr lang="zh-CN" altLang="en-US"/>
              <a:t> If you follow this pattern throughout the game, you</a:t>
            </a:r>
            <a:endParaRPr lang="zh-CN" altLang="en-US"/>
          </a:p>
          <a:p>
            <a:r>
              <a:rPr lang="zh-CN" altLang="en-US"/>
              <a:t>will most likely win. This strategy works for both</a:t>
            </a:r>
            <a:endParaRPr lang="zh-CN" altLang="en-US"/>
          </a:p>
          <a:p>
            <a:r>
              <a:rPr lang="zh-CN" altLang="en-US"/>
              <a:t>the Hare and the Hounds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511810"/>
          </a:xfrm>
        </p:spPr>
        <p:txBody>
          <a:bodyPr/>
          <a:p>
            <a:pPr algn="l"/>
            <a:r>
              <a:rPr lang="en-US" altLang="zh-CN">
                <a:ln w="22225">
                  <a:solidFill>
                    <a:schemeClr val="accent2"/>
                  </a:solidFill>
                  <a:prstDash val="solid"/>
                </a:ln>
                <a:solidFill>
                  <a:schemeClr val="accent2">
                    <a:lumMod val="40000"/>
                    <a:lumOff val="60000"/>
                  </a:schemeClr>
                </a:solidFill>
                <a:effectLst/>
              </a:rPr>
              <a:t>Solver  </a:t>
            </a:r>
            <a:r>
              <a:rPr lang="en-US" altLang="zh-CN" sz="2000">
                <a:ln/>
                <a:solidFill>
                  <a:schemeClr val="tx1"/>
                </a:solidFill>
                <a:effectLst>
                  <a:outerShdw blurRad="38100" dist="19050" dir="2700000" algn="tl" rotWithShape="0">
                    <a:schemeClr val="dk1">
                      <a:alpha val="40000"/>
                    </a:schemeClr>
                  </a:outerShdw>
                </a:effectLst>
              </a:rPr>
              <a:t>position=32768  upperbound=277</a:t>
            </a:r>
            <a:r>
              <a:rPr lang="zh-CN" altLang="en-US" sz="2000">
                <a:ln/>
                <a:solidFill>
                  <a:schemeClr val="tx1"/>
                </a:solidFill>
                <a:effectLst>
                  <a:outerShdw blurRad="38100" dist="19050" dir="2700000" algn="tl" rotWithShape="0">
                    <a:schemeClr val="dk1">
                      <a:alpha val="40000"/>
                    </a:schemeClr>
                  </a:outerShdw>
                </a:effectLst>
              </a:rPr>
              <a:t>，</a:t>
            </a:r>
            <a:r>
              <a:rPr lang="en-US" altLang="zh-CN" sz="2000">
                <a:ln/>
                <a:solidFill>
                  <a:schemeClr val="tx1"/>
                </a:solidFill>
                <a:effectLst>
                  <a:outerShdw blurRad="38100" dist="19050" dir="2700000" algn="tl" rotWithShape="0">
                    <a:schemeClr val="dk1">
                      <a:alpha val="40000"/>
                    </a:schemeClr>
                  </a:outerShdw>
                </a:effectLst>
              </a:rPr>
              <a:t>200</a:t>
            </a:r>
            <a:endParaRPr lang="en-US" altLang="zh-CN" sz="2000">
              <a:ln/>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378460" y="1630680"/>
            <a:ext cx="8229600" cy="4946650"/>
          </a:xfrm>
        </p:spPr>
        <p:txBody>
          <a:bodyPr/>
          <a:p>
            <a:endParaRPr lang="zh-CN" altLang="en-US" sz="1000"/>
          </a:p>
          <a:p>
            <a:pPr marL="0" indent="0">
              <a:buNone/>
            </a:pPr>
            <a:endParaRPr lang="zh-CN" altLang="en-US" sz="1000"/>
          </a:p>
        </p:txBody>
      </p:sp>
      <p:pic>
        <p:nvPicPr>
          <p:cNvPr id="4" name="图片 3" descr="1"/>
          <p:cNvPicPr>
            <a:picLocks noChangeAspect="1"/>
          </p:cNvPicPr>
          <p:nvPr/>
        </p:nvPicPr>
        <p:blipFill>
          <a:blip r:embed="rId1"/>
          <a:stretch>
            <a:fillRect/>
          </a:stretch>
        </p:blipFill>
        <p:spPr>
          <a:xfrm>
            <a:off x="457200" y="1450975"/>
            <a:ext cx="7225665" cy="5306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9715" y="222250"/>
            <a:ext cx="8229600" cy="801370"/>
          </a:xfrm>
        </p:spPr>
        <p:txBody>
          <a:bodyPr/>
          <a:p>
            <a:pPr algn="l"/>
            <a:r>
              <a:rPr lang="en-US" altLang="zh-CN">
                <a:ln w="22225">
                  <a:solidFill>
                    <a:schemeClr val="accent2"/>
                  </a:solidFill>
                  <a:prstDash val="solid"/>
                </a:ln>
                <a:solidFill>
                  <a:schemeClr val="accent2">
                    <a:lumMod val="40000"/>
                    <a:lumOff val="60000"/>
                  </a:schemeClr>
                </a:solidFill>
                <a:effectLst/>
              </a:rPr>
              <a:t>Human-Computer </a:t>
            </a:r>
            <a:endParaRPr lang="zh-CN" altLang="en-US" sz="2000">
              <a:ln/>
              <a:solidFill>
                <a:schemeClr val="tx1"/>
              </a:solidFill>
              <a:effectLst>
                <a:outerShdw blurRad="38100" dist="19050" dir="2700000" algn="tl" rotWithShape="0">
                  <a:schemeClr val="dk1">
                    <a:alpha val="40000"/>
                  </a:schemeClr>
                </a:outerShdw>
              </a:effectLst>
            </a:endParaRPr>
          </a:p>
        </p:txBody>
      </p:sp>
      <p:pic>
        <p:nvPicPr>
          <p:cNvPr id="4" name="内容占位符 3" descr="2"/>
          <p:cNvPicPr>
            <a:picLocks noChangeAspect="1"/>
          </p:cNvPicPr>
          <p:nvPr>
            <p:ph idx="1"/>
          </p:nvPr>
        </p:nvPicPr>
        <p:blipFill>
          <a:blip r:embed="rId1"/>
          <a:stretch>
            <a:fillRect/>
          </a:stretch>
        </p:blipFill>
        <p:spPr>
          <a:xfrm>
            <a:off x="390525" y="1023620"/>
            <a:ext cx="6111240" cy="5598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0975" y="18098"/>
            <a:ext cx="8229600" cy="1143000"/>
          </a:xfrm>
        </p:spPr>
        <p:txBody>
          <a:bodyPr/>
          <a:p>
            <a:pPr algn="l"/>
            <a:r>
              <a:rPr lang="en-US" altLang="zh-CN">
                <a:ln w="22225">
                  <a:solidFill>
                    <a:schemeClr val="accent2"/>
                  </a:solidFill>
                  <a:prstDash val="solid"/>
                </a:ln>
                <a:solidFill>
                  <a:schemeClr val="accent2">
                    <a:lumMod val="40000"/>
                    <a:lumOff val="60000"/>
                  </a:schemeClr>
                </a:solidFill>
                <a:effectLst/>
              </a:rPr>
              <a:t>Human-human</a:t>
            </a:r>
            <a:endParaRPr lang="en-US" altLang="zh-CN">
              <a:ln w="22225">
                <a:solidFill>
                  <a:schemeClr val="accent2"/>
                </a:solidFill>
                <a:prstDash val="solid"/>
              </a:ln>
              <a:solidFill>
                <a:schemeClr val="accent2">
                  <a:lumMod val="40000"/>
                  <a:lumOff val="60000"/>
                </a:schemeClr>
              </a:solidFill>
              <a:effectLst/>
            </a:endParaRPr>
          </a:p>
        </p:txBody>
      </p:sp>
      <p:pic>
        <p:nvPicPr>
          <p:cNvPr id="4" name="内容占位符 3" descr="3"/>
          <p:cNvPicPr>
            <a:picLocks noChangeAspect="1"/>
          </p:cNvPicPr>
          <p:nvPr>
            <p:ph idx="1"/>
          </p:nvPr>
        </p:nvPicPr>
        <p:blipFill>
          <a:blip r:embed="rId1"/>
          <a:stretch>
            <a:fillRect/>
          </a:stretch>
        </p:blipFill>
        <p:spPr>
          <a:xfrm>
            <a:off x="363220" y="1161415"/>
            <a:ext cx="6151880" cy="5636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6353"/>
            <a:ext cx="8229600" cy="1143000"/>
          </a:xfrm>
        </p:spPr>
        <p:txBody>
          <a:bodyPr/>
          <a:p>
            <a:pPr algn="l"/>
            <a:r>
              <a:rPr lang="en-US" altLang="zh-CN">
                <a:ln w="22225">
                  <a:solidFill>
                    <a:schemeClr val="accent2"/>
                  </a:solidFill>
                  <a:prstDash val="solid"/>
                </a:ln>
                <a:solidFill>
                  <a:schemeClr val="accent2">
                    <a:lumMod val="40000"/>
                    <a:lumOff val="60000"/>
                  </a:schemeClr>
                </a:solidFill>
                <a:effectLst/>
              </a:rPr>
              <a:t>GUI</a:t>
            </a:r>
            <a:endParaRPr lang="en-US" altLang="zh-CN">
              <a:ln w="22225">
                <a:solidFill>
                  <a:schemeClr val="accent2"/>
                </a:solidFill>
                <a:prstDash val="solid"/>
              </a:ln>
              <a:solidFill>
                <a:schemeClr val="accent2">
                  <a:lumMod val="40000"/>
                  <a:lumOff val="60000"/>
                </a:schemeClr>
              </a:solidFill>
              <a:effectLst/>
            </a:endParaRPr>
          </a:p>
        </p:txBody>
      </p:sp>
      <p:pic>
        <p:nvPicPr>
          <p:cNvPr id="4" name="内容占位符 3" descr="5"/>
          <p:cNvPicPr>
            <a:picLocks noChangeAspect="1"/>
          </p:cNvPicPr>
          <p:nvPr>
            <p:ph idx="1"/>
          </p:nvPr>
        </p:nvPicPr>
        <p:blipFill>
          <a:blip r:embed="rId1"/>
          <a:stretch>
            <a:fillRect/>
          </a:stretch>
        </p:blipFill>
        <p:spPr>
          <a:xfrm>
            <a:off x="871855" y="1169670"/>
            <a:ext cx="6703060" cy="5259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how to play</a:t>
            </a:r>
            <a:endParaRPr lang="en-US" altLang="zh-CN" sz="3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内容占位符 2"/>
          <p:cNvSpPr>
            <a:spLocks noGrp="1"/>
          </p:cNvSpPr>
          <p:nvPr>
            <p:ph idx="1"/>
          </p:nvPr>
        </p:nvSpPr>
        <p:spPr/>
        <p:txBody>
          <a:bodyPr/>
          <a:p>
            <a:r>
              <a:rPr lang="zh-CN" altLang="en-US" sz="2000"/>
              <a:t>1）There are two players, one representing the hounds and the other represents the hare. Each player takes turn to make a move. The player representing the hounds can only move one hound at one time.</a:t>
            </a:r>
            <a:endParaRPr lang="zh-CN" altLang="en-US" sz="2000"/>
          </a:p>
          <a:p>
            <a:r>
              <a:rPr lang="zh-CN" altLang="en-US" sz="2000"/>
              <a:t>2）The three hounds try to corner the hare and the hare tries to escape to the left of       all hounds.</a:t>
            </a:r>
            <a:endParaRPr lang="zh-CN" altLang="en-US" sz="2000"/>
          </a:p>
          <a:p>
            <a:r>
              <a:rPr lang="zh-CN" altLang="en-US" sz="2000"/>
              <a:t>3）The hounds can move up and down, straight forward, or diagonally forward toward the right end of the game board. The hare can move horizontally, vertically, or diagonally in any direction.</a:t>
            </a:r>
            <a:endParaRPr lang="zh-CN" altLang="en-US" sz="2000"/>
          </a:p>
          <a:p>
            <a:r>
              <a:rPr lang="zh-CN" altLang="en-US" sz="2000"/>
              <a:t>4）The hounds win if they "trap" the hare so it can no longer move.</a:t>
            </a:r>
            <a:endParaRPr lang="zh-CN" altLang="en-US" sz="2000"/>
          </a:p>
          <a:p>
            <a:r>
              <a:rPr lang="zh-CN" altLang="en-US" sz="2000"/>
              <a:t>5）The hare wins if it "escapes" to the left of all three hounds.</a:t>
            </a:r>
            <a:endParaRPr lang="zh-CN" altLang="en-US" sz="2000"/>
          </a:p>
          <a:p>
            <a:r>
              <a:rPr lang="zh-CN" altLang="en-US" sz="2000"/>
              <a:t>6）</a:t>
            </a:r>
            <a:r>
              <a:rPr lang="en-US" altLang="zh-CN" sz="2000"/>
              <a:t>variant </a:t>
            </a:r>
            <a:r>
              <a:rPr lang="zh-CN" altLang="en-US" sz="2000"/>
              <a:t>If the hounds move vertically ten times in a row, they are considered to be "stalling" and the hare wins.</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pic>
        <p:nvPicPr>
          <p:cNvPr id="3" name="图片 3" descr="Hare_and_Hounds_board"/>
          <p:cNvPicPr>
            <a:picLocks noChangeAspect="1"/>
          </p:cNvPicPr>
          <p:nvPr>
            <p:ph idx="1"/>
          </p:nvPr>
        </p:nvPicPr>
        <p:blipFill>
          <a:blip r:embed="rId1"/>
          <a:stretch>
            <a:fillRect/>
          </a:stretch>
        </p:blipFill>
        <p:spPr>
          <a:xfrm>
            <a:off x="2167255" y="419100"/>
            <a:ext cx="4810125" cy="2733675"/>
          </a:xfrm>
          <a:prstGeom prst="rect">
            <a:avLst/>
          </a:prstGeom>
          <a:noFill/>
          <a:ln w="9525">
            <a:noFill/>
          </a:ln>
        </p:spPr>
      </p:pic>
      <p:pic>
        <p:nvPicPr>
          <p:cNvPr id="4" name="图片 -2147482621" descr="Hare_and_Hounds_board_Numbers"/>
          <p:cNvPicPr>
            <a:picLocks noChangeAspect="1"/>
          </p:cNvPicPr>
          <p:nvPr/>
        </p:nvPicPr>
        <p:blipFill>
          <a:blip r:embed="rId2"/>
          <a:stretch>
            <a:fillRect/>
          </a:stretch>
        </p:blipFill>
        <p:spPr>
          <a:xfrm>
            <a:off x="2167890" y="3655060"/>
            <a:ext cx="4809490" cy="273304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165860"/>
            <a:ext cx="8229600" cy="4525963"/>
          </a:xfrm>
        </p:spPr>
        <p:txBody>
          <a:bodyPr/>
          <a:p>
            <a:r>
              <a:rPr lang="zh-CN" altLang="en-US" sz="1500"/>
              <a:t>1. Ningshunlei and Chen qianqian completed the task of demand analysis together</a:t>
            </a:r>
            <a:endParaRPr lang="zh-CN" altLang="en-US" sz="1500"/>
          </a:p>
          <a:p>
            <a:r>
              <a:rPr lang="zh-CN" altLang="en-US" sz="1500"/>
              <a:t>2. Ningshunlei completed the overall analysis in the specific demand analysis, the tasks of hounds&amp;hare and game development members and the specific task completion date as well as the specific assignment, initialization, main loop control module, etc</a:t>
            </a:r>
            <a:endParaRPr lang="zh-CN" altLang="en-US" sz="1500"/>
          </a:p>
          <a:p>
            <a:r>
              <a:rPr lang="zh-CN" altLang="en-US" sz="1500"/>
              <a:t>3. Ningshunlei and Chen qianqian jointly completed the parts of player movement, disk surface analysis, opponent movement, winner and loser judgment in the specific demand analysis       </a:t>
            </a:r>
            <a:endParaRPr lang="zh-CN" altLang="en-US" sz="1500"/>
          </a:p>
          <a:p>
            <a:r>
              <a:rPr lang="zh-CN" altLang="en-US" sz="1500"/>
              <a:t>4. Chen qianqian completed the task of the functional module diagram of the specific functional description and part of the functional description diagram</a:t>
            </a:r>
            <a:endParaRPr lang="zh-CN" altLang="en-US" sz="1500"/>
          </a:p>
          <a:p>
            <a:r>
              <a:rPr lang="zh-CN" altLang="en-US" sz="1500"/>
              <a:t>5. Ningshun lei and Chen qianqian completed the detailed system design flow chart together, and the contents of the flow chart were explained</a:t>
            </a:r>
            <a:endParaRPr lang="zh-CN" altLang="en-US" sz="1500"/>
          </a:p>
          <a:p>
            <a:r>
              <a:rPr lang="zh-CN" altLang="en-US" sz="1500"/>
              <a:t>6. Ningshunlei and Chen qianqian jointly completed the content of specific program test results</a:t>
            </a:r>
            <a:endParaRPr lang="zh-CN" altLang="en-US" sz="1500"/>
          </a:p>
          <a:p>
            <a:r>
              <a:rPr lang="zh-CN" altLang="en-US" sz="1500"/>
              <a:t>7. Ning shunlei and Chen qianqian jointly completed the initialization program task in the source code of the specific hounds&amp;hare game</a:t>
            </a:r>
            <a:endParaRPr lang="zh-CN" altLang="en-US" sz="1500"/>
          </a:p>
          <a:p>
            <a:r>
              <a:rPr lang="zh-CN" altLang="en-US" sz="1500"/>
              <a:t>8. Ning shunlei and Chen qianqian can jointly complete the procedures related to player movement in the specific source code</a:t>
            </a:r>
            <a:endParaRPr lang="zh-CN" altLang="en-US" sz="1500"/>
          </a:p>
          <a:p>
            <a:r>
              <a:rPr lang="zh-CN" altLang="en-US" sz="1500"/>
              <a:t>9. Ningshun lei, Chen qianqian complete the game source code disk, mobile type of related programming tasks together</a:t>
            </a:r>
            <a:endParaRPr lang="zh-CN" altLang="en-US" sz="1500"/>
          </a:p>
          <a:p>
            <a:r>
              <a:rPr lang="zh-CN" altLang="en-US" sz="1500"/>
              <a:t>10. Complete the game using Python3</a:t>
            </a:r>
            <a:endParaRPr lang="zh-CN" altLang="en-US"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2235" y="655955"/>
            <a:ext cx="8229600" cy="261620"/>
          </a:xfrm>
        </p:spPr>
        <p:txBody>
          <a:bodyPr>
            <a:scene3d>
              <a:camera prst="orthographicFront"/>
              <a:lightRig rig="threePt" dir="t"/>
            </a:scene3d>
          </a:bodyPr>
          <a:p>
            <a:r>
              <a:rPr lang="en-US" altLang="zh-CN" sz="25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Hounds and Hare</a:t>
            </a:r>
            <a:r>
              <a:rPr lang="zh-CN" altLang="en-US" sz="25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游戏开发具体任务的具体分配</a:t>
            </a:r>
            <a:br>
              <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br>
            <a:endParaRPr lang="zh-CN" alt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内容占位符 2"/>
          <p:cNvSpPr>
            <a:spLocks noGrp="1"/>
          </p:cNvSpPr>
          <p:nvPr>
            <p:ph idx="1"/>
          </p:nvPr>
        </p:nvSpPr>
        <p:spPr>
          <a:xfrm>
            <a:off x="457200" y="917575"/>
            <a:ext cx="8229600" cy="5590540"/>
          </a:xfrm>
        </p:spPr>
        <p:txBody>
          <a:bodyPr/>
          <a:p>
            <a:endParaRPr lang="en-US" altLang="zh-CN" sz="1800"/>
          </a:p>
          <a:p>
            <a:r>
              <a:rPr lang="en-US" altLang="zh-CN" sz="1800"/>
              <a:t>1.</a:t>
            </a:r>
            <a:r>
              <a:rPr lang="zh-CN" altLang="en-US" sz="1800"/>
              <a:t>宁顺磊和陈倩倩共同完成需求分析任务</a:t>
            </a:r>
            <a:endParaRPr lang="zh-CN" altLang="en-US" sz="1800"/>
          </a:p>
          <a:p>
            <a:r>
              <a:rPr lang="en-US" altLang="zh-CN" sz="1800"/>
              <a:t>2.</a:t>
            </a:r>
            <a:r>
              <a:rPr lang="zh-CN" altLang="en-US" sz="1800"/>
              <a:t>宁顺磊完成具体的需求分析中的总体分析，</a:t>
            </a:r>
            <a:r>
              <a:rPr lang="en-US" altLang="zh-CN" sz="1800"/>
              <a:t>hounds&amp;hare</a:t>
            </a:r>
            <a:r>
              <a:rPr lang="zh-CN" altLang="en-US" sz="1800"/>
              <a:t>与游戏开发成员和具体任务完成日期以及任务的具体分配，初始化，主循环控制模块等部分内容的任务</a:t>
            </a:r>
            <a:endParaRPr lang="zh-CN" altLang="en-US" sz="1800"/>
          </a:p>
          <a:p>
            <a:r>
              <a:rPr lang="en-US" altLang="zh-CN" sz="1800"/>
              <a:t>3.</a:t>
            </a:r>
            <a:r>
              <a:rPr lang="zh-CN" altLang="en-US" sz="1800"/>
              <a:t>宁顺磊，陈倩倩共同完成具体的需求分析中的玩家移动，盘面分析，对方移动，胜负判断等部分内容</a:t>
            </a:r>
            <a:endParaRPr lang="zh-CN" altLang="en-US" sz="1800"/>
          </a:p>
          <a:p>
            <a:r>
              <a:rPr lang="en-US" altLang="zh-CN" sz="1800"/>
              <a:t>4.</a:t>
            </a:r>
            <a:r>
              <a:rPr lang="zh-CN" altLang="en-US" sz="1800"/>
              <a:t>陈倩倩完成具体的功能描述的功能模块图，功能说明图部分内容的任务</a:t>
            </a:r>
            <a:endParaRPr lang="zh-CN" altLang="en-US" sz="1800"/>
          </a:p>
          <a:p>
            <a:r>
              <a:rPr lang="en-US" altLang="zh-CN" sz="1800"/>
              <a:t>5.</a:t>
            </a:r>
            <a:r>
              <a:rPr lang="zh-CN" altLang="en-US" sz="1800"/>
              <a:t>宁顺磊，陈倩倩共同完成具体的系统设计流程图，流程图说明部分的内容任务</a:t>
            </a:r>
            <a:endParaRPr lang="zh-CN" altLang="en-US" sz="1800"/>
          </a:p>
          <a:p>
            <a:r>
              <a:rPr lang="en-US" altLang="zh-CN" sz="1800"/>
              <a:t>6.</a:t>
            </a:r>
            <a:r>
              <a:rPr lang="zh-CN" altLang="en-US" sz="1800"/>
              <a:t>宁顺磊，陈倩倩共同完成具体的程序测试结果部分的内容</a:t>
            </a:r>
            <a:endParaRPr lang="zh-CN" altLang="en-US" sz="1800"/>
          </a:p>
          <a:p>
            <a:r>
              <a:rPr lang="en-US" altLang="zh-CN" sz="1800"/>
              <a:t>7.</a:t>
            </a:r>
            <a:r>
              <a:rPr lang="zh-CN" altLang="en-US" sz="1800"/>
              <a:t>宁顺磊，陈倩倩共同完成具体的</a:t>
            </a:r>
            <a:r>
              <a:rPr lang="en-US" altLang="zh-CN" sz="1800"/>
              <a:t>hounds&amp;hare</a:t>
            </a:r>
            <a:r>
              <a:rPr lang="zh-CN" altLang="en-US" sz="1800"/>
              <a:t>游戏源代码中的初始化程序任务</a:t>
            </a:r>
            <a:endParaRPr lang="zh-CN" altLang="en-US" sz="1800"/>
          </a:p>
          <a:p>
            <a:r>
              <a:rPr lang="en-US" altLang="zh-CN" sz="1800"/>
              <a:t>8.</a:t>
            </a:r>
            <a:r>
              <a:rPr lang="zh-CN" altLang="en-US" sz="1800"/>
              <a:t>宁顺磊，陈倩倩共同能完成具体的源代码中的玩家移动的有关程序</a:t>
            </a:r>
            <a:endParaRPr lang="zh-CN" altLang="en-US" sz="1800"/>
          </a:p>
          <a:p>
            <a:r>
              <a:rPr lang="en-US" altLang="zh-CN" sz="1800"/>
              <a:t>9.</a:t>
            </a:r>
            <a:r>
              <a:rPr lang="zh-CN" altLang="en-US" sz="1800"/>
              <a:t>宁顺磊，陈倩倩共同完成游戏源代码的盘面，移动类型的有关程序任务</a:t>
            </a:r>
            <a:endParaRPr lang="zh-CN" altLang="en-US" sz="1800"/>
          </a:p>
          <a:p>
            <a:r>
              <a:rPr lang="en-US" altLang="zh-CN" sz="1800"/>
              <a:t>10.</a:t>
            </a:r>
            <a:r>
              <a:rPr lang="zh-CN" altLang="en-US" sz="1800"/>
              <a:t>用</a:t>
            </a:r>
            <a:r>
              <a:rPr lang="en-US" altLang="zh-CN" sz="1800"/>
              <a:t>Python3</a:t>
            </a:r>
            <a:r>
              <a:rPr lang="zh-CN" altLang="en-US" sz="1800"/>
              <a:t>完成这项游戏</a:t>
            </a:r>
            <a:endParaRPr lang="zh-CN" altLang="en-US" sz="1800"/>
          </a:p>
          <a:p>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8229600" cy="551180"/>
          </a:xfrm>
        </p:spPr>
        <p:txBody>
          <a:bodyPr>
            <a:scene3d>
              <a:camera prst="orthographicFront"/>
              <a:lightRig rig="threePt" dir="t"/>
            </a:scene3d>
          </a:bodyPr>
          <a:p>
            <a:pPr algn="l"/>
            <a:r>
              <a:rPr lang="en-US" altLang="zh-CN" sz="2400">
                <a:ln w="13462">
                  <a:solidFill>
                    <a:schemeClr val="bg1"/>
                  </a:solidFill>
                  <a:prstDash val="solid"/>
                </a:ln>
                <a:solidFill>
                  <a:schemeClr val="tx1">
                    <a:lumMod val="85000"/>
                    <a:lumOff val="15000"/>
                  </a:schemeClr>
                </a:solidFill>
                <a:effectLst>
                  <a:outerShdw dist="38100" dir="2700000" algn="bl" rotWithShape="0">
                    <a:schemeClr val="accent5"/>
                  </a:outerShdw>
                </a:effectLst>
              </a:rPr>
              <a:t>Difficult development challenge</a:t>
            </a:r>
            <a:endParaRPr lang="en-US" altLang="zh-CN" sz="240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内容占位符 2"/>
          <p:cNvSpPr>
            <a:spLocks noGrp="1"/>
          </p:cNvSpPr>
          <p:nvPr>
            <p:ph idx="1"/>
          </p:nvPr>
        </p:nvSpPr>
        <p:spPr>
          <a:xfrm>
            <a:off x="457200" y="968375"/>
            <a:ext cx="8229600" cy="5158105"/>
          </a:xfrm>
        </p:spPr>
        <p:txBody>
          <a:bodyPr/>
          <a:p>
            <a:r>
              <a:rPr lang="en-US" altLang="zh-CN" sz="2000"/>
              <a:t>1.</a:t>
            </a:r>
            <a:r>
              <a:rPr lang="zh-CN" altLang="en-US" sz="2000"/>
              <a:t>需求分析</a:t>
            </a:r>
            <a:endParaRPr lang="zh-CN" altLang="en-US" sz="2000"/>
          </a:p>
          <a:p>
            <a:r>
              <a:rPr lang="zh-CN" altLang="en-US" sz="2000"/>
              <a:t>内容包括：总体分析，</a:t>
            </a:r>
            <a:r>
              <a:rPr lang="en-US" altLang="zh-CN" sz="2000"/>
              <a:t>hounds and hare</a:t>
            </a:r>
            <a:r>
              <a:rPr lang="zh-CN" altLang="en-US" sz="2000"/>
              <a:t>游戏与游戏开发成员和具体任务以及任务具体分配，初始化，主循环控制模块，玩家移动，盘面分析填写模型表，对方移动，胜负判断。</a:t>
            </a:r>
            <a:endParaRPr lang="zh-CN" altLang="en-US" sz="2000"/>
          </a:p>
          <a:p>
            <a:r>
              <a:rPr lang="en-US" altLang="zh-CN" sz="2000"/>
              <a:t>2.</a:t>
            </a:r>
            <a:r>
              <a:rPr lang="zh-CN" altLang="en-US" sz="2000"/>
              <a:t>技术线路</a:t>
            </a:r>
            <a:endParaRPr lang="zh-CN" altLang="en-US" sz="2000"/>
          </a:p>
          <a:p>
            <a:r>
              <a:rPr lang="zh-CN" altLang="en-US" sz="2000"/>
              <a:t>内容包括：采用的软件以及开发平台是什么</a:t>
            </a:r>
            <a:endParaRPr lang="zh-CN" altLang="en-US" sz="2000"/>
          </a:p>
          <a:p>
            <a:r>
              <a:rPr lang="zh-CN" altLang="en-US" sz="2000"/>
              <a:t>项目的总体方案</a:t>
            </a:r>
            <a:r>
              <a:rPr lang="en-US" altLang="zh-CN" sz="2000"/>
              <a:t>-</a:t>
            </a:r>
            <a:r>
              <a:rPr lang="zh-CN" altLang="en-US" sz="2000"/>
              <a:t>包括模块及模块之间的联系，信息流，数据流等</a:t>
            </a:r>
            <a:endParaRPr lang="zh-CN" altLang="en-US" sz="2000"/>
          </a:p>
          <a:p>
            <a:r>
              <a:rPr lang="zh-CN" altLang="en-US" sz="2000"/>
              <a:t>项目的详细设计</a:t>
            </a:r>
            <a:r>
              <a:rPr lang="en-US" altLang="zh-CN" sz="2000"/>
              <a:t>-</a:t>
            </a:r>
            <a:r>
              <a:rPr lang="zh-CN" altLang="en-US" sz="2000"/>
              <a:t>包括模块的功能，数据结构及算法等</a:t>
            </a:r>
            <a:endParaRPr lang="zh-CN" altLang="en-US" sz="2000"/>
          </a:p>
          <a:p>
            <a:r>
              <a:rPr lang="en-US" altLang="zh-CN" sz="2000"/>
              <a:t>3.</a:t>
            </a:r>
            <a:r>
              <a:rPr lang="zh-CN" altLang="en-US" sz="2000"/>
              <a:t>系统设计</a:t>
            </a:r>
            <a:endParaRPr lang="zh-CN" altLang="en-US" sz="2000"/>
          </a:p>
          <a:p>
            <a:r>
              <a:rPr lang="zh-CN" altLang="en-US" sz="2000"/>
              <a:t>内容包括：流程图，流程图说明</a:t>
            </a:r>
            <a:endParaRPr lang="zh-CN" altLang="en-US" sz="2000"/>
          </a:p>
          <a:p>
            <a:r>
              <a:rPr lang="en-US" altLang="zh-CN" sz="2000"/>
              <a:t>4.</a:t>
            </a:r>
            <a:r>
              <a:rPr lang="zh-CN" altLang="en-US" sz="2000"/>
              <a:t>程序测试分析</a:t>
            </a:r>
            <a:endParaRPr lang="zh-CN" altLang="en-US" sz="2000"/>
          </a:p>
          <a:p>
            <a:r>
              <a:rPr lang="en-US" altLang="zh-CN" sz="2000"/>
              <a:t>6.</a:t>
            </a:r>
            <a:r>
              <a:rPr lang="zh-CN" altLang="en-US" sz="2000"/>
              <a:t>源代码</a:t>
            </a:r>
            <a:endParaRPr lang="zh-CN" altLang="en-US" sz="2000"/>
          </a:p>
          <a:p>
            <a:r>
              <a:rPr lang="en-US" altLang="zh-CN" sz="2000"/>
              <a:t>7.(</a:t>
            </a:r>
            <a:r>
              <a:rPr lang="zh-CN" altLang="en-US" sz="2000"/>
              <a:t>数据储存</a:t>
            </a:r>
            <a:r>
              <a:rPr lang="en-US" altLang="zh-CN" sz="2000"/>
              <a:t>)</a:t>
            </a:r>
            <a:r>
              <a:rPr lang="zh-CN" altLang="en-US" sz="2000"/>
              <a:t>不知道运行出来的数据如何储存</a:t>
            </a:r>
            <a:endParaRPr lang="zh-CN" altLang="en-US"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205230"/>
            <a:ext cx="8229600" cy="5711190"/>
          </a:xfrm>
        </p:spPr>
        <p:txBody>
          <a:bodyPr/>
          <a:p>
            <a:r>
              <a:rPr lang="zh-CN" altLang="en-US" sz="1500"/>
              <a:t>1. Demand analysis</a:t>
            </a:r>
            <a:endParaRPr lang="zh-CN" altLang="en-US" sz="1500"/>
          </a:p>
          <a:p>
            <a:r>
              <a:rPr lang="zh-CN" altLang="en-US" sz="1500"/>
              <a:t>Content includes: overall analysis, hounds and hare games and game development members and specific tasks as well as task specific allocation, initialization, main cycle control module, player movement, disk analysis filling model table, opponent movement, winner and loser judgment.</a:t>
            </a:r>
            <a:endParaRPr lang="zh-CN" altLang="en-US" sz="1500"/>
          </a:p>
          <a:p>
            <a:r>
              <a:rPr lang="zh-CN" altLang="en-US" sz="1500"/>
              <a:t>2. Technical circuit   </a:t>
            </a:r>
            <a:endParaRPr lang="zh-CN" altLang="en-US" sz="1500"/>
          </a:p>
          <a:p>
            <a:r>
              <a:rPr lang="zh-CN" altLang="en-US" sz="1500"/>
              <a:t>Content includes: what is the software adopted and the development platform</a:t>
            </a:r>
            <a:endParaRPr lang="zh-CN" altLang="en-US" sz="1500"/>
          </a:p>
          <a:p>
            <a:r>
              <a:rPr lang="zh-CN" altLang="en-US" sz="1500"/>
              <a:t>Overall program of the project - including modules and the connections between modules, information flow, data flow, etc</a:t>
            </a:r>
            <a:endParaRPr lang="zh-CN" altLang="en-US" sz="1500"/>
          </a:p>
          <a:p>
            <a:r>
              <a:rPr lang="zh-CN" altLang="en-US" sz="1500"/>
              <a:t>Detailed design of project - including module function, data structure and algorithm</a:t>
            </a:r>
            <a:endParaRPr lang="zh-CN" altLang="en-US" sz="1500"/>
          </a:p>
          <a:p>
            <a:r>
              <a:rPr lang="zh-CN" altLang="en-US" sz="1500"/>
              <a:t>3. System design</a:t>
            </a:r>
            <a:endParaRPr lang="zh-CN" altLang="en-US" sz="1500"/>
          </a:p>
          <a:p>
            <a:r>
              <a:rPr lang="zh-CN" altLang="en-US" sz="1500"/>
              <a:t>Content includes: flow chart, flow chart description</a:t>
            </a:r>
            <a:endParaRPr lang="zh-CN" altLang="en-US" sz="1500"/>
          </a:p>
          <a:p>
            <a:r>
              <a:rPr lang="zh-CN" altLang="en-US" sz="1500"/>
              <a:t>4. Program test and analysis</a:t>
            </a:r>
            <a:endParaRPr lang="zh-CN" altLang="en-US" sz="1500"/>
          </a:p>
          <a:p>
            <a:r>
              <a:rPr lang="zh-CN" altLang="en-US" sz="1500"/>
              <a:t>6. The source code</a:t>
            </a:r>
            <a:endParaRPr lang="zh-CN" altLang="en-US" sz="1500"/>
          </a:p>
          <a:p>
            <a:r>
              <a:rPr lang="zh-CN" altLang="en-US" sz="1500"/>
              <a:t>7. Do not know how to store data after </a:t>
            </a:r>
            <a:r>
              <a:rPr lang="en-US" altLang="zh-CN" sz="1500"/>
              <a:t>compile in the solver</a:t>
            </a:r>
            <a:endParaRPr lang="en-US" altLang="zh-CN"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strategy</a:t>
            </a:r>
            <a:endParaRPr lang="en-US" altLang="zh-CN"/>
          </a:p>
        </p:txBody>
      </p:sp>
      <p:sp>
        <p:nvSpPr>
          <p:cNvPr id="3" name="内容占位符 2"/>
          <p:cNvSpPr>
            <a:spLocks noGrp="1"/>
          </p:cNvSpPr>
          <p:nvPr>
            <p:ph idx="1"/>
          </p:nvPr>
        </p:nvSpPr>
        <p:spPr/>
        <p:txBody>
          <a:bodyPr/>
          <a:p>
            <a:pPr marL="0" indent="0">
              <a:buNone/>
            </a:pPr>
            <a:r>
              <a:rPr lang="zh-CN" altLang="en-US" b="1"/>
              <a:t>Analysis ：</a:t>
            </a:r>
            <a:endParaRPr lang="zh-CN" altLang="en-US"/>
          </a:p>
          <a:p>
            <a:r>
              <a:rPr lang="zh-CN" altLang="en-US" sz="3000"/>
              <a:t>With perfect play, </a:t>
            </a:r>
            <a:r>
              <a:rPr lang="en-US" altLang="zh-CN" sz="3000"/>
              <a:t>no matter who goes first </a:t>
            </a:r>
            <a:r>
              <a:rPr lang="zh-CN" altLang="en-US" sz="3000"/>
              <a:t>the game is a win for the hounds！！</a:t>
            </a:r>
            <a:endParaRPr lang="zh-CN" altLang="en-US" sz="3000"/>
          </a:p>
          <a:p>
            <a:r>
              <a:rPr lang="zh-CN" altLang="en-US" sz="2000"/>
              <a:t>you also need to use common sense:  never make a move that will</a:t>
            </a:r>
            <a:endParaRPr lang="zh-CN" altLang="en-US" sz="2000"/>
          </a:p>
          <a:p>
            <a:r>
              <a:rPr lang="zh-CN" altLang="en-US" sz="2000"/>
              <a:t>        put you in jeopardy of losing. If you find yourself</a:t>
            </a:r>
            <a:endParaRPr lang="zh-CN" altLang="en-US" sz="2000"/>
          </a:p>
          <a:p>
            <a:r>
              <a:rPr lang="zh-CN" altLang="en-US" sz="2000"/>
              <a:t>        in a bad spot, back up and practice the moves</a:t>
            </a:r>
            <a:endParaRPr lang="zh-CN" altLang="en-US" sz="2000"/>
          </a:p>
          <a:p>
            <a:r>
              <a:rPr lang="zh-CN" altLang="en-US" sz="2000"/>
              <a:t>        you made that brought you to that position.</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89610" y="1529080"/>
            <a:ext cx="3813810" cy="4800600"/>
          </a:xfrm>
          <a:prstGeom prst="rect">
            <a:avLst/>
          </a:prstGeom>
        </p:spPr>
      </p:pic>
      <p:pic>
        <p:nvPicPr>
          <p:cNvPr id="5" name="图片 4"/>
          <p:cNvPicPr>
            <a:picLocks noChangeAspect="1"/>
          </p:cNvPicPr>
          <p:nvPr/>
        </p:nvPicPr>
        <p:blipFill>
          <a:blip r:embed="rId2"/>
          <a:stretch>
            <a:fillRect/>
          </a:stretch>
        </p:blipFill>
        <p:spPr>
          <a:xfrm>
            <a:off x="4775200" y="1529080"/>
            <a:ext cx="3778885" cy="479996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4081</Words>
  <Application>WPS 演示</Application>
  <PresentationFormat/>
  <Paragraphs>93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微软雅黑</vt:lpstr>
      <vt:lpstr>Arial Unicode MS</vt:lpstr>
      <vt:lpstr>Calibri</vt:lpstr>
      <vt:lpstr>默认设计模板</vt:lpstr>
      <vt:lpstr>final project HOUNDS AND HARE</vt:lpstr>
      <vt:lpstr>how to play</vt:lpstr>
      <vt:lpstr>\</vt:lpstr>
      <vt:lpstr>PowerPoint 演示文稿</vt:lpstr>
      <vt:lpstr>Hounds and Hare游戏开发具体任务的具体分配 </vt:lpstr>
      <vt:lpstr>Difficult development challenge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HOUNDS AND HARE</dc:title>
  <dc:creator>Administrator</dc:creator>
  <cp:lastModifiedBy>Administrator</cp:lastModifiedBy>
  <cp:revision>15</cp:revision>
  <dcterms:created xsi:type="dcterms:W3CDTF">2018-08-09T22:11:00Z</dcterms:created>
  <dcterms:modified xsi:type="dcterms:W3CDTF">2018-08-10T00:45:06Z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