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497" r:id="rId3"/>
    <p:sldId id="460" r:id="rId5"/>
    <p:sldId id="551" r:id="rId6"/>
    <p:sldId id="552" r:id="rId7"/>
    <p:sldId id="554" r:id="rId8"/>
    <p:sldId id="553" r:id="rId9"/>
    <p:sldId id="555" r:id="rId10"/>
    <p:sldId id="556" r:id="rId11"/>
    <p:sldId id="557" r:id="rId12"/>
    <p:sldId id="558" r:id="rId13"/>
    <p:sldId id="559" r:id="rId14"/>
    <p:sldId id="560" r:id="rId15"/>
  </p:sldIdLst>
  <p:sldSz cx="12192000" cy="6858000"/>
  <p:notesSz cx="6858000" cy="9144000"/>
  <p:custDataLst>
    <p:tags r:id="rId1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E0B4"/>
    <a:srgbClr val="D86026"/>
    <a:srgbClr val="640000"/>
    <a:srgbClr val="C13800"/>
    <a:srgbClr val="155397"/>
    <a:srgbClr val="FF7295"/>
    <a:srgbClr val="FF5D8F"/>
    <a:srgbClr val="145397"/>
    <a:srgbClr val="CBCED1"/>
    <a:srgbClr val="0028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801"/>
    <p:restoredTop sz="63531"/>
  </p:normalViewPr>
  <p:slideViewPr>
    <p:cSldViewPr snapToGrid="0" snapToObjects="1">
      <p:cViewPr varScale="1">
        <p:scale>
          <a:sx n="59" d="100"/>
          <a:sy n="59" d="100"/>
        </p:scale>
        <p:origin x="208" y="148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05" d="100"/>
          <a:sy n="105" d="100"/>
        </p:scale>
        <p:origin x="3264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gs" Target="tags/tag30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1AACC7-71BA-A449-8186-8E67897F402C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6FBB65-C2DC-264C-A6A0-AF6E43D523B2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6FBB65-C2DC-264C-A6A0-AF6E43D523B2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6FBB65-C2DC-264C-A6A0-AF6E43D523B2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6FBB65-C2DC-264C-A6A0-AF6E43D523B2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6FBB65-C2DC-264C-A6A0-AF6E43D523B2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6FBB65-C2DC-264C-A6A0-AF6E43D523B2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6FBB65-C2DC-264C-A6A0-AF6E43D523B2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6FBB65-C2DC-264C-A6A0-AF6E43D523B2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6FBB65-C2DC-264C-A6A0-AF6E43D523B2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6FBB65-C2DC-264C-A6A0-AF6E43D523B2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6FBB65-C2DC-264C-A6A0-AF6E43D523B2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6FBB65-C2DC-264C-A6A0-AF6E43D523B2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6FBB65-C2DC-264C-A6A0-AF6E43D523B2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F8ECE-9046-D546-B280-19CA0B41645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B608B-DBF7-A043-8814-F273A8068CF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1"/>
          <p:cNvSpPr/>
          <p:nvPr userDrawn="1"/>
        </p:nvSpPr>
        <p:spPr>
          <a:xfrm>
            <a:off x="11134502" y="6464625"/>
            <a:ext cx="820283" cy="276999"/>
          </a:xfrm>
          <a:prstGeom prst="rect">
            <a:avLst/>
          </a:prstGeom>
        </p:spPr>
        <p:txBody>
          <a:bodyPr lIns="68580" tIns="34290" rIns="68580" bIns="34290"/>
          <a:lstStyle/>
          <a:p>
            <a:pPr algn="ctr">
              <a:defRPr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fld id="{2EEF1883-7A0E-4F66-9932-E581691AD397}" type="slidenum"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9" name="组合 143"/>
          <p:cNvGrpSpPr/>
          <p:nvPr userDrawn="1"/>
        </p:nvGrpSpPr>
        <p:grpSpPr>
          <a:xfrm flipH="1">
            <a:off x="658812" y="0"/>
            <a:ext cx="179387" cy="1174750"/>
            <a:chOff x="4399082" y="1624876"/>
            <a:chExt cx="231871" cy="3276600"/>
          </a:xfrm>
        </p:grpSpPr>
        <p:cxnSp>
          <p:nvCxnSpPr>
            <p:cNvPr id="20" name="直接连接符 144"/>
            <p:cNvCxnSpPr/>
            <p:nvPr/>
          </p:nvCxnSpPr>
          <p:spPr>
            <a:xfrm rot="5400000" flipV="1">
              <a:off x="2992653" y="3263176"/>
              <a:ext cx="3276600" cy="0"/>
            </a:xfrm>
            <a:prstGeom prst="line">
              <a:avLst/>
            </a:prstGeom>
            <a:noFill/>
            <a:ln w="38100" cap="flat" cmpd="sng" algn="ctr">
              <a:gradFill flip="none" rotWithShape="1">
                <a:gsLst>
                  <a:gs pos="30000">
                    <a:srgbClr val="145397"/>
                  </a:gs>
                  <a:gs pos="100000">
                    <a:srgbClr val="145397">
                      <a:alpha val="0"/>
                    </a:srgbClr>
                  </a:gs>
                </a:gsLst>
                <a:lin ang="0" scaled="1"/>
                <a:tileRect/>
              </a:gradFill>
              <a:prstDash val="solid"/>
              <a:miter lim="800000"/>
            </a:ln>
            <a:effectLst/>
          </p:spPr>
        </p:cxnSp>
        <p:cxnSp>
          <p:nvCxnSpPr>
            <p:cNvPr id="21" name="直接连接符 145"/>
            <p:cNvCxnSpPr/>
            <p:nvPr/>
          </p:nvCxnSpPr>
          <p:spPr>
            <a:xfrm rot="5400000" flipV="1">
              <a:off x="3608507" y="2415451"/>
              <a:ext cx="1581150" cy="0"/>
            </a:xfrm>
            <a:prstGeom prst="line">
              <a:avLst/>
            </a:prstGeom>
            <a:noFill/>
            <a:ln w="38100" cap="flat" cmpd="sng" algn="ctr">
              <a:gradFill flip="none" rotWithShape="1">
                <a:gsLst>
                  <a:gs pos="30000">
                    <a:srgbClr val="145397"/>
                  </a:gs>
                  <a:gs pos="100000">
                    <a:srgbClr val="145397">
                      <a:alpha val="0"/>
                    </a:srgbClr>
                  </a:gs>
                </a:gsLst>
                <a:lin ang="0" scaled="1"/>
                <a:tileRect/>
              </a:gradFill>
              <a:prstDash val="solid"/>
              <a:miter lim="800000"/>
            </a:ln>
            <a:effectLst/>
          </p:spPr>
        </p:cxnSp>
      </p:grpSp>
      <p:sp>
        <p:nvSpPr>
          <p:cNvPr id="22" name="标题 1"/>
          <p:cNvSpPr>
            <a:spLocks noGrp="1"/>
          </p:cNvSpPr>
          <p:nvPr>
            <p:ph type="title"/>
          </p:nvPr>
        </p:nvSpPr>
        <p:spPr>
          <a:xfrm>
            <a:off x="838200" y="448582"/>
            <a:ext cx="8448919" cy="556581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1"/>
          <p:cNvSpPr/>
          <p:nvPr userDrawn="1"/>
        </p:nvSpPr>
        <p:spPr>
          <a:xfrm>
            <a:off x="11134502" y="6464625"/>
            <a:ext cx="820283" cy="276999"/>
          </a:xfrm>
          <a:prstGeom prst="rect">
            <a:avLst/>
          </a:prstGeom>
        </p:spPr>
        <p:txBody>
          <a:bodyPr lIns="68580" tIns="34290" rIns="68580" bIns="34290"/>
          <a:lstStyle/>
          <a:p>
            <a:pPr algn="ctr">
              <a:defRPr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fld id="{2EEF1883-7A0E-4F66-9932-E581691AD397}" type="slidenum"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9" name="组合 143"/>
          <p:cNvGrpSpPr/>
          <p:nvPr userDrawn="1"/>
        </p:nvGrpSpPr>
        <p:grpSpPr>
          <a:xfrm flipH="1">
            <a:off x="658812" y="0"/>
            <a:ext cx="179387" cy="1174750"/>
            <a:chOff x="4399082" y="1624876"/>
            <a:chExt cx="231871" cy="3276600"/>
          </a:xfrm>
        </p:grpSpPr>
        <p:cxnSp>
          <p:nvCxnSpPr>
            <p:cNvPr id="20" name="直接连接符 144"/>
            <p:cNvCxnSpPr/>
            <p:nvPr/>
          </p:nvCxnSpPr>
          <p:spPr>
            <a:xfrm rot="5400000" flipV="1">
              <a:off x="2992653" y="3263176"/>
              <a:ext cx="3276600" cy="0"/>
            </a:xfrm>
            <a:prstGeom prst="line">
              <a:avLst/>
            </a:prstGeom>
            <a:noFill/>
            <a:ln w="38100" cap="flat" cmpd="sng" algn="ctr">
              <a:gradFill flip="none" rotWithShape="1">
                <a:gsLst>
                  <a:gs pos="30000">
                    <a:srgbClr val="145397"/>
                  </a:gs>
                  <a:gs pos="100000">
                    <a:srgbClr val="145397">
                      <a:alpha val="0"/>
                    </a:srgbClr>
                  </a:gs>
                </a:gsLst>
                <a:lin ang="0" scaled="1"/>
                <a:tileRect/>
              </a:gradFill>
              <a:prstDash val="solid"/>
              <a:miter lim="800000"/>
            </a:ln>
            <a:effectLst/>
          </p:spPr>
        </p:cxnSp>
        <p:cxnSp>
          <p:nvCxnSpPr>
            <p:cNvPr id="21" name="直接连接符 145"/>
            <p:cNvCxnSpPr/>
            <p:nvPr/>
          </p:nvCxnSpPr>
          <p:spPr>
            <a:xfrm rot="5400000" flipV="1">
              <a:off x="3608507" y="2415451"/>
              <a:ext cx="1581150" cy="0"/>
            </a:xfrm>
            <a:prstGeom prst="line">
              <a:avLst/>
            </a:prstGeom>
            <a:noFill/>
            <a:ln w="38100" cap="flat" cmpd="sng" algn="ctr">
              <a:gradFill flip="none" rotWithShape="1">
                <a:gsLst>
                  <a:gs pos="30000">
                    <a:srgbClr val="145397"/>
                  </a:gs>
                  <a:gs pos="100000">
                    <a:srgbClr val="145397">
                      <a:alpha val="0"/>
                    </a:srgbClr>
                  </a:gs>
                </a:gsLst>
                <a:lin ang="0" scaled="1"/>
                <a:tileRect/>
              </a:gradFill>
              <a:prstDash val="solid"/>
              <a:miter lim="800000"/>
            </a:ln>
            <a:effectLst/>
          </p:spPr>
        </p:cxnSp>
      </p:grpSp>
      <p:sp>
        <p:nvSpPr>
          <p:cNvPr id="22" name="标题 1"/>
          <p:cNvSpPr>
            <a:spLocks noGrp="1"/>
          </p:cNvSpPr>
          <p:nvPr>
            <p:ph type="title"/>
          </p:nvPr>
        </p:nvSpPr>
        <p:spPr>
          <a:xfrm>
            <a:off x="838200" y="448582"/>
            <a:ext cx="8448919" cy="556581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466506" y="417062"/>
            <a:ext cx="2165472" cy="64875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1"/>
          <p:cNvSpPr/>
          <p:nvPr userDrawn="1"/>
        </p:nvSpPr>
        <p:spPr>
          <a:xfrm>
            <a:off x="11134502" y="6464625"/>
            <a:ext cx="820283" cy="276999"/>
          </a:xfrm>
          <a:prstGeom prst="rect">
            <a:avLst/>
          </a:prstGeom>
        </p:spPr>
        <p:txBody>
          <a:bodyPr lIns="68580" tIns="34290" rIns="68580" bIns="34290"/>
          <a:lstStyle/>
          <a:p>
            <a:pPr algn="ctr">
              <a:defRPr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fld id="{2EEF1883-7A0E-4F66-9932-E581691AD397}" type="slidenum"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9" name="组合 143"/>
          <p:cNvGrpSpPr/>
          <p:nvPr userDrawn="1"/>
        </p:nvGrpSpPr>
        <p:grpSpPr>
          <a:xfrm rot="16200000" flipH="1">
            <a:off x="497682" y="156899"/>
            <a:ext cx="179387" cy="1174750"/>
            <a:chOff x="4399082" y="1624876"/>
            <a:chExt cx="231871" cy="3276600"/>
          </a:xfrm>
        </p:grpSpPr>
        <p:cxnSp>
          <p:nvCxnSpPr>
            <p:cNvPr id="20" name="直接连接符 144"/>
            <p:cNvCxnSpPr/>
            <p:nvPr/>
          </p:nvCxnSpPr>
          <p:spPr>
            <a:xfrm rot="5400000" flipV="1">
              <a:off x="2992653" y="3263176"/>
              <a:ext cx="3276600" cy="0"/>
            </a:xfrm>
            <a:prstGeom prst="line">
              <a:avLst/>
            </a:prstGeom>
            <a:noFill/>
            <a:ln w="38100" cap="flat" cmpd="sng" algn="ctr">
              <a:gradFill flip="none" rotWithShape="1">
                <a:gsLst>
                  <a:gs pos="30000">
                    <a:srgbClr val="145397"/>
                  </a:gs>
                  <a:gs pos="100000">
                    <a:srgbClr val="145397">
                      <a:alpha val="0"/>
                    </a:srgbClr>
                  </a:gs>
                </a:gsLst>
                <a:lin ang="0" scaled="1"/>
                <a:tileRect/>
              </a:gradFill>
              <a:prstDash val="solid"/>
              <a:miter lim="800000"/>
            </a:ln>
            <a:effectLst/>
          </p:spPr>
        </p:cxnSp>
        <p:cxnSp>
          <p:nvCxnSpPr>
            <p:cNvPr id="21" name="直接连接符 145"/>
            <p:cNvCxnSpPr/>
            <p:nvPr/>
          </p:nvCxnSpPr>
          <p:spPr>
            <a:xfrm rot="5400000" flipV="1">
              <a:off x="3608507" y="2415451"/>
              <a:ext cx="1581150" cy="0"/>
            </a:xfrm>
            <a:prstGeom prst="line">
              <a:avLst/>
            </a:prstGeom>
            <a:noFill/>
            <a:ln w="38100" cap="flat" cmpd="sng" algn="ctr">
              <a:gradFill flip="none" rotWithShape="1">
                <a:gsLst>
                  <a:gs pos="30000">
                    <a:srgbClr val="145397"/>
                  </a:gs>
                  <a:gs pos="100000">
                    <a:srgbClr val="145397">
                      <a:alpha val="0"/>
                    </a:srgbClr>
                  </a:gs>
                </a:gsLst>
                <a:lin ang="0" scaled="1"/>
                <a:tileRect/>
              </a:gradFill>
              <a:prstDash val="solid"/>
              <a:miter lim="800000"/>
            </a:ln>
            <a:effectLst/>
          </p:spPr>
        </p:cxnSp>
      </p:grpSp>
      <p:sp>
        <p:nvSpPr>
          <p:cNvPr id="22" name="标题 1"/>
          <p:cNvSpPr>
            <a:spLocks noGrp="1"/>
          </p:cNvSpPr>
          <p:nvPr>
            <p:ph type="title"/>
          </p:nvPr>
        </p:nvSpPr>
        <p:spPr>
          <a:xfrm>
            <a:off x="699053" y="170292"/>
            <a:ext cx="8448919" cy="556581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466506" y="417062"/>
            <a:ext cx="2165472" cy="648755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4F8ECE-9046-D546-B280-19CA0B41645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8B608B-DBF7-A043-8814-F273A8068CFC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4.png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4.png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.xml"/><Relationship Id="rId7" Type="http://schemas.openxmlformats.org/officeDocument/2006/relationships/slideLayout" Target="../slideLayouts/slideLayout3.xml"/><Relationship Id="rId6" Type="http://schemas.openxmlformats.org/officeDocument/2006/relationships/tags" Target="../tags/tag7.xml"/><Relationship Id="rId5" Type="http://schemas.openxmlformats.org/officeDocument/2006/relationships/image" Target="../media/image4.png"/><Relationship Id="rId4" Type="http://schemas.openxmlformats.org/officeDocument/2006/relationships/tags" Target="../tags/tag6.xml"/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5.xml"/><Relationship Id="rId7" Type="http://schemas.openxmlformats.org/officeDocument/2006/relationships/slideLayout" Target="../slideLayouts/slideLayout3.xml"/><Relationship Id="rId6" Type="http://schemas.openxmlformats.org/officeDocument/2006/relationships/tags" Target="../tags/tag12.xml"/><Relationship Id="rId5" Type="http://schemas.openxmlformats.org/officeDocument/2006/relationships/image" Target="../media/image4.png"/><Relationship Id="rId4" Type="http://schemas.openxmlformats.org/officeDocument/2006/relationships/tags" Target="../tags/tag11.xml"/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20.xml"/><Relationship Id="rId8" Type="http://schemas.openxmlformats.org/officeDocument/2006/relationships/tags" Target="../tags/tag19.xml"/><Relationship Id="rId7" Type="http://schemas.openxmlformats.org/officeDocument/2006/relationships/tags" Target="../tags/tag18.xml"/><Relationship Id="rId6" Type="http://schemas.openxmlformats.org/officeDocument/2006/relationships/tags" Target="../tags/tag17.xml"/><Relationship Id="rId5" Type="http://schemas.openxmlformats.org/officeDocument/2006/relationships/tags" Target="../tags/tag16.xml"/><Relationship Id="rId4" Type="http://schemas.openxmlformats.org/officeDocument/2006/relationships/tags" Target="../tags/tag15.xml"/><Relationship Id="rId3" Type="http://schemas.openxmlformats.org/officeDocument/2006/relationships/tags" Target="../tags/tag14.xml"/><Relationship Id="rId2" Type="http://schemas.openxmlformats.org/officeDocument/2006/relationships/image" Target="../media/image5.png"/><Relationship Id="rId13" Type="http://schemas.openxmlformats.org/officeDocument/2006/relationships/notesSlide" Target="../notesSlides/notesSlide6.xml"/><Relationship Id="rId12" Type="http://schemas.openxmlformats.org/officeDocument/2006/relationships/slideLayout" Target="../slideLayouts/slideLayout3.xml"/><Relationship Id="rId11" Type="http://schemas.openxmlformats.org/officeDocument/2006/relationships/tags" Target="../tags/tag22.xml"/><Relationship Id="rId10" Type="http://schemas.openxmlformats.org/officeDocument/2006/relationships/tags" Target="../tags/tag21.xml"/><Relationship Id="rId1" Type="http://schemas.openxmlformats.org/officeDocument/2006/relationships/tags" Target="../tags/tag13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.xml"/><Relationship Id="rId8" Type="http://schemas.openxmlformats.org/officeDocument/2006/relationships/image" Target="../media/image6.png"/><Relationship Id="rId7" Type="http://schemas.openxmlformats.org/officeDocument/2006/relationships/tags" Target="../tags/tag29.xml"/><Relationship Id="rId6" Type="http://schemas.openxmlformats.org/officeDocument/2006/relationships/tags" Target="../tags/tag28.xml"/><Relationship Id="rId5" Type="http://schemas.openxmlformats.org/officeDocument/2006/relationships/tags" Target="../tags/tag27.xml"/><Relationship Id="rId4" Type="http://schemas.openxmlformats.org/officeDocument/2006/relationships/tags" Target="../tags/tag26.xml"/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0" Type="http://schemas.openxmlformats.org/officeDocument/2006/relationships/notesSlide" Target="../notesSlides/notesSlide7.xml"/><Relationship Id="rId1" Type="http://schemas.openxmlformats.org/officeDocument/2006/relationships/tags" Target="../tags/tag2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>
            <a:off x="3048408" y="2601735"/>
            <a:ext cx="8746066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800" b="1" dirty="0">
                <a:solidFill>
                  <a:srgbClr val="1654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Symbolic Execution </a:t>
            </a:r>
            <a:r>
              <a:rPr lang="en-US" altLang="zh-CN" sz="2800" b="1" dirty="0">
                <a:solidFill>
                  <a:srgbClr val="1654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Techniques</a:t>
            </a:r>
            <a:endParaRPr lang="en-US" altLang="zh-CN" sz="2800" b="1" dirty="0">
              <a:solidFill>
                <a:srgbClr val="165499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53" name="Picture 5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2659266" cy="6868637"/>
          </a:xfrm>
          <a:prstGeom prst="rect">
            <a:avLst/>
          </a:prstGeom>
        </p:spPr>
      </p:pic>
      <p:sp>
        <p:nvSpPr>
          <p:cNvPr id="54" name="矩形 7"/>
          <p:cNvSpPr/>
          <p:nvPr/>
        </p:nvSpPr>
        <p:spPr>
          <a:xfrm>
            <a:off x="887840" y="1494392"/>
            <a:ext cx="804777" cy="1865126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3200" b="1" dirty="0">
                <a:solidFill>
                  <a:schemeClr val="bg1">
                    <a:alpha val="4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實事求是</a:t>
            </a:r>
            <a:endParaRPr lang="zh-CN" altLang="en-US" sz="3200" b="1" dirty="0">
              <a:solidFill>
                <a:schemeClr val="bg1">
                  <a:alpha val="4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8" name="TextBox 1"/>
          <p:cNvSpPr txBox="1"/>
          <p:nvPr/>
        </p:nvSpPr>
        <p:spPr>
          <a:xfrm>
            <a:off x="6798272" y="4202050"/>
            <a:ext cx="5031762" cy="16910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Static Symbolic Execution, </a:t>
            </a: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>
              <a:lnSpc>
                <a:spcPct val="130000"/>
              </a:lnSpc>
            </a:pP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Dynamic Symbolic Execution, </a:t>
            </a: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>
              <a:lnSpc>
                <a:spcPct val="130000"/>
              </a:lnSpc>
            </a:pP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Selective Symbolic Execution, </a:t>
            </a: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>
              <a:lnSpc>
                <a:spcPct val="130000"/>
              </a:lnSpc>
            </a:pP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Symbolic Backward Execution, </a:t>
            </a: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>
              <a:lnSpc>
                <a:spcPct val="130000"/>
              </a:lnSpc>
            </a:pP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Some 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Challenges</a:t>
            </a: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6620" y="309379"/>
            <a:ext cx="992289" cy="100661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48582"/>
            <a:ext cx="8448919" cy="556581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solidFill>
                  <a:srgbClr val="145397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Interaction With The </a:t>
            </a:r>
            <a:r>
              <a:rPr lang="en-US" sz="3600" dirty="0">
                <a:solidFill>
                  <a:srgbClr val="145397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Environment</a:t>
            </a:r>
            <a:endParaRPr lang="en-US" sz="3600" dirty="0">
              <a:solidFill>
                <a:srgbClr val="145397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48582"/>
            <a:ext cx="8448919" cy="556581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solidFill>
                  <a:srgbClr val="145397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Path </a:t>
            </a:r>
            <a:r>
              <a:rPr lang="en-US" sz="3600" dirty="0">
                <a:solidFill>
                  <a:srgbClr val="145397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Explosion</a:t>
            </a:r>
            <a:endParaRPr lang="en-US" sz="3600" dirty="0">
              <a:solidFill>
                <a:srgbClr val="145397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48582"/>
            <a:ext cx="8448919" cy="556581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solidFill>
                  <a:srgbClr val="145397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Constraint </a:t>
            </a:r>
            <a:r>
              <a:rPr lang="en-US" sz="3600" dirty="0">
                <a:solidFill>
                  <a:srgbClr val="145397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Solving</a:t>
            </a:r>
            <a:endParaRPr lang="en-US" sz="3600" dirty="0">
              <a:solidFill>
                <a:srgbClr val="145397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48582"/>
            <a:ext cx="8448919" cy="556581"/>
          </a:xfrm>
        </p:spPr>
        <p:txBody>
          <a:bodyPr>
            <a:normAutofit fontScale="90000"/>
          </a:bodyPr>
          <a:lstStyle/>
          <a:p>
            <a:r>
              <a:rPr sz="3600" dirty="0">
                <a:solidFill>
                  <a:srgbClr val="145397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Static Symbolic Execution</a:t>
            </a:r>
            <a:endParaRPr sz="3600" dirty="0">
              <a:solidFill>
                <a:srgbClr val="145397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4584700" y="1005205"/>
            <a:ext cx="1564005" cy="14389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191260" y="2319020"/>
            <a:ext cx="3143250" cy="2219325"/>
          </a:xfrm>
          <a:prstGeom prst="rect">
            <a:avLst/>
          </a:prstGeom>
        </p:spPr>
      </p:pic>
      <p:sp>
        <p:nvSpPr>
          <p:cNvPr id="14" name="圆角矩形 13"/>
          <p:cNvSpPr/>
          <p:nvPr/>
        </p:nvSpPr>
        <p:spPr>
          <a:xfrm>
            <a:off x="6148070" y="1593850"/>
            <a:ext cx="5151755" cy="4623435"/>
          </a:xfrm>
          <a:prstGeom prst="roundRect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8095615" y="1738630"/>
            <a:ext cx="18662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function foobar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8095615" y="2672080"/>
            <a:ext cx="1700530" cy="456565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 x=1, y=0;</a:t>
            </a:r>
            <a:endParaRPr lang="en-US" altLang="zh-CN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8095615" y="2106930"/>
            <a:ext cx="1700530" cy="456565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entry</a:t>
            </a:r>
            <a:endParaRPr lang="en-US" altLang="zh-CN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菱形 17"/>
          <p:cNvSpPr/>
          <p:nvPr/>
        </p:nvSpPr>
        <p:spPr>
          <a:xfrm>
            <a:off x="8133715" y="3237230"/>
            <a:ext cx="1615440" cy="373380"/>
          </a:xfrm>
          <a:prstGeom prst="diamond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 != 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9" name="菱形 18"/>
          <p:cNvSpPr/>
          <p:nvPr/>
        </p:nvSpPr>
        <p:spPr>
          <a:xfrm>
            <a:off x="7261860" y="4460240"/>
            <a:ext cx="1615440" cy="373380"/>
          </a:xfrm>
          <a:prstGeom prst="diamond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 == 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7509510" y="3800475"/>
            <a:ext cx="1120775" cy="456565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 = 3+x</a:t>
            </a:r>
            <a:endParaRPr lang="en-US" altLang="zh-CN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6548755" y="5240655"/>
            <a:ext cx="1251585" cy="456565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= 2*(a+b)</a:t>
            </a:r>
            <a:endParaRPr lang="en-US" altLang="zh-CN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9286875" y="5240655"/>
            <a:ext cx="1700530" cy="456565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assert();</a:t>
            </a:r>
            <a:endParaRPr lang="en-US" altLang="zh-CN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" name="直接箭头连接符 22"/>
          <p:cNvCxnSpPr>
            <a:stCxn id="17" idx="2"/>
            <a:endCxn id="16" idx="0"/>
          </p:cNvCxnSpPr>
          <p:nvPr/>
        </p:nvCxnSpPr>
        <p:spPr>
          <a:xfrm>
            <a:off x="8945880" y="2563495"/>
            <a:ext cx="0" cy="1085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6" idx="2"/>
            <a:endCxn id="18" idx="0"/>
          </p:cNvCxnSpPr>
          <p:nvPr/>
        </p:nvCxnSpPr>
        <p:spPr>
          <a:xfrm flipH="1">
            <a:off x="8941435" y="3128645"/>
            <a:ext cx="4445" cy="1085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肘形连接符 24"/>
          <p:cNvCxnSpPr>
            <a:stCxn id="18" idx="1"/>
            <a:endCxn id="20" idx="0"/>
          </p:cNvCxnSpPr>
          <p:nvPr/>
        </p:nvCxnSpPr>
        <p:spPr>
          <a:xfrm rot="10800000" flipV="1">
            <a:off x="8070215" y="3423285"/>
            <a:ext cx="63500" cy="37655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20" idx="2"/>
            <a:endCxn id="19" idx="0"/>
          </p:cNvCxnSpPr>
          <p:nvPr/>
        </p:nvCxnSpPr>
        <p:spPr>
          <a:xfrm flipH="1">
            <a:off x="8069580" y="4257040"/>
            <a:ext cx="635" cy="203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肘形连接符 26"/>
          <p:cNvCxnSpPr>
            <a:stCxn id="19" idx="1"/>
            <a:endCxn id="21" idx="0"/>
          </p:cNvCxnSpPr>
          <p:nvPr/>
        </p:nvCxnSpPr>
        <p:spPr>
          <a:xfrm rot="10800000" flipV="1">
            <a:off x="7174865" y="4646930"/>
            <a:ext cx="86995" cy="59372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肘形连接符 27"/>
          <p:cNvCxnSpPr>
            <a:stCxn id="18" idx="3"/>
            <a:endCxn id="22" idx="0"/>
          </p:cNvCxnSpPr>
          <p:nvPr/>
        </p:nvCxnSpPr>
        <p:spPr>
          <a:xfrm>
            <a:off x="9749155" y="3423920"/>
            <a:ext cx="387985" cy="181673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肘形连接符 28"/>
          <p:cNvCxnSpPr>
            <a:stCxn id="19" idx="3"/>
            <a:endCxn id="22" idx="0"/>
          </p:cNvCxnSpPr>
          <p:nvPr/>
        </p:nvCxnSpPr>
        <p:spPr>
          <a:xfrm>
            <a:off x="8877300" y="4646930"/>
            <a:ext cx="1259840" cy="59372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21" idx="3"/>
            <a:endCxn id="22" idx="1"/>
          </p:cNvCxnSpPr>
          <p:nvPr/>
        </p:nvCxnSpPr>
        <p:spPr>
          <a:xfrm>
            <a:off x="7800340" y="5469255"/>
            <a:ext cx="14865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4375785" y="2444115"/>
            <a:ext cx="17729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a = 0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4375785" y="2939415"/>
            <a:ext cx="17729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a != 0, b != 0 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4375785" y="3434715"/>
            <a:ext cx="17729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a = 0, b = 0 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191260" y="5240655"/>
            <a:ext cx="436816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每具体执行一次只能获得一条路径，但是又不知道如何去探索新路径，使用普通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fuzzing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生成可能很难探索到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新路径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17" grpId="0" animBg="1"/>
      <p:bldP spid="16" grpId="0" animBg="1"/>
      <p:bldP spid="18" grpId="0" animBg="1"/>
      <p:bldP spid="22" grpId="0" animBg="1"/>
      <p:bldP spid="33" grpId="1"/>
      <p:bldP spid="17" grpId="1" animBg="1"/>
      <p:bldP spid="16" grpId="1" animBg="1"/>
      <p:bldP spid="18" grpId="1" animBg="1"/>
      <p:bldP spid="22" grpId="1" animBg="1"/>
      <p:bldP spid="34" grpId="0"/>
      <p:bldP spid="20" grpId="0" animBg="1"/>
      <p:bldP spid="19" grpId="0" animBg="1"/>
      <p:bldP spid="34" grpId="1"/>
      <p:bldP spid="20" grpId="1" animBg="1"/>
      <p:bldP spid="19" grpId="1" animBg="1"/>
      <p:bldP spid="35" grpId="0"/>
      <p:bldP spid="21" grpId="0" animBg="1"/>
      <p:bldP spid="35" grpId="1"/>
      <p:bldP spid="21" grpId="1" animBg="1"/>
      <p:bldP spid="36" grpId="0"/>
      <p:bldP spid="36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48582"/>
            <a:ext cx="8448919" cy="556581"/>
          </a:xfrm>
        </p:spPr>
        <p:txBody>
          <a:bodyPr>
            <a:normAutofit fontScale="90000"/>
          </a:bodyPr>
          <a:lstStyle/>
          <a:p>
            <a:r>
              <a:rPr sz="3600" dirty="0">
                <a:solidFill>
                  <a:srgbClr val="145397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Static Symbolic Execution</a:t>
            </a:r>
            <a:endParaRPr sz="3600" dirty="0">
              <a:solidFill>
                <a:srgbClr val="145397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10" name="图片 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191260" y="2319020"/>
            <a:ext cx="3143250" cy="2219325"/>
          </a:xfrm>
          <a:prstGeom prst="rect">
            <a:avLst/>
          </a:prstGeom>
        </p:spPr>
      </p:pic>
      <p:sp>
        <p:nvSpPr>
          <p:cNvPr id="39" name="圆角矩形 38"/>
          <p:cNvSpPr/>
          <p:nvPr/>
        </p:nvSpPr>
        <p:spPr>
          <a:xfrm>
            <a:off x="8095615" y="1430655"/>
            <a:ext cx="1700530" cy="549275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= V1, b = V2</a:t>
            </a:r>
            <a:endParaRPr lang="en-US" altLang="zh-CN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PC: true</a:t>
            </a:r>
            <a:endParaRPr lang="en-US" altLang="zh-CN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7556500" y="2106930"/>
            <a:ext cx="2778125" cy="549275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= V1, b = V2, x = 1, y = 0</a:t>
            </a:r>
            <a:endParaRPr lang="en-US" altLang="zh-CN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PC: true</a:t>
            </a:r>
            <a:endParaRPr lang="en-US" altLang="zh-CN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4941570" y="2783205"/>
            <a:ext cx="2778125" cy="549275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= V1, b = V2, x = 1, y = 0</a:t>
            </a:r>
            <a:endParaRPr lang="en-US" altLang="zh-CN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PC: V1 != 0</a:t>
            </a:r>
            <a:endParaRPr lang="en-US" altLang="zh-CN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圆角矩形 42"/>
          <p:cNvSpPr/>
          <p:nvPr/>
        </p:nvSpPr>
        <p:spPr>
          <a:xfrm>
            <a:off x="9192895" y="2783205"/>
            <a:ext cx="2778125" cy="549275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= V1, b = V2, x = 1, y = 0</a:t>
            </a:r>
            <a:endParaRPr lang="en-US" altLang="zh-CN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PC: V1 = 0</a:t>
            </a:r>
            <a:endParaRPr lang="en-US" altLang="zh-CN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圆角矩形 43"/>
          <p:cNvSpPr/>
          <p:nvPr/>
        </p:nvSpPr>
        <p:spPr>
          <a:xfrm>
            <a:off x="4941570" y="3591560"/>
            <a:ext cx="2778125" cy="549275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= V1, b = V2, x = 1, y = 4</a:t>
            </a:r>
            <a:endParaRPr lang="en-US" altLang="zh-CN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PC: V1 != 0</a:t>
            </a:r>
            <a:endParaRPr lang="en-US" altLang="zh-CN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圆角矩形 44"/>
          <p:cNvSpPr/>
          <p:nvPr/>
        </p:nvSpPr>
        <p:spPr>
          <a:xfrm>
            <a:off x="3294380" y="4582795"/>
            <a:ext cx="2778125" cy="549275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= V1, b = V2, x = 1, y = 4</a:t>
            </a:r>
            <a:endParaRPr lang="en-US" altLang="zh-CN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PC: V1 != 0 ^ V2 = 0</a:t>
            </a:r>
            <a:endParaRPr lang="en-US" altLang="zh-CN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6733540" y="4582795"/>
            <a:ext cx="2778125" cy="549275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= V1, b = V2, x = 1, y = 4</a:t>
            </a:r>
            <a:endParaRPr lang="en-US" altLang="zh-CN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PC: V1 != 0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^ V2 != 0</a:t>
            </a:r>
            <a:endParaRPr lang="en-US" altLang="zh-CN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圆角矩形 46"/>
          <p:cNvSpPr/>
          <p:nvPr/>
        </p:nvSpPr>
        <p:spPr>
          <a:xfrm>
            <a:off x="2714625" y="5386705"/>
            <a:ext cx="3938270" cy="549275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= V1, b = V2, x = 2*(V1+V2), y = 4</a:t>
            </a:r>
            <a:endParaRPr lang="en-US" altLang="zh-CN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PC: V1 != 0 ^ V2 = 0</a:t>
            </a:r>
            <a:endParaRPr lang="en-US" altLang="zh-CN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8" name="直接箭头连接符 47"/>
          <p:cNvCxnSpPr>
            <a:stCxn id="39" idx="2"/>
            <a:endCxn id="40" idx="0"/>
          </p:cNvCxnSpPr>
          <p:nvPr/>
        </p:nvCxnSpPr>
        <p:spPr>
          <a:xfrm>
            <a:off x="8945880" y="1979930"/>
            <a:ext cx="0" cy="127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肘形连接符 50"/>
          <p:cNvCxnSpPr>
            <a:stCxn id="40" idx="1"/>
            <a:endCxn id="41" idx="0"/>
          </p:cNvCxnSpPr>
          <p:nvPr/>
        </p:nvCxnSpPr>
        <p:spPr>
          <a:xfrm rot="10800000" flipV="1">
            <a:off x="6330950" y="2381885"/>
            <a:ext cx="1225550" cy="40132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肘形连接符 51"/>
          <p:cNvCxnSpPr>
            <a:stCxn id="40" idx="3"/>
            <a:endCxn id="43" idx="0"/>
          </p:cNvCxnSpPr>
          <p:nvPr/>
        </p:nvCxnSpPr>
        <p:spPr>
          <a:xfrm>
            <a:off x="10334625" y="2381885"/>
            <a:ext cx="247650" cy="40132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stCxn id="41" idx="2"/>
            <a:endCxn id="44" idx="0"/>
          </p:cNvCxnSpPr>
          <p:nvPr/>
        </p:nvCxnSpPr>
        <p:spPr>
          <a:xfrm>
            <a:off x="6330950" y="3332480"/>
            <a:ext cx="0" cy="259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肘形连接符 54"/>
          <p:cNvCxnSpPr>
            <a:stCxn id="44" idx="1"/>
            <a:endCxn id="45" idx="0"/>
          </p:cNvCxnSpPr>
          <p:nvPr/>
        </p:nvCxnSpPr>
        <p:spPr>
          <a:xfrm rot="10800000" flipV="1">
            <a:off x="4683760" y="3866515"/>
            <a:ext cx="257810" cy="71628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肘形连接符 55"/>
          <p:cNvCxnSpPr>
            <a:stCxn id="44" idx="3"/>
            <a:endCxn id="46" idx="0"/>
          </p:cNvCxnSpPr>
          <p:nvPr/>
        </p:nvCxnSpPr>
        <p:spPr>
          <a:xfrm>
            <a:off x="7719695" y="3866515"/>
            <a:ext cx="403225" cy="71628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stCxn id="45" idx="2"/>
          </p:cNvCxnSpPr>
          <p:nvPr/>
        </p:nvCxnSpPr>
        <p:spPr>
          <a:xfrm>
            <a:off x="4683760" y="5132070"/>
            <a:ext cx="0" cy="254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圆角矩形 57"/>
          <p:cNvSpPr/>
          <p:nvPr/>
        </p:nvSpPr>
        <p:spPr>
          <a:xfrm>
            <a:off x="2714625" y="6190615"/>
            <a:ext cx="3938270" cy="549275"/>
          </a:xfrm>
          <a:prstGeom prst="roundRect">
            <a:avLst/>
          </a:prstGeom>
          <a:solidFill>
            <a:srgbClr val="D86026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V1 != 0 ^ V2 = 0 ^ 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2*(V1+V2) - 4 != 0</a:t>
            </a:r>
            <a:endParaRPr lang="en-US" altLang="zh-CN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圆角矩形 58"/>
          <p:cNvSpPr/>
          <p:nvPr/>
        </p:nvSpPr>
        <p:spPr>
          <a:xfrm>
            <a:off x="6794500" y="5386705"/>
            <a:ext cx="3938270" cy="54927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V1 != 0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^ V2 != 0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^ 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1 - 4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!= 0</a:t>
            </a:r>
            <a:endParaRPr lang="en-US" altLang="zh-CN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圆角矩形 59"/>
          <p:cNvSpPr/>
          <p:nvPr/>
        </p:nvSpPr>
        <p:spPr>
          <a:xfrm>
            <a:off x="8197215" y="3591560"/>
            <a:ext cx="3938270" cy="549275"/>
          </a:xfrm>
          <a:prstGeom prst="roundRect">
            <a:avLst/>
          </a:prstGeom>
          <a:solidFill>
            <a:srgbClr val="C5E0B4"/>
          </a:solidFill>
          <a:ln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V1 = 0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^ 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- 0 != 0</a:t>
            </a:r>
            <a:endParaRPr lang="en-US" altLang="zh-CN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1" name="直接箭头连接符 60"/>
          <p:cNvCxnSpPr>
            <a:stCxn id="43" idx="2"/>
          </p:cNvCxnSpPr>
          <p:nvPr/>
        </p:nvCxnSpPr>
        <p:spPr>
          <a:xfrm>
            <a:off x="10582275" y="3332480"/>
            <a:ext cx="0" cy="259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>
            <a:stCxn id="47" idx="2"/>
            <a:endCxn id="58" idx="0"/>
          </p:cNvCxnSpPr>
          <p:nvPr/>
        </p:nvCxnSpPr>
        <p:spPr>
          <a:xfrm>
            <a:off x="4683760" y="5935980"/>
            <a:ext cx="0" cy="254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stCxn id="46" idx="2"/>
          </p:cNvCxnSpPr>
          <p:nvPr/>
        </p:nvCxnSpPr>
        <p:spPr>
          <a:xfrm>
            <a:off x="8122920" y="5132070"/>
            <a:ext cx="0" cy="254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1191260" y="1124585"/>
            <a:ext cx="43681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每个分支都需要求解，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开销比较大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程序不是自包含的，外部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无法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执行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39" grpId="1" animBg="1"/>
      <p:bldP spid="40" grpId="0" animBg="1"/>
      <p:bldP spid="40" grpId="1" animBg="1"/>
      <p:bldP spid="41" grpId="0" animBg="1"/>
      <p:bldP spid="43" grpId="0" animBg="1"/>
      <p:bldP spid="41" grpId="1" animBg="1"/>
      <p:bldP spid="43" grpId="1" animBg="1"/>
      <p:bldP spid="44" grpId="0" animBg="1"/>
      <p:bldP spid="44" grpId="1" animBg="1"/>
      <p:bldP spid="45" grpId="0" animBg="1"/>
      <p:bldP spid="46" grpId="0" animBg="1"/>
      <p:bldP spid="45" grpId="1" animBg="1"/>
      <p:bldP spid="46" grpId="1" animBg="1"/>
      <p:bldP spid="47" grpId="0" animBg="1"/>
      <p:bldP spid="47" grpId="1" animBg="1"/>
      <p:bldP spid="58" grpId="0" animBg="1"/>
      <p:bldP spid="58" grpId="1" animBg="1"/>
      <p:bldP spid="59" grpId="0" animBg="1"/>
      <p:bldP spid="59" grpId="1" animBg="1"/>
      <p:bldP spid="60" grpId="0" animBg="1"/>
      <p:bldP spid="60" grpId="1" animBg="1"/>
      <p:bldP spid="36" grpId="0"/>
      <p:bldP spid="36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圆角矩形 21"/>
          <p:cNvSpPr/>
          <p:nvPr>
            <p:custDataLst>
              <p:tags r:id="rId1"/>
            </p:custDataLst>
          </p:nvPr>
        </p:nvSpPr>
        <p:spPr>
          <a:xfrm>
            <a:off x="9008745" y="3627120"/>
            <a:ext cx="2778125" cy="549275"/>
          </a:xfrm>
          <a:prstGeom prst="roundRect">
            <a:avLst/>
          </a:prstGeom>
          <a:solidFill>
            <a:srgbClr val="C5E0B4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圆角矩形 20"/>
          <p:cNvSpPr/>
          <p:nvPr>
            <p:custDataLst>
              <p:tags r:id="rId2"/>
            </p:custDataLst>
          </p:nvPr>
        </p:nvSpPr>
        <p:spPr>
          <a:xfrm>
            <a:off x="3110230" y="5431155"/>
            <a:ext cx="2778125" cy="549275"/>
          </a:xfrm>
          <a:prstGeom prst="roundRect">
            <a:avLst/>
          </a:prstGeom>
          <a:solidFill>
            <a:srgbClr val="C5E0B4"/>
          </a:solidFill>
          <a:ln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圆角矩形 19"/>
          <p:cNvSpPr/>
          <p:nvPr>
            <p:custDataLst>
              <p:tags r:id="rId3"/>
            </p:custDataLst>
          </p:nvPr>
        </p:nvSpPr>
        <p:spPr>
          <a:xfrm>
            <a:off x="6549390" y="5426710"/>
            <a:ext cx="2880995" cy="831215"/>
          </a:xfrm>
          <a:prstGeom prst="roundRect">
            <a:avLst/>
          </a:prstGeom>
          <a:solidFill>
            <a:srgbClr val="D86026"/>
          </a:solidFill>
          <a:ln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48582"/>
            <a:ext cx="8448919" cy="556581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solidFill>
                  <a:srgbClr val="145397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Dynamic</a:t>
            </a:r>
            <a:r>
              <a:rPr sz="3600" dirty="0">
                <a:solidFill>
                  <a:srgbClr val="145397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Symbolic Execution</a:t>
            </a:r>
            <a:endParaRPr sz="3600" dirty="0">
              <a:solidFill>
                <a:srgbClr val="145397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7911465" y="1405890"/>
            <a:ext cx="1700530" cy="800735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= V1, b = V2</a:t>
            </a:r>
            <a:endParaRPr lang="en-US" altLang="zh-CN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= 1,b = 1</a:t>
            </a:r>
            <a:endParaRPr lang="en-US" altLang="zh-CN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PC: true</a:t>
            </a:r>
            <a:endParaRPr lang="en-US" altLang="zh-CN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7312660" y="2435225"/>
            <a:ext cx="2898140" cy="823595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= V1, b = V2, x = 1, y = 0</a:t>
            </a:r>
            <a:endParaRPr lang="en-US" altLang="zh-CN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= 1,b = 1, x = 1, y = 0</a:t>
            </a:r>
            <a:endParaRPr lang="en-US" altLang="zh-CN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PC: true</a:t>
            </a:r>
            <a:endParaRPr lang="en-US" altLang="zh-CN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4757420" y="3426460"/>
            <a:ext cx="2865120" cy="840740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= V1, b = V2, x = 1, y = 0</a:t>
            </a:r>
            <a:endParaRPr lang="en-US" altLang="zh-CN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 = 1,b = 1, x = 1, y = 0</a:t>
            </a:r>
            <a:endParaRPr lang="en-US" altLang="zh-CN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PC: V1 != 0</a:t>
            </a:r>
            <a:endParaRPr lang="en-US" altLang="zh-CN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9008745" y="3627120"/>
            <a:ext cx="2778125" cy="549275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C5E0B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= V1, b = V2, x = 1, y = 0</a:t>
            </a:r>
            <a:endParaRPr lang="en-US" altLang="zh-CN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PC: V1 = 0</a:t>
            </a:r>
            <a:endParaRPr lang="en-US" altLang="zh-CN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4757420" y="4470400"/>
            <a:ext cx="2865120" cy="807085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= V1, b = V2, x = 1, y = 4</a:t>
            </a:r>
            <a:endParaRPr lang="en-US" altLang="zh-CN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 = 1,b = 1, x = 1, y = 4</a:t>
            </a:r>
            <a:endParaRPr lang="en-US" altLang="zh-CN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PC: V1 != 0</a:t>
            </a:r>
            <a:endParaRPr lang="en-US" altLang="zh-CN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3110230" y="5426710"/>
            <a:ext cx="2778125" cy="549275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C5E0B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= V1, b = V2, x = 1, y = 4</a:t>
            </a:r>
            <a:endParaRPr lang="en-US" altLang="zh-CN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PC: V1 != 0 ^ V2 = 0</a:t>
            </a:r>
            <a:endParaRPr lang="en-US" altLang="zh-CN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6549390" y="5426710"/>
            <a:ext cx="2880995" cy="831215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D86026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= V1, b = V2, x = 1, y = 4</a:t>
            </a:r>
            <a:endParaRPr lang="en-US" altLang="zh-CN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 = 1,b = 1, x = 1, y = 4</a:t>
            </a:r>
            <a:endParaRPr lang="en-US" altLang="zh-CN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PC: V1 != 0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^ V2 != 0</a:t>
            </a:r>
            <a:endParaRPr lang="en-US" altLang="zh-CN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直接箭头连接符 11"/>
          <p:cNvCxnSpPr>
            <a:stCxn id="3" idx="2"/>
            <a:endCxn id="4" idx="0"/>
          </p:cNvCxnSpPr>
          <p:nvPr/>
        </p:nvCxnSpPr>
        <p:spPr>
          <a:xfrm>
            <a:off x="8761730" y="2206625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肘形连接符 12"/>
          <p:cNvCxnSpPr>
            <a:stCxn id="4" idx="1"/>
            <a:endCxn id="5" idx="0"/>
          </p:cNvCxnSpPr>
          <p:nvPr/>
        </p:nvCxnSpPr>
        <p:spPr>
          <a:xfrm rot="10800000" flipV="1">
            <a:off x="6189980" y="2847340"/>
            <a:ext cx="1122680" cy="57912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肘形连接符 13"/>
          <p:cNvCxnSpPr>
            <a:stCxn id="4" idx="3"/>
            <a:endCxn id="6" idx="0"/>
          </p:cNvCxnSpPr>
          <p:nvPr/>
        </p:nvCxnSpPr>
        <p:spPr>
          <a:xfrm>
            <a:off x="10210800" y="2847340"/>
            <a:ext cx="187325" cy="77978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5" idx="2"/>
            <a:endCxn id="7" idx="0"/>
          </p:cNvCxnSpPr>
          <p:nvPr/>
        </p:nvCxnSpPr>
        <p:spPr>
          <a:xfrm>
            <a:off x="6189980" y="4267200"/>
            <a:ext cx="0" cy="203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肘形连接符 15"/>
          <p:cNvCxnSpPr>
            <a:stCxn id="7" idx="1"/>
            <a:endCxn id="8" idx="0"/>
          </p:cNvCxnSpPr>
          <p:nvPr/>
        </p:nvCxnSpPr>
        <p:spPr>
          <a:xfrm rot="10800000" flipV="1">
            <a:off x="4499610" y="4874260"/>
            <a:ext cx="257810" cy="55245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肘形连接符 16"/>
          <p:cNvCxnSpPr>
            <a:stCxn id="7" idx="3"/>
            <a:endCxn id="9" idx="0"/>
          </p:cNvCxnSpPr>
          <p:nvPr/>
        </p:nvCxnSpPr>
        <p:spPr>
          <a:xfrm>
            <a:off x="7622540" y="4874260"/>
            <a:ext cx="367665" cy="55245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图片 1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191260" y="2319020"/>
            <a:ext cx="3143250" cy="2219325"/>
          </a:xfrm>
          <a:prstGeom prst="rect">
            <a:avLst/>
          </a:prstGeom>
        </p:spPr>
      </p:pic>
      <p:sp>
        <p:nvSpPr>
          <p:cNvPr id="36" name="文本框 35"/>
          <p:cNvSpPr txBox="1"/>
          <p:nvPr>
            <p:custDataLst>
              <p:tags r:id="rId6"/>
            </p:custDataLst>
          </p:nvPr>
        </p:nvSpPr>
        <p:spPr>
          <a:xfrm>
            <a:off x="1191260" y="1124585"/>
            <a:ext cx="43681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对于求解的路径可以进行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选择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无法解决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大型程序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4" grpId="0" animBg="1"/>
      <p:bldP spid="4" grpId="1" animBg="1"/>
      <p:bldP spid="5" grpId="0" animBg="1"/>
      <p:bldP spid="6" grpId="0" bldLvl="0" animBg="1"/>
      <p:bldP spid="5" grpId="1" animBg="1"/>
      <p:bldP spid="6" grpId="1" animBg="1"/>
      <p:bldP spid="7" grpId="0" animBg="1"/>
      <p:bldP spid="7" grpId="1" animBg="1"/>
      <p:bldP spid="8" grpId="0" bldLvl="0" animBg="1"/>
      <p:bldP spid="9" grpId="0" bldLvl="0" animBg="1"/>
      <p:bldP spid="8" grpId="1" animBg="1"/>
      <p:bldP spid="9" grpId="1" animBg="1"/>
      <p:bldP spid="20" grpId="0" bldLvl="0" animBg="1"/>
      <p:bldP spid="20" grpId="1" animBg="1"/>
      <p:bldP spid="21" grpId="0" bldLvl="0" animBg="1"/>
      <p:bldP spid="21" grpId="1" animBg="1"/>
      <p:bldP spid="22" grpId="0" bldLvl="0" animBg="1"/>
      <p:bldP spid="22" grpId="1" animBg="1"/>
      <p:bldP spid="36" grpId="0"/>
      <p:bldP spid="36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圆角矩形 21"/>
          <p:cNvSpPr/>
          <p:nvPr>
            <p:custDataLst>
              <p:tags r:id="rId1"/>
            </p:custDataLst>
          </p:nvPr>
        </p:nvSpPr>
        <p:spPr>
          <a:xfrm>
            <a:off x="9008745" y="3627120"/>
            <a:ext cx="2778125" cy="549275"/>
          </a:xfrm>
          <a:prstGeom prst="roundRect">
            <a:avLst/>
          </a:prstGeom>
          <a:solidFill>
            <a:srgbClr val="C5E0B4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圆角矩形 20"/>
          <p:cNvSpPr/>
          <p:nvPr>
            <p:custDataLst>
              <p:tags r:id="rId2"/>
            </p:custDataLst>
          </p:nvPr>
        </p:nvSpPr>
        <p:spPr>
          <a:xfrm>
            <a:off x="3110230" y="5431155"/>
            <a:ext cx="2778125" cy="549275"/>
          </a:xfrm>
          <a:prstGeom prst="roundRect">
            <a:avLst/>
          </a:prstGeom>
          <a:solidFill>
            <a:srgbClr val="C5E0B4"/>
          </a:solidFill>
          <a:ln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圆角矩形 19"/>
          <p:cNvSpPr/>
          <p:nvPr>
            <p:custDataLst>
              <p:tags r:id="rId3"/>
            </p:custDataLst>
          </p:nvPr>
        </p:nvSpPr>
        <p:spPr>
          <a:xfrm>
            <a:off x="6549390" y="5426710"/>
            <a:ext cx="2880995" cy="831215"/>
          </a:xfrm>
          <a:prstGeom prst="roundRect">
            <a:avLst/>
          </a:prstGeom>
          <a:solidFill>
            <a:srgbClr val="D86026"/>
          </a:solidFill>
          <a:ln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48582"/>
            <a:ext cx="8448919" cy="556581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solidFill>
                  <a:srgbClr val="145397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Dynamic</a:t>
            </a:r>
            <a:r>
              <a:rPr sz="3600" dirty="0">
                <a:solidFill>
                  <a:srgbClr val="145397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Symbolic Execution</a:t>
            </a:r>
            <a:endParaRPr sz="3600" dirty="0">
              <a:solidFill>
                <a:srgbClr val="145397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7911465" y="1405890"/>
            <a:ext cx="1700530" cy="800735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= V1, b = V2</a:t>
            </a:r>
            <a:endParaRPr lang="en-US" altLang="zh-CN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= 1,b = 1</a:t>
            </a:r>
            <a:endParaRPr lang="en-US" altLang="zh-CN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PC: true</a:t>
            </a:r>
            <a:endParaRPr lang="en-US" altLang="zh-CN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7312660" y="2435225"/>
            <a:ext cx="2898140" cy="823595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= V1, b = V2, x = 1, y = 0</a:t>
            </a:r>
            <a:endParaRPr lang="en-US" altLang="zh-CN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= 1,b = 1, x = 1, y = 0</a:t>
            </a:r>
            <a:endParaRPr lang="en-US" altLang="zh-CN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PC: true</a:t>
            </a:r>
            <a:endParaRPr lang="en-US" altLang="zh-CN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4757420" y="3426460"/>
            <a:ext cx="2865120" cy="840740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= V1, b = V2, x = 1, y = 0</a:t>
            </a:r>
            <a:endParaRPr lang="en-US" altLang="zh-CN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 = 1,b = 1, x = 1, y = 0</a:t>
            </a:r>
            <a:endParaRPr lang="en-US" altLang="zh-CN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PC: V1 != 0</a:t>
            </a:r>
            <a:endParaRPr lang="en-US" altLang="zh-CN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9008745" y="3627120"/>
            <a:ext cx="2778125" cy="549275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C5E0B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= V1, b = V2, x = 1, y = 0</a:t>
            </a:r>
            <a:endParaRPr lang="en-US" altLang="zh-CN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PC: V1 = 0</a:t>
            </a:r>
            <a:endParaRPr lang="en-US" altLang="zh-CN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4757420" y="4470400"/>
            <a:ext cx="2865120" cy="807085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= V1, b = V2, x = 1, y = 4</a:t>
            </a:r>
            <a:endParaRPr lang="en-US" altLang="zh-CN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 = 1,b = 1, x = 1, y = 4</a:t>
            </a:r>
            <a:endParaRPr lang="en-US" altLang="zh-CN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PC: V1 != 0</a:t>
            </a:r>
            <a:endParaRPr lang="en-US" altLang="zh-CN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3110230" y="5426710"/>
            <a:ext cx="2778125" cy="549275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C5E0B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= V1, b = V2, x = 1, y = 4</a:t>
            </a:r>
            <a:endParaRPr lang="en-US" altLang="zh-CN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PC: V1 != 0 ^ V2 = 0</a:t>
            </a:r>
            <a:endParaRPr lang="en-US" altLang="zh-CN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6549390" y="5426710"/>
            <a:ext cx="2880995" cy="831215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D86026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= V1, b = V2, x = 1, y = 4</a:t>
            </a:r>
            <a:endParaRPr lang="en-US" altLang="zh-CN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 = 1,b = 1, x = 1, y = 4</a:t>
            </a:r>
            <a:endParaRPr lang="en-US" altLang="zh-CN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PC: V1 != 0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^ V2 != 0</a:t>
            </a:r>
            <a:endParaRPr lang="en-US" altLang="zh-CN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直接箭头连接符 11"/>
          <p:cNvCxnSpPr>
            <a:stCxn id="3" idx="2"/>
            <a:endCxn id="4" idx="0"/>
          </p:cNvCxnSpPr>
          <p:nvPr/>
        </p:nvCxnSpPr>
        <p:spPr>
          <a:xfrm>
            <a:off x="8761730" y="2206625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肘形连接符 12"/>
          <p:cNvCxnSpPr>
            <a:stCxn id="4" idx="1"/>
            <a:endCxn id="5" idx="0"/>
          </p:cNvCxnSpPr>
          <p:nvPr/>
        </p:nvCxnSpPr>
        <p:spPr>
          <a:xfrm rot="10800000" flipV="1">
            <a:off x="6189980" y="2847340"/>
            <a:ext cx="1122680" cy="57912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肘形连接符 13"/>
          <p:cNvCxnSpPr>
            <a:stCxn id="4" idx="3"/>
            <a:endCxn id="6" idx="0"/>
          </p:cNvCxnSpPr>
          <p:nvPr/>
        </p:nvCxnSpPr>
        <p:spPr>
          <a:xfrm>
            <a:off x="10210800" y="2847340"/>
            <a:ext cx="187325" cy="77978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5" idx="2"/>
            <a:endCxn id="7" idx="0"/>
          </p:cNvCxnSpPr>
          <p:nvPr/>
        </p:nvCxnSpPr>
        <p:spPr>
          <a:xfrm>
            <a:off x="6189980" y="4267200"/>
            <a:ext cx="0" cy="203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肘形连接符 15"/>
          <p:cNvCxnSpPr>
            <a:stCxn id="7" idx="1"/>
            <a:endCxn id="8" idx="0"/>
          </p:cNvCxnSpPr>
          <p:nvPr/>
        </p:nvCxnSpPr>
        <p:spPr>
          <a:xfrm rot="10800000" flipV="1">
            <a:off x="4499610" y="4874260"/>
            <a:ext cx="257810" cy="55245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肘形连接符 16"/>
          <p:cNvCxnSpPr>
            <a:stCxn id="7" idx="3"/>
            <a:endCxn id="9" idx="0"/>
          </p:cNvCxnSpPr>
          <p:nvPr/>
        </p:nvCxnSpPr>
        <p:spPr>
          <a:xfrm>
            <a:off x="7622540" y="4874260"/>
            <a:ext cx="367665" cy="55245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图片 1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191260" y="2319020"/>
            <a:ext cx="3143250" cy="2219325"/>
          </a:xfrm>
          <a:prstGeom prst="rect">
            <a:avLst/>
          </a:prstGeom>
        </p:spPr>
      </p:pic>
      <p:sp>
        <p:nvSpPr>
          <p:cNvPr id="36" name="文本框 35"/>
          <p:cNvSpPr txBox="1"/>
          <p:nvPr>
            <p:custDataLst>
              <p:tags r:id="rId6"/>
            </p:custDataLst>
          </p:nvPr>
        </p:nvSpPr>
        <p:spPr>
          <a:xfrm>
            <a:off x="1191260" y="1124585"/>
            <a:ext cx="43681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对于求解的路径可以进行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选择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无法解决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大型程序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3" grpId="1" animBg="1"/>
      <p:bldP spid="4" grpId="0" bldLvl="0" animBg="1"/>
      <p:bldP spid="4" grpId="1" animBg="1"/>
      <p:bldP spid="5" grpId="0" bldLvl="0" animBg="1"/>
      <p:bldP spid="6" grpId="0" bldLvl="0" animBg="1"/>
      <p:bldP spid="5" grpId="1" animBg="1"/>
      <p:bldP spid="6" grpId="1" animBg="1"/>
      <p:bldP spid="7" grpId="0" bldLvl="0" animBg="1"/>
      <p:bldP spid="7" grpId="1" animBg="1"/>
      <p:bldP spid="8" grpId="0" bldLvl="0" animBg="1"/>
      <p:bldP spid="9" grpId="0" bldLvl="0" animBg="1"/>
      <p:bldP spid="8" grpId="1" animBg="1"/>
      <p:bldP spid="9" grpId="1" animBg="1"/>
      <p:bldP spid="20" grpId="0" bldLvl="0" animBg="1"/>
      <p:bldP spid="20" grpId="1" animBg="1"/>
      <p:bldP spid="21" grpId="0" bldLvl="0" animBg="1"/>
      <p:bldP spid="21" grpId="1" animBg="1"/>
      <p:bldP spid="22" grpId="0" bldLvl="0" animBg="1"/>
      <p:bldP spid="22" grpId="1" animBg="1"/>
      <p:bldP spid="36" grpId="0"/>
      <p:bldP spid="36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48582"/>
            <a:ext cx="8448919" cy="556581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solidFill>
                  <a:srgbClr val="145397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Selective Symbolic </a:t>
            </a:r>
            <a:r>
              <a:rPr lang="en-US" sz="3600" dirty="0">
                <a:solidFill>
                  <a:srgbClr val="145397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Execution</a:t>
            </a:r>
            <a:endParaRPr lang="en-US" sz="3600" dirty="0">
              <a:solidFill>
                <a:srgbClr val="145397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25" name="图片 2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275955" y="2171700"/>
            <a:ext cx="3121660" cy="2514600"/>
          </a:xfrm>
          <a:prstGeom prst="rect">
            <a:avLst/>
          </a:prstGeom>
        </p:spPr>
      </p:pic>
      <p:sp>
        <p:nvSpPr>
          <p:cNvPr id="26" name="矩形 25"/>
          <p:cNvSpPr/>
          <p:nvPr>
            <p:custDataLst>
              <p:tags r:id="rId3"/>
            </p:custDataLst>
          </p:nvPr>
        </p:nvSpPr>
        <p:spPr>
          <a:xfrm>
            <a:off x="1621790" y="2007870"/>
            <a:ext cx="6431915" cy="706755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具体执行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-&gt; 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符号执行：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被完全的符号执行，并且也会使用从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中获得的具体值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具体执行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7" name="矩形 26"/>
          <p:cNvSpPr/>
          <p:nvPr>
            <p:custDataLst>
              <p:tags r:id="rId4"/>
            </p:custDataLst>
          </p:nvPr>
        </p:nvSpPr>
        <p:spPr>
          <a:xfrm>
            <a:off x="1190625" y="2043960"/>
            <a:ext cx="294783" cy="294783"/>
          </a:xfrm>
          <a:prstGeom prst="rect">
            <a:avLst/>
          </a:prstGeom>
          <a:solidFill>
            <a:schemeClr val="accent1">
              <a:alpha val="75666"/>
            </a:schemeClr>
          </a:solidFill>
          <a:ln>
            <a:noFill/>
          </a:ln>
          <a:effectLst>
            <a:glow rad="63500">
              <a:srgbClr val="155397">
                <a:alpha val="16128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矩形 27"/>
          <p:cNvSpPr/>
          <p:nvPr>
            <p:custDataLst>
              <p:tags r:id="rId5"/>
            </p:custDataLst>
          </p:nvPr>
        </p:nvSpPr>
        <p:spPr>
          <a:xfrm>
            <a:off x="1640840" y="2882900"/>
            <a:ext cx="6423025" cy="706755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符号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执行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-&gt; 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具体执行：对当前路径进行约束求解并且将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的参数具体化，从而探索具体的外部接口的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值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9" name="矩形 28"/>
          <p:cNvSpPr/>
          <p:nvPr>
            <p:custDataLst>
              <p:tags r:id="rId6"/>
            </p:custDataLst>
          </p:nvPr>
        </p:nvSpPr>
        <p:spPr>
          <a:xfrm>
            <a:off x="1219200" y="2928515"/>
            <a:ext cx="294783" cy="294783"/>
          </a:xfrm>
          <a:prstGeom prst="rect">
            <a:avLst/>
          </a:prstGeom>
          <a:solidFill>
            <a:schemeClr val="accent1">
              <a:alpha val="75666"/>
            </a:schemeClr>
          </a:solidFill>
          <a:ln>
            <a:noFill/>
          </a:ln>
          <a:effectLst>
            <a:glow rad="63500">
              <a:srgbClr val="155397">
                <a:alpha val="16128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矩形 29"/>
          <p:cNvSpPr/>
          <p:nvPr>
            <p:custDataLst>
              <p:tags r:id="rId7"/>
            </p:custDataLst>
          </p:nvPr>
        </p:nvSpPr>
        <p:spPr>
          <a:xfrm>
            <a:off x="838200" y="1276350"/>
            <a:ext cx="11001375" cy="460375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假设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app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中包含函数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A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，调用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lib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中的函数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B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，并且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中涉及到未知的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外部接口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2" name="矩形 31"/>
          <p:cNvSpPr/>
          <p:nvPr>
            <p:custDataLst>
              <p:tags r:id="rId8"/>
            </p:custDataLst>
          </p:nvPr>
        </p:nvSpPr>
        <p:spPr>
          <a:xfrm>
            <a:off x="1630680" y="3757930"/>
            <a:ext cx="6423025" cy="706755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具体执行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 -&gt; 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符号执行：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使用当前分支下的具体返回值直接替代外部接口，继续进行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符号执行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3" name="矩形 32"/>
          <p:cNvSpPr/>
          <p:nvPr>
            <p:custDataLst>
              <p:tags r:id="rId9"/>
            </p:custDataLst>
          </p:nvPr>
        </p:nvSpPr>
        <p:spPr>
          <a:xfrm>
            <a:off x="1209040" y="3803545"/>
            <a:ext cx="294783" cy="294783"/>
          </a:xfrm>
          <a:prstGeom prst="rect">
            <a:avLst/>
          </a:prstGeom>
          <a:solidFill>
            <a:schemeClr val="accent1">
              <a:alpha val="75666"/>
            </a:schemeClr>
          </a:solidFill>
          <a:ln>
            <a:noFill/>
          </a:ln>
          <a:effectLst>
            <a:glow rad="63500">
              <a:srgbClr val="155397">
                <a:alpha val="16128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kumimoji="1"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矩形 33"/>
          <p:cNvSpPr/>
          <p:nvPr>
            <p:custDataLst>
              <p:tags r:id="rId10"/>
            </p:custDataLst>
          </p:nvPr>
        </p:nvSpPr>
        <p:spPr>
          <a:xfrm>
            <a:off x="1621790" y="4632960"/>
            <a:ext cx="6423025" cy="706755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符号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执行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 -&gt; 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具体执行：接受具体执行的返回值，对过程中收集的约束进行求解，进行新的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具体执行。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5" name="矩形 34"/>
          <p:cNvSpPr/>
          <p:nvPr>
            <p:custDataLst>
              <p:tags r:id="rId11"/>
            </p:custDataLst>
          </p:nvPr>
        </p:nvSpPr>
        <p:spPr>
          <a:xfrm>
            <a:off x="1200150" y="4678575"/>
            <a:ext cx="294783" cy="294783"/>
          </a:xfrm>
          <a:prstGeom prst="rect">
            <a:avLst/>
          </a:prstGeom>
          <a:solidFill>
            <a:schemeClr val="accent1">
              <a:alpha val="75666"/>
            </a:schemeClr>
          </a:solidFill>
          <a:ln>
            <a:noFill/>
          </a:ln>
          <a:effectLst>
            <a:glow rad="63500">
              <a:srgbClr val="155397">
                <a:alpha val="16128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kumimoji="1"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48582"/>
            <a:ext cx="8448919" cy="556581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solidFill>
                  <a:srgbClr val="145397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Backward Symbolic </a:t>
            </a:r>
            <a:r>
              <a:rPr lang="en-US" sz="3600" dirty="0">
                <a:solidFill>
                  <a:srgbClr val="145397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Execution</a:t>
            </a:r>
            <a:endParaRPr lang="en-US" sz="3600" dirty="0">
              <a:solidFill>
                <a:srgbClr val="145397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" name="Rectangle 2"/>
          <p:cNvSpPr/>
          <p:nvPr>
            <p:custDataLst>
              <p:tags r:id="rId1"/>
            </p:custDataLst>
          </p:nvPr>
        </p:nvSpPr>
        <p:spPr>
          <a:xfrm>
            <a:off x="1119568" y="1341549"/>
            <a:ext cx="10786486" cy="46037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目的：生成覆盖目标行的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测试输入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3" name="三角形 6"/>
          <p:cNvSpPr/>
          <p:nvPr>
            <p:custDataLst>
              <p:tags r:id="rId2"/>
            </p:custDataLst>
          </p:nvPr>
        </p:nvSpPr>
        <p:spPr>
          <a:xfrm rot="5400000">
            <a:off x="821854" y="1470220"/>
            <a:ext cx="237017" cy="204325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/>
          </a:p>
        </p:txBody>
      </p:sp>
      <p:sp>
        <p:nvSpPr>
          <p:cNvPr id="3" name="Rectangle 2"/>
          <p:cNvSpPr/>
          <p:nvPr>
            <p:custDataLst>
              <p:tags r:id="rId3"/>
            </p:custDataLst>
          </p:nvPr>
        </p:nvSpPr>
        <p:spPr>
          <a:xfrm>
            <a:off x="1119568" y="1928924"/>
            <a:ext cx="10786486" cy="46037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方案：从目标点书法，反向符号执行到函数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入口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三角形 6"/>
          <p:cNvSpPr/>
          <p:nvPr>
            <p:custDataLst>
              <p:tags r:id="rId4"/>
            </p:custDataLst>
          </p:nvPr>
        </p:nvSpPr>
        <p:spPr>
          <a:xfrm rot="5400000">
            <a:off x="821854" y="2057595"/>
            <a:ext cx="237017" cy="204325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/>
          </a:p>
        </p:txBody>
      </p:sp>
      <p:sp>
        <p:nvSpPr>
          <p:cNvPr id="5" name="Rectangle 2"/>
          <p:cNvSpPr/>
          <p:nvPr>
            <p:custDataLst>
              <p:tags r:id="rId5"/>
            </p:custDataLst>
          </p:nvPr>
        </p:nvSpPr>
        <p:spPr>
          <a:xfrm>
            <a:off x="1119568" y="2516299"/>
            <a:ext cx="10786486" cy="46037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要求：必须有完整的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控制流图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三角形 6"/>
          <p:cNvSpPr/>
          <p:nvPr>
            <p:custDataLst>
              <p:tags r:id="rId6"/>
            </p:custDataLst>
          </p:nvPr>
        </p:nvSpPr>
        <p:spPr>
          <a:xfrm rot="5400000">
            <a:off x="821854" y="2644970"/>
            <a:ext cx="237017" cy="204325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/>
          </a:p>
        </p:txBody>
      </p:sp>
      <p:pic>
        <p:nvPicPr>
          <p:cNvPr id="41" name="图片 40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7868920" y="1454150"/>
            <a:ext cx="3724275" cy="42354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48582"/>
            <a:ext cx="8448919" cy="556581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solidFill>
                  <a:srgbClr val="145397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Path </a:t>
            </a:r>
            <a:r>
              <a:rPr lang="en-US" sz="3600" dirty="0">
                <a:solidFill>
                  <a:srgbClr val="145397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Selection</a:t>
            </a:r>
            <a:endParaRPr lang="en-US" sz="3600" dirty="0">
              <a:solidFill>
                <a:srgbClr val="145397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48582"/>
            <a:ext cx="8448919" cy="556581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solidFill>
                  <a:srgbClr val="145397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Memory </a:t>
            </a:r>
            <a:r>
              <a:rPr lang="en-US" sz="3600" dirty="0">
                <a:solidFill>
                  <a:srgbClr val="145397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Model</a:t>
            </a:r>
            <a:endParaRPr lang="en-US" sz="3600" dirty="0">
              <a:solidFill>
                <a:srgbClr val="145397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  <p:tag name="KSO_WM_UNIT_PLACING_PICTURE_USER_VIEWPORT" val="{&quot;height&quot;:7080,&quot;width&quot;:8790}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PP_MARK_KEY" val="d5fb1422-8afe-467d-a5b3-9e26682cc7be"/>
  <p:tag name="COMMONDATA" val="eyJoZGlkIjoiMTI4M2YxY2FjYWNjZWM3MDE3NDkxNWJiM2I1YTlmZDcifQ==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2094</Words>
  <Application>WPS 演示</Application>
  <PresentationFormat>宽屏</PresentationFormat>
  <Paragraphs>171</Paragraphs>
  <Slides>12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5" baseType="lpstr">
      <vt:lpstr>Arial</vt:lpstr>
      <vt:lpstr>宋体</vt:lpstr>
      <vt:lpstr>Wingdings</vt:lpstr>
      <vt:lpstr>微软雅黑</vt:lpstr>
      <vt:lpstr>Times New Roman</vt:lpstr>
      <vt:lpstr>黑体</vt:lpstr>
      <vt:lpstr>微软雅黑 Light</vt:lpstr>
      <vt:lpstr>Arial Unicode MS</vt:lpstr>
      <vt:lpstr>Calibri Light</vt:lpstr>
      <vt:lpstr>Calibri</vt:lpstr>
      <vt:lpstr>等线</vt:lpstr>
      <vt:lpstr>等线 Light</vt:lpstr>
      <vt:lpstr>Office Theme</vt:lpstr>
      <vt:lpstr>PowerPoint 演示文稿</vt:lpstr>
      <vt:lpstr>Static Symbolic Execution</vt:lpstr>
      <vt:lpstr>Static Symbolic Execution</vt:lpstr>
      <vt:lpstr>Static Symbolic Execution</vt:lpstr>
      <vt:lpstr>Dynamic Symbolic Execution</vt:lpstr>
      <vt:lpstr>Dynamic Symbolic Execution</vt:lpstr>
      <vt:lpstr>Selective Symbolic Execution</vt:lpstr>
      <vt:lpstr>Backward Symbolic Execution</vt:lpstr>
      <vt:lpstr>Path Selection</vt:lpstr>
      <vt:lpstr>Memory Model</vt:lpstr>
      <vt:lpstr>Interaction With The Environment</vt:lpstr>
      <vt:lpstr>Path Explosion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凝墨</cp:lastModifiedBy>
  <cp:revision>2532</cp:revision>
  <cp:lastPrinted>2021-10-14T04:11:00Z</cp:lastPrinted>
  <dcterms:created xsi:type="dcterms:W3CDTF">2019-10-13T07:01:00Z</dcterms:created>
  <dcterms:modified xsi:type="dcterms:W3CDTF">2023-02-18T04:29:41Z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2052-11.1.0.13703</vt:lpwstr>
  </property>
  <property fmtid="{D5CDD505-2E9C-101B-9397-08002B2CF9AE}" pid="3" name="ICV">
    <vt:lpwstr>F8C1A936A06D42358C3FB6CD64FD4635</vt:lpwstr>
  </property>
</Properties>
</file>