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97" r:id="rId3"/>
    <p:sldId id="460" r:id="rId5"/>
    <p:sldId id="540" r:id="rId6"/>
    <p:sldId id="539" r:id="rId7"/>
    <p:sldId id="541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800"/>
    <a:srgbClr val="155397"/>
    <a:srgbClr val="FF7295"/>
    <a:srgbClr val="FF5D8F"/>
    <a:srgbClr val="145397"/>
    <a:srgbClr val="CBCED1"/>
    <a:srgbClr val="002855"/>
    <a:srgbClr val="10ADC7"/>
    <a:srgbClr val="165499"/>
    <a:srgbClr val="27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63531"/>
  </p:normalViewPr>
  <p:slideViewPr>
    <p:cSldViewPr snapToGrid="0" snapToObjects="1">
      <p:cViewPr varScale="1">
        <p:scale>
          <a:sx n="59" d="100"/>
          <a:sy n="59" d="100"/>
        </p:scale>
        <p:origin x="208" y="1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1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ACC7-71BA-A449-8186-8E67897F402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rot="16200000" flipH="1">
            <a:off x="497682" y="156899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99053" y="17029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8.png"/><Relationship Id="rId1" Type="http://schemas.openxmlformats.org/officeDocument/2006/relationships/tags" Target="../tags/tag10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0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2.png"/><Relationship Id="rId3" Type="http://schemas.openxmlformats.org/officeDocument/2006/relationships/tags" Target="../tags/tag111.xml"/><Relationship Id="rId2" Type="http://schemas.openxmlformats.org/officeDocument/2006/relationships/image" Target="../media/image11.png"/><Relationship Id="rId1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5.xml"/><Relationship Id="rId2" Type="http://schemas.openxmlformats.org/officeDocument/2006/relationships/image" Target="../media/image13.png"/><Relationship Id="rId1" Type="http://schemas.openxmlformats.org/officeDocument/2006/relationships/tags" Target="../tags/tag1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ags" Target="../tags/tag12.xml"/><Relationship Id="rId30" Type="http://schemas.openxmlformats.org/officeDocument/2006/relationships/notesSlide" Target="../notesSlides/notesSlide3.xml"/><Relationship Id="rId3" Type="http://schemas.openxmlformats.org/officeDocument/2006/relationships/tags" Target="../tags/tag11.xml"/><Relationship Id="rId29" Type="http://schemas.openxmlformats.org/officeDocument/2006/relationships/slideLayout" Target="../slideLayouts/slideLayout3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0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8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7.png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48408" y="2907170"/>
            <a:ext cx="874606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Seed Selection for Successful Fuzzing</a:t>
            </a:r>
            <a:endParaRPr lang="en-US" altLang="zh-CN" sz="2800" b="1" dirty="0">
              <a:solidFill>
                <a:srgbClr val="1654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59266" cy="6868637"/>
          </a:xfrm>
          <a:prstGeom prst="rect">
            <a:avLst/>
          </a:prstGeom>
        </p:spPr>
      </p:pic>
      <p:sp>
        <p:nvSpPr>
          <p:cNvPr id="54" name="矩形 7"/>
          <p:cNvSpPr/>
          <p:nvPr/>
        </p:nvSpPr>
        <p:spPr>
          <a:xfrm>
            <a:off x="887840" y="1494392"/>
            <a:ext cx="804777" cy="18651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solidFill>
                  <a:schemeClr val="bg1">
                    <a:alpha val="4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實事求是</a:t>
            </a:r>
            <a:endParaRPr lang="zh-CN" altLang="en-US" sz="3200" b="1" dirty="0">
              <a:solidFill>
                <a:schemeClr val="bg1">
                  <a:alpha val="4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98272" y="4507485"/>
            <a:ext cx="5031762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Adrian Herrera, Hendra Gunadi, Shane Magrath,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Micheal Norrish, Mathias Payer</a:t>
            </a:r>
            <a:endParaRPr lang="en-US" sz="1600" baseline="30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4579" y="5386241"/>
            <a:ext cx="42754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fuzzing, corpus minimization, software testing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20" y="309379"/>
            <a:ext cx="992289" cy="1006615"/>
          </a:xfrm>
          <a:prstGeom prst="rect">
            <a:avLst/>
          </a:prstGeom>
        </p:spPr>
      </p:pic>
      <p:sp>
        <p:nvSpPr>
          <p:cNvPr id="2" name="Rectangle 9"/>
          <p:cNvSpPr/>
          <p:nvPr>
            <p:custDataLst>
              <p:tags r:id="rId3"/>
            </p:custDataLst>
          </p:nvPr>
        </p:nvSpPr>
        <p:spPr>
          <a:xfrm>
            <a:off x="10955639" y="5840901"/>
            <a:ext cx="874395" cy="30670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ISSTA 21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：种子选择对测试有什么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6445"/>
          <a:stretch>
            <a:fillRect/>
          </a:stretch>
        </p:blipFill>
        <p:spPr>
          <a:xfrm>
            <a:off x="533400" y="1005205"/>
            <a:ext cx="9058275" cy="5732780"/>
          </a:xfrm>
          <a:prstGeom prst="rect">
            <a:avLst/>
          </a:prstGeom>
        </p:spPr>
      </p:pic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9591040" y="1490980"/>
            <a:ext cx="230568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PROVided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718040" y="4088130"/>
            <a:ext cx="230568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不同最小集在效率上均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最小集并不能全覆盖全集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bug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75610" y="1038225"/>
            <a:ext cx="2207895" cy="573278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281430" y="5041265"/>
            <a:ext cx="8153400" cy="39624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：种子选择对测试有什么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469328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四种最小集方案均取得比全集方案更好的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473572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12265" y="5224780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benchmark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提供的测试用例效果效果介于全集与最小集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90625" y="526722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42820" y="1314450"/>
            <a:ext cx="770572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RQ3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：种子选择对覆盖率的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1671320"/>
            <a:ext cx="1097280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COVERSET</a:t>
            </a:r>
            <a:endParaRPr lang="en-US" altLang="zh-CN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388110"/>
            <a:ext cx="5546725" cy="3110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3165" y="4721860"/>
            <a:ext cx="5120005" cy="1750695"/>
          </a:xfrm>
          <a:prstGeom prst="rect">
            <a:avLst/>
          </a:prstGeom>
        </p:spPr>
      </p:pic>
      <p:sp>
        <p:nvSpPr>
          <p:cNvPr id="125" name="矩形 124"/>
          <p:cNvSpPr/>
          <p:nvPr>
            <p:custDataLst>
              <p:tags r:id="rId5"/>
            </p:custDataLst>
          </p:nvPr>
        </p:nvSpPr>
        <p:spPr>
          <a:xfrm>
            <a:off x="7056120" y="3180080"/>
            <a:ext cx="459168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使用相应的算法选择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随机选择有时会有更好的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约简后的种子集效果好的概率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更大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minset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的效果是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最好的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7056120" y="1388110"/>
            <a:ext cx="459168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hotset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：按发现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数排序，选择前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：最少的种子覆盖最多的代码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peach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：按覆盖率排序，选择前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sminset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：用最小的文件覆盖最多的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tminset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用最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快的文件覆盖最多的代码行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COVERSET</a:t>
            </a:r>
            <a:endParaRPr lang="en-US" altLang="zh-CN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3605" y="1057910"/>
            <a:ext cx="5304790" cy="2594610"/>
          </a:xfrm>
          <a:prstGeom prst="rect">
            <a:avLst/>
          </a:prstGeom>
        </p:spPr>
      </p:pic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1237615" y="3652520"/>
            <a:ext cx="8665210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optimal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代表在使用随机调度的前提下能够达到的最好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花费大量的时间寻找子集可能得不偿失，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peach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hotset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在达到最优的子集之后，仍然扩大集合会导致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性能下降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所有方法只能尽可能地接近最优，而不能达到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最优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11" name="图片 10" descr="数据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340" y="1660525"/>
            <a:ext cx="848360" cy="848360"/>
          </a:xfrm>
          <a:prstGeom prst="rect">
            <a:avLst/>
          </a:prstGeom>
        </p:spPr>
      </p:pic>
      <p:pic>
        <p:nvPicPr>
          <p:cNvPr id="12" name="图片 11" descr="数据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850" y="1660525"/>
            <a:ext cx="848360" cy="848360"/>
          </a:xfrm>
          <a:prstGeom prst="rect">
            <a:avLst/>
          </a:prstGeom>
        </p:spPr>
      </p:pic>
      <p:pic>
        <p:nvPicPr>
          <p:cNvPr id="13" name="图片 12" descr="数据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3420" y="5443220"/>
            <a:ext cx="848360" cy="8483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98415" y="1249045"/>
            <a:ext cx="4434840" cy="504253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584700" y="1005205"/>
            <a:ext cx="1564005" cy="1438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354445" y="1592580"/>
            <a:ext cx="1050290" cy="4442460"/>
          </a:xfrm>
          <a:custGeom>
            <a:avLst/>
            <a:gdLst>
              <a:gd name="connisteX0" fmla="*/ 975718 w 1050497"/>
              <a:gd name="connsiteY0" fmla="*/ 0 h 4442460"/>
              <a:gd name="connisteX1" fmla="*/ 975718 w 1050497"/>
              <a:gd name="connsiteY1" fmla="*/ 800100 h 4442460"/>
              <a:gd name="connisteX2" fmla="*/ 960478 w 1050497"/>
              <a:gd name="connsiteY2" fmla="*/ 1737360 h 4442460"/>
              <a:gd name="connisteX3" fmla="*/ 358 w 1050497"/>
              <a:gd name="connsiteY3" fmla="*/ 2674620 h 4442460"/>
              <a:gd name="connisteX4" fmla="*/ 869038 w 1050497"/>
              <a:gd name="connsiteY4" fmla="*/ 3703320 h 4442460"/>
              <a:gd name="connisteX5" fmla="*/ 952858 w 1050497"/>
              <a:gd name="connsiteY5" fmla="*/ 4442460 h 4442460"/>
              <a:gd name="connisteX6" fmla="*/ 1036678 w 1050497"/>
              <a:gd name="connsiteY6" fmla="*/ 4274820 h 4442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050497" h="4442460">
                <a:moveTo>
                  <a:pt x="975718" y="0"/>
                </a:moveTo>
                <a:cubicBezTo>
                  <a:pt x="975718" y="140970"/>
                  <a:pt x="978893" y="452755"/>
                  <a:pt x="975718" y="800100"/>
                </a:cubicBezTo>
                <a:cubicBezTo>
                  <a:pt x="972543" y="1147445"/>
                  <a:pt x="1155423" y="1362710"/>
                  <a:pt x="960478" y="1737360"/>
                </a:cubicBezTo>
                <a:cubicBezTo>
                  <a:pt x="765533" y="2112010"/>
                  <a:pt x="18773" y="2281555"/>
                  <a:pt x="358" y="2674620"/>
                </a:cubicBezTo>
                <a:cubicBezTo>
                  <a:pt x="-18057" y="3067685"/>
                  <a:pt x="678538" y="3349625"/>
                  <a:pt x="869038" y="3703320"/>
                </a:cubicBezTo>
                <a:cubicBezTo>
                  <a:pt x="1059538" y="4057015"/>
                  <a:pt x="919203" y="4328160"/>
                  <a:pt x="952858" y="444246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7615555" y="1584960"/>
            <a:ext cx="759460" cy="4450080"/>
          </a:xfrm>
          <a:custGeom>
            <a:avLst/>
            <a:gdLst>
              <a:gd name="connisteX0" fmla="*/ 156601 w 759278"/>
              <a:gd name="connsiteY0" fmla="*/ 0 h 4450080"/>
              <a:gd name="connisteX1" fmla="*/ 148981 w 759278"/>
              <a:gd name="connsiteY1" fmla="*/ 868680 h 4450080"/>
              <a:gd name="connisteX2" fmla="*/ 171841 w 759278"/>
              <a:gd name="connsiteY2" fmla="*/ 1722120 h 4450080"/>
              <a:gd name="connisteX3" fmla="*/ 758581 w 759278"/>
              <a:gd name="connsiteY3" fmla="*/ 2727960 h 4450080"/>
              <a:gd name="connisteX4" fmla="*/ 65161 w 759278"/>
              <a:gd name="connsiteY4" fmla="*/ 3627120 h 4450080"/>
              <a:gd name="connisteX5" fmla="*/ 57541 w 759278"/>
              <a:gd name="connsiteY5" fmla="*/ 4450080 h 4450080"/>
              <a:gd name="connisteX6" fmla="*/ 80401 w 759278"/>
              <a:gd name="connsiteY6" fmla="*/ 4251960 h 4450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759278" h="4450080">
                <a:moveTo>
                  <a:pt x="156601" y="0"/>
                </a:moveTo>
                <a:cubicBezTo>
                  <a:pt x="154696" y="156845"/>
                  <a:pt x="145806" y="524510"/>
                  <a:pt x="148981" y="868680"/>
                </a:cubicBezTo>
                <a:cubicBezTo>
                  <a:pt x="152156" y="1212850"/>
                  <a:pt x="49921" y="1350010"/>
                  <a:pt x="171841" y="1722120"/>
                </a:cubicBezTo>
                <a:cubicBezTo>
                  <a:pt x="293761" y="2094230"/>
                  <a:pt x="780171" y="2346960"/>
                  <a:pt x="758581" y="2727960"/>
                </a:cubicBezTo>
                <a:cubicBezTo>
                  <a:pt x="736991" y="3108960"/>
                  <a:pt x="205496" y="3282950"/>
                  <a:pt x="65161" y="3627120"/>
                </a:cubicBezTo>
                <a:cubicBezTo>
                  <a:pt x="-75174" y="3971290"/>
                  <a:pt x="54366" y="4324985"/>
                  <a:pt x="57541" y="445008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sz="3600" dirty="0">
              <a:solidFill>
                <a:srgbClr val="145397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11" name="图片 10" descr="数据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340" y="1660525"/>
            <a:ext cx="848360" cy="848360"/>
          </a:xfrm>
          <a:prstGeom prst="rect">
            <a:avLst/>
          </a:prstGeom>
        </p:spPr>
      </p:pic>
      <p:pic>
        <p:nvPicPr>
          <p:cNvPr id="12" name="图片 11" descr="数据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850" y="1660525"/>
            <a:ext cx="848360" cy="848360"/>
          </a:xfrm>
          <a:prstGeom prst="rect">
            <a:avLst/>
          </a:prstGeom>
        </p:spPr>
      </p:pic>
      <p:pic>
        <p:nvPicPr>
          <p:cNvPr id="13" name="图片 12" descr="数据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3420" y="5443220"/>
            <a:ext cx="848360" cy="84836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4437380" y="2444115"/>
            <a:ext cx="3553460" cy="2945765"/>
            <a:chOff x="6988" y="3849"/>
            <a:chExt cx="5596" cy="4639"/>
          </a:xfrm>
        </p:grpSpPr>
        <p:sp>
          <p:nvSpPr>
            <p:cNvPr id="16" name="圆角矩形 15"/>
            <p:cNvSpPr/>
            <p:nvPr>
              <p:custDataLst>
                <p:tags r:id="rId9"/>
              </p:custDataLst>
            </p:nvPr>
          </p:nvSpPr>
          <p:spPr>
            <a:xfrm>
              <a:off x="7481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下箭头 16"/>
            <p:cNvSpPr/>
            <p:nvPr>
              <p:custDataLst>
                <p:tags r:id="rId10"/>
              </p:custDataLst>
            </p:nvPr>
          </p:nvSpPr>
          <p:spPr>
            <a:xfrm>
              <a:off x="7954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>
              <p:custDataLst>
                <p:tags r:id="rId11"/>
              </p:custDataLst>
            </p:nvPr>
          </p:nvSpPr>
          <p:spPr>
            <a:xfrm>
              <a:off x="10779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2"/>
              </p:custDataLst>
            </p:nvPr>
          </p:nvSpPr>
          <p:spPr>
            <a:xfrm>
              <a:off x="6988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Compiler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3"/>
              </p:custDataLst>
            </p:nvPr>
          </p:nvSpPr>
          <p:spPr>
            <a:xfrm>
              <a:off x="9534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下箭头 20"/>
            <p:cNvSpPr/>
            <p:nvPr>
              <p:custDataLst>
                <p:tags r:id="rId14"/>
              </p:custDataLst>
            </p:nvPr>
          </p:nvSpPr>
          <p:spPr>
            <a:xfrm>
              <a:off x="9307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5"/>
              </p:custDataLst>
            </p:nvPr>
          </p:nvSpPr>
          <p:spPr>
            <a:xfrm>
              <a:off x="7981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23" name="图片 22" descr="数据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4410" y="1660525"/>
            <a:ext cx="848360" cy="848360"/>
          </a:xfrm>
          <a:prstGeom prst="rect">
            <a:avLst/>
          </a:prstGeom>
        </p:spPr>
      </p:pic>
      <p:pic>
        <p:nvPicPr>
          <p:cNvPr id="24" name="图片 23" descr="数据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920" y="1660525"/>
            <a:ext cx="848360" cy="848360"/>
          </a:xfrm>
          <a:prstGeom prst="rect">
            <a:avLst/>
          </a:prstGeom>
        </p:spPr>
      </p:pic>
      <p:pic>
        <p:nvPicPr>
          <p:cNvPr id="25" name="图片 24" descr="数据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8490" y="5443220"/>
            <a:ext cx="848360" cy="84836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8173085" y="2444115"/>
            <a:ext cx="3553460" cy="2945765"/>
            <a:chOff x="12871" y="3849"/>
            <a:chExt cx="5596" cy="4639"/>
          </a:xfrm>
        </p:grpSpPr>
        <p:sp>
          <p:nvSpPr>
            <p:cNvPr id="27" name="圆角矩形 26"/>
            <p:cNvSpPr/>
            <p:nvPr>
              <p:custDataLst>
                <p:tags r:id="rId19"/>
              </p:custDataLst>
            </p:nvPr>
          </p:nvSpPr>
          <p:spPr>
            <a:xfrm>
              <a:off x="13364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下箭头 27"/>
            <p:cNvSpPr/>
            <p:nvPr>
              <p:custDataLst>
                <p:tags r:id="rId20"/>
              </p:custDataLst>
            </p:nvPr>
          </p:nvSpPr>
          <p:spPr>
            <a:xfrm>
              <a:off x="1383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下箭头 28"/>
            <p:cNvSpPr/>
            <p:nvPr>
              <p:custDataLst>
                <p:tags r:id="rId21"/>
              </p:custDataLst>
            </p:nvPr>
          </p:nvSpPr>
          <p:spPr>
            <a:xfrm>
              <a:off x="1666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22"/>
              </p:custDataLst>
            </p:nvPr>
          </p:nvSpPr>
          <p:spPr>
            <a:xfrm>
              <a:off x="12871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Soft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ware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23"/>
              </p:custDataLst>
            </p:nvPr>
          </p:nvSpPr>
          <p:spPr>
            <a:xfrm>
              <a:off x="15417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下箭头 31"/>
            <p:cNvSpPr/>
            <p:nvPr>
              <p:custDataLst>
                <p:tags r:id="rId24"/>
              </p:custDataLst>
            </p:nvPr>
          </p:nvSpPr>
          <p:spPr>
            <a:xfrm>
              <a:off x="15190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25"/>
              </p:custDataLst>
            </p:nvPr>
          </p:nvSpPr>
          <p:spPr>
            <a:xfrm>
              <a:off x="13864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34" name="图片 33" descr="数据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0115" y="1660525"/>
            <a:ext cx="848360" cy="848360"/>
          </a:xfrm>
          <a:prstGeom prst="rect">
            <a:avLst/>
          </a:prstGeom>
        </p:spPr>
      </p:pic>
      <p:pic>
        <p:nvPicPr>
          <p:cNvPr id="35" name="图片 34" descr="数据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625" y="1660525"/>
            <a:ext cx="848360" cy="848360"/>
          </a:xfrm>
          <a:prstGeom prst="rect">
            <a:avLst/>
          </a:prstGeom>
        </p:spPr>
      </p:pic>
      <p:pic>
        <p:nvPicPr>
          <p:cNvPr id="36" name="图片 35" descr="数据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4195" y="5443220"/>
            <a:ext cx="848360" cy="84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sz="3600" dirty="0">
              <a:solidFill>
                <a:srgbClr val="145397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37380" y="2444115"/>
            <a:ext cx="3553460" cy="2945765"/>
            <a:chOff x="6988" y="3849"/>
            <a:chExt cx="5596" cy="4639"/>
          </a:xfrm>
        </p:grpSpPr>
        <p:sp>
          <p:nvSpPr>
            <p:cNvPr id="16" name="圆角矩形 15"/>
            <p:cNvSpPr/>
            <p:nvPr>
              <p:custDataLst>
                <p:tags r:id="rId5"/>
              </p:custDataLst>
            </p:nvPr>
          </p:nvSpPr>
          <p:spPr>
            <a:xfrm>
              <a:off x="7481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下箭头 16"/>
            <p:cNvSpPr/>
            <p:nvPr>
              <p:custDataLst>
                <p:tags r:id="rId6"/>
              </p:custDataLst>
            </p:nvPr>
          </p:nvSpPr>
          <p:spPr>
            <a:xfrm>
              <a:off x="7954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>
              <p:custDataLst>
                <p:tags r:id="rId7"/>
              </p:custDataLst>
            </p:nvPr>
          </p:nvSpPr>
          <p:spPr>
            <a:xfrm>
              <a:off x="10779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6988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Compiler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9"/>
              </p:custDataLst>
            </p:nvPr>
          </p:nvSpPr>
          <p:spPr>
            <a:xfrm>
              <a:off x="9534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下箭头 20"/>
            <p:cNvSpPr/>
            <p:nvPr>
              <p:custDataLst>
                <p:tags r:id="rId10"/>
              </p:custDataLst>
            </p:nvPr>
          </p:nvSpPr>
          <p:spPr>
            <a:xfrm>
              <a:off x="9307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7981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73085" y="2444115"/>
            <a:ext cx="3553460" cy="2945765"/>
            <a:chOff x="12871" y="3849"/>
            <a:chExt cx="5596" cy="4639"/>
          </a:xfrm>
        </p:grpSpPr>
        <p:sp>
          <p:nvSpPr>
            <p:cNvPr id="27" name="圆角矩形 26"/>
            <p:cNvSpPr/>
            <p:nvPr>
              <p:custDataLst>
                <p:tags r:id="rId12"/>
              </p:custDataLst>
            </p:nvPr>
          </p:nvSpPr>
          <p:spPr>
            <a:xfrm>
              <a:off x="13364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下箭头 27"/>
            <p:cNvSpPr/>
            <p:nvPr>
              <p:custDataLst>
                <p:tags r:id="rId13"/>
              </p:custDataLst>
            </p:nvPr>
          </p:nvSpPr>
          <p:spPr>
            <a:xfrm>
              <a:off x="1383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下箭头 28"/>
            <p:cNvSpPr/>
            <p:nvPr>
              <p:custDataLst>
                <p:tags r:id="rId14"/>
              </p:custDataLst>
            </p:nvPr>
          </p:nvSpPr>
          <p:spPr>
            <a:xfrm>
              <a:off x="1666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2871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Soft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ware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5417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下箭头 31"/>
            <p:cNvSpPr/>
            <p:nvPr>
              <p:custDataLst>
                <p:tags r:id="rId17"/>
              </p:custDataLst>
            </p:nvPr>
          </p:nvSpPr>
          <p:spPr>
            <a:xfrm>
              <a:off x="15190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18"/>
              </p:custDataLst>
            </p:nvPr>
          </p:nvSpPr>
          <p:spPr>
            <a:xfrm>
              <a:off x="13864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363470" y="244411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9"/>
            </p:custDataLst>
          </p:nvPr>
        </p:nvSpPr>
        <p:spPr>
          <a:xfrm>
            <a:off x="6076950" y="246189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0"/>
            </p:custDataLst>
          </p:nvPr>
        </p:nvSpPr>
        <p:spPr>
          <a:xfrm>
            <a:off x="9790430" y="242887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4437380" y="987425"/>
            <a:ext cx="41198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Seed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结构良好的输入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0" name="直接箭头连接符 39"/>
          <p:cNvCxnSpPr>
            <a:stCxn id="10" idx="0"/>
            <a:endCxn id="26" idx="2"/>
          </p:cNvCxnSpPr>
          <p:nvPr/>
        </p:nvCxnSpPr>
        <p:spPr>
          <a:xfrm flipV="1">
            <a:off x="3309620" y="1509395"/>
            <a:ext cx="3187700" cy="9347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0"/>
            <a:endCxn id="26" idx="2"/>
          </p:cNvCxnSpPr>
          <p:nvPr>
            <p:custDataLst>
              <p:tags r:id="rId22"/>
            </p:custDataLst>
          </p:nvPr>
        </p:nvCxnSpPr>
        <p:spPr>
          <a:xfrm flipH="1" flipV="1">
            <a:off x="6497320" y="1509395"/>
            <a:ext cx="525780" cy="952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0"/>
          </p:cNvCxnSpPr>
          <p:nvPr>
            <p:custDataLst>
              <p:tags r:id="rId23"/>
            </p:custDataLst>
          </p:nvPr>
        </p:nvCxnSpPr>
        <p:spPr>
          <a:xfrm flipH="1" flipV="1">
            <a:off x="6497320" y="1509395"/>
            <a:ext cx="4239260" cy="9194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种子文件从何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而来？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/>
          <p:nvPr>
            <p:custDataLst>
              <p:tags r:id="rId1"/>
            </p:custDataLst>
          </p:nvPr>
        </p:nvSpPr>
        <p:spPr>
          <a:xfrm>
            <a:off x="1119568" y="1341549"/>
            <a:ext cx="10786486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当前普遍的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测试方法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三角形 6"/>
          <p:cNvSpPr/>
          <p:nvPr>
            <p:custDataLst>
              <p:tags r:id="rId2"/>
            </p:custDataLst>
          </p:nvPr>
        </p:nvSpPr>
        <p:spPr>
          <a:xfrm rot="5400000">
            <a:off x="821854" y="1470220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000"/>
          </a:p>
        </p:txBody>
      </p:sp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1612265" y="196024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人工构造：人工成本高，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覆盖程序状态小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190625" y="20439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12265" y="257873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程序生成：语法辅助生成，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Csmith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190625" y="266245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1612265" y="319913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语义保护变异：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EMI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1190625" y="32828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9"/>
            </p:custDataLst>
          </p:nvPr>
        </p:nvSpPr>
        <p:spPr>
          <a:xfrm>
            <a:off x="1612265" y="377063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语义不保护变异：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classfuzz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JavaTailor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10"/>
            </p:custDataLst>
          </p:nvPr>
        </p:nvSpPr>
        <p:spPr>
          <a:xfrm>
            <a:off x="1190625" y="38543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7911465" y="3415030"/>
            <a:ext cx="219964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需要种子文件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2"/>
          <p:cNvSpPr/>
          <p:nvPr>
            <p:custDataLst>
              <p:tags r:id="rId12"/>
            </p:custDataLst>
          </p:nvPr>
        </p:nvSpPr>
        <p:spPr>
          <a:xfrm>
            <a:off x="1119568" y="4513374"/>
            <a:ext cx="10786486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爬虫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爬取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三角形 6"/>
          <p:cNvSpPr/>
          <p:nvPr>
            <p:custDataLst>
              <p:tags r:id="rId13"/>
            </p:custDataLst>
          </p:nvPr>
        </p:nvSpPr>
        <p:spPr>
          <a:xfrm rot="5400000">
            <a:off x="821854" y="4642045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000"/>
          </a:p>
        </p:txBody>
      </p:sp>
      <p:sp>
        <p:nvSpPr>
          <p:cNvPr id="49" name="矩形 48"/>
          <p:cNvSpPr/>
          <p:nvPr>
            <p:custDataLst>
              <p:tags r:id="rId14"/>
            </p:custDataLst>
          </p:nvPr>
        </p:nvSpPr>
        <p:spPr>
          <a:xfrm>
            <a:off x="1190625" y="5058410"/>
            <a:ext cx="938149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拥有成千上万个种子文件，但是可供我们测试的时间是有限的，我们该怎么有效的利用使用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进行测试？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什么叫好的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61607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能够在测试目标中产生广泛的可观察行为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66677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23456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与其他种子没有包含或者相似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2852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285496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相同质量的种子文件应该尽可能小，或者执行尽可能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290565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在种子选择中的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实践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583055"/>
            <a:ext cx="98050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通过生成器生成的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66677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20154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人工设计的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2852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282194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随机生成的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290565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1612265" y="3427730"/>
            <a:ext cx="980630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搜集并人工决定的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8"/>
            </p:custDataLst>
          </p:nvPr>
        </p:nvSpPr>
        <p:spPr>
          <a:xfrm>
            <a:off x="1190625" y="35114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190625" y="4287520"/>
            <a:ext cx="1026922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Mutation-based strategies are typically superior to others if the original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amples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are of good quality because the originals carry a lot of semantics that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fuzzer does not have to know about or implement.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However, success here really stands and falls with the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quality of the samples. If the originals don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cover certain parts of the implementation, then the fuzzer will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also have to do more work to get there.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化语料库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583055"/>
            <a:ext cx="980503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MSET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：使用近似算法获取的最优集合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用最少的种子文件获得全部种子文件的行覆盖率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85028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798445"/>
            <a:ext cx="980567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AFL-cmin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工具生成的语料库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853728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3644265"/>
            <a:ext cx="980630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WOPT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SAT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求解器获取的最优集合（用最少的种子文件获得全部种子文件的分支覆盖率）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3857028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1610995" y="4859655"/>
            <a:ext cx="980630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WMOPT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SAT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求解器获取的最优集合（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用最少的种子文件获得全部种子文件的分支覆盖频率）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8"/>
            </p:custDataLst>
          </p:nvPr>
        </p:nvSpPr>
        <p:spPr>
          <a:xfrm>
            <a:off x="1190625" y="5069243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RQ1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：能否有效的将语料库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缩小？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260" y="1298575"/>
            <a:ext cx="11076940" cy="474218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91425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92670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097470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899223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PP_MARK_KEY" val="d5fb1422-8afe-467d-a5b3-9e26682cc7be"/>
  <p:tag name="COMMONDATA" val="eyJoZGlkIjoiMTI4M2YxY2FjYWNjZWM3MDE3NDkxNWJiM2I1YTlmZDc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WPS 演示</Application>
  <PresentationFormat>宽屏</PresentationFormat>
  <Paragraphs>209</Paragraphs>
  <Slides>14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黑体</vt:lpstr>
      <vt:lpstr>微软雅黑 Light</vt:lpstr>
      <vt:lpstr>Arial Unicode MS</vt:lpstr>
      <vt:lpstr>Calibri Light</vt:lpstr>
      <vt:lpstr>Calibri</vt:lpstr>
      <vt:lpstr>等线</vt:lpstr>
      <vt:lpstr>等线 Light</vt:lpstr>
      <vt:lpstr>Office Theme</vt:lpstr>
      <vt:lpstr>PowerPoint 演示文稿</vt:lpstr>
      <vt:lpstr>如何进行Fuzzing？</vt:lpstr>
      <vt:lpstr>如何进行Fuzzing？</vt:lpstr>
      <vt:lpstr>如何进行Fuzzing？</vt:lpstr>
      <vt:lpstr>种子文件从何而来？</vt:lpstr>
      <vt:lpstr>什么叫好的种子文件？</vt:lpstr>
      <vt:lpstr>在种子选择中的实践</vt:lpstr>
      <vt:lpstr>最小化语料库</vt:lpstr>
      <vt:lpstr>RQ1：能否有效的将语料库缩小？</vt:lpstr>
      <vt:lpstr>RQ2：种子选择对测试有什么影响？</vt:lpstr>
      <vt:lpstr>RQ2：种子选择对测试有什么影响？</vt:lpstr>
      <vt:lpstr>RQ2：种子选择对测试有什么影响？</vt:lpstr>
      <vt:lpstr>RQ2：种子选择对测试有什么影响？</vt:lpstr>
      <vt:lpstr>COVERSET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凝墨</cp:lastModifiedBy>
  <cp:revision>2528</cp:revision>
  <cp:lastPrinted>2021-10-14T04:11:00Z</cp:lastPrinted>
  <dcterms:created xsi:type="dcterms:W3CDTF">2019-10-13T07:01:00Z</dcterms:created>
  <dcterms:modified xsi:type="dcterms:W3CDTF">2023-02-23T13:56:12Z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F8C1A936A06D42358C3FB6CD64FD4635</vt:lpwstr>
  </property>
</Properties>
</file>