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497" r:id="rId3"/>
    <p:sldId id="460" r:id="rId5"/>
    <p:sldId id="522" r:id="rId6"/>
    <p:sldId id="523" r:id="rId7"/>
    <p:sldId id="524" r:id="rId8"/>
    <p:sldId id="525" r:id="rId9"/>
    <p:sldId id="526" r:id="rId10"/>
    <p:sldId id="527" r:id="rId11"/>
  </p:sldIdLst>
  <p:sldSz cx="12192000" cy="6858000"/>
  <p:notesSz cx="6858000" cy="91440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3800"/>
    <a:srgbClr val="155397"/>
    <a:srgbClr val="FF7295"/>
    <a:srgbClr val="FF5D8F"/>
    <a:srgbClr val="145397"/>
    <a:srgbClr val="CBCED1"/>
    <a:srgbClr val="002855"/>
    <a:srgbClr val="10ADC7"/>
    <a:srgbClr val="165499"/>
    <a:srgbClr val="2771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01"/>
    <p:restoredTop sz="63531"/>
  </p:normalViewPr>
  <p:slideViewPr>
    <p:cSldViewPr snapToGrid="0" snapToObjects="1">
      <p:cViewPr varScale="1">
        <p:scale>
          <a:sx n="59" d="100"/>
          <a:sy n="59" d="100"/>
        </p:scale>
        <p:origin x="208" y="148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05" d="100"/>
          <a:sy n="105" d="100"/>
        </p:scale>
        <p:origin x="3264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gs" Target="tags/tag2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1AACC7-71BA-A449-8186-8E67897F402C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6FBB65-C2DC-264C-A6A0-AF6E43D523B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FBB65-C2DC-264C-A6A0-AF6E43D523B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FBB65-C2DC-264C-A6A0-AF6E43D523B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FBB65-C2DC-264C-A6A0-AF6E43D523B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FBB65-C2DC-264C-A6A0-AF6E43D523B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FBB65-C2DC-264C-A6A0-AF6E43D523B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FBB65-C2DC-264C-A6A0-AF6E43D523B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FBB65-C2DC-264C-A6A0-AF6E43D523B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FBB65-C2DC-264C-A6A0-AF6E43D523B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F8ECE-9046-D546-B280-19CA0B41645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B608B-DBF7-A043-8814-F273A8068CF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1"/>
          <p:cNvSpPr/>
          <p:nvPr userDrawn="1"/>
        </p:nvSpPr>
        <p:spPr>
          <a:xfrm>
            <a:off x="11134502" y="6464625"/>
            <a:ext cx="820283" cy="276999"/>
          </a:xfrm>
          <a:prstGeom prst="rect">
            <a:avLst/>
          </a:prstGeom>
        </p:spPr>
        <p:txBody>
          <a:bodyPr lIns="68580" tIns="34290" rIns="68580" bIns="34290"/>
          <a:lstStyle/>
          <a:p>
            <a:pPr algn="ctr">
              <a:defRPr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fld id="{2EEF1883-7A0E-4F66-9932-E581691AD397}" type="slidenum"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" name="组合 143"/>
          <p:cNvGrpSpPr/>
          <p:nvPr userDrawn="1"/>
        </p:nvGrpSpPr>
        <p:grpSpPr>
          <a:xfrm flipH="1">
            <a:off x="658812" y="0"/>
            <a:ext cx="179387" cy="1174750"/>
            <a:chOff x="4399082" y="1624876"/>
            <a:chExt cx="231871" cy="3276600"/>
          </a:xfrm>
        </p:grpSpPr>
        <p:cxnSp>
          <p:nvCxnSpPr>
            <p:cNvPr id="20" name="直接连接符 144"/>
            <p:cNvCxnSpPr/>
            <p:nvPr/>
          </p:nvCxnSpPr>
          <p:spPr>
            <a:xfrm rot="5400000" flipV="1">
              <a:off x="2992653" y="3263176"/>
              <a:ext cx="3276600" cy="0"/>
            </a:xfrm>
            <a:prstGeom prst="line">
              <a:avLst/>
            </a:prstGeom>
            <a:noFill/>
            <a:ln w="38100" cap="flat" cmpd="sng" algn="ctr">
              <a:gradFill flip="none" rotWithShape="1">
                <a:gsLst>
                  <a:gs pos="30000">
                    <a:srgbClr val="145397"/>
                  </a:gs>
                  <a:gs pos="100000">
                    <a:srgbClr val="145397">
                      <a:alpha val="0"/>
                    </a:srgbClr>
                  </a:gs>
                </a:gsLst>
                <a:lin ang="0" scaled="1"/>
                <a:tileRect/>
              </a:gradFill>
              <a:prstDash val="solid"/>
              <a:miter lim="800000"/>
            </a:ln>
            <a:effectLst/>
          </p:spPr>
        </p:cxnSp>
        <p:cxnSp>
          <p:nvCxnSpPr>
            <p:cNvPr id="21" name="直接连接符 145"/>
            <p:cNvCxnSpPr/>
            <p:nvPr/>
          </p:nvCxnSpPr>
          <p:spPr>
            <a:xfrm rot="5400000" flipV="1">
              <a:off x="3608507" y="2415451"/>
              <a:ext cx="1581150" cy="0"/>
            </a:xfrm>
            <a:prstGeom prst="line">
              <a:avLst/>
            </a:prstGeom>
            <a:noFill/>
            <a:ln w="38100" cap="flat" cmpd="sng" algn="ctr">
              <a:gradFill flip="none" rotWithShape="1">
                <a:gsLst>
                  <a:gs pos="30000">
                    <a:srgbClr val="145397"/>
                  </a:gs>
                  <a:gs pos="100000">
                    <a:srgbClr val="145397">
                      <a:alpha val="0"/>
                    </a:srgbClr>
                  </a:gs>
                </a:gsLst>
                <a:lin ang="0" scaled="1"/>
                <a:tileRect/>
              </a:gradFill>
              <a:prstDash val="solid"/>
              <a:miter lim="800000"/>
            </a:ln>
            <a:effectLst/>
          </p:spPr>
        </p:cxnSp>
      </p:grpSp>
      <p:sp>
        <p:nvSpPr>
          <p:cNvPr id="22" name="标题 1"/>
          <p:cNvSpPr>
            <a:spLocks noGrp="1"/>
          </p:cNvSpPr>
          <p:nvPr>
            <p:ph type="title"/>
          </p:nvPr>
        </p:nvSpPr>
        <p:spPr>
          <a:xfrm>
            <a:off x="838200" y="448582"/>
            <a:ext cx="8448919" cy="556581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1"/>
          <p:cNvSpPr/>
          <p:nvPr userDrawn="1"/>
        </p:nvSpPr>
        <p:spPr>
          <a:xfrm>
            <a:off x="11134502" y="6464625"/>
            <a:ext cx="820283" cy="276999"/>
          </a:xfrm>
          <a:prstGeom prst="rect">
            <a:avLst/>
          </a:prstGeom>
        </p:spPr>
        <p:txBody>
          <a:bodyPr lIns="68580" tIns="34290" rIns="68580" bIns="34290"/>
          <a:lstStyle/>
          <a:p>
            <a:pPr algn="ctr">
              <a:defRPr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fld id="{2EEF1883-7A0E-4F66-9932-E581691AD397}" type="slidenum"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" name="组合 143"/>
          <p:cNvGrpSpPr/>
          <p:nvPr userDrawn="1"/>
        </p:nvGrpSpPr>
        <p:grpSpPr>
          <a:xfrm flipH="1">
            <a:off x="658812" y="0"/>
            <a:ext cx="179387" cy="1174750"/>
            <a:chOff x="4399082" y="1624876"/>
            <a:chExt cx="231871" cy="3276600"/>
          </a:xfrm>
        </p:grpSpPr>
        <p:cxnSp>
          <p:nvCxnSpPr>
            <p:cNvPr id="20" name="直接连接符 144"/>
            <p:cNvCxnSpPr/>
            <p:nvPr/>
          </p:nvCxnSpPr>
          <p:spPr>
            <a:xfrm rot="5400000" flipV="1">
              <a:off x="2992653" y="3263176"/>
              <a:ext cx="3276600" cy="0"/>
            </a:xfrm>
            <a:prstGeom prst="line">
              <a:avLst/>
            </a:prstGeom>
            <a:noFill/>
            <a:ln w="38100" cap="flat" cmpd="sng" algn="ctr">
              <a:gradFill flip="none" rotWithShape="1">
                <a:gsLst>
                  <a:gs pos="30000">
                    <a:srgbClr val="145397"/>
                  </a:gs>
                  <a:gs pos="100000">
                    <a:srgbClr val="145397">
                      <a:alpha val="0"/>
                    </a:srgbClr>
                  </a:gs>
                </a:gsLst>
                <a:lin ang="0" scaled="1"/>
                <a:tileRect/>
              </a:gradFill>
              <a:prstDash val="solid"/>
              <a:miter lim="800000"/>
            </a:ln>
            <a:effectLst/>
          </p:spPr>
        </p:cxnSp>
        <p:cxnSp>
          <p:nvCxnSpPr>
            <p:cNvPr id="21" name="直接连接符 145"/>
            <p:cNvCxnSpPr/>
            <p:nvPr/>
          </p:nvCxnSpPr>
          <p:spPr>
            <a:xfrm rot="5400000" flipV="1">
              <a:off x="3608507" y="2415451"/>
              <a:ext cx="1581150" cy="0"/>
            </a:xfrm>
            <a:prstGeom prst="line">
              <a:avLst/>
            </a:prstGeom>
            <a:noFill/>
            <a:ln w="38100" cap="flat" cmpd="sng" algn="ctr">
              <a:gradFill flip="none" rotWithShape="1">
                <a:gsLst>
                  <a:gs pos="30000">
                    <a:srgbClr val="145397"/>
                  </a:gs>
                  <a:gs pos="100000">
                    <a:srgbClr val="145397">
                      <a:alpha val="0"/>
                    </a:srgbClr>
                  </a:gs>
                </a:gsLst>
                <a:lin ang="0" scaled="1"/>
                <a:tileRect/>
              </a:gradFill>
              <a:prstDash val="solid"/>
              <a:miter lim="800000"/>
            </a:ln>
            <a:effectLst/>
          </p:spPr>
        </p:cxnSp>
      </p:grpSp>
      <p:sp>
        <p:nvSpPr>
          <p:cNvPr id="22" name="标题 1"/>
          <p:cNvSpPr>
            <a:spLocks noGrp="1"/>
          </p:cNvSpPr>
          <p:nvPr>
            <p:ph type="title"/>
          </p:nvPr>
        </p:nvSpPr>
        <p:spPr>
          <a:xfrm>
            <a:off x="838200" y="448582"/>
            <a:ext cx="8448919" cy="556581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466506" y="417062"/>
            <a:ext cx="2165472" cy="64875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1"/>
          <p:cNvSpPr/>
          <p:nvPr userDrawn="1"/>
        </p:nvSpPr>
        <p:spPr>
          <a:xfrm>
            <a:off x="11134502" y="6464625"/>
            <a:ext cx="820283" cy="276999"/>
          </a:xfrm>
          <a:prstGeom prst="rect">
            <a:avLst/>
          </a:prstGeom>
        </p:spPr>
        <p:txBody>
          <a:bodyPr lIns="68580" tIns="34290" rIns="68580" bIns="34290"/>
          <a:lstStyle/>
          <a:p>
            <a:pPr algn="ctr">
              <a:defRPr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fld id="{2EEF1883-7A0E-4F66-9932-E581691AD397}" type="slidenum"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" name="组合 143"/>
          <p:cNvGrpSpPr/>
          <p:nvPr userDrawn="1"/>
        </p:nvGrpSpPr>
        <p:grpSpPr>
          <a:xfrm rot="16200000" flipH="1">
            <a:off x="497682" y="156899"/>
            <a:ext cx="179387" cy="1174750"/>
            <a:chOff x="4399082" y="1624876"/>
            <a:chExt cx="231871" cy="3276600"/>
          </a:xfrm>
        </p:grpSpPr>
        <p:cxnSp>
          <p:nvCxnSpPr>
            <p:cNvPr id="20" name="直接连接符 144"/>
            <p:cNvCxnSpPr/>
            <p:nvPr/>
          </p:nvCxnSpPr>
          <p:spPr>
            <a:xfrm rot="5400000" flipV="1">
              <a:off x="2992653" y="3263176"/>
              <a:ext cx="3276600" cy="0"/>
            </a:xfrm>
            <a:prstGeom prst="line">
              <a:avLst/>
            </a:prstGeom>
            <a:noFill/>
            <a:ln w="38100" cap="flat" cmpd="sng" algn="ctr">
              <a:gradFill flip="none" rotWithShape="1">
                <a:gsLst>
                  <a:gs pos="30000">
                    <a:srgbClr val="145397"/>
                  </a:gs>
                  <a:gs pos="100000">
                    <a:srgbClr val="145397">
                      <a:alpha val="0"/>
                    </a:srgbClr>
                  </a:gs>
                </a:gsLst>
                <a:lin ang="0" scaled="1"/>
                <a:tileRect/>
              </a:gradFill>
              <a:prstDash val="solid"/>
              <a:miter lim="800000"/>
            </a:ln>
            <a:effectLst/>
          </p:spPr>
        </p:cxnSp>
        <p:cxnSp>
          <p:nvCxnSpPr>
            <p:cNvPr id="21" name="直接连接符 145"/>
            <p:cNvCxnSpPr/>
            <p:nvPr/>
          </p:nvCxnSpPr>
          <p:spPr>
            <a:xfrm rot="5400000" flipV="1">
              <a:off x="3608507" y="2415451"/>
              <a:ext cx="1581150" cy="0"/>
            </a:xfrm>
            <a:prstGeom prst="line">
              <a:avLst/>
            </a:prstGeom>
            <a:noFill/>
            <a:ln w="38100" cap="flat" cmpd="sng" algn="ctr">
              <a:gradFill flip="none" rotWithShape="1">
                <a:gsLst>
                  <a:gs pos="30000">
                    <a:srgbClr val="145397"/>
                  </a:gs>
                  <a:gs pos="100000">
                    <a:srgbClr val="145397">
                      <a:alpha val="0"/>
                    </a:srgbClr>
                  </a:gs>
                </a:gsLst>
                <a:lin ang="0" scaled="1"/>
                <a:tileRect/>
              </a:gradFill>
              <a:prstDash val="solid"/>
              <a:miter lim="800000"/>
            </a:ln>
            <a:effectLst/>
          </p:spPr>
        </p:cxnSp>
      </p:grpSp>
      <p:sp>
        <p:nvSpPr>
          <p:cNvPr id="22" name="标题 1"/>
          <p:cNvSpPr>
            <a:spLocks noGrp="1"/>
          </p:cNvSpPr>
          <p:nvPr>
            <p:ph type="title"/>
          </p:nvPr>
        </p:nvSpPr>
        <p:spPr>
          <a:xfrm>
            <a:off x="699053" y="170292"/>
            <a:ext cx="8448919" cy="556581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466506" y="417062"/>
            <a:ext cx="2165472" cy="648755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4F8ECE-9046-D546-B280-19CA0B41645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B608B-DBF7-A043-8814-F273A8068CFC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2986813" y="3111640"/>
            <a:ext cx="8746066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600" b="1" dirty="0">
                <a:solidFill>
                  <a:srgbClr val="1654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03-01 </a:t>
            </a:r>
            <a:r>
              <a:rPr lang="zh-CN" altLang="en-US" sz="3600" b="1" dirty="0">
                <a:solidFill>
                  <a:srgbClr val="1654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报告</a:t>
            </a:r>
            <a:r>
              <a:rPr lang="en-US" altLang="zh-CN" sz="3600" b="1" dirty="0">
                <a:solidFill>
                  <a:srgbClr val="1654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ppt</a:t>
            </a:r>
            <a:endParaRPr lang="en-US" altLang="zh-CN" sz="3600" b="1" dirty="0">
              <a:solidFill>
                <a:srgbClr val="165499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2659266" cy="6868637"/>
          </a:xfrm>
          <a:prstGeom prst="rect">
            <a:avLst/>
          </a:prstGeom>
        </p:spPr>
      </p:pic>
      <p:sp>
        <p:nvSpPr>
          <p:cNvPr id="54" name="矩形 7"/>
          <p:cNvSpPr/>
          <p:nvPr/>
        </p:nvSpPr>
        <p:spPr>
          <a:xfrm>
            <a:off x="887840" y="1494392"/>
            <a:ext cx="804777" cy="1865126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3200" b="1" dirty="0">
                <a:solidFill>
                  <a:schemeClr val="bg1">
                    <a:alpha val="4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實事求是</a:t>
            </a:r>
            <a:endParaRPr lang="zh-CN" altLang="en-US" sz="3200" b="1" dirty="0">
              <a:solidFill>
                <a:schemeClr val="bg1">
                  <a:alpha val="4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48582"/>
            <a:ext cx="8448919" cy="556581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rgbClr val="145397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Survey 2016</a:t>
            </a:r>
            <a:endParaRPr lang="en-US" sz="3600" dirty="0">
              <a:solidFill>
                <a:srgbClr val="145397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38200" y="1998345"/>
            <a:ext cx="1069403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UsbRed 07: Web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测试中的一个应用，基于用户调用的相似性进行数据集约简，不讲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Jtop 09: 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静态分析一个元素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语句、函数、包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与用例的相关性，要求子集是相关关系全覆盖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MINTS 09: 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使用整数线性规划（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ILP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）求解子集，并且提出可以使用多个指标同时评估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EDTSO 13: 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MINTS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的基础上提出新的指标，也就是要关注子集的总开销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TEMSA 15: 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希望通过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search 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的方法来获得子集，因为没有涉及新的指标，没有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仔细看</a:t>
            </a:r>
            <a:endParaRPr lang="zh-CN" altLang="en-US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38200" y="6458585"/>
            <a:ext cx="10721340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00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Khan S U R, Lee S P, Ahmad R W, et al. A survey on Test Suite Reduction frameworks and tools[J]. International Journal of Information Management, 2016, 36(6): 963-975.</a:t>
            </a:r>
            <a:endParaRPr lang="zh-CN" altLang="en-US" sz="100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48582"/>
            <a:ext cx="8448919" cy="556581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rgbClr val="145397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Jtop  2009</a:t>
            </a:r>
            <a:endParaRPr lang="en-US" sz="3600" dirty="0">
              <a:solidFill>
                <a:srgbClr val="145397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38200" y="6458585"/>
            <a:ext cx="10721340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00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Zhang L, Zhou J, Hao D, et al. Jtop: Managing JUnit test cases in absence of coverage information[C]//2009 IEEE/ACM International Conference on Automated Software Engineering. IEEE, 2009: 677-679.</a:t>
            </a:r>
            <a:endParaRPr lang="zh-CN" altLang="en-US" sz="100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38200" y="1809115"/>
            <a:ext cx="8445500" cy="34766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问题：有事我们可能缺乏用来约简数据集的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覆盖率信息</a:t>
            </a:r>
            <a:endParaRPr lang="zh-CN" altLang="en-US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相关关系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定义：</a:t>
            </a:r>
            <a:endParaRPr lang="zh-CN" altLang="en-US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457200"/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给出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元素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s 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和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测试用例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t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，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457200"/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当且仅当，测试用例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t 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中存在一个函数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m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，并且函数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m 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使用了元素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s 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457200"/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称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s 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和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t 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有相关关系。</a:t>
            </a:r>
            <a:endParaRPr lang="zh-CN" altLang="en-US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使用静态调用图，分析所有测试用例中存在的相关关系，用相关关系的覆盖代替行覆盖，从而在没有覆盖率的情况下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执行。</a:t>
            </a:r>
            <a:endParaRPr lang="zh-CN" altLang="en-US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缺点：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需要调用图</a:t>
            </a:r>
            <a:endParaRPr lang="zh-CN" altLang="en-US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9910445" y="2298065"/>
            <a:ext cx="2008505" cy="300736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10180955" y="3229610"/>
            <a:ext cx="1467485" cy="181864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0216515" y="2437765"/>
            <a:ext cx="14319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测试用例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t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80955" y="3348355"/>
            <a:ext cx="14319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方法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0216515" y="4258945"/>
            <a:ext cx="14319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元素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10331450" y="3963035"/>
            <a:ext cx="11747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48582"/>
            <a:ext cx="8448919" cy="556581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rgbClr val="145397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MINTS 2009 </a:t>
            </a:r>
            <a:endParaRPr lang="en-US" sz="3600" dirty="0">
              <a:solidFill>
                <a:srgbClr val="145397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38200" y="6458585"/>
            <a:ext cx="10721340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00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Hsu H Y, Orso A. MINTS: A general framework and tool for supporting test-suite minimization[C]//2009 IEEE 31st international conference on software engineering. IEEE, 2009: 419-429.</a:t>
            </a:r>
            <a:endParaRPr lang="zh-CN" altLang="en-US" sz="100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38200" y="1332230"/>
            <a:ext cx="84455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问题：考虑单一的指标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覆盖率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可能会导致进入一种局部最优，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不够全面</a:t>
            </a:r>
            <a:endParaRPr lang="zh-CN" altLang="en-US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421755" y="2009775"/>
            <a:ext cx="5556250" cy="33718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41375" y="2094230"/>
            <a:ext cx="556260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提出绝对指标和相对指标的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概念：</a:t>
            </a:r>
            <a:endParaRPr lang="zh-CN" altLang="en-US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457200"/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绝对指标：覆盖率必须与全集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相等</a:t>
            </a:r>
            <a:endParaRPr lang="zh-CN" altLang="en-US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457200"/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相关指标：在满足绝对指标的情况下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尽可能满足</a:t>
            </a:r>
            <a:endParaRPr lang="zh-CN" altLang="en-US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求解方法：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ILP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，方案下一篇文章介绍，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更直观</a:t>
            </a:r>
            <a:endParaRPr lang="zh-CN" altLang="en-US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计算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策略：</a:t>
            </a:r>
            <a:endParaRPr lang="zh-CN" altLang="en-US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457200"/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权重策略：为不同的指标分配不同的权重，只需一次求解就可以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得到结果</a:t>
            </a:r>
            <a:endParaRPr lang="zh-CN" altLang="en-US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457200"/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优先策略：按顺序优化每一个指标，每次都需要在最小化上一个指标的子集上，重新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求解</a:t>
            </a:r>
            <a:endParaRPr lang="zh-CN" altLang="en-US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48582"/>
            <a:ext cx="8448919" cy="556581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rgbClr val="145397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EDTSO  2013</a:t>
            </a:r>
            <a:endParaRPr lang="en-US" sz="3600" dirty="0">
              <a:solidFill>
                <a:srgbClr val="145397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38200" y="6458585"/>
            <a:ext cx="10721340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00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Li D, Sahin C, Clause J, et al. Energy-directed test suite optimization[C]//2013 2nd International Workshop on Green and Sustainable Software (GREENS). IEEE, 2013: 62-69.</a:t>
            </a:r>
            <a:endParaRPr lang="zh-CN" altLang="en-US" sz="100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38200" y="1332230"/>
            <a:ext cx="97174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问题：之前的方法中都不考虑最后子集的执行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能量，这会影响以后测试的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效率</a:t>
            </a:r>
            <a:endParaRPr lang="zh-CN" altLang="en-US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31535" y="2271395"/>
            <a:ext cx="5859145" cy="346519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65200" y="2058035"/>
            <a:ext cx="4961255" cy="40678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行代表有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5 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个测试用例，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bi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代表第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i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个测试用例是否被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使用</a:t>
            </a:r>
            <a:endParaRPr lang="zh-CN" altLang="en-US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行代表最小化总的开销，系数为测试用例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开销</a:t>
            </a:r>
            <a:endParaRPr lang="zh-CN" altLang="en-US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3-15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行代表子集的覆盖率必须与全集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相同</a:t>
            </a:r>
            <a:endParaRPr lang="zh-CN" altLang="en-US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文章能量的单位是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mJ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，我理解不了，但是我认为可以理解为各种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开销</a:t>
            </a:r>
            <a:endParaRPr lang="zh-CN" altLang="en-US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48582"/>
            <a:ext cx="8448919" cy="556581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rgbClr val="145397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FAST 2018</a:t>
            </a:r>
            <a:endParaRPr lang="en-US" sz="3600" dirty="0">
              <a:solidFill>
                <a:srgbClr val="145397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38200" y="6458585"/>
            <a:ext cx="10721340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00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Miranda B, Cruciani E, Verdecchia R, et al. FAST approaches to scalable similarity-based test case prioritization[C]//Proceedings of the 40th International Conference on Software Engineering. 2018: </a:t>
            </a:r>
            <a:endParaRPr lang="zh-CN" altLang="en-US" sz="100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38200" y="1332230"/>
            <a:ext cx="971740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一个基于相似性的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test case prioritization 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方法</a:t>
            </a:r>
            <a:endParaRPr lang="zh-CN" altLang="en-US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Shingling：将一个输入表示为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n-gram 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的集合</a:t>
            </a:r>
            <a:endParaRPr lang="zh-CN" altLang="en-US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Minhashing：</a:t>
            </a:r>
            <a:endParaRPr lang="zh-CN" altLang="en-US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457200"/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对集合中每一个元素计算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hash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值，取最小的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hash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作为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hash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457200"/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使用多个哈希算法计算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minhash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，组成集合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Locality-Sensitive Hashing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：计算相似性，每次尽可能选择与历史测试用例不相似的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测试用例</a:t>
            </a:r>
            <a:endParaRPr lang="zh-CN" altLang="en-US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48582"/>
            <a:ext cx="8448919" cy="556581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rgbClr val="145397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SATAS 2019</a:t>
            </a:r>
            <a:endParaRPr lang="en-US" sz="3600" dirty="0">
              <a:solidFill>
                <a:srgbClr val="145397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38200" y="6458585"/>
            <a:ext cx="10721340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00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Cruciani E, Miranda B, Verdecchia R, et al. Scalable approaches for test suite reduction[C]//2019 IEEE/ACM 41st International Conference on Software Engineering (ICSE). IEEE, 2019: 419-429.</a:t>
            </a:r>
            <a:endParaRPr lang="zh-CN" altLang="en-US" sz="100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38200" y="1332230"/>
            <a:ext cx="971740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将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TCP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方法应用到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TSR(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测试套件约简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</a:t>
            </a:r>
            <a:endParaRPr lang="zh-CN" altLang="en-US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使用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1-gram 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获得向量，使用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随机映射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进行降维，聚类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获得子集</a:t>
            </a:r>
            <a:endParaRPr lang="zh-CN" altLang="en-US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00425" y="2516505"/>
            <a:ext cx="5390515" cy="37058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48582"/>
            <a:ext cx="8448919" cy="556581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rgbClr val="145397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summarize</a:t>
            </a:r>
            <a:endParaRPr lang="en-US" sz="3600" dirty="0">
              <a:solidFill>
                <a:srgbClr val="145397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38200" y="6458585"/>
            <a:ext cx="10721340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00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Cruciani E, Miranda B, Verdecchia R, et al. Scalable approaches for test suite reduction[C]//2019 IEEE/ACM 41st International Conference on Software Engineering (ICSE). IEEE, 2019: 419-429.</a:t>
            </a:r>
            <a:endParaRPr lang="zh-CN" altLang="en-US" sz="100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38200" y="1291590"/>
            <a:ext cx="10694035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可以考虑的黑盒解决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方案：</a:t>
            </a:r>
            <a:endParaRPr lang="zh-CN" altLang="en-US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457200"/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相关关系覆盖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——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调用图</a:t>
            </a:r>
            <a:endParaRPr lang="zh-CN" altLang="en-US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457200"/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unique bug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覆盖</a:t>
            </a:r>
            <a:endParaRPr lang="zh-CN" altLang="en-US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457200"/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Hotset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白盒加速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方案：</a:t>
            </a:r>
            <a:endParaRPr lang="zh-CN" altLang="en-US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457200"/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先聚类后白盒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约简</a:t>
            </a:r>
            <a:endParaRPr lang="zh-CN" altLang="en-US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一些相关的因素：</a:t>
            </a:r>
            <a:endParaRPr lang="zh-CN" altLang="en-US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457200"/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执行时间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求解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方案：</a:t>
            </a:r>
            <a:endParaRPr lang="zh-CN" altLang="en-US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457200"/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贪婪</a:t>
            </a:r>
            <a:endParaRPr lang="zh-CN" altLang="en-US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457200"/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ILP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PLACING_PICTURE_USER_VIEWPORT" val="{&quot;height&quot;:9585,&quot;width&quot;:15795}"/>
</p:tagLst>
</file>

<file path=ppt/tags/tag2.xml><?xml version="1.0" encoding="utf-8"?>
<p:tagLst xmlns:p="http://schemas.openxmlformats.org/presentationml/2006/main">
  <p:tag name="KSO_WPP_MARK_KEY" val="c2641809-6320-4355-a801-a32b74a12896"/>
  <p:tag name="COMMONDATA" val="eyJoZGlkIjoiNmI2YzQ3NDc1Yzc4YWRlMWQzM2M3NDZmNTgzNDMzN2M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2413</Words>
  <Application>WPS 演示</Application>
  <PresentationFormat>宽屏</PresentationFormat>
  <Paragraphs>111</Paragraphs>
  <Slides>8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2" baseType="lpstr">
      <vt:lpstr>Arial</vt:lpstr>
      <vt:lpstr>宋体</vt:lpstr>
      <vt:lpstr>Wingdings</vt:lpstr>
      <vt:lpstr>微软雅黑</vt:lpstr>
      <vt:lpstr>Times New Roman</vt:lpstr>
      <vt:lpstr>黑体</vt:lpstr>
      <vt:lpstr>微软雅黑 Light</vt:lpstr>
      <vt:lpstr>Arial Unicode MS</vt:lpstr>
      <vt:lpstr>Calibri Light</vt:lpstr>
      <vt:lpstr>Calibri</vt:lpstr>
      <vt:lpstr>等线</vt:lpstr>
      <vt:lpstr>等线 Light</vt:lpstr>
      <vt:lpstr>Adobe 宋体 Std L</vt:lpstr>
      <vt:lpstr>Office Theme</vt:lpstr>
      <vt:lpstr>PowerPoint 演示文稿</vt:lpstr>
      <vt:lpstr> Eagle</vt:lpstr>
      <vt:lpstr>Survey 2016</vt:lpstr>
      <vt:lpstr>Jtop  2009</vt:lpstr>
      <vt:lpstr>Jtop  2009</vt:lpstr>
      <vt:lpstr>Jtop  2009</vt:lpstr>
      <vt:lpstr>FAST 2018</vt:lpstr>
      <vt:lpstr>SATAS 2019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凝墨</cp:lastModifiedBy>
  <cp:revision>2521</cp:revision>
  <cp:lastPrinted>2021-10-14T04:11:00Z</cp:lastPrinted>
  <dcterms:created xsi:type="dcterms:W3CDTF">2019-10-13T07:01:00Z</dcterms:created>
  <dcterms:modified xsi:type="dcterms:W3CDTF">2023-02-28T13:51:47Z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2052-11.1.0.12970</vt:lpwstr>
  </property>
  <property fmtid="{D5CDD505-2E9C-101B-9397-08002B2CF9AE}" pid="3" name="ICV">
    <vt:lpwstr>2DFFB639465C470F8BE54C2ABC8E11D1</vt:lpwstr>
  </property>
</Properties>
</file>