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97" r:id="rId3"/>
    <p:sldId id="460" r:id="rId5"/>
    <p:sldId id="540" r:id="rId6"/>
    <p:sldId id="539" r:id="rId7"/>
    <p:sldId id="541" r:id="rId8"/>
    <p:sldId id="543" r:id="rId9"/>
    <p:sldId id="544" r:id="rId10"/>
    <p:sldId id="545" r:id="rId11"/>
    <p:sldId id="546" r:id="rId12"/>
    <p:sldId id="547" r:id="rId13"/>
    <p:sldId id="548" r:id="rId14"/>
    <p:sldId id="549" r:id="rId15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3800"/>
    <a:srgbClr val="155397"/>
    <a:srgbClr val="FF7295"/>
    <a:srgbClr val="FF5D8F"/>
    <a:srgbClr val="145397"/>
    <a:srgbClr val="CBCED1"/>
    <a:srgbClr val="002855"/>
    <a:srgbClr val="10ADC7"/>
    <a:srgbClr val="165499"/>
    <a:srgbClr val="277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/>
    <p:restoredTop sz="63531"/>
  </p:normalViewPr>
  <p:slideViewPr>
    <p:cSldViewPr snapToGrid="0" snapToObjects="1">
      <p:cViewPr varScale="1">
        <p:scale>
          <a:sx n="59" d="100"/>
          <a:sy n="59" d="100"/>
        </p:scale>
        <p:origin x="208" y="1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32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1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AACC7-71BA-A449-8186-8E67897F402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8ECE-9046-D546-B280-19CA0B4164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08B-DBF7-A043-8814-F273A8068C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/>
          <p:nvPr userDrawn="1"/>
        </p:nvSpPr>
        <p:spPr>
          <a:xfrm>
            <a:off x="11134502" y="646462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43"/>
          <p:cNvGrpSpPr/>
          <p:nvPr userDrawn="1"/>
        </p:nvGrpSpPr>
        <p:grpSpPr>
          <a:xfrm flipH="1">
            <a:off x="658812" y="0"/>
            <a:ext cx="179387" cy="1174750"/>
            <a:chOff x="4399082" y="1624876"/>
            <a:chExt cx="231871" cy="3276600"/>
          </a:xfrm>
        </p:grpSpPr>
        <p:cxnSp>
          <p:nvCxnSpPr>
            <p:cNvPr id="20" name="直接连接符 144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  <p:cxnSp>
          <p:nvCxnSpPr>
            <p:cNvPr id="21" name="直接连接符 145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/>
          <p:nvPr userDrawn="1"/>
        </p:nvSpPr>
        <p:spPr>
          <a:xfrm>
            <a:off x="11134502" y="646462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43"/>
          <p:cNvGrpSpPr/>
          <p:nvPr userDrawn="1"/>
        </p:nvGrpSpPr>
        <p:grpSpPr>
          <a:xfrm flipH="1">
            <a:off x="658812" y="0"/>
            <a:ext cx="179387" cy="1174750"/>
            <a:chOff x="4399082" y="1624876"/>
            <a:chExt cx="231871" cy="3276600"/>
          </a:xfrm>
        </p:grpSpPr>
        <p:cxnSp>
          <p:nvCxnSpPr>
            <p:cNvPr id="20" name="直接连接符 144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  <p:cxnSp>
          <p:nvCxnSpPr>
            <p:cNvPr id="21" name="直接连接符 145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66506" y="417062"/>
            <a:ext cx="2165472" cy="6487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/>
          <p:nvPr userDrawn="1"/>
        </p:nvSpPr>
        <p:spPr>
          <a:xfrm>
            <a:off x="11134502" y="646462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43"/>
          <p:cNvGrpSpPr/>
          <p:nvPr userDrawn="1"/>
        </p:nvGrpSpPr>
        <p:grpSpPr>
          <a:xfrm rot="16200000" flipH="1">
            <a:off x="497682" y="156899"/>
            <a:ext cx="179387" cy="1174750"/>
            <a:chOff x="4399082" y="1624876"/>
            <a:chExt cx="231871" cy="3276600"/>
          </a:xfrm>
        </p:grpSpPr>
        <p:cxnSp>
          <p:nvCxnSpPr>
            <p:cNvPr id="20" name="直接连接符 144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  <p:cxnSp>
          <p:nvCxnSpPr>
            <p:cNvPr id="21" name="直接连接符 145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699053" y="170292"/>
            <a:ext cx="8448919" cy="55658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66506" y="417062"/>
            <a:ext cx="2165472" cy="64875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F8ECE-9046-D546-B280-19CA0B4164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B608B-DBF7-A043-8814-F273A8068CF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image" Target="../media/image8.png"/><Relationship Id="rId1" Type="http://schemas.openxmlformats.org/officeDocument/2006/relationships/tags" Target="../tags/tag10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11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ags" Target="../tags/tag12.xml"/><Relationship Id="rId30" Type="http://schemas.openxmlformats.org/officeDocument/2006/relationships/notesSlide" Target="../notesSlides/notesSlide3.xml"/><Relationship Id="rId3" Type="http://schemas.openxmlformats.org/officeDocument/2006/relationships/tags" Target="../tags/tag11.xml"/><Relationship Id="rId29" Type="http://schemas.openxmlformats.org/officeDocument/2006/relationships/slideLayout" Target="../slideLayouts/slideLayout3.xml"/><Relationship Id="rId28" Type="http://schemas.openxmlformats.org/officeDocument/2006/relationships/tags" Target="../tags/tag34.xml"/><Relationship Id="rId27" Type="http://schemas.openxmlformats.org/officeDocument/2006/relationships/tags" Target="../tags/tag33.xml"/><Relationship Id="rId26" Type="http://schemas.openxmlformats.org/officeDocument/2006/relationships/tags" Target="../tags/tag32.xml"/><Relationship Id="rId25" Type="http://schemas.openxmlformats.org/officeDocument/2006/relationships/tags" Target="../tags/tag31.xml"/><Relationship Id="rId24" Type="http://schemas.openxmlformats.org/officeDocument/2006/relationships/tags" Target="../tags/tag30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10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5" Type="http://schemas.openxmlformats.org/officeDocument/2006/relationships/notesSlide" Target="../notesSlides/notesSlide4.xml"/><Relationship Id="rId24" Type="http://schemas.openxmlformats.org/officeDocument/2006/relationships/slideLayout" Target="../slideLayouts/slideLayout3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36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8" Type="http://schemas.openxmlformats.org/officeDocument/2006/relationships/notesSlide" Target="../notesSlides/notesSlide5.xml"/><Relationship Id="rId17" Type="http://schemas.openxmlformats.org/officeDocument/2006/relationships/slideLayout" Target="../slideLayouts/slideLayout3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tags" Target="../tags/tag5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8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image" Target="../media/image7.png"/><Relationship Id="rId1" Type="http://schemas.openxmlformats.org/officeDocument/2006/relationships/tags" Target="../tags/tag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048408" y="2907170"/>
            <a:ext cx="874606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1654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Seed Selection for Successful Fuzzing</a:t>
            </a:r>
            <a:endParaRPr lang="en-US" altLang="zh-CN" sz="2800" b="1" dirty="0">
              <a:solidFill>
                <a:srgbClr val="1654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659266" cy="6868637"/>
          </a:xfrm>
          <a:prstGeom prst="rect">
            <a:avLst/>
          </a:prstGeom>
        </p:spPr>
      </p:pic>
      <p:sp>
        <p:nvSpPr>
          <p:cNvPr id="54" name="矩形 7"/>
          <p:cNvSpPr/>
          <p:nvPr/>
        </p:nvSpPr>
        <p:spPr>
          <a:xfrm>
            <a:off x="887840" y="1494392"/>
            <a:ext cx="804777" cy="186512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200" b="1" dirty="0">
                <a:solidFill>
                  <a:schemeClr val="bg1">
                    <a:alpha val="4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實事求是</a:t>
            </a:r>
            <a:endParaRPr lang="zh-CN" altLang="en-US" sz="3200" b="1" dirty="0">
              <a:solidFill>
                <a:schemeClr val="bg1">
                  <a:alpha val="4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6798272" y="4507485"/>
            <a:ext cx="5031762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Adrian Herrera, Hendra Gunadi, Shane Magrath,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30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Micheal Norrish, Mathias Payer</a:t>
            </a:r>
            <a:endParaRPr lang="en-US" sz="1600" baseline="30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54579" y="5386241"/>
            <a:ext cx="427545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keywords: fuzzing, corpus minimization, software testing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620" y="309379"/>
            <a:ext cx="992289" cy="1006615"/>
          </a:xfrm>
          <a:prstGeom prst="rect">
            <a:avLst/>
          </a:prstGeom>
        </p:spPr>
      </p:pic>
      <p:sp>
        <p:nvSpPr>
          <p:cNvPr id="2" name="Rectangle 9"/>
          <p:cNvSpPr/>
          <p:nvPr>
            <p:custDataLst>
              <p:tags r:id="rId3"/>
            </p:custDataLst>
          </p:nvPr>
        </p:nvSpPr>
        <p:spPr>
          <a:xfrm>
            <a:off x="10955639" y="5840901"/>
            <a:ext cx="874395" cy="306705"/>
          </a:xfrm>
          <a:prstGeom prst="rect">
            <a:avLst/>
          </a:prstGeom>
        </p:spPr>
        <p:txBody>
          <a:bodyPr wrap="none">
            <a:spAutoFit/>
          </a:bodyPr>
          <a:p>
            <a:pPr algn="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ISSTA 21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RQ2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：种子选择对测试有什么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影响？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36445"/>
          <a:stretch>
            <a:fillRect/>
          </a:stretch>
        </p:blipFill>
        <p:spPr>
          <a:xfrm>
            <a:off x="533400" y="1005205"/>
            <a:ext cx="9058275" cy="5732780"/>
          </a:xfrm>
          <a:prstGeom prst="rect">
            <a:avLst/>
          </a:prstGeom>
        </p:spPr>
      </p:pic>
      <p:sp>
        <p:nvSpPr>
          <p:cNvPr id="125" name="矩形 124"/>
          <p:cNvSpPr/>
          <p:nvPr>
            <p:custDataLst>
              <p:tags r:id="rId3"/>
            </p:custDataLst>
          </p:nvPr>
        </p:nvSpPr>
        <p:spPr>
          <a:xfrm>
            <a:off x="9591040" y="1490980"/>
            <a:ext cx="2305685" cy="1938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种子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PROVided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种子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迭代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速度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9718040" y="4088130"/>
            <a:ext cx="2305685" cy="1938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不同最小集在效率上均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有效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最小集并不能全覆盖全集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bug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RQ2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：种子选择对测试有什么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影响？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>
            <p:custDataLst>
              <p:tags r:id="rId1"/>
            </p:custDataLst>
          </p:nvPr>
        </p:nvSpPr>
        <p:spPr>
          <a:xfrm>
            <a:off x="1612265" y="4652010"/>
            <a:ext cx="980503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四种最小集方案均取得比全集方案更好的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结果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190625" y="473572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612265" y="5183505"/>
            <a:ext cx="980503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benchmark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提供的测试用例效果效果介于全集与最小集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之间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190625" y="526722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42820" y="1314450"/>
            <a:ext cx="7705725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RQ2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：种子选择对测试有什么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影响？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0" y="1671320"/>
            <a:ext cx="10972800" cy="3514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如何进行</a:t>
            </a:r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Fuzzing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02310" y="2444115"/>
            <a:ext cx="3553460" cy="2945765"/>
            <a:chOff x="1106" y="3849"/>
            <a:chExt cx="5596" cy="4639"/>
          </a:xfrm>
        </p:grpSpPr>
        <p:sp>
          <p:nvSpPr>
            <p:cNvPr id="3" name="圆角矩形 2"/>
            <p:cNvSpPr/>
            <p:nvPr/>
          </p:nvSpPr>
          <p:spPr>
            <a:xfrm>
              <a:off x="1599" y="5287"/>
              <a:ext cx="4264" cy="165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Fuzzer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下箭头 3"/>
            <p:cNvSpPr/>
            <p:nvPr/>
          </p:nvSpPr>
          <p:spPr>
            <a:xfrm>
              <a:off x="2072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下箭头 4"/>
            <p:cNvSpPr/>
            <p:nvPr>
              <p:custDataLst>
                <p:tags r:id="rId1"/>
              </p:custDataLst>
            </p:nvPr>
          </p:nvSpPr>
          <p:spPr>
            <a:xfrm>
              <a:off x="4897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06" y="3849"/>
              <a:ext cx="24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Program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2"/>
              </p:custDataLst>
            </p:nvPr>
          </p:nvSpPr>
          <p:spPr>
            <a:xfrm>
              <a:off x="3652" y="3849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Parameter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8" name="下箭头 7"/>
            <p:cNvSpPr/>
            <p:nvPr>
              <p:custDataLst>
                <p:tags r:id="rId3"/>
              </p:custDataLst>
            </p:nvPr>
          </p:nvSpPr>
          <p:spPr>
            <a:xfrm>
              <a:off x="3425" y="6966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4"/>
              </p:custDataLst>
            </p:nvPr>
          </p:nvSpPr>
          <p:spPr>
            <a:xfrm>
              <a:off x="2099" y="7666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bug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pic>
        <p:nvPicPr>
          <p:cNvPr id="11" name="图片 10" descr="数据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9340" y="1660525"/>
            <a:ext cx="848360" cy="848360"/>
          </a:xfrm>
          <a:prstGeom prst="rect">
            <a:avLst/>
          </a:prstGeom>
        </p:spPr>
      </p:pic>
      <p:pic>
        <p:nvPicPr>
          <p:cNvPr id="12" name="图片 11" descr="数据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63850" y="1660525"/>
            <a:ext cx="848360" cy="848360"/>
          </a:xfrm>
          <a:prstGeom prst="rect">
            <a:avLst/>
          </a:prstGeom>
        </p:spPr>
      </p:pic>
      <p:pic>
        <p:nvPicPr>
          <p:cNvPr id="13" name="图片 12" descr="数据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3420" y="5443220"/>
            <a:ext cx="848360" cy="84836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098415" y="1249045"/>
            <a:ext cx="4434840" cy="5042535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4584700" y="1005205"/>
            <a:ext cx="1564005" cy="1438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354445" y="1592580"/>
            <a:ext cx="1050290" cy="4442460"/>
          </a:xfrm>
          <a:custGeom>
            <a:avLst/>
            <a:gdLst>
              <a:gd name="connisteX0" fmla="*/ 975718 w 1050497"/>
              <a:gd name="connsiteY0" fmla="*/ 0 h 4442460"/>
              <a:gd name="connisteX1" fmla="*/ 975718 w 1050497"/>
              <a:gd name="connsiteY1" fmla="*/ 800100 h 4442460"/>
              <a:gd name="connisteX2" fmla="*/ 960478 w 1050497"/>
              <a:gd name="connsiteY2" fmla="*/ 1737360 h 4442460"/>
              <a:gd name="connisteX3" fmla="*/ 358 w 1050497"/>
              <a:gd name="connsiteY3" fmla="*/ 2674620 h 4442460"/>
              <a:gd name="connisteX4" fmla="*/ 869038 w 1050497"/>
              <a:gd name="connsiteY4" fmla="*/ 3703320 h 4442460"/>
              <a:gd name="connisteX5" fmla="*/ 952858 w 1050497"/>
              <a:gd name="connsiteY5" fmla="*/ 4442460 h 4442460"/>
              <a:gd name="connisteX6" fmla="*/ 1036678 w 1050497"/>
              <a:gd name="connsiteY6" fmla="*/ 4274820 h 44424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1050497" h="4442460">
                <a:moveTo>
                  <a:pt x="975718" y="0"/>
                </a:moveTo>
                <a:cubicBezTo>
                  <a:pt x="975718" y="140970"/>
                  <a:pt x="978893" y="452755"/>
                  <a:pt x="975718" y="800100"/>
                </a:cubicBezTo>
                <a:cubicBezTo>
                  <a:pt x="972543" y="1147445"/>
                  <a:pt x="1155423" y="1362710"/>
                  <a:pt x="960478" y="1737360"/>
                </a:cubicBezTo>
                <a:cubicBezTo>
                  <a:pt x="765533" y="2112010"/>
                  <a:pt x="18773" y="2281555"/>
                  <a:pt x="358" y="2674620"/>
                </a:cubicBezTo>
                <a:cubicBezTo>
                  <a:pt x="-18057" y="3067685"/>
                  <a:pt x="678538" y="3349625"/>
                  <a:pt x="869038" y="3703320"/>
                </a:cubicBezTo>
                <a:cubicBezTo>
                  <a:pt x="1059538" y="4057015"/>
                  <a:pt x="919203" y="4328160"/>
                  <a:pt x="952858" y="444246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7615555" y="1584960"/>
            <a:ext cx="759460" cy="4450080"/>
          </a:xfrm>
          <a:custGeom>
            <a:avLst/>
            <a:gdLst>
              <a:gd name="connisteX0" fmla="*/ 156601 w 759278"/>
              <a:gd name="connsiteY0" fmla="*/ 0 h 4450080"/>
              <a:gd name="connisteX1" fmla="*/ 148981 w 759278"/>
              <a:gd name="connsiteY1" fmla="*/ 868680 h 4450080"/>
              <a:gd name="connisteX2" fmla="*/ 171841 w 759278"/>
              <a:gd name="connsiteY2" fmla="*/ 1722120 h 4450080"/>
              <a:gd name="connisteX3" fmla="*/ 758581 w 759278"/>
              <a:gd name="connsiteY3" fmla="*/ 2727960 h 4450080"/>
              <a:gd name="connisteX4" fmla="*/ 65161 w 759278"/>
              <a:gd name="connsiteY4" fmla="*/ 3627120 h 4450080"/>
              <a:gd name="connisteX5" fmla="*/ 57541 w 759278"/>
              <a:gd name="connsiteY5" fmla="*/ 4450080 h 4450080"/>
              <a:gd name="connisteX6" fmla="*/ 80401 w 759278"/>
              <a:gd name="connsiteY6" fmla="*/ 4251960 h 44500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759278" h="4450080">
                <a:moveTo>
                  <a:pt x="156601" y="0"/>
                </a:moveTo>
                <a:cubicBezTo>
                  <a:pt x="154696" y="156845"/>
                  <a:pt x="145806" y="524510"/>
                  <a:pt x="148981" y="868680"/>
                </a:cubicBezTo>
                <a:cubicBezTo>
                  <a:pt x="152156" y="1212850"/>
                  <a:pt x="49921" y="1350010"/>
                  <a:pt x="171841" y="1722120"/>
                </a:cubicBezTo>
                <a:cubicBezTo>
                  <a:pt x="293761" y="2094230"/>
                  <a:pt x="780171" y="2346960"/>
                  <a:pt x="758581" y="2727960"/>
                </a:cubicBezTo>
                <a:cubicBezTo>
                  <a:pt x="736991" y="3108960"/>
                  <a:pt x="205496" y="3282950"/>
                  <a:pt x="65161" y="3627120"/>
                </a:cubicBezTo>
                <a:cubicBezTo>
                  <a:pt x="-75174" y="3971290"/>
                  <a:pt x="54366" y="4324985"/>
                  <a:pt x="57541" y="445008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如何进行</a:t>
            </a:r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Fuzzing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？</a:t>
            </a:r>
            <a:endParaRPr lang="en-US" sz="3600" dirty="0">
              <a:solidFill>
                <a:srgbClr val="145397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02310" y="2444115"/>
            <a:ext cx="3553460" cy="2945765"/>
            <a:chOff x="1106" y="3849"/>
            <a:chExt cx="5596" cy="4639"/>
          </a:xfrm>
        </p:grpSpPr>
        <p:sp>
          <p:nvSpPr>
            <p:cNvPr id="3" name="圆角矩形 2"/>
            <p:cNvSpPr/>
            <p:nvPr/>
          </p:nvSpPr>
          <p:spPr>
            <a:xfrm>
              <a:off x="1599" y="5287"/>
              <a:ext cx="4264" cy="165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Fuzzer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下箭头 3"/>
            <p:cNvSpPr/>
            <p:nvPr/>
          </p:nvSpPr>
          <p:spPr>
            <a:xfrm>
              <a:off x="2072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下箭头 4"/>
            <p:cNvSpPr/>
            <p:nvPr>
              <p:custDataLst>
                <p:tags r:id="rId1"/>
              </p:custDataLst>
            </p:nvPr>
          </p:nvSpPr>
          <p:spPr>
            <a:xfrm>
              <a:off x="4897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06" y="3849"/>
              <a:ext cx="24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Program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2"/>
              </p:custDataLst>
            </p:nvPr>
          </p:nvSpPr>
          <p:spPr>
            <a:xfrm>
              <a:off x="3652" y="3849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Parameter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8" name="下箭头 7"/>
            <p:cNvSpPr/>
            <p:nvPr>
              <p:custDataLst>
                <p:tags r:id="rId3"/>
              </p:custDataLst>
            </p:nvPr>
          </p:nvSpPr>
          <p:spPr>
            <a:xfrm>
              <a:off x="3425" y="6966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4"/>
              </p:custDataLst>
            </p:nvPr>
          </p:nvSpPr>
          <p:spPr>
            <a:xfrm>
              <a:off x="2099" y="7666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bug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pic>
        <p:nvPicPr>
          <p:cNvPr id="11" name="图片 10" descr="数据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9340" y="1660525"/>
            <a:ext cx="848360" cy="848360"/>
          </a:xfrm>
          <a:prstGeom prst="rect">
            <a:avLst/>
          </a:prstGeom>
        </p:spPr>
      </p:pic>
      <p:pic>
        <p:nvPicPr>
          <p:cNvPr id="12" name="图片 11" descr="数据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63850" y="1660525"/>
            <a:ext cx="848360" cy="848360"/>
          </a:xfrm>
          <a:prstGeom prst="rect">
            <a:avLst/>
          </a:prstGeom>
        </p:spPr>
      </p:pic>
      <p:pic>
        <p:nvPicPr>
          <p:cNvPr id="13" name="图片 12" descr="数据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3420" y="5443220"/>
            <a:ext cx="848360" cy="848360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4437380" y="2444115"/>
            <a:ext cx="3553460" cy="2945765"/>
            <a:chOff x="6988" y="3849"/>
            <a:chExt cx="5596" cy="4639"/>
          </a:xfrm>
        </p:grpSpPr>
        <p:sp>
          <p:nvSpPr>
            <p:cNvPr id="16" name="圆角矩形 15"/>
            <p:cNvSpPr/>
            <p:nvPr>
              <p:custDataLst>
                <p:tags r:id="rId9"/>
              </p:custDataLst>
            </p:nvPr>
          </p:nvSpPr>
          <p:spPr>
            <a:xfrm>
              <a:off x="7481" y="5287"/>
              <a:ext cx="4264" cy="165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Fuzzer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下箭头 16"/>
            <p:cNvSpPr/>
            <p:nvPr>
              <p:custDataLst>
                <p:tags r:id="rId10"/>
              </p:custDataLst>
            </p:nvPr>
          </p:nvSpPr>
          <p:spPr>
            <a:xfrm>
              <a:off x="7954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下箭头 17"/>
            <p:cNvSpPr/>
            <p:nvPr>
              <p:custDataLst>
                <p:tags r:id="rId11"/>
              </p:custDataLst>
            </p:nvPr>
          </p:nvSpPr>
          <p:spPr>
            <a:xfrm>
              <a:off x="10779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>
              <p:custDataLst>
                <p:tags r:id="rId12"/>
              </p:custDataLst>
            </p:nvPr>
          </p:nvSpPr>
          <p:spPr>
            <a:xfrm>
              <a:off x="6988" y="3849"/>
              <a:ext cx="24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Compiler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3"/>
              </p:custDataLst>
            </p:nvPr>
          </p:nvSpPr>
          <p:spPr>
            <a:xfrm>
              <a:off x="9534" y="3849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Program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1" name="下箭头 20"/>
            <p:cNvSpPr/>
            <p:nvPr>
              <p:custDataLst>
                <p:tags r:id="rId14"/>
              </p:custDataLst>
            </p:nvPr>
          </p:nvSpPr>
          <p:spPr>
            <a:xfrm>
              <a:off x="9307" y="6966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15"/>
              </p:custDataLst>
            </p:nvPr>
          </p:nvSpPr>
          <p:spPr>
            <a:xfrm>
              <a:off x="7981" y="7666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bug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pic>
        <p:nvPicPr>
          <p:cNvPr id="23" name="图片 22" descr="数据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4410" y="1660525"/>
            <a:ext cx="848360" cy="848360"/>
          </a:xfrm>
          <a:prstGeom prst="rect">
            <a:avLst/>
          </a:prstGeom>
        </p:spPr>
      </p:pic>
      <p:pic>
        <p:nvPicPr>
          <p:cNvPr id="24" name="图片 23" descr="数据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920" y="1660525"/>
            <a:ext cx="848360" cy="848360"/>
          </a:xfrm>
          <a:prstGeom prst="rect">
            <a:avLst/>
          </a:prstGeom>
        </p:spPr>
      </p:pic>
      <p:pic>
        <p:nvPicPr>
          <p:cNvPr id="25" name="图片 24" descr="数据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8490" y="5443220"/>
            <a:ext cx="848360" cy="848360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8173085" y="2444115"/>
            <a:ext cx="3553460" cy="2945765"/>
            <a:chOff x="12871" y="3849"/>
            <a:chExt cx="5596" cy="4639"/>
          </a:xfrm>
        </p:grpSpPr>
        <p:sp>
          <p:nvSpPr>
            <p:cNvPr id="27" name="圆角矩形 26"/>
            <p:cNvSpPr/>
            <p:nvPr>
              <p:custDataLst>
                <p:tags r:id="rId19"/>
              </p:custDataLst>
            </p:nvPr>
          </p:nvSpPr>
          <p:spPr>
            <a:xfrm>
              <a:off x="13364" y="5287"/>
              <a:ext cx="4264" cy="165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Fuzzer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下箭头 27"/>
            <p:cNvSpPr/>
            <p:nvPr>
              <p:custDataLst>
                <p:tags r:id="rId20"/>
              </p:custDataLst>
            </p:nvPr>
          </p:nvSpPr>
          <p:spPr>
            <a:xfrm>
              <a:off x="13837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下箭头 28"/>
            <p:cNvSpPr/>
            <p:nvPr>
              <p:custDataLst>
                <p:tags r:id="rId21"/>
              </p:custDataLst>
            </p:nvPr>
          </p:nvSpPr>
          <p:spPr>
            <a:xfrm>
              <a:off x="16662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>
              <p:custDataLst>
                <p:tags r:id="rId22"/>
              </p:custDataLst>
            </p:nvPr>
          </p:nvSpPr>
          <p:spPr>
            <a:xfrm>
              <a:off x="12871" y="3849"/>
              <a:ext cx="24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Soft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ware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1" name="文本框 30"/>
            <p:cNvSpPr txBox="1"/>
            <p:nvPr>
              <p:custDataLst>
                <p:tags r:id="rId23"/>
              </p:custDataLst>
            </p:nvPr>
          </p:nvSpPr>
          <p:spPr>
            <a:xfrm>
              <a:off x="15417" y="3849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2" name="下箭头 31"/>
            <p:cNvSpPr/>
            <p:nvPr>
              <p:custDataLst>
                <p:tags r:id="rId24"/>
              </p:custDataLst>
            </p:nvPr>
          </p:nvSpPr>
          <p:spPr>
            <a:xfrm>
              <a:off x="15190" y="6966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>
              <p:custDataLst>
                <p:tags r:id="rId25"/>
              </p:custDataLst>
            </p:nvPr>
          </p:nvSpPr>
          <p:spPr>
            <a:xfrm>
              <a:off x="13864" y="7666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bug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pic>
        <p:nvPicPr>
          <p:cNvPr id="34" name="图片 33" descr="数据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0115" y="1660525"/>
            <a:ext cx="848360" cy="848360"/>
          </a:xfrm>
          <a:prstGeom prst="rect">
            <a:avLst/>
          </a:prstGeom>
        </p:spPr>
      </p:pic>
      <p:pic>
        <p:nvPicPr>
          <p:cNvPr id="35" name="图片 34" descr="数据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4625" y="1660525"/>
            <a:ext cx="848360" cy="848360"/>
          </a:xfrm>
          <a:prstGeom prst="rect">
            <a:avLst/>
          </a:prstGeom>
        </p:spPr>
      </p:pic>
      <p:pic>
        <p:nvPicPr>
          <p:cNvPr id="36" name="图片 35" descr="数据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4195" y="5443220"/>
            <a:ext cx="848360" cy="848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如何进行</a:t>
            </a:r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Fuzzing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？</a:t>
            </a:r>
            <a:endParaRPr lang="en-US" sz="3600" dirty="0">
              <a:solidFill>
                <a:srgbClr val="145397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02310" y="2444115"/>
            <a:ext cx="3553460" cy="2945765"/>
            <a:chOff x="1106" y="3849"/>
            <a:chExt cx="5596" cy="4639"/>
          </a:xfrm>
        </p:grpSpPr>
        <p:sp>
          <p:nvSpPr>
            <p:cNvPr id="3" name="圆角矩形 2"/>
            <p:cNvSpPr/>
            <p:nvPr/>
          </p:nvSpPr>
          <p:spPr>
            <a:xfrm>
              <a:off x="1599" y="5287"/>
              <a:ext cx="4264" cy="165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Fuzzer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下箭头 3"/>
            <p:cNvSpPr/>
            <p:nvPr/>
          </p:nvSpPr>
          <p:spPr>
            <a:xfrm>
              <a:off x="2072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下箭头 4"/>
            <p:cNvSpPr/>
            <p:nvPr>
              <p:custDataLst>
                <p:tags r:id="rId1"/>
              </p:custDataLst>
            </p:nvPr>
          </p:nvSpPr>
          <p:spPr>
            <a:xfrm>
              <a:off x="4897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06" y="3849"/>
              <a:ext cx="24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Program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2"/>
              </p:custDataLst>
            </p:nvPr>
          </p:nvSpPr>
          <p:spPr>
            <a:xfrm>
              <a:off x="3652" y="3849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Parameter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8" name="下箭头 7"/>
            <p:cNvSpPr/>
            <p:nvPr>
              <p:custDataLst>
                <p:tags r:id="rId3"/>
              </p:custDataLst>
            </p:nvPr>
          </p:nvSpPr>
          <p:spPr>
            <a:xfrm>
              <a:off x="3425" y="6966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4"/>
              </p:custDataLst>
            </p:nvPr>
          </p:nvSpPr>
          <p:spPr>
            <a:xfrm>
              <a:off x="2099" y="7666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bug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437380" y="2444115"/>
            <a:ext cx="3553460" cy="2945765"/>
            <a:chOff x="6988" y="3849"/>
            <a:chExt cx="5596" cy="4639"/>
          </a:xfrm>
        </p:grpSpPr>
        <p:sp>
          <p:nvSpPr>
            <p:cNvPr id="16" name="圆角矩形 15"/>
            <p:cNvSpPr/>
            <p:nvPr>
              <p:custDataLst>
                <p:tags r:id="rId5"/>
              </p:custDataLst>
            </p:nvPr>
          </p:nvSpPr>
          <p:spPr>
            <a:xfrm>
              <a:off x="7481" y="5287"/>
              <a:ext cx="4264" cy="165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Fuzzer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下箭头 16"/>
            <p:cNvSpPr/>
            <p:nvPr>
              <p:custDataLst>
                <p:tags r:id="rId6"/>
              </p:custDataLst>
            </p:nvPr>
          </p:nvSpPr>
          <p:spPr>
            <a:xfrm>
              <a:off x="7954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下箭头 17"/>
            <p:cNvSpPr/>
            <p:nvPr>
              <p:custDataLst>
                <p:tags r:id="rId7"/>
              </p:custDataLst>
            </p:nvPr>
          </p:nvSpPr>
          <p:spPr>
            <a:xfrm>
              <a:off x="10779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>
              <p:custDataLst>
                <p:tags r:id="rId8"/>
              </p:custDataLst>
            </p:nvPr>
          </p:nvSpPr>
          <p:spPr>
            <a:xfrm>
              <a:off x="6988" y="3849"/>
              <a:ext cx="24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Compiler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9"/>
              </p:custDataLst>
            </p:nvPr>
          </p:nvSpPr>
          <p:spPr>
            <a:xfrm>
              <a:off x="9534" y="3849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Program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1" name="下箭头 20"/>
            <p:cNvSpPr/>
            <p:nvPr>
              <p:custDataLst>
                <p:tags r:id="rId10"/>
              </p:custDataLst>
            </p:nvPr>
          </p:nvSpPr>
          <p:spPr>
            <a:xfrm>
              <a:off x="9307" y="6966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11"/>
              </p:custDataLst>
            </p:nvPr>
          </p:nvSpPr>
          <p:spPr>
            <a:xfrm>
              <a:off x="7981" y="7666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bug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173085" y="2444115"/>
            <a:ext cx="3553460" cy="2945765"/>
            <a:chOff x="12871" y="3849"/>
            <a:chExt cx="5596" cy="4639"/>
          </a:xfrm>
        </p:grpSpPr>
        <p:sp>
          <p:nvSpPr>
            <p:cNvPr id="27" name="圆角矩形 26"/>
            <p:cNvSpPr/>
            <p:nvPr>
              <p:custDataLst>
                <p:tags r:id="rId12"/>
              </p:custDataLst>
            </p:nvPr>
          </p:nvSpPr>
          <p:spPr>
            <a:xfrm>
              <a:off x="13364" y="5287"/>
              <a:ext cx="4264" cy="1652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Fuzzer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下箭头 27"/>
            <p:cNvSpPr/>
            <p:nvPr>
              <p:custDataLst>
                <p:tags r:id="rId13"/>
              </p:custDataLst>
            </p:nvPr>
          </p:nvSpPr>
          <p:spPr>
            <a:xfrm>
              <a:off x="13837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下箭头 28"/>
            <p:cNvSpPr/>
            <p:nvPr>
              <p:custDataLst>
                <p:tags r:id="rId14"/>
              </p:custDataLst>
            </p:nvPr>
          </p:nvSpPr>
          <p:spPr>
            <a:xfrm>
              <a:off x="16662" y="4671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>
              <p:custDataLst>
                <p:tags r:id="rId15"/>
              </p:custDataLst>
            </p:nvPr>
          </p:nvSpPr>
          <p:spPr>
            <a:xfrm>
              <a:off x="12871" y="3849"/>
              <a:ext cx="249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Soft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ware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1" name="文本框 30"/>
            <p:cNvSpPr txBox="1"/>
            <p:nvPr>
              <p:custDataLst>
                <p:tags r:id="rId16"/>
              </p:custDataLst>
            </p:nvPr>
          </p:nvSpPr>
          <p:spPr>
            <a:xfrm>
              <a:off x="15417" y="3849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File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2" name="下箭头 31"/>
            <p:cNvSpPr/>
            <p:nvPr>
              <p:custDataLst>
                <p:tags r:id="rId17"/>
              </p:custDataLst>
            </p:nvPr>
          </p:nvSpPr>
          <p:spPr>
            <a:xfrm>
              <a:off x="15190" y="6966"/>
              <a:ext cx="560" cy="616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>
              <p:custDataLst>
                <p:tags r:id="rId18"/>
              </p:custDataLst>
            </p:nvPr>
          </p:nvSpPr>
          <p:spPr>
            <a:xfrm>
              <a:off x="13864" y="7666"/>
              <a:ext cx="3051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bug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363470" y="2444115"/>
            <a:ext cx="1892300" cy="50419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19"/>
            </p:custDataLst>
          </p:nvPr>
        </p:nvSpPr>
        <p:spPr>
          <a:xfrm>
            <a:off x="6076950" y="2461895"/>
            <a:ext cx="1892300" cy="50419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20"/>
            </p:custDataLst>
          </p:nvPr>
        </p:nvSpPr>
        <p:spPr>
          <a:xfrm>
            <a:off x="9790430" y="2428875"/>
            <a:ext cx="1892300" cy="50419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21"/>
            </p:custDataLst>
          </p:nvPr>
        </p:nvSpPr>
        <p:spPr>
          <a:xfrm>
            <a:off x="4437380" y="987425"/>
            <a:ext cx="41198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Seed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结构良好的输入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40" name="直接箭头连接符 39"/>
          <p:cNvCxnSpPr>
            <a:stCxn id="10" idx="0"/>
            <a:endCxn id="26" idx="2"/>
          </p:cNvCxnSpPr>
          <p:nvPr/>
        </p:nvCxnSpPr>
        <p:spPr>
          <a:xfrm flipV="1">
            <a:off x="3309620" y="1509395"/>
            <a:ext cx="3187700" cy="9347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0"/>
            <a:endCxn id="26" idx="2"/>
          </p:cNvCxnSpPr>
          <p:nvPr>
            <p:custDataLst>
              <p:tags r:id="rId22"/>
            </p:custDataLst>
          </p:nvPr>
        </p:nvCxnSpPr>
        <p:spPr>
          <a:xfrm flipH="1" flipV="1">
            <a:off x="6497320" y="1509395"/>
            <a:ext cx="525780" cy="9525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5" idx="0"/>
          </p:cNvCxnSpPr>
          <p:nvPr>
            <p:custDataLst>
              <p:tags r:id="rId23"/>
            </p:custDataLst>
          </p:nvPr>
        </p:nvCxnSpPr>
        <p:spPr>
          <a:xfrm flipH="1" flipV="1">
            <a:off x="6497320" y="1509395"/>
            <a:ext cx="4239260" cy="91948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种子文件从何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而来？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/>
          <p:nvPr>
            <p:custDataLst>
              <p:tags r:id="rId1"/>
            </p:custDataLst>
          </p:nvPr>
        </p:nvSpPr>
        <p:spPr>
          <a:xfrm>
            <a:off x="1119568" y="1341549"/>
            <a:ext cx="10786486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当前普遍的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测试方法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三角形 6"/>
          <p:cNvSpPr/>
          <p:nvPr>
            <p:custDataLst>
              <p:tags r:id="rId2"/>
            </p:custDataLst>
          </p:nvPr>
        </p:nvSpPr>
        <p:spPr>
          <a:xfrm rot="5400000">
            <a:off x="821854" y="1470220"/>
            <a:ext cx="237017" cy="2043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25" name="矩形 124"/>
          <p:cNvSpPr/>
          <p:nvPr>
            <p:custDataLst>
              <p:tags r:id="rId3"/>
            </p:custDataLst>
          </p:nvPr>
        </p:nvSpPr>
        <p:spPr>
          <a:xfrm>
            <a:off x="1612265" y="1960245"/>
            <a:ext cx="980503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人工构造：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人工成本高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1190625" y="204396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>
            <p:custDataLst>
              <p:tags r:id="rId5"/>
            </p:custDataLst>
          </p:nvPr>
        </p:nvSpPr>
        <p:spPr>
          <a:xfrm>
            <a:off x="1612265" y="2578735"/>
            <a:ext cx="980567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程序生成：语法辅助生成，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Csmith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>
            <p:custDataLst>
              <p:tags r:id="rId6"/>
            </p:custDataLst>
          </p:nvPr>
        </p:nvSpPr>
        <p:spPr>
          <a:xfrm>
            <a:off x="1190625" y="266245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>
            <p:custDataLst>
              <p:tags r:id="rId7"/>
            </p:custDataLst>
          </p:nvPr>
        </p:nvSpPr>
        <p:spPr>
          <a:xfrm>
            <a:off x="1612265" y="3199130"/>
            <a:ext cx="980630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语义保护变异：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EMI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>
            <p:custDataLst>
              <p:tags r:id="rId8"/>
            </p:custDataLst>
          </p:nvPr>
        </p:nvSpPr>
        <p:spPr>
          <a:xfrm>
            <a:off x="1190625" y="328284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>
            <p:custDataLst>
              <p:tags r:id="rId9"/>
            </p:custDataLst>
          </p:nvPr>
        </p:nvSpPr>
        <p:spPr>
          <a:xfrm>
            <a:off x="1612265" y="3770630"/>
            <a:ext cx="980630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语义不保护变异：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classfuzz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JavaTailor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>
            <p:custDataLst>
              <p:tags r:id="rId10"/>
            </p:custDataLst>
          </p:nvPr>
        </p:nvSpPr>
        <p:spPr>
          <a:xfrm>
            <a:off x="1190625" y="385434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>
            <p:custDataLst>
              <p:tags r:id="rId11"/>
            </p:custDataLst>
          </p:nvPr>
        </p:nvSpPr>
        <p:spPr>
          <a:xfrm>
            <a:off x="7911465" y="3415030"/>
            <a:ext cx="219964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需要种子文件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>
            <p:custDataLst>
              <p:tags r:id="rId12"/>
            </p:custDataLst>
          </p:nvPr>
        </p:nvSpPr>
        <p:spPr>
          <a:xfrm>
            <a:off x="7911465" y="1960245"/>
            <a:ext cx="266065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覆盖程序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状态小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>
            <p:custDataLst>
              <p:tags r:id="rId13"/>
            </p:custDataLst>
          </p:nvPr>
        </p:nvSpPr>
        <p:spPr>
          <a:xfrm>
            <a:off x="7911465" y="2555875"/>
            <a:ext cx="287401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被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具体方法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限制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Rectangle 2"/>
          <p:cNvSpPr/>
          <p:nvPr>
            <p:custDataLst>
              <p:tags r:id="rId14"/>
            </p:custDataLst>
          </p:nvPr>
        </p:nvSpPr>
        <p:spPr>
          <a:xfrm>
            <a:off x="1119568" y="4513374"/>
            <a:ext cx="10786486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爬虫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爬取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三角形 6"/>
          <p:cNvSpPr/>
          <p:nvPr>
            <p:custDataLst>
              <p:tags r:id="rId15"/>
            </p:custDataLst>
          </p:nvPr>
        </p:nvSpPr>
        <p:spPr>
          <a:xfrm rot="5400000">
            <a:off x="821854" y="4642045"/>
            <a:ext cx="237017" cy="2043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>
            <p:custDataLst>
              <p:tags r:id="rId16"/>
            </p:custDataLst>
          </p:nvPr>
        </p:nvSpPr>
        <p:spPr>
          <a:xfrm>
            <a:off x="1190625" y="5058410"/>
            <a:ext cx="9381490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拥有成千上万个种子文件，但是可供我们测试的时间是有限的，我们该怎么有效的利用使用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进行测试？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什么叫好的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种子文件？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>
            <p:custDataLst>
              <p:tags r:id="rId1"/>
            </p:custDataLst>
          </p:nvPr>
        </p:nvSpPr>
        <p:spPr>
          <a:xfrm>
            <a:off x="1612265" y="1583055"/>
            <a:ext cx="980503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能够在测试目标中产生广泛的可观察行为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190625" y="166677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1612265" y="2201545"/>
            <a:ext cx="980567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与其他种子没有包含或者相似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关系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>
            <p:custDataLst>
              <p:tags r:id="rId4"/>
            </p:custDataLst>
          </p:nvPr>
        </p:nvSpPr>
        <p:spPr>
          <a:xfrm>
            <a:off x="1190625" y="228526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>
            <p:custDataLst>
              <p:tags r:id="rId5"/>
            </p:custDataLst>
          </p:nvPr>
        </p:nvSpPr>
        <p:spPr>
          <a:xfrm>
            <a:off x="1612265" y="2821940"/>
            <a:ext cx="980630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相同质量的种子文件应该尽可能小，或者执行尽可能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快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>
            <p:custDataLst>
              <p:tags r:id="rId6"/>
            </p:custDataLst>
          </p:nvPr>
        </p:nvSpPr>
        <p:spPr>
          <a:xfrm>
            <a:off x="1190625" y="290565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在种子选择中的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实践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>
            <p:custDataLst>
              <p:tags r:id="rId1"/>
            </p:custDataLst>
          </p:nvPr>
        </p:nvSpPr>
        <p:spPr>
          <a:xfrm>
            <a:off x="1612265" y="1583055"/>
            <a:ext cx="980503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通过生成器生成的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190625" y="166677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1612265" y="2201545"/>
            <a:ext cx="980567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人工设计的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>
            <p:custDataLst>
              <p:tags r:id="rId4"/>
            </p:custDataLst>
          </p:nvPr>
        </p:nvSpPr>
        <p:spPr>
          <a:xfrm>
            <a:off x="1190625" y="228526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>
            <p:custDataLst>
              <p:tags r:id="rId5"/>
            </p:custDataLst>
          </p:nvPr>
        </p:nvSpPr>
        <p:spPr>
          <a:xfrm>
            <a:off x="1612265" y="2821940"/>
            <a:ext cx="980630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随机生成的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>
            <p:custDataLst>
              <p:tags r:id="rId6"/>
            </p:custDataLst>
          </p:nvPr>
        </p:nvSpPr>
        <p:spPr>
          <a:xfrm>
            <a:off x="1190625" y="290565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>
            <p:custDataLst>
              <p:tags r:id="rId7"/>
            </p:custDataLst>
          </p:nvPr>
        </p:nvSpPr>
        <p:spPr>
          <a:xfrm>
            <a:off x="1612265" y="3427730"/>
            <a:ext cx="980630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搜集并人工决定的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种子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>
            <p:custDataLst>
              <p:tags r:id="rId8"/>
            </p:custDataLst>
          </p:nvPr>
        </p:nvSpPr>
        <p:spPr>
          <a:xfrm>
            <a:off x="1190625" y="351144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1190625" y="4287520"/>
            <a:ext cx="10269220" cy="1938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Mutation-based strategies are typically superior to others if the original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amples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are of good quality because the originals carry a lot of semantics that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the fuzzer does not have to know about or implement.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However, success here really stands and falls with the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quality of the samples. If the originals don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cover certain parts of the implementation, then the fuzzer will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also have to do more work to get there.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最小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化语料库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>
            <p:custDataLst>
              <p:tags r:id="rId1"/>
            </p:custDataLst>
          </p:nvPr>
        </p:nvSpPr>
        <p:spPr>
          <a:xfrm>
            <a:off x="1612265" y="1583055"/>
            <a:ext cx="9805035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MSET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：使用近似算法获取的最优集合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用最少的种子文件获得全部种子文件的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行覆盖率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1190625" y="185028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1612265" y="2798445"/>
            <a:ext cx="980567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CMIN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：使用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AFL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AFL-cmin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工具生成的语料库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>
            <p:custDataLst>
              <p:tags r:id="rId4"/>
            </p:custDataLst>
          </p:nvPr>
        </p:nvSpPr>
        <p:spPr>
          <a:xfrm>
            <a:off x="1190625" y="2853728"/>
            <a:ext cx="294783" cy="294640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>
            <p:custDataLst>
              <p:tags r:id="rId5"/>
            </p:custDataLst>
          </p:nvPr>
        </p:nvSpPr>
        <p:spPr>
          <a:xfrm>
            <a:off x="1612265" y="3644265"/>
            <a:ext cx="9806305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WOPT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SAT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求解器获取的最优集合（用最少的种子文件获得全部种子文件的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分支覆盖率）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>
            <p:custDataLst>
              <p:tags r:id="rId6"/>
            </p:custDataLst>
          </p:nvPr>
        </p:nvSpPr>
        <p:spPr>
          <a:xfrm>
            <a:off x="1190625" y="3857028"/>
            <a:ext cx="294783" cy="294640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>
            <p:custDataLst>
              <p:tags r:id="rId7"/>
            </p:custDataLst>
          </p:nvPr>
        </p:nvSpPr>
        <p:spPr>
          <a:xfrm>
            <a:off x="1610995" y="4859655"/>
            <a:ext cx="9806305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WMOPT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使用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SAT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求解器获取的最优集合（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用最少的种子文件获得全部种子文件的分支覆盖频率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>
            <p:custDataLst>
              <p:tags r:id="rId8"/>
            </p:custDataLst>
          </p:nvPr>
        </p:nvSpPr>
        <p:spPr>
          <a:xfrm>
            <a:off x="1190625" y="5127028"/>
            <a:ext cx="294783" cy="294640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RQ1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：能否有效的将语料库</a:t>
            </a:r>
            <a:r>
              <a:rPr lang="zh-CN" alt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缩小？</a:t>
            </a:r>
            <a:endParaRPr lang="zh-CN" alt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6260" y="1298575"/>
            <a:ext cx="11076940" cy="474218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9914255" y="6168920"/>
            <a:ext cx="294783" cy="29478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7926705" y="6168920"/>
            <a:ext cx="294783" cy="29478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10974705" y="6168920"/>
            <a:ext cx="294783" cy="29478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8992235" y="6168920"/>
            <a:ext cx="294783" cy="294783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PP_MARK_KEY" val="d5fb1422-8afe-467d-a5b3-9e26682cc7be"/>
  <p:tag name="COMMONDATA" val="eyJoZGlkIjoiMTI4M2YxY2FjYWNjZWM3MDE3NDkxNWJiM2I1YTlmZDc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1420</Words>
  <Application>WPS 演示</Application>
  <PresentationFormat>宽屏</PresentationFormat>
  <Paragraphs>191</Paragraphs>
  <Slides>12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Times New Roman</vt:lpstr>
      <vt:lpstr>黑体</vt:lpstr>
      <vt:lpstr>微软雅黑 Light</vt:lpstr>
      <vt:lpstr>Arial Unicode MS</vt:lpstr>
      <vt:lpstr>Calibri Light</vt:lpstr>
      <vt:lpstr>Calibri</vt:lpstr>
      <vt:lpstr>等线</vt:lpstr>
      <vt:lpstr>等线 Light</vt:lpstr>
      <vt:lpstr>Office Theme</vt:lpstr>
      <vt:lpstr>PowerPoint 演示文稿</vt:lpstr>
      <vt:lpstr>如何进行Fuzzing？</vt:lpstr>
      <vt:lpstr>如何进行Fuzzing？</vt:lpstr>
      <vt:lpstr>如何进行Fuzzing？</vt:lpstr>
      <vt:lpstr>种子文件从何而来？</vt:lpstr>
      <vt:lpstr>什么叫好的种子文件？</vt:lpstr>
      <vt:lpstr>在种子选择中的实践</vt:lpstr>
      <vt:lpstr>形式化最小的语料库</vt:lpstr>
      <vt:lpstr>形式化最小的语料库</vt:lpstr>
      <vt:lpstr>RQ1：能否有效的将语料库缩小？</vt:lpstr>
      <vt:lpstr>RQ2：种子选择对测试有什么影响？</vt:lpstr>
      <vt:lpstr>RQ2：种子选择对测试有什么影响？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凝墨</cp:lastModifiedBy>
  <cp:revision>2526</cp:revision>
  <cp:lastPrinted>2021-10-14T04:11:00Z</cp:lastPrinted>
  <dcterms:created xsi:type="dcterms:W3CDTF">2019-10-13T07:01:00Z</dcterms:created>
  <dcterms:modified xsi:type="dcterms:W3CDTF">2023-02-17T01:57:02Z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F8C1A936A06D42358C3FB6CD64FD4635</vt:lpwstr>
  </property>
</Properties>
</file>