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97" r:id="rId3"/>
    <p:sldId id="460" r:id="rId5"/>
    <p:sldId id="551" r:id="rId6"/>
    <p:sldId id="552" r:id="rId7"/>
    <p:sldId id="553" r:id="rId8"/>
    <p:sldId id="555" r:id="rId9"/>
    <p:sldId id="556" r:id="rId10"/>
    <p:sldId id="562" r:id="rId11"/>
    <p:sldId id="557" r:id="rId12"/>
    <p:sldId id="563" r:id="rId13"/>
    <p:sldId id="564" r:id="rId14"/>
    <p:sldId id="558" r:id="rId15"/>
    <p:sldId id="559" r:id="rId16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D86026"/>
    <a:srgbClr val="640000"/>
    <a:srgbClr val="C13800"/>
    <a:srgbClr val="155397"/>
    <a:srgbClr val="FF7295"/>
    <a:srgbClr val="FF5D8F"/>
    <a:srgbClr val="145397"/>
    <a:srgbClr val="CBCED1"/>
    <a:srgbClr val="002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1"/>
    <p:restoredTop sz="63531"/>
  </p:normalViewPr>
  <p:slideViewPr>
    <p:cSldViewPr snapToGrid="0" snapToObjects="1">
      <p:cViewPr varScale="1">
        <p:scale>
          <a:sx n="59" d="100"/>
          <a:sy n="59" d="100"/>
        </p:scale>
        <p:origin x="208" y="1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32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67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AACC7-71BA-A449-8186-8E67897F402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8ECE-9046-D546-B280-19CA0B4164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08B-DBF7-A043-8814-F273A8068C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/>
          <p:nvPr userDrawn="1"/>
        </p:nvSpPr>
        <p:spPr>
          <a:xfrm>
            <a:off x="11134502" y="646462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43"/>
          <p:cNvGrpSpPr/>
          <p:nvPr userDrawn="1"/>
        </p:nvGrpSpPr>
        <p:grpSpPr>
          <a:xfrm flipH="1">
            <a:off x="658812" y="0"/>
            <a:ext cx="179387" cy="1174750"/>
            <a:chOff x="4399082" y="1624876"/>
            <a:chExt cx="231871" cy="3276600"/>
          </a:xfrm>
        </p:grpSpPr>
        <p:cxnSp>
          <p:nvCxnSpPr>
            <p:cNvPr id="20" name="直接连接符 144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  <p:cxnSp>
          <p:nvCxnSpPr>
            <p:cNvPr id="21" name="直接连接符 145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/>
          <p:nvPr userDrawn="1"/>
        </p:nvSpPr>
        <p:spPr>
          <a:xfrm>
            <a:off x="11134502" y="646462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43"/>
          <p:cNvGrpSpPr/>
          <p:nvPr userDrawn="1"/>
        </p:nvGrpSpPr>
        <p:grpSpPr>
          <a:xfrm flipH="1">
            <a:off x="658812" y="0"/>
            <a:ext cx="179387" cy="1174750"/>
            <a:chOff x="4399082" y="1624876"/>
            <a:chExt cx="231871" cy="3276600"/>
          </a:xfrm>
        </p:grpSpPr>
        <p:cxnSp>
          <p:nvCxnSpPr>
            <p:cNvPr id="20" name="直接连接符 144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  <p:cxnSp>
          <p:nvCxnSpPr>
            <p:cNvPr id="21" name="直接连接符 145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66506" y="417062"/>
            <a:ext cx="2165472" cy="6487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/>
          <p:nvPr userDrawn="1"/>
        </p:nvSpPr>
        <p:spPr>
          <a:xfrm>
            <a:off x="11134502" y="646462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43"/>
          <p:cNvGrpSpPr/>
          <p:nvPr userDrawn="1"/>
        </p:nvGrpSpPr>
        <p:grpSpPr>
          <a:xfrm rot="16200000" flipH="1">
            <a:off x="497682" y="156899"/>
            <a:ext cx="179387" cy="1174750"/>
            <a:chOff x="4399082" y="1624876"/>
            <a:chExt cx="231871" cy="3276600"/>
          </a:xfrm>
        </p:grpSpPr>
        <p:cxnSp>
          <p:nvCxnSpPr>
            <p:cNvPr id="20" name="直接连接符 144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  <p:cxnSp>
          <p:nvCxnSpPr>
            <p:cNvPr id="21" name="直接连接符 145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699053" y="170292"/>
            <a:ext cx="8448919" cy="55658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66506" y="417062"/>
            <a:ext cx="2165472" cy="64875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F8ECE-9046-D546-B280-19CA0B4164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B608B-DBF7-A043-8814-F273A8068CF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11.png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6" Type="http://schemas.openxmlformats.org/officeDocument/2006/relationships/notesSlide" Target="../notesSlides/notesSlide10.xml"/><Relationship Id="rId15" Type="http://schemas.openxmlformats.org/officeDocument/2006/relationships/slideLayout" Target="../slideLayouts/slideLayout3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tags" Target="../tags/tag5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image" Target="../media/image13.png"/><Relationship Id="rId10" Type="http://schemas.openxmlformats.org/officeDocument/2006/relationships/notesSlide" Target="../notesSlides/notesSlide12.xml"/><Relationship Id="rId1" Type="http://schemas.openxmlformats.org/officeDocument/2006/relationships/tags" Target="../tags/tag6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5.png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3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6.png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0" Type="http://schemas.openxmlformats.org/officeDocument/2006/relationships/notesSlide" Target="../notesSlides/notesSlide6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image" Target="../media/image7.png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33.xml"/><Relationship Id="rId1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9.png"/><Relationship Id="rId11" Type="http://schemas.openxmlformats.org/officeDocument/2006/relationships/tags" Target="../tags/tag43.xml"/><Relationship Id="rId10" Type="http://schemas.openxmlformats.org/officeDocument/2006/relationships/image" Target="../media/image8.png"/><Relationship Id="rId1" Type="http://schemas.openxmlformats.org/officeDocument/2006/relationships/tags" Target="../tags/tag3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5.xml"/><Relationship Id="rId2" Type="http://schemas.openxmlformats.org/officeDocument/2006/relationships/image" Target="../media/image10.png"/><Relationship Id="rId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048408" y="2601735"/>
            <a:ext cx="874606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1654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Symbolic Execution </a:t>
            </a:r>
            <a:r>
              <a:rPr lang="en-US" altLang="zh-CN" sz="2800" b="1" dirty="0">
                <a:solidFill>
                  <a:srgbClr val="1654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Techniques</a:t>
            </a:r>
            <a:endParaRPr lang="en-US" altLang="zh-CN" sz="2800" b="1" dirty="0">
              <a:solidFill>
                <a:srgbClr val="1654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659266" cy="6868637"/>
          </a:xfrm>
          <a:prstGeom prst="rect">
            <a:avLst/>
          </a:prstGeom>
        </p:spPr>
      </p:pic>
      <p:sp>
        <p:nvSpPr>
          <p:cNvPr id="54" name="矩形 7"/>
          <p:cNvSpPr/>
          <p:nvPr/>
        </p:nvSpPr>
        <p:spPr>
          <a:xfrm>
            <a:off x="887840" y="1494392"/>
            <a:ext cx="804777" cy="186512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200" b="1" dirty="0">
                <a:solidFill>
                  <a:schemeClr val="bg1">
                    <a:alpha val="4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實事求是</a:t>
            </a:r>
            <a:endParaRPr lang="zh-CN" altLang="en-US" sz="3200" b="1" dirty="0">
              <a:solidFill>
                <a:schemeClr val="bg1">
                  <a:alpha val="4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6798272" y="4202050"/>
            <a:ext cx="5031762" cy="169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Symbolic Execution,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30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Symbolic Execution,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30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Selective Symbolic Execution,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30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Symbolic Backward Execution,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30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620" y="309379"/>
            <a:ext cx="992289" cy="10066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Memory Model—</a:t>
            </a:r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Address </a:t>
            </a:r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Concretization</a:t>
            </a:r>
            <a:endParaRPr lang="en-US" altLang="zh-CN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5641023" y="1483995"/>
            <a:ext cx="1700530" cy="80073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true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2"/>
            </p:custDataLst>
          </p:nvPr>
        </p:nvSpPr>
        <p:spPr>
          <a:xfrm>
            <a:off x="5322253" y="2539365"/>
            <a:ext cx="2338070" cy="80073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1, p = 0x0000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true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>
            <p:custDataLst>
              <p:tags r:id="rId3"/>
            </p:custDataLst>
          </p:nvPr>
        </p:nvSpPr>
        <p:spPr>
          <a:xfrm>
            <a:off x="4949508" y="3594735"/>
            <a:ext cx="3083560" cy="80073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1, p = 0x0000, p[1]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true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>
            <p:custDataLst>
              <p:tags r:id="rId4"/>
            </p:custDataLst>
          </p:nvPr>
        </p:nvSpPr>
        <p:spPr>
          <a:xfrm>
            <a:off x="4792345" y="4650105"/>
            <a:ext cx="3398520" cy="80073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1, p = 0x0000, p[1] = 0, b=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true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00" y="1671320"/>
            <a:ext cx="3667125" cy="3514725"/>
          </a:xfrm>
          <a:prstGeom prst="rect">
            <a:avLst/>
          </a:prstGeom>
        </p:spPr>
      </p:pic>
      <p:cxnSp>
        <p:nvCxnSpPr>
          <p:cNvPr id="29" name="直接箭头连接符 28"/>
          <p:cNvCxnSpPr>
            <a:stCxn id="15" idx="2"/>
            <a:endCxn id="24" idx="0"/>
          </p:cNvCxnSpPr>
          <p:nvPr/>
        </p:nvCxnSpPr>
        <p:spPr>
          <a:xfrm>
            <a:off x="6491605" y="2284730"/>
            <a:ext cx="0" cy="254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2"/>
            <a:endCxn id="26" idx="0"/>
          </p:cNvCxnSpPr>
          <p:nvPr/>
        </p:nvCxnSpPr>
        <p:spPr>
          <a:xfrm>
            <a:off x="6491605" y="3340100"/>
            <a:ext cx="0" cy="254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  <a:endCxn id="27" idx="0"/>
          </p:cNvCxnSpPr>
          <p:nvPr/>
        </p:nvCxnSpPr>
        <p:spPr>
          <a:xfrm>
            <a:off x="6491605" y="4395470"/>
            <a:ext cx="0" cy="254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>
            <p:custDataLst>
              <p:tags r:id="rId7"/>
            </p:custDataLst>
          </p:nvPr>
        </p:nvSpPr>
        <p:spPr>
          <a:xfrm>
            <a:off x="9430703" y="1483995"/>
            <a:ext cx="1700530" cy="80073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V1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true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圆角矩形 32"/>
          <p:cNvSpPr/>
          <p:nvPr>
            <p:custDataLst>
              <p:tags r:id="rId8"/>
            </p:custDataLst>
          </p:nvPr>
        </p:nvSpPr>
        <p:spPr>
          <a:xfrm>
            <a:off x="9111933" y="2539365"/>
            <a:ext cx="2338070" cy="80073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V1,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 = 0x0000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1, p = 0x0000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true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圆角矩形 33"/>
          <p:cNvSpPr/>
          <p:nvPr>
            <p:custDataLst>
              <p:tags r:id="rId9"/>
            </p:custDataLst>
          </p:nvPr>
        </p:nvSpPr>
        <p:spPr>
          <a:xfrm>
            <a:off x="8739188" y="3594735"/>
            <a:ext cx="3083560" cy="80073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 = V1,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 = 0x0000, p[1]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1, p = 0x0000, p[1]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true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圆角矩形 34"/>
          <p:cNvSpPr/>
          <p:nvPr>
            <p:custDataLst>
              <p:tags r:id="rId10"/>
            </p:custDataLst>
          </p:nvPr>
        </p:nvSpPr>
        <p:spPr>
          <a:xfrm>
            <a:off x="8543290" y="4650105"/>
            <a:ext cx="3515360" cy="80073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 = V1, p = 0x0000, p[1] = 0, b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1, p = 0x0000, p[1] = 0, b=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true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>
            <a:stCxn id="32" idx="2"/>
            <a:endCxn id="33" idx="0"/>
          </p:cNvCxnSpPr>
          <p:nvPr>
            <p:custDataLst>
              <p:tags r:id="rId11"/>
            </p:custDataLst>
          </p:nvPr>
        </p:nvCxnSpPr>
        <p:spPr>
          <a:xfrm>
            <a:off x="10281285" y="2284730"/>
            <a:ext cx="0" cy="254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2"/>
            <a:endCxn id="34" idx="0"/>
          </p:cNvCxnSpPr>
          <p:nvPr>
            <p:custDataLst>
              <p:tags r:id="rId12"/>
            </p:custDataLst>
          </p:nvPr>
        </p:nvCxnSpPr>
        <p:spPr>
          <a:xfrm>
            <a:off x="10281285" y="3340100"/>
            <a:ext cx="0" cy="254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4" idx="2"/>
            <a:endCxn id="35" idx="0"/>
          </p:cNvCxnSpPr>
          <p:nvPr>
            <p:custDataLst>
              <p:tags r:id="rId13"/>
            </p:custDataLst>
          </p:nvPr>
        </p:nvCxnSpPr>
        <p:spPr>
          <a:xfrm>
            <a:off x="10281285" y="4395470"/>
            <a:ext cx="0" cy="254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>
            <p:custDataLst>
              <p:tags r:id="rId14"/>
            </p:custDataLst>
          </p:nvPr>
        </p:nvSpPr>
        <p:spPr>
          <a:xfrm>
            <a:off x="930910" y="5715000"/>
            <a:ext cx="9871710" cy="991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准确性损失过大，可以取两个内存模型的均衡，分析不同次具体执行时地址是否是接近的，如果比较接近则只使用一个指针。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Fully Memory(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每个指针对应一个状态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)——Address Concretization(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所有指针对应同一个状态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)——Patial Memory(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多个指针对应一个状态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24" grpId="1" animBg="1"/>
      <p:bldP spid="26" grpId="1" animBg="1"/>
      <p:bldP spid="27" grpId="1" animBg="1"/>
      <p:bldP spid="40" grpId="0"/>
      <p:bldP spid="4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Memory Model—</a:t>
            </a:r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Object</a:t>
            </a:r>
            <a:endParaRPr 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25295" y="1297940"/>
            <a:ext cx="8742045" cy="329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Interaction With The </a:t>
            </a:r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Environment</a:t>
            </a:r>
            <a:endParaRPr 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5995" y="2339975"/>
            <a:ext cx="3292475" cy="217805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017270" y="3093720"/>
            <a:ext cx="2588895" cy="84201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3"/>
            </p:custDataLst>
          </p:nvPr>
        </p:nvSpPr>
        <p:spPr>
          <a:xfrm>
            <a:off x="5274310" y="2686050"/>
            <a:ext cx="675513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dirty="0">
                <a:ea typeface="黑体" panose="02010609060101010101" pitchFamily="49" charset="-122"/>
                <a:cs typeface="Times New Roman" panose="02020603050405020304" pitchFamily="18" charset="0"/>
              </a:rPr>
              <a:t>直接执行对环境的调用</a:t>
            </a:r>
            <a:endParaRPr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>
            <p:custDataLst>
              <p:tags r:id="rId4"/>
            </p:custDataLst>
          </p:nvPr>
        </p:nvSpPr>
        <p:spPr>
          <a:xfrm>
            <a:off x="4843145" y="272214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5264785" y="3211830"/>
            <a:ext cx="618744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dirty="0">
                <a:ea typeface="黑体" panose="02010609060101010101" pitchFamily="49" charset="-122"/>
                <a:cs typeface="Times New Roman" panose="02020603050405020304" pitchFamily="18" charset="0"/>
              </a:rPr>
              <a:t>环境</a:t>
            </a:r>
            <a:r>
              <a:rPr 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dirty="0">
                <a:ea typeface="黑体" panose="02010609060101010101" pitchFamily="49" charset="-122"/>
                <a:cs typeface="Times New Roman" panose="02020603050405020304" pitchFamily="18" charset="0"/>
              </a:rPr>
              <a:t>建模</a:t>
            </a:r>
            <a:endParaRPr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4833620" y="324792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>
            <p:custDataLst>
              <p:tags r:id="rId7"/>
            </p:custDataLst>
          </p:nvPr>
        </p:nvSpPr>
        <p:spPr>
          <a:xfrm>
            <a:off x="5255260" y="3737610"/>
            <a:ext cx="635381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分叉整个系统状态</a:t>
            </a:r>
            <a:endParaRPr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>
            <p:custDataLst>
              <p:tags r:id="rId8"/>
            </p:custDataLst>
          </p:nvPr>
        </p:nvSpPr>
        <p:spPr>
          <a:xfrm>
            <a:off x="4824095" y="377370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Path </a:t>
            </a:r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Explosion</a:t>
            </a:r>
            <a:endParaRPr 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Concrete</a:t>
            </a:r>
            <a:r>
              <a:rPr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Execution</a:t>
            </a:r>
            <a:endParaRPr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584700" y="1005205"/>
            <a:ext cx="1564005" cy="1438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91260" y="2319020"/>
            <a:ext cx="3143250" cy="2219325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6148070" y="1593850"/>
            <a:ext cx="5151755" cy="462343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095615" y="1738630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function foobar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095615" y="2672080"/>
            <a:ext cx="1700530" cy="45656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x=1, y=0;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095615" y="2106930"/>
            <a:ext cx="1700530" cy="45656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8133715" y="3237230"/>
            <a:ext cx="1615440" cy="373380"/>
          </a:xfrm>
          <a:prstGeom prst="diamond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!= 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7261860" y="4460240"/>
            <a:ext cx="1615440" cy="373380"/>
          </a:xfrm>
          <a:prstGeom prst="diamond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== 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509510" y="3800475"/>
            <a:ext cx="1120775" cy="45656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3+x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548755" y="5240655"/>
            <a:ext cx="1251585" cy="45656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2*(a+b)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9286875" y="5240655"/>
            <a:ext cx="1700530" cy="45656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assert();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>
            <a:stCxn id="17" idx="2"/>
            <a:endCxn id="16" idx="0"/>
          </p:cNvCxnSpPr>
          <p:nvPr/>
        </p:nvCxnSpPr>
        <p:spPr>
          <a:xfrm>
            <a:off x="8945880" y="2563495"/>
            <a:ext cx="0" cy="108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2"/>
            <a:endCxn id="18" idx="0"/>
          </p:cNvCxnSpPr>
          <p:nvPr/>
        </p:nvCxnSpPr>
        <p:spPr>
          <a:xfrm flipH="1">
            <a:off x="8941435" y="3128645"/>
            <a:ext cx="4445" cy="108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8" idx="1"/>
            <a:endCxn id="20" idx="0"/>
          </p:cNvCxnSpPr>
          <p:nvPr/>
        </p:nvCxnSpPr>
        <p:spPr>
          <a:xfrm rot="10800000" flipV="1">
            <a:off x="8070215" y="3423285"/>
            <a:ext cx="63500" cy="3765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2"/>
            <a:endCxn id="19" idx="0"/>
          </p:cNvCxnSpPr>
          <p:nvPr/>
        </p:nvCxnSpPr>
        <p:spPr>
          <a:xfrm flipH="1">
            <a:off x="8069580" y="4257040"/>
            <a:ext cx="635" cy="20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9" idx="1"/>
            <a:endCxn id="21" idx="0"/>
          </p:cNvCxnSpPr>
          <p:nvPr/>
        </p:nvCxnSpPr>
        <p:spPr>
          <a:xfrm rot="10800000" flipV="1">
            <a:off x="7174865" y="4646930"/>
            <a:ext cx="86995" cy="5937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8" idx="3"/>
            <a:endCxn id="22" idx="0"/>
          </p:cNvCxnSpPr>
          <p:nvPr/>
        </p:nvCxnSpPr>
        <p:spPr>
          <a:xfrm>
            <a:off x="9749155" y="3423920"/>
            <a:ext cx="387985" cy="18167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9" idx="3"/>
            <a:endCxn id="22" idx="0"/>
          </p:cNvCxnSpPr>
          <p:nvPr/>
        </p:nvCxnSpPr>
        <p:spPr>
          <a:xfrm>
            <a:off x="8877300" y="4646930"/>
            <a:ext cx="1259840" cy="5937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22" idx="1"/>
          </p:cNvCxnSpPr>
          <p:nvPr/>
        </p:nvCxnSpPr>
        <p:spPr>
          <a:xfrm>
            <a:off x="7800340" y="5469255"/>
            <a:ext cx="14865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375785" y="2444115"/>
            <a:ext cx="1772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= 0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75785" y="2939415"/>
            <a:ext cx="1772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!= 0, b != 0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375785" y="3434715"/>
            <a:ext cx="1772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= 0, b = 0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91260" y="5240655"/>
            <a:ext cx="43681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每具体执行一次只能获得一条路径，但是又不知道如何去探索新路径，使用普通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fuzzing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生成可能很难探索到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新路径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7" grpId="0" animBg="1"/>
      <p:bldP spid="16" grpId="0" animBg="1"/>
      <p:bldP spid="18" grpId="0" animBg="1"/>
      <p:bldP spid="22" grpId="0" animBg="1"/>
      <p:bldP spid="33" grpId="1"/>
      <p:bldP spid="17" grpId="1" animBg="1"/>
      <p:bldP spid="16" grpId="1" animBg="1"/>
      <p:bldP spid="18" grpId="1" animBg="1"/>
      <p:bldP spid="22" grpId="1" animBg="1"/>
      <p:bldP spid="34" grpId="0"/>
      <p:bldP spid="20" grpId="0" animBg="1"/>
      <p:bldP spid="19" grpId="0" animBg="1"/>
      <p:bldP spid="34" grpId="1"/>
      <p:bldP spid="20" grpId="1" animBg="1"/>
      <p:bldP spid="19" grpId="1" animBg="1"/>
      <p:bldP spid="35" grpId="0"/>
      <p:bldP spid="21" grpId="0" animBg="1"/>
      <p:bldP spid="35" grpId="1"/>
      <p:bldP spid="21" grpId="1" animBg="1"/>
      <p:bldP spid="36" grpId="0"/>
      <p:bldP spid="3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Static Symbolic Execution</a:t>
            </a:r>
            <a:endParaRPr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91260" y="2319020"/>
            <a:ext cx="3143250" cy="2219325"/>
          </a:xfrm>
          <a:prstGeom prst="rect">
            <a:avLst/>
          </a:prstGeom>
        </p:spPr>
      </p:pic>
      <p:sp>
        <p:nvSpPr>
          <p:cNvPr id="39" name="圆角矩形 38"/>
          <p:cNvSpPr/>
          <p:nvPr/>
        </p:nvSpPr>
        <p:spPr>
          <a:xfrm>
            <a:off x="8095615" y="1430655"/>
            <a:ext cx="1700530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true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556500" y="2106930"/>
            <a:ext cx="2778125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1, y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true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941570" y="2783205"/>
            <a:ext cx="2778125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!= 0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9192895" y="2783205"/>
            <a:ext cx="2778125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= 0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941570" y="3591560"/>
            <a:ext cx="2778125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= 4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!=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294380" y="4582795"/>
            <a:ext cx="2778125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4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!= 0 ^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V2 = 0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733540" y="4582795"/>
            <a:ext cx="2778125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4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!= 0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^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V2 != 0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714625" y="5386705"/>
            <a:ext cx="3938270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2*(V1+V2)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 = 4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!= 0 ^ V2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39" idx="2"/>
            <a:endCxn id="40" idx="0"/>
          </p:cNvCxnSpPr>
          <p:nvPr/>
        </p:nvCxnSpPr>
        <p:spPr>
          <a:xfrm>
            <a:off x="8945880" y="1979930"/>
            <a:ext cx="0" cy="12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0" idx="1"/>
            <a:endCxn id="41" idx="0"/>
          </p:cNvCxnSpPr>
          <p:nvPr/>
        </p:nvCxnSpPr>
        <p:spPr>
          <a:xfrm rot="10800000" flipV="1">
            <a:off x="6330950" y="2381885"/>
            <a:ext cx="1225550" cy="4013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0" idx="3"/>
            <a:endCxn id="43" idx="0"/>
          </p:cNvCxnSpPr>
          <p:nvPr/>
        </p:nvCxnSpPr>
        <p:spPr>
          <a:xfrm>
            <a:off x="10334625" y="2381885"/>
            <a:ext cx="247650" cy="4013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1" idx="2"/>
            <a:endCxn id="44" idx="0"/>
          </p:cNvCxnSpPr>
          <p:nvPr/>
        </p:nvCxnSpPr>
        <p:spPr>
          <a:xfrm>
            <a:off x="6330950" y="3332480"/>
            <a:ext cx="0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4" idx="1"/>
            <a:endCxn id="45" idx="0"/>
          </p:cNvCxnSpPr>
          <p:nvPr/>
        </p:nvCxnSpPr>
        <p:spPr>
          <a:xfrm rot="10800000" flipV="1">
            <a:off x="4683760" y="3866515"/>
            <a:ext cx="257810" cy="7162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44" idx="3"/>
            <a:endCxn id="46" idx="0"/>
          </p:cNvCxnSpPr>
          <p:nvPr/>
        </p:nvCxnSpPr>
        <p:spPr>
          <a:xfrm>
            <a:off x="7719695" y="3866515"/>
            <a:ext cx="403225" cy="7162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2"/>
          </p:cNvCxnSpPr>
          <p:nvPr/>
        </p:nvCxnSpPr>
        <p:spPr>
          <a:xfrm>
            <a:off x="4683760" y="5132070"/>
            <a:ext cx="0" cy="254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2714625" y="6190615"/>
            <a:ext cx="3938270" cy="549275"/>
          </a:xfrm>
          <a:prstGeom prst="roundRect">
            <a:avLst/>
          </a:prstGeom>
          <a:solidFill>
            <a:srgbClr val="D8602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V1 != 0 ^ V2 = 0 ^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2*(V1+V2) - 4 !=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794500" y="5386705"/>
            <a:ext cx="3938270" cy="549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V1 != 0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^ V2 != 0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^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1 - 4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!=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197215" y="3591560"/>
            <a:ext cx="3938270" cy="549275"/>
          </a:xfrm>
          <a:prstGeom prst="roundRect">
            <a:avLst/>
          </a:prstGeom>
          <a:solidFill>
            <a:srgbClr val="C5E0B4"/>
          </a:solidFill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V1 = 0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^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- 0 !=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/>
          <p:cNvCxnSpPr>
            <a:stCxn id="43" idx="2"/>
          </p:cNvCxnSpPr>
          <p:nvPr/>
        </p:nvCxnSpPr>
        <p:spPr>
          <a:xfrm>
            <a:off x="10582275" y="3332480"/>
            <a:ext cx="0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7" idx="2"/>
            <a:endCxn id="58" idx="0"/>
          </p:cNvCxnSpPr>
          <p:nvPr/>
        </p:nvCxnSpPr>
        <p:spPr>
          <a:xfrm>
            <a:off x="4683760" y="5935980"/>
            <a:ext cx="0" cy="254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6" idx="2"/>
          </p:cNvCxnSpPr>
          <p:nvPr/>
        </p:nvCxnSpPr>
        <p:spPr>
          <a:xfrm>
            <a:off x="8122920" y="5132070"/>
            <a:ext cx="0" cy="254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191260" y="1124585"/>
            <a:ext cx="4368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每个分支都需要求解，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开销比较大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程序不是自包含的，外部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API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无法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执行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bldLvl="0" animBg="1"/>
      <p:bldP spid="40" grpId="1" animBg="1"/>
      <p:bldP spid="41" grpId="0" bldLvl="0" animBg="1"/>
      <p:bldP spid="43" grpId="0" bldLvl="0" animBg="1"/>
      <p:bldP spid="41" grpId="1" animBg="1"/>
      <p:bldP spid="43" grpId="1" animBg="1"/>
      <p:bldP spid="44" grpId="0" bldLvl="0" animBg="1"/>
      <p:bldP spid="44" grpId="1" animBg="1"/>
      <p:bldP spid="45" grpId="0" bldLvl="0" animBg="1"/>
      <p:bldP spid="46" grpId="0" bldLvl="0" animBg="1"/>
      <p:bldP spid="45" grpId="1" animBg="1"/>
      <p:bldP spid="46" grpId="1" animBg="1"/>
      <p:bldP spid="47" grpId="0" bldLvl="0" animBg="1"/>
      <p:bldP spid="4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36" grpId="0"/>
      <p:bldP spid="3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>
            <p:custDataLst>
              <p:tags r:id="rId1"/>
            </p:custDataLst>
          </p:nvPr>
        </p:nvSpPr>
        <p:spPr>
          <a:xfrm>
            <a:off x="9008745" y="3627120"/>
            <a:ext cx="2778125" cy="549275"/>
          </a:xfrm>
          <a:prstGeom prst="roundRect">
            <a:avLst/>
          </a:prstGeom>
          <a:solidFill>
            <a:srgbClr val="C5E0B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>
            <p:custDataLst>
              <p:tags r:id="rId2"/>
            </p:custDataLst>
          </p:nvPr>
        </p:nvSpPr>
        <p:spPr>
          <a:xfrm>
            <a:off x="3110230" y="5431155"/>
            <a:ext cx="2778125" cy="549275"/>
          </a:xfrm>
          <a:prstGeom prst="roundRect">
            <a:avLst/>
          </a:prstGeom>
          <a:solidFill>
            <a:srgbClr val="C5E0B4"/>
          </a:solidFill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>
            <p:custDataLst>
              <p:tags r:id="rId3"/>
            </p:custDataLst>
          </p:nvPr>
        </p:nvSpPr>
        <p:spPr>
          <a:xfrm>
            <a:off x="6549390" y="5426710"/>
            <a:ext cx="2880995" cy="831215"/>
          </a:xfrm>
          <a:prstGeom prst="roundRect">
            <a:avLst/>
          </a:prstGeom>
          <a:solidFill>
            <a:srgbClr val="D86026"/>
          </a:solidFill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Dynamic</a:t>
            </a:r>
            <a:r>
              <a:rPr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Symbolic Execution</a:t>
            </a:r>
            <a:endParaRPr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911465" y="1405890"/>
            <a:ext cx="1700530" cy="80073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1,b = 1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true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312660" y="2435225"/>
            <a:ext cx="2898140" cy="82359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1,b = 1, x = 1, y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true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757420" y="3426460"/>
            <a:ext cx="2865120" cy="84074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= 1,b = 1, x = 1, y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!=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008745" y="3627120"/>
            <a:ext cx="2778125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5E0B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57420" y="4470400"/>
            <a:ext cx="2865120" cy="80708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4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= 1,b = 1, x = 1, y = 4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!=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10230" y="5426710"/>
            <a:ext cx="2778125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5E0B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4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!= 0 ^ V2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549390" y="5426710"/>
            <a:ext cx="2880995" cy="83121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D8602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4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= 1,b = 1, x = 1, y = 4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!= 0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^ V2 !=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3" idx="2"/>
            <a:endCxn id="4" idx="0"/>
          </p:cNvCxnSpPr>
          <p:nvPr/>
        </p:nvCxnSpPr>
        <p:spPr>
          <a:xfrm>
            <a:off x="8761730" y="2206625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1"/>
            <a:endCxn id="5" idx="0"/>
          </p:cNvCxnSpPr>
          <p:nvPr/>
        </p:nvCxnSpPr>
        <p:spPr>
          <a:xfrm rot="10800000" flipV="1">
            <a:off x="6189980" y="2847340"/>
            <a:ext cx="1122680" cy="579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" idx="3"/>
            <a:endCxn id="6" idx="0"/>
          </p:cNvCxnSpPr>
          <p:nvPr/>
        </p:nvCxnSpPr>
        <p:spPr>
          <a:xfrm>
            <a:off x="10210800" y="2847340"/>
            <a:ext cx="187325" cy="7797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7" idx="0"/>
          </p:cNvCxnSpPr>
          <p:nvPr/>
        </p:nvCxnSpPr>
        <p:spPr>
          <a:xfrm>
            <a:off x="6189980" y="4267200"/>
            <a:ext cx="0" cy="20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7" idx="1"/>
            <a:endCxn id="8" idx="0"/>
          </p:cNvCxnSpPr>
          <p:nvPr/>
        </p:nvCxnSpPr>
        <p:spPr>
          <a:xfrm rot="10800000" flipV="1">
            <a:off x="4499610" y="4874260"/>
            <a:ext cx="257810" cy="5524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7" idx="3"/>
            <a:endCxn id="9" idx="0"/>
          </p:cNvCxnSpPr>
          <p:nvPr/>
        </p:nvCxnSpPr>
        <p:spPr>
          <a:xfrm>
            <a:off x="7622540" y="4874260"/>
            <a:ext cx="367665" cy="5524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91260" y="2319020"/>
            <a:ext cx="3143250" cy="2219325"/>
          </a:xfrm>
          <a:prstGeom prst="rect">
            <a:avLst/>
          </a:prstGeom>
        </p:spPr>
      </p:pic>
      <p:sp>
        <p:nvSpPr>
          <p:cNvPr id="36" name="文本框 35"/>
          <p:cNvSpPr txBox="1"/>
          <p:nvPr>
            <p:custDataLst>
              <p:tags r:id="rId6"/>
            </p:custDataLst>
          </p:nvPr>
        </p:nvSpPr>
        <p:spPr>
          <a:xfrm>
            <a:off x="1191260" y="1124585"/>
            <a:ext cx="4368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对于求解的路径可以进行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选择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无法解决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大型程序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bldLvl="0" animBg="1"/>
      <p:bldP spid="5" grpId="1" animBg="1"/>
      <p:bldP spid="6" grpId="1" animBg="1"/>
      <p:bldP spid="7" grpId="0" animBg="1"/>
      <p:bldP spid="7" grpId="1" animBg="1"/>
      <p:bldP spid="8" grpId="0" bldLvl="0" animBg="1"/>
      <p:bldP spid="9" grpId="0" bldLvl="0" animBg="1"/>
      <p:bldP spid="8" grpId="1" animBg="1"/>
      <p:bldP spid="9" grpId="1" animBg="1"/>
      <p:bldP spid="20" grpId="0" bldLvl="0" animBg="1"/>
      <p:bldP spid="20" grpId="1" animBg="1"/>
      <p:bldP spid="21" grpId="0" bldLvl="0" animBg="1"/>
      <p:bldP spid="21" grpId="1" animBg="1"/>
      <p:bldP spid="22" grpId="0" bldLvl="0" animBg="1"/>
      <p:bldP spid="22" grpId="1" animBg="1"/>
      <p:bldP spid="36" grpId="0"/>
      <p:bldP spid="3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Selective Symbolic </a:t>
            </a:r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Execution</a:t>
            </a:r>
            <a:endParaRPr 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75955" y="2171700"/>
            <a:ext cx="3121660" cy="2514600"/>
          </a:xfrm>
          <a:prstGeom prst="rect">
            <a:avLst/>
          </a:prstGeom>
        </p:spPr>
      </p:pic>
      <p:sp>
        <p:nvSpPr>
          <p:cNvPr id="26" name="矩形 25"/>
          <p:cNvSpPr/>
          <p:nvPr>
            <p:custDataLst>
              <p:tags r:id="rId3"/>
            </p:custDataLst>
          </p:nvPr>
        </p:nvSpPr>
        <p:spPr>
          <a:xfrm>
            <a:off x="1621790" y="2007870"/>
            <a:ext cx="643191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具体执行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-&gt;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符号执行：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被完全的符号执行，并且也会使用从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中获得的具体值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具体执行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>
            <p:custDataLst>
              <p:tags r:id="rId4"/>
            </p:custDataLst>
          </p:nvPr>
        </p:nvSpPr>
        <p:spPr>
          <a:xfrm>
            <a:off x="1190625" y="204396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>
            <p:custDataLst>
              <p:tags r:id="rId5"/>
            </p:custDataLst>
          </p:nvPr>
        </p:nvSpPr>
        <p:spPr>
          <a:xfrm>
            <a:off x="1640840" y="2882900"/>
            <a:ext cx="642302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符号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执行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-&gt;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具体执行：对当前路径进行约束求解并且将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的参数具体化，从而探索具体的外部接口的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值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>
            <p:custDataLst>
              <p:tags r:id="rId6"/>
            </p:custDataLst>
          </p:nvPr>
        </p:nvSpPr>
        <p:spPr>
          <a:xfrm>
            <a:off x="1219200" y="292851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>
            <p:custDataLst>
              <p:tags r:id="rId7"/>
            </p:custDataLst>
          </p:nvPr>
        </p:nvSpPr>
        <p:spPr>
          <a:xfrm>
            <a:off x="838200" y="1276350"/>
            <a:ext cx="110013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中包含函数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，调用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lib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中的函数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，并且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中涉及到未知的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外部接口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>
          <a:xfrm>
            <a:off x="1630680" y="3757930"/>
            <a:ext cx="642302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具体执行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-&gt;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符号执行：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使用当前分支下的具体返回值直接替代外部接口，继续进行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符号执行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>
            <p:custDataLst>
              <p:tags r:id="rId9"/>
            </p:custDataLst>
          </p:nvPr>
        </p:nvSpPr>
        <p:spPr>
          <a:xfrm>
            <a:off x="1209040" y="380354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>
          <a:xfrm>
            <a:off x="1621790" y="4632960"/>
            <a:ext cx="642302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符号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执行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-&gt;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具体执行：接受具体执行的返回值，对过程中收集的约束进行求解，进行新的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具体执行。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5" name="矩形 34"/>
          <p:cNvSpPr/>
          <p:nvPr>
            <p:custDataLst>
              <p:tags r:id="rId11"/>
            </p:custDataLst>
          </p:nvPr>
        </p:nvSpPr>
        <p:spPr>
          <a:xfrm>
            <a:off x="1200150" y="467857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Backward Symbolic </a:t>
            </a:r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Execution</a:t>
            </a:r>
            <a:endParaRPr 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/>
          <p:nvPr>
            <p:custDataLst>
              <p:tags r:id="rId1"/>
            </p:custDataLst>
          </p:nvPr>
        </p:nvSpPr>
        <p:spPr>
          <a:xfrm>
            <a:off x="1119568" y="1341549"/>
            <a:ext cx="10786486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目的：生成覆盖目标行的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测试输入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三角形 6"/>
          <p:cNvSpPr/>
          <p:nvPr>
            <p:custDataLst>
              <p:tags r:id="rId2"/>
            </p:custDataLst>
          </p:nvPr>
        </p:nvSpPr>
        <p:spPr>
          <a:xfrm rot="5400000">
            <a:off x="821854" y="1470220"/>
            <a:ext cx="237017" cy="2043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3" name="Rectangle 2"/>
          <p:cNvSpPr/>
          <p:nvPr>
            <p:custDataLst>
              <p:tags r:id="rId3"/>
            </p:custDataLst>
          </p:nvPr>
        </p:nvSpPr>
        <p:spPr>
          <a:xfrm>
            <a:off x="1119568" y="1928924"/>
            <a:ext cx="10786486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方案：从目标点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出发，反向符号执行到函数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入口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三角形 6"/>
          <p:cNvSpPr/>
          <p:nvPr>
            <p:custDataLst>
              <p:tags r:id="rId4"/>
            </p:custDataLst>
          </p:nvPr>
        </p:nvSpPr>
        <p:spPr>
          <a:xfrm rot="5400000">
            <a:off x="821854" y="2057595"/>
            <a:ext cx="237017" cy="2043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5" name="Rectangle 2"/>
          <p:cNvSpPr/>
          <p:nvPr>
            <p:custDataLst>
              <p:tags r:id="rId5"/>
            </p:custDataLst>
          </p:nvPr>
        </p:nvSpPr>
        <p:spPr>
          <a:xfrm>
            <a:off x="1119568" y="2516299"/>
            <a:ext cx="10786486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要求：必须有完整的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控制流图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三角形 6"/>
          <p:cNvSpPr/>
          <p:nvPr>
            <p:custDataLst>
              <p:tags r:id="rId6"/>
            </p:custDataLst>
          </p:nvPr>
        </p:nvSpPr>
        <p:spPr>
          <a:xfrm rot="5400000">
            <a:off x="821854" y="2644970"/>
            <a:ext cx="237017" cy="2043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pic>
        <p:nvPicPr>
          <p:cNvPr id="41" name="图片 4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868920" y="1454150"/>
            <a:ext cx="3724275" cy="423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Path </a:t>
            </a:r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Selection</a:t>
            </a:r>
            <a:endParaRPr 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22620" y="1971675"/>
            <a:ext cx="5809615" cy="3258185"/>
          </a:xfrm>
          <a:prstGeom prst="rect">
            <a:avLst/>
          </a:prstGeom>
        </p:spPr>
      </p:pic>
      <p:sp>
        <p:nvSpPr>
          <p:cNvPr id="26" name="矩形 25"/>
          <p:cNvSpPr/>
          <p:nvPr>
            <p:custDataLst>
              <p:tags r:id="rId3"/>
            </p:custDataLst>
          </p:nvPr>
        </p:nvSpPr>
        <p:spPr>
          <a:xfrm>
            <a:off x="1621790" y="1631950"/>
            <a:ext cx="675513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Depth-first search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对内存需求小，但是受循环影响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大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>
            <p:custDataLst>
              <p:tags r:id="rId4"/>
            </p:custDataLst>
          </p:nvPr>
        </p:nvSpPr>
        <p:spPr>
          <a:xfrm>
            <a:off x="1190625" y="166804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1612265" y="2157730"/>
            <a:ext cx="618744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Breadth-first search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对内存需求大，但是可以更快发现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bug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1181100" y="219382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>
            <p:custDataLst>
              <p:tags r:id="rId7"/>
            </p:custDataLst>
          </p:nvPr>
        </p:nvSpPr>
        <p:spPr>
          <a:xfrm>
            <a:off x="1602740" y="2683510"/>
            <a:ext cx="635381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Coverage optimize search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选择与未覆盖指令最近的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分支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>
            <p:custDataLst>
              <p:tags r:id="rId8"/>
            </p:custDataLst>
          </p:nvPr>
        </p:nvSpPr>
        <p:spPr>
          <a:xfrm>
            <a:off x="1171575" y="271960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>
            <p:custDataLst>
              <p:tags r:id="rId9"/>
            </p:custDataLst>
          </p:nvPr>
        </p:nvSpPr>
        <p:spPr>
          <a:xfrm>
            <a:off x="1593215" y="3209290"/>
            <a:ext cx="635381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subpath-guided search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选择探索次数最少的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路径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>
            <p:custDataLst>
              <p:tags r:id="rId10"/>
            </p:custDataLst>
          </p:nvPr>
        </p:nvSpPr>
        <p:spPr>
          <a:xfrm>
            <a:off x="1162050" y="324538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Challenge</a:t>
            </a:r>
            <a:endParaRPr 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621790" y="1631950"/>
            <a:ext cx="675513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Memory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：符号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执行如何处理指针、数组或其他复杂对象?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190625" y="166804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612265" y="2157730"/>
            <a:ext cx="1033653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Environment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：对库和系统代码的调用可能会导致未知的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效果，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符号执行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如何处理跨软件堆栈的交互?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181100" y="219382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1602740" y="2683510"/>
            <a:ext cx="635381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Path Explosion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：符号执行如何处理路径爆炸?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1171575" y="271960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1593215" y="3209290"/>
            <a:ext cx="828548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Constraint Solving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：约束求解器可以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怎样来提高效率、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准确性？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1162050" y="324538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62050" y="3893185"/>
            <a:ext cx="3820795" cy="9531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180965" y="3051810"/>
            <a:ext cx="6232525" cy="3515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Memory Model—</a:t>
            </a:r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Fully </a:t>
            </a:r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Memory</a:t>
            </a:r>
            <a:endParaRPr lang="en-US" altLang="zh-CN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7389495" y="1696720"/>
            <a:ext cx="1700530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V1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true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472555" y="2451735"/>
            <a:ext cx="3534410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V1, a[0] = 0, a[1] = 1 ,a[2] = 2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true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28795" y="3206750"/>
            <a:ext cx="3534410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V1, a[0] = 0, a[1] = 1 ,a[2] = 2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= 0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472555" y="3961765"/>
            <a:ext cx="3534410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V1, a[0] = 0, a[1] = 1 ,a[2] = 2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V1 = 1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573135" y="3206750"/>
            <a:ext cx="3534410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V1, a[0] = 0, a[1] = 1 ,a[2] = 2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V1 = 2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0" name="直接箭头连接符 9"/>
          <p:cNvCxnSpPr>
            <a:stCxn id="39" idx="2"/>
            <a:endCxn id="5" idx="0"/>
          </p:cNvCxnSpPr>
          <p:nvPr/>
        </p:nvCxnSpPr>
        <p:spPr>
          <a:xfrm>
            <a:off x="8239760" y="2245995"/>
            <a:ext cx="0" cy="205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</p:cNvCxnSpPr>
          <p:nvPr/>
        </p:nvCxnSpPr>
        <p:spPr>
          <a:xfrm>
            <a:off x="8239760" y="3001010"/>
            <a:ext cx="0" cy="96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5" idx="1"/>
            <a:endCxn id="7" idx="0"/>
          </p:cNvCxnSpPr>
          <p:nvPr/>
        </p:nvCxnSpPr>
        <p:spPr>
          <a:xfrm rot="10800000" flipV="1">
            <a:off x="6095365" y="2726690"/>
            <a:ext cx="376555" cy="4800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3"/>
            <a:endCxn id="9" idx="0"/>
          </p:cNvCxnSpPr>
          <p:nvPr/>
        </p:nvCxnSpPr>
        <p:spPr>
          <a:xfrm>
            <a:off x="10006965" y="2726690"/>
            <a:ext cx="333375" cy="4800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471920" y="4716780"/>
            <a:ext cx="3534410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V1, a[0] = 0,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a[1] = 3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,a[2] = 2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V1 = 1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328795" y="5471795"/>
            <a:ext cx="3534410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V1,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a[0] = 3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a[1] = 1 ,a[2] = 2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573135" y="5471795"/>
            <a:ext cx="3534410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V1, a[0] = 0, a[1] = 1 ,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a[2] = 3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V1 = 2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stCxn id="7" idx="2"/>
            <a:endCxn id="18" idx="0"/>
          </p:cNvCxnSpPr>
          <p:nvPr/>
        </p:nvCxnSpPr>
        <p:spPr>
          <a:xfrm>
            <a:off x="6096000" y="3756025"/>
            <a:ext cx="0" cy="171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2"/>
            <a:endCxn id="19" idx="0"/>
          </p:cNvCxnSpPr>
          <p:nvPr/>
        </p:nvCxnSpPr>
        <p:spPr>
          <a:xfrm>
            <a:off x="10340340" y="3756025"/>
            <a:ext cx="0" cy="171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14" idx="0"/>
          </p:cNvCxnSpPr>
          <p:nvPr/>
        </p:nvCxnSpPr>
        <p:spPr>
          <a:xfrm flipH="1">
            <a:off x="8239125" y="4511040"/>
            <a:ext cx="635" cy="205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9475" y="1271905"/>
            <a:ext cx="3114675" cy="3057525"/>
          </a:xfrm>
          <a:prstGeom prst="rect">
            <a:avLst/>
          </a:prstGeom>
        </p:spPr>
      </p:pic>
      <p:sp>
        <p:nvSpPr>
          <p:cNvPr id="36" name="文本框 35"/>
          <p:cNvSpPr txBox="1"/>
          <p:nvPr>
            <p:custDataLst>
              <p:tags r:id="rId3"/>
            </p:custDataLst>
          </p:nvPr>
        </p:nvSpPr>
        <p:spPr>
          <a:xfrm>
            <a:off x="435610" y="4511040"/>
            <a:ext cx="3574415" cy="152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假设数组是依靠内存分配函数分配给指针的，就不能知道数组的大小，也就是还不能建模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指针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" grpId="0" animBg="1"/>
      <p:bldP spid="39" grpId="1" animBg="1"/>
      <p:bldP spid="5" grpId="1" animBg="1"/>
      <p:bldP spid="9" grpId="0" animBg="1"/>
      <p:bldP spid="8" grpId="0" animBg="1"/>
      <p:bldP spid="7" grpId="0" animBg="1"/>
      <p:bldP spid="9" grpId="1" animBg="1"/>
      <p:bldP spid="8" grpId="1" animBg="1"/>
      <p:bldP spid="7" grpId="1" animBg="1"/>
      <p:bldP spid="14" grpId="0" animBg="1"/>
      <p:bldP spid="18" grpId="0" animBg="1"/>
      <p:bldP spid="19" grpId="0" animBg="1"/>
      <p:bldP spid="14" grpId="1" animBg="1"/>
      <p:bldP spid="18" grpId="1" animBg="1"/>
      <p:bldP spid="19" grpId="1" animBg="1"/>
      <p:bldP spid="36" grpId="0"/>
      <p:bldP spid="36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PP_MARK_KEY" val="d5fb1422-8afe-467d-a5b3-9e26682cc7be"/>
  <p:tag name="COMMONDATA" val="eyJoZGlkIjoiMTI4M2YxY2FjYWNjZWM3MDE3NDkxNWJiM2I1YTlmZDc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  <p:tag name="KSO_WM_UNIT_PLACING_PICTURE_USER_VIEWPORT" val="{&quot;height&quot;:7080,&quot;width&quot;:8790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2874</Words>
  <Application>WPS 演示</Application>
  <PresentationFormat>宽屏</PresentationFormat>
  <Paragraphs>244</Paragraphs>
  <Slides>13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Times New Roman</vt:lpstr>
      <vt:lpstr>黑体</vt:lpstr>
      <vt:lpstr>微软雅黑 Light</vt:lpstr>
      <vt:lpstr>Arial Unicode MS</vt:lpstr>
      <vt:lpstr>Calibri Light</vt:lpstr>
      <vt:lpstr>Calibri</vt:lpstr>
      <vt:lpstr>等线</vt:lpstr>
      <vt:lpstr>等线 Light</vt:lpstr>
      <vt:lpstr>Office Theme</vt:lpstr>
      <vt:lpstr>PowerPoint 演示文稿</vt:lpstr>
      <vt:lpstr>Static Symbolic Execution</vt:lpstr>
      <vt:lpstr>Static Symbolic Execution</vt:lpstr>
      <vt:lpstr>Dynamic Symbolic Execution</vt:lpstr>
      <vt:lpstr>Selective Symbolic Execution</vt:lpstr>
      <vt:lpstr>Backward Symbolic Execution</vt:lpstr>
      <vt:lpstr>Path Selection</vt:lpstr>
      <vt:lpstr>Path Selection</vt:lpstr>
      <vt:lpstr>Memory Model</vt:lpstr>
      <vt:lpstr>Memory Model—数组</vt:lpstr>
      <vt:lpstr>Memory Model—指针</vt:lpstr>
      <vt:lpstr>Interaction With The Environment</vt:lpstr>
      <vt:lpstr>Path Explosion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凝墨</cp:lastModifiedBy>
  <cp:revision>2539</cp:revision>
  <cp:lastPrinted>2021-10-14T04:11:00Z</cp:lastPrinted>
  <dcterms:created xsi:type="dcterms:W3CDTF">2019-10-13T07:01:00Z</dcterms:created>
  <dcterms:modified xsi:type="dcterms:W3CDTF">2023-02-19T07:52:34Z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F8C1A936A06D42358C3FB6CD64FD4635</vt:lpwstr>
  </property>
</Properties>
</file>