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497" r:id="rId3"/>
    <p:sldId id="460" r:id="rId5"/>
    <p:sldId id="572" r:id="rId6"/>
    <p:sldId id="551" r:id="rId7"/>
    <p:sldId id="552" r:id="rId8"/>
    <p:sldId id="553" r:id="rId9"/>
    <p:sldId id="555" r:id="rId10"/>
    <p:sldId id="556" r:id="rId11"/>
    <p:sldId id="562" r:id="rId12"/>
    <p:sldId id="557" r:id="rId13"/>
    <p:sldId id="563" r:id="rId14"/>
    <p:sldId id="564" r:id="rId15"/>
    <p:sldId id="558" r:id="rId16"/>
    <p:sldId id="559" r:id="rId17"/>
    <p:sldId id="569" r:id="rId18"/>
    <p:sldId id="570" r:id="rId19"/>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C12"/>
    <a:srgbClr val="A34033"/>
    <a:srgbClr val="C5E0B4"/>
    <a:srgbClr val="D86026"/>
    <a:srgbClr val="640000"/>
    <a:srgbClr val="C13800"/>
    <a:srgbClr val="155397"/>
    <a:srgbClr val="FF7295"/>
    <a:srgbClr val="FF5D8F"/>
    <a:srgbClr val="145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p:restoredTop sz="63531"/>
  </p:normalViewPr>
  <p:slideViewPr>
    <p:cSldViewPr snapToGrid="0" snapToObjects="1">
      <p:cViewPr varScale="1">
        <p:scale>
          <a:sx n="59" d="100"/>
          <a:sy n="59" d="100"/>
        </p:scale>
        <p:origin x="208" y="14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5" d="100"/>
          <a:sy n="105" d="100"/>
        </p:scale>
        <p:origin x="3264"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75.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AACC7-71BA-A449-8186-8E67897F402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FBB65-C2DC-264C-A6A0-AF6E43D523B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mn-ea"/>
              </a:rPr>
              <a:t>传统符号执行是一种静态分析技术，最初在1976年由King JC在ACM上提出。即通过使用抽象的符号代替具体值来模拟程序的执行，当遇到分支语句时，它会探索每一个分支, 将分支条件加入到相应的路径约束中，若约束可解，则说明该路径是可达的。</a:t>
            </a:r>
            <a:endParaRPr lang="en-US" dirty="0"/>
          </a:p>
          <a:p>
            <a:r>
              <a:rPr lang="en-US" dirty="0">
                <a:sym typeface="+mn-ea"/>
              </a:rPr>
              <a:t>从测试的角度来看，它可以模拟出各个路径的输入值，从而创建高覆盖率的测试套件。从缺陷查找的角度来看，它为开发人员提供了触发的缺陷的具体输入，利用该输入，程序可用于缺陷的确认或调试。</a:t>
            </a:r>
            <a:endParaRPr lang="en-US" dirty="0"/>
          </a:p>
          <a:p>
            <a:r>
              <a:rPr lang="en-US" dirty="0"/>
              <a:t>符号执行经过了传统符号执行→动态符号执行→选择性符号执行的发展过程</a:t>
            </a:r>
            <a:r>
              <a:rPr lang="zh-CN" altLang="en-US" dirty="0"/>
              <a:t>，其中动态符号执行就是比较有名的词，</a:t>
            </a:r>
            <a:r>
              <a:rPr lang="zh-CN" altLang="en-US" dirty="0"/>
              <a:t>混合执行</a:t>
            </a:r>
            <a:endParaRPr lang="zh-CN" alt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传统符号执行的关键是使用符号值替代具体的值作为输入，并将程序变量的值表示为符号输入值的符号表达式。其结果是程序计算的输出值被表示为符号输入值的函数。</a:t>
            </a:r>
            <a:endParaRPr lang="en-US" dirty="0"/>
          </a:p>
          <a:p>
            <a:r>
              <a:rPr lang="en-US" dirty="0"/>
              <a:t>在遇到程序分支指令时, 程序的执行也相应地搜索每个分支, 分支条件被加入到符号执行保存的符号路径约束 PC, PC表示当前路径的约束条件。在收集了路径约束条件之后, 使用约束求解器来验证约束的可解性, 以确定该路径是否可达。若该路径约束可解, 则说明该路径是可达的;反之, 则说明该路径不可达, 结束对该路径的分析。</a:t>
            </a:r>
            <a:endParaRPr lang="en-US" dirty="0"/>
          </a:p>
          <a:p>
            <a:r>
              <a:rPr lang="zh-CN" altLang="en-US" dirty="0"/>
              <a:t>在这个例子中，假设触发断言则代表触发了一个</a:t>
            </a:r>
            <a:r>
              <a:rPr lang="en-US" altLang="zh-CN" dirty="0"/>
              <a:t>bug</a:t>
            </a:r>
            <a:r>
              <a:rPr lang="zh-CN" altLang="en-US" dirty="0"/>
              <a:t>，以此作为例子介绍静态符号执行的</a:t>
            </a:r>
            <a:r>
              <a:rPr lang="zh-CN" altLang="en-US" dirty="0"/>
              <a:t>执行过程。</a:t>
            </a:r>
            <a:endParaRPr lang="zh-CN" alt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Concolic执行维护一个实际状态和一个符号化状态：实际状态将所有变量映射到实际值，符号状态只映射那些有非实际值的变量。</a:t>
            </a:r>
            <a:endParaRPr lang="en-US" dirty="0"/>
          </a:p>
          <a:p>
            <a:r>
              <a:rPr lang="en-US" dirty="0"/>
              <a:t>Concolic执行首先用一些给定的或者随机的输入来执行程序，收集执行过程中条件语句对输入的符号化约束，然后使用约束求解器去推理输入的变化，从而将下一次程序的执行导向另一条执行路径。简单地说来，就是在已有实际输入得到的路径上，对分支路径条件进行取反，就可以让执行走向另外一条路径。</a:t>
            </a:r>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受路径爆炸和约束求解问题的制约, 符号执行不适用于程序规模较大或逻辑复杂的情况, 并且对于与外部执行环境交互较多的程序尚无很好的解决方法。选择性符号执行有助于解决这类问题, 也是具体执行和符号执行混合的一种分析技术, 依据特定的分析, 决定符号执行和具体执行的切换使用。</a:t>
            </a:r>
            <a:endParaRPr lang="en-US" dirty="0"/>
          </a:p>
          <a:p>
            <a:r>
              <a:rPr lang="en-US" dirty="0"/>
              <a:t>在选择性符号执行中, 用户可以指定一个完整系统中的任意部分进行符号执行分析, 可以是应用程序、库文件、系统内核和设备驱动程序等。选择性符号执行在符号执行和具体执行间转换, 并透明地转换符号状态和具体状态。选择性符号执行极大地提高了符号执行在实际应用中对大型软件分析测试的可用性, 且不再需要对这些环境进行模拟建模。</a:t>
            </a:r>
            <a:endParaRPr lang="en-US" dirty="0"/>
          </a:p>
          <a:p>
            <a:r>
              <a:rPr lang="en-US" dirty="0"/>
              <a:t>选择性符号执行在指定区域内的符号化搜索, 就是完全的符号执行, 在该区域之外均使用具体执行完成。选择性符号执行的主要任务就是在分析前将大程序区分为具体执行区域和符号执行区域。</a:t>
            </a:r>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符号执行的优势是能够以尽可能少的测试用例集达到高测试覆盖率, 从而挖掘出复杂软件程序的深层错误。然而, 在实际的软件测试应用过程中, 不可避免地会遇到许多限制条件, 如路径爆炸问题、约束求解困难集内存建模等问题, 这会导致符号执行难以在现实的软件测试应用中达到理想的效果。</a:t>
            </a:r>
            <a:endParaRPr lang="en-US" dirty="0"/>
          </a:p>
        </p:txBody>
      </p:sp>
      <p:sp>
        <p:nvSpPr>
          <p:cNvPr id="4" name="Slide Number Placeholder 3"/>
          <p:cNvSpPr>
            <a:spLocks noGrp="1"/>
          </p:cNvSpPr>
          <p:nvPr>
            <p:ph type="sldNum" sz="quarter" idx="5"/>
          </p:nvPr>
        </p:nvSpPr>
        <p:spPr/>
        <p:txBody>
          <a:bodyPr/>
          <a:lstStyle/>
          <a:p>
            <a:fld id="{A36FBB65-C2DC-264C-A6A0-AF6E43D523B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A4F8ECE-9046-D546-B280-19CA0B41645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B608B-DBF7-A043-8814-F273A8068CF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矩形 1"/>
          <p:cNvSpPr/>
          <p:nvPr userDrawn="1"/>
        </p:nvSpPr>
        <p:spPr>
          <a:xfrm>
            <a:off x="11134502" y="6464625"/>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fld id="{2EEF1883-7A0E-4F66-9932-E581691AD397}" type="slidenum">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 name="组合 143"/>
          <p:cNvGrpSpPr/>
          <p:nvPr userDrawn="1"/>
        </p:nvGrpSpPr>
        <p:grpSpPr>
          <a:xfrm flipH="1">
            <a:off x="658812" y="0"/>
            <a:ext cx="179387" cy="1174750"/>
            <a:chOff x="4399082" y="1624876"/>
            <a:chExt cx="231871" cy="3276600"/>
          </a:xfrm>
        </p:grpSpPr>
        <p:cxnSp>
          <p:nvCxnSpPr>
            <p:cNvPr id="20" name="直接连接符 144"/>
            <p:cNvCxnSpPr/>
            <p:nvPr/>
          </p:nvCxnSpPr>
          <p:spPr>
            <a:xfrm rot="5400000" flipV="1">
              <a:off x="2992653" y="3263176"/>
              <a:ext cx="327660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cxnSp>
          <p:nvCxnSpPr>
            <p:cNvPr id="21" name="直接连接符 145"/>
            <p:cNvCxnSpPr/>
            <p:nvPr/>
          </p:nvCxnSpPr>
          <p:spPr>
            <a:xfrm rot="5400000" flipV="1">
              <a:off x="3608507" y="2415451"/>
              <a:ext cx="158115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grpSp>
      <p:sp>
        <p:nvSpPr>
          <p:cNvPr id="22" name="标题 1"/>
          <p:cNvSpPr>
            <a:spLocks noGrp="1"/>
          </p:cNvSpPr>
          <p:nvPr>
            <p:ph type="title"/>
          </p:nvPr>
        </p:nvSpPr>
        <p:spPr>
          <a:xfrm>
            <a:off x="838200" y="448582"/>
            <a:ext cx="8448919" cy="556581"/>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defRPr sz="2800" b="1">
                <a:solidFill>
                  <a:schemeClr val="tx1">
                    <a:lumMod val="75000"/>
                    <a:lumOff val="25000"/>
                  </a:schemeClr>
                </a:solidFill>
                <a:latin typeface="+mj-ea"/>
                <a:ea typeface="+mj-ea"/>
              </a:defRPr>
            </a:lvl1pPr>
          </a:lstStyle>
          <a:p>
            <a:r>
              <a:rPr lang="en-US" altLang="zh-CN" dirty="0"/>
              <a:t>Click to edit Master title style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矩形 1"/>
          <p:cNvSpPr/>
          <p:nvPr userDrawn="1"/>
        </p:nvSpPr>
        <p:spPr>
          <a:xfrm>
            <a:off x="11134502" y="6464625"/>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fld id="{2EEF1883-7A0E-4F66-9932-E581691AD397}" type="slidenum">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 name="组合 143"/>
          <p:cNvGrpSpPr/>
          <p:nvPr userDrawn="1"/>
        </p:nvGrpSpPr>
        <p:grpSpPr>
          <a:xfrm flipH="1">
            <a:off x="658812" y="0"/>
            <a:ext cx="179387" cy="1174750"/>
            <a:chOff x="4399082" y="1624876"/>
            <a:chExt cx="231871" cy="3276600"/>
          </a:xfrm>
        </p:grpSpPr>
        <p:cxnSp>
          <p:nvCxnSpPr>
            <p:cNvPr id="20" name="直接连接符 144"/>
            <p:cNvCxnSpPr/>
            <p:nvPr/>
          </p:nvCxnSpPr>
          <p:spPr>
            <a:xfrm rot="5400000" flipV="1">
              <a:off x="2992653" y="3263176"/>
              <a:ext cx="327660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cxnSp>
          <p:nvCxnSpPr>
            <p:cNvPr id="21" name="直接连接符 145"/>
            <p:cNvCxnSpPr/>
            <p:nvPr/>
          </p:nvCxnSpPr>
          <p:spPr>
            <a:xfrm rot="5400000" flipV="1">
              <a:off x="3608507" y="2415451"/>
              <a:ext cx="158115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grpSp>
      <p:sp>
        <p:nvSpPr>
          <p:cNvPr id="22" name="标题 1"/>
          <p:cNvSpPr>
            <a:spLocks noGrp="1"/>
          </p:cNvSpPr>
          <p:nvPr>
            <p:ph type="title"/>
          </p:nvPr>
        </p:nvSpPr>
        <p:spPr>
          <a:xfrm>
            <a:off x="838200" y="448582"/>
            <a:ext cx="8448919" cy="556581"/>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defRPr sz="2800" b="1">
                <a:solidFill>
                  <a:schemeClr val="tx1">
                    <a:lumMod val="75000"/>
                    <a:lumOff val="25000"/>
                  </a:schemeClr>
                </a:solidFill>
                <a:latin typeface="+mj-ea"/>
                <a:ea typeface="+mj-ea"/>
              </a:defRPr>
            </a:lvl1pPr>
          </a:lstStyle>
          <a:p>
            <a:r>
              <a:rPr lang="en-US" altLang="zh-CN" dirty="0"/>
              <a:t>Click to edit Master title style</a:t>
            </a:r>
            <a:endParaRPr lang="zh-CN" altLang="en-US" dirty="0"/>
          </a:p>
        </p:txBody>
      </p:sp>
      <p:pic>
        <p:nvPicPr>
          <p:cNvPr id="11" name="Picture 10"/>
          <p:cNvPicPr>
            <a:picLocks noChangeAspect="1"/>
          </p:cNvPicPr>
          <p:nvPr userDrawn="1"/>
        </p:nvPicPr>
        <p:blipFill>
          <a:blip r:embed="rId2"/>
          <a:stretch>
            <a:fillRect/>
          </a:stretch>
        </p:blipFill>
        <p:spPr>
          <a:xfrm>
            <a:off x="9466506" y="417062"/>
            <a:ext cx="2165472" cy="64875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矩形 1"/>
          <p:cNvSpPr/>
          <p:nvPr userDrawn="1"/>
        </p:nvSpPr>
        <p:spPr>
          <a:xfrm>
            <a:off x="11134502" y="6464625"/>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 </a:t>
            </a:r>
            <a:fld id="{2EEF1883-7A0E-4F66-9932-E581691AD397}" type="slidenum">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fld>
            <a:r>
              <a:rPr lang="zh-CN" altLang="en-US" sz="1200" dirty="0">
                <a:solidFill>
                  <a:schemeClr val="tx1">
                    <a:lumMod val="65000"/>
                    <a:lumOff val="35000"/>
                  </a:schemeClr>
                </a:solidFill>
              </a:rPr>
              <a:t>  </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9" name="组合 143"/>
          <p:cNvGrpSpPr/>
          <p:nvPr userDrawn="1"/>
        </p:nvGrpSpPr>
        <p:grpSpPr>
          <a:xfrm rot="16200000" flipH="1">
            <a:off x="497682" y="156899"/>
            <a:ext cx="179387" cy="1174750"/>
            <a:chOff x="4399082" y="1624876"/>
            <a:chExt cx="231871" cy="3276600"/>
          </a:xfrm>
        </p:grpSpPr>
        <p:cxnSp>
          <p:nvCxnSpPr>
            <p:cNvPr id="20" name="直接连接符 144"/>
            <p:cNvCxnSpPr/>
            <p:nvPr/>
          </p:nvCxnSpPr>
          <p:spPr>
            <a:xfrm rot="5400000" flipV="1">
              <a:off x="2992653" y="3263176"/>
              <a:ext cx="327660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cxnSp>
          <p:nvCxnSpPr>
            <p:cNvPr id="21" name="直接连接符 145"/>
            <p:cNvCxnSpPr/>
            <p:nvPr/>
          </p:nvCxnSpPr>
          <p:spPr>
            <a:xfrm rot="5400000" flipV="1">
              <a:off x="3608507" y="2415451"/>
              <a:ext cx="1581150" cy="0"/>
            </a:xfrm>
            <a:prstGeom prst="line">
              <a:avLst/>
            </a:prstGeom>
            <a:noFill/>
            <a:ln w="38100" cap="flat" cmpd="sng" algn="ctr">
              <a:gradFill flip="none" rotWithShape="1">
                <a:gsLst>
                  <a:gs pos="30000">
                    <a:srgbClr val="145397"/>
                  </a:gs>
                  <a:gs pos="100000">
                    <a:srgbClr val="145397">
                      <a:alpha val="0"/>
                    </a:srgbClr>
                  </a:gs>
                </a:gsLst>
                <a:lin ang="0" scaled="1"/>
                <a:tileRect/>
              </a:gradFill>
              <a:prstDash val="solid"/>
              <a:miter lim="800000"/>
            </a:ln>
            <a:effectLst/>
          </p:spPr>
        </p:cxnSp>
      </p:grpSp>
      <p:sp>
        <p:nvSpPr>
          <p:cNvPr id="22" name="标题 1"/>
          <p:cNvSpPr>
            <a:spLocks noGrp="1"/>
          </p:cNvSpPr>
          <p:nvPr>
            <p:ph type="title"/>
          </p:nvPr>
        </p:nvSpPr>
        <p:spPr>
          <a:xfrm>
            <a:off x="699053" y="170292"/>
            <a:ext cx="8448919" cy="556581"/>
          </a:xfrm>
        </p:spPr>
        <p:txBody>
          <a:bodyPr>
            <a:normAutofit/>
          </a:bodyPr>
          <a:lstStyle>
            <a:lvl1pPr marL="0" marR="0" indent="0" algn="l" defTabSz="914400" rtl="0" eaLnBrk="1" fontAlgn="auto" latinLnBrk="0" hangingPunct="1">
              <a:lnSpc>
                <a:spcPct val="90000"/>
              </a:lnSpc>
              <a:spcBef>
                <a:spcPct val="0"/>
              </a:spcBef>
              <a:spcAft>
                <a:spcPts val="0"/>
              </a:spcAft>
              <a:buClrTx/>
              <a:buSzTx/>
              <a:buFontTx/>
              <a:buNone/>
              <a:defRPr sz="2800" b="1">
                <a:solidFill>
                  <a:schemeClr val="tx1">
                    <a:lumMod val="75000"/>
                    <a:lumOff val="25000"/>
                  </a:schemeClr>
                </a:solidFill>
                <a:latin typeface="+mj-ea"/>
                <a:ea typeface="+mj-ea"/>
              </a:defRPr>
            </a:lvl1pPr>
          </a:lstStyle>
          <a:p>
            <a:r>
              <a:rPr lang="en-US" altLang="zh-CN" dirty="0"/>
              <a:t>Click to edit Master title style</a:t>
            </a:r>
            <a:endParaRPr lang="zh-CN" altLang="en-US" dirty="0"/>
          </a:p>
        </p:txBody>
      </p:sp>
      <p:pic>
        <p:nvPicPr>
          <p:cNvPr id="9" name="Picture 8"/>
          <p:cNvPicPr>
            <a:picLocks noChangeAspect="1"/>
          </p:cNvPicPr>
          <p:nvPr userDrawn="1"/>
        </p:nvPicPr>
        <p:blipFill>
          <a:blip r:embed="rId2"/>
          <a:stretch>
            <a:fillRect/>
          </a:stretch>
        </p:blipFill>
        <p:spPr>
          <a:xfrm>
            <a:off x="9466506" y="417062"/>
            <a:ext cx="2165472" cy="64875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F8ECE-9046-D546-B280-19CA0B41645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B608B-DBF7-A043-8814-F273A8068CF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tags" Target="../tags/tag51.xml"/><Relationship Id="rId2" Type="http://schemas.openxmlformats.org/officeDocument/2006/relationships/image" Target="../media/image10.png"/><Relationship Id="rId1" Type="http://schemas.openxmlformats.org/officeDocument/2006/relationships/tags" Target="../tags/tag50.xml"/></Relationships>
</file>

<file path=ppt/slides/_rels/slide11.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image" Target="../media/image11.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6" Type="http://schemas.openxmlformats.org/officeDocument/2006/relationships/notesSlide" Target="../notesSlides/notesSlide11.xml"/><Relationship Id="rId15" Type="http://schemas.openxmlformats.org/officeDocument/2006/relationships/slideLayout" Target="../slideLayouts/slideLayout3.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tags" Target="../tags/tag5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3.png"/><Relationship Id="rId10" Type="http://schemas.openxmlformats.org/officeDocument/2006/relationships/notesSlide" Target="../notesSlides/notesSlide13.xml"/><Relationship Id="rId1" Type="http://schemas.openxmlformats.org/officeDocument/2006/relationships/tags" Target="../tags/tag66.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tags" Target="../tags/tag74.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3.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tags" Target="../tags/tag13.xml"/><Relationship Id="rId5" Type="http://schemas.openxmlformats.org/officeDocument/2006/relationships/image" Target="../media/image4.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5.png"/><Relationship Id="rId13" Type="http://schemas.openxmlformats.org/officeDocument/2006/relationships/notesSlide" Target="../notesSlides/notesSlide6.xml"/><Relationship Id="rId12" Type="http://schemas.openxmlformats.org/officeDocument/2006/relationships/slideLayout" Target="../slideLayouts/slideLayout3.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6.png"/><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notesSlide" Target="../notesSlides/notesSlide7.xml"/><Relationship Id="rId1" Type="http://schemas.openxmlformats.org/officeDocument/2006/relationships/tags" Target="../tags/tag24.xml"/></Relationships>
</file>

<file path=ppt/slides/_rels/slide8.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7.png"/><Relationship Id="rId12" Type="http://schemas.openxmlformats.org/officeDocument/2006/relationships/notesSlide" Target="../notesSlides/notesSlide8.xml"/><Relationship Id="rId11" Type="http://schemas.openxmlformats.org/officeDocument/2006/relationships/slideLayout" Target="../slideLayouts/slideLayout3.xml"/><Relationship Id="rId10" Type="http://schemas.openxmlformats.org/officeDocument/2006/relationships/tags" Target="../tags/tag39.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4" Type="http://schemas.openxmlformats.org/officeDocument/2006/relationships/notesSlide" Target="../notesSlides/notesSlide9.xml"/><Relationship Id="rId13" Type="http://schemas.openxmlformats.org/officeDocument/2006/relationships/slideLayout" Target="../slideLayouts/slideLayout3.xml"/><Relationship Id="rId12" Type="http://schemas.openxmlformats.org/officeDocument/2006/relationships/image" Target="../media/image9.png"/><Relationship Id="rId11" Type="http://schemas.openxmlformats.org/officeDocument/2006/relationships/tags" Target="../tags/tag49.xml"/><Relationship Id="rId10" Type="http://schemas.openxmlformats.org/officeDocument/2006/relationships/image" Target="../media/image8.png"/><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3048408" y="2601735"/>
            <a:ext cx="8746066" cy="521970"/>
          </a:xfrm>
          <a:prstGeom prst="rect">
            <a:avLst/>
          </a:prstGeom>
        </p:spPr>
        <p:txBody>
          <a:bodyPr wrap="square">
            <a:spAutoFit/>
          </a:bodyPr>
          <a:lstStyle/>
          <a:p>
            <a:pPr algn="ctr" fontAlgn="base">
              <a:spcBef>
                <a:spcPct val="0"/>
              </a:spcBef>
              <a:spcAft>
                <a:spcPct val="0"/>
              </a:spcAft>
              <a:defRPr/>
            </a:pPr>
            <a:r>
              <a:rPr lang="en-US" altLang="zh-CN" sz="2800" b="1" dirty="0">
                <a:solidFill>
                  <a:srgbClr val="165499"/>
                </a:solidFill>
                <a:latin typeface="Times New Roman" panose="02020603050405020304" pitchFamily="18" charset="0"/>
                <a:ea typeface="黑体" panose="02010609060101010101" pitchFamily="49" charset="-122"/>
                <a:cs typeface="Times New Roman" panose="02020603050405020304" pitchFamily="18" charset="0"/>
              </a:rPr>
              <a:t>Symbolic Execution </a:t>
            </a:r>
            <a:r>
              <a:rPr lang="en-US" altLang="zh-CN" sz="2800" b="1" dirty="0">
                <a:solidFill>
                  <a:srgbClr val="165499"/>
                </a:solidFill>
                <a:latin typeface="Times New Roman" panose="02020603050405020304" pitchFamily="18" charset="0"/>
                <a:ea typeface="黑体" panose="02010609060101010101" pitchFamily="49" charset="-122"/>
                <a:cs typeface="Times New Roman" panose="02020603050405020304" pitchFamily="18" charset="0"/>
              </a:rPr>
              <a:t>Techniques</a:t>
            </a:r>
            <a:endParaRPr lang="en-US" altLang="zh-CN" sz="2800" b="1" dirty="0">
              <a:solidFill>
                <a:srgbClr val="165499"/>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3" name="Picture 52"/>
          <p:cNvPicPr>
            <a:picLocks noChangeAspect="1"/>
          </p:cNvPicPr>
          <p:nvPr/>
        </p:nvPicPr>
        <p:blipFill>
          <a:blip r:embed="rId1"/>
          <a:stretch>
            <a:fillRect/>
          </a:stretch>
        </p:blipFill>
        <p:spPr>
          <a:xfrm>
            <a:off x="0" y="0"/>
            <a:ext cx="2659266" cy="6868637"/>
          </a:xfrm>
          <a:prstGeom prst="rect">
            <a:avLst/>
          </a:prstGeom>
        </p:spPr>
      </p:pic>
      <p:sp>
        <p:nvSpPr>
          <p:cNvPr id="54" name="矩形 7"/>
          <p:cNvSpPr/>
          <p:nvPr/>
        </p:nvSpPr>
        <p:spPr>
          <a:xfrm>
            <a:off x="887840" y="1494392"/>
            <a:ext cx="804777" cy="1865126"/>
          </a:xfrm>
          <a:prstGeom prst="rect">
            <a:avLst/>
          </a:prstGeom>
        </p:spPr>
        <p:txBody>
          <a:bodyPr vert="horz" wrap="square">
            <a:spAutoFit/>
          </a:bodyPr>
          <a:lstStyle/>
          <a:p>
            <a:pPr algn="ctr">
              <a:lnSpc>
                <a:spcPct val="90000"/>
              </a:lnSpc>
            </a:pPr>
            <a:r>
              <a:rPr lang="zh-CN" altLang="en-US" sz="3200" b="1" dirty="0">
                <a:solidFill>
                  <a:schemeClr val="bg1">
                    <a:alpha val="45000"/>
                  </a:schemeClr>
                </a:solidFill>
                <a:latin typeface="微软雅黑 Light" panose="020B0502040204020203" pitchFamily="34" charset="-122"/>
                <a:ea typeface="微软雅黑 Light" panose="020B0502040204020203" pitchFamily="34" charset="-122"/>
              </a:rPr>
              <a:t>實事求是</a:t>
            </a:r>
            <a:endParaRPr lang="zh-CN" altLang="en-US" sz="3200" b="1" dirty="0">
              <a:solidFill>
                <a:schemeClr val="bg1">
                  <a:alpha val="45000"/>
                </a:schemeClr>
              </a:solidFill>
              <a:latin typeface="微软雅黑 Light" panose="020B0502040204020203" pitchFamily="34" charset="-122"/>
              <a:ea typeface="微软雅黑 Light" panose="020B0502040204020203" pitchFamily="34" charset="-122"/>
            </a:endParaRPr>
          </a:p>
        </p:txBody>
      </p:sp>
      <p:sp>
        <p:nvSpPr>
          <p:cNvPr id="8" name="TextBox 1"/>
          <p:cNvSpPr txBox="1"/>
          <p:nvPr/>
        </p:nvSpPr>
        <p:spPr>
          <a:xfrm>
            <a:off x="6798272" y="4202050"/>
            <a:ext cx="5031762" cy="1691005"/>
          </a:xfrm>
          <a:prstGeom prst="rect">
            <a:avLst/>
          </a:prstGeom>
          <a:noFill/>
        </p:spPr>
        <p:txBody>
          <a:bodyPr wrap="square" rtlCol="0">
            <a:spAutoFit/>
          </a:bodyPr>
          <a:lstStyle/>
          <a:p>
            <a:pPr algn="r">
              <a:lnSpc>
                <a:spcPct val="13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Static Symbolic Execution,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3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Dynamic Symbolic Execution,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3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Selective Symbolic Execution,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3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Symbolic Backward Execution,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30000"/>
              </a:lnSpc>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Some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Challenges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2"/>
          <a:stretch>
            <a:fillRect/>
          </a:stretch>
        </p:blipFill>
        <p:spPr>
          <a:xfrm>
            <a:off x="10836620" y="309379"/>
            <a:ext cx="992289" cy="10066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Memory Model—</a:t>
            </a:r>
            <a:r>
              <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Fully </a:t>
            </a:r>
            <a:r>
              <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Memory</a:t>
            </a:r>
            <a:endPar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圆角矩形 38"/>
          <p:cNvSpPr/>
          <p:nvPr/>
        </p:nvSpPr>
        <p:spPr>
          <a:xfrm>
            <a:off x="7389495" y="169672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6472555" y="2451735"/>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a[1] = 1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7" name="圆角矩形 6"/>
          <p:cNvSpPr/>
          <p:nvPr/>
        </p:nvSpPr>
        <p:spPr>
          <a:xfrm>
            <a:off x="4328795" y="3206750"/>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a[1] = 1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rgbClr val="FF0000"/>
                </a:solidFill>
                <a:latin typeface="Times New Roman" panose="02020603050405020304" pitchFamily="18" charset="0"/>
                <a:cs typeface="Times New Roman" panose="02020603050405020304" pitchFamily="18" charset="0"/>
              </a:rPr>
              <a:t>PC: V1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8" name="圆角矩形 7"/>
          <p:cNvSpPr/>
          <p:nvPr/>
        </p:nvSpPr>
        <p:spPr>
          <a:xfrm>
            <a:off x="6472555" y="3961765"/>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a[1] = 1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rgbClr val="FF0000"/>
                </a:solidFill>
                <a:latin typeface="Times New Roman" panose="02020603050405020304" pitchFamily="18" charset="0"/>
                <a:cs typeface="Times New Roman" panose="02020603050405020304" pitchFamily="18" charset="0"/>
              </a:rPr>
              <a:t>PC: </a:t>
            </a:r>
            <a:r>
              <a:rPr lang="en-US" altLang="zh-CN">
                <a:solidFill>
                  <a:srgbClr val="FF0000"/>
                </a:solidFill>
                <a:latin typeface="Times New Roman" panose="02020603050405020304" pitchFamily="18" charset="0"/>
                <a:cs typeface="Times New Roman" panose="02020603050405020304" pitchFamily="18" charset="0"/>
                <a:sym typeface="+mn-ea"/>
              </a:rPr>
              <a:t>V1 = 1</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sp>
        <p:nvSpPr>
          <p:cNvPr id="9" name="圆角矩形 8"/>
          <p:cNvSpPr/>
          <p:nvPr/>
        </p:nvSpPr>
        <p:spPr>
          <a:xfrm>
            <a:off x="8573135" y="3206750"/>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a[1] = 1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rgbClr val="FF0000"/>
                </a:solidFill>
                <a:latin typeface="Times New Roman" panose="02020603050405020304" pitchFamily="18" charset="0"/>
                <a:cs typeface="Times New Roman" panose="02020603050405020304" pitchFamily="18" charset="0"/>
              </a:rPr>
              <a:t>PC: </a:t>
            </a:r>
            <a:r>
              <a:rPr lang="en-US" altLang="zh-CN">
                <a:solidFill>
                  <a:srgbClr val="FF0000"/>
                </a:solidFill>
                <a:latin typeface="Times New Roman" panose="02020603050405020304" pitchFamily="18" charset="0"/>
                <a:cs typeface="Times New Roman" panose="02020603050405020304" pitchFamily="18" charset="0"/>
                <a:sym typeface="+mn-ea"/>
              </a:rPr>
              <a:t>V1 = 2</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cxnSp>
        <p:nvCxnSpPr>
          <p:cNvPr id="10" name="直接箭头连接符 9"/>
          <p:cNvCxnSpPr>
            <a:stCxn id="39" idx="2"/>
            <a:endCxn id="5" idx="0"/>
          </p:cNvCxnSpPr>
          <p:nvPr/>
        </p:nvCxnSpPr>
        <p:spPr>
          <a:xfrm>
            <a:off x="8239760" y="2245995"/>
            <a:ext cx="0" cy="205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2"/>
          </p:cNvCxnSpPr>
          <p:nvPr/>
        </p:nvCxnSpPr>
        <p:spPr>
          <a:xfrm>
            <a:off x="8239760" y="3001010"/>
            <a:ext cx="0" cy="960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1"/>
            <a:endCxn id="7" idx="0"/>
          </p:cNvCxnSpPr>
          <p:nvPr/>
        </p:nvCxnSpPr>
        <p:spPr>
          <a:xfrm rot="10800000" flipV="1">
            <a:off x="6095365" y="2726690"/>
            <a:ext cx="376555" cy="4800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9" idx="0"/>
          </p:cNvCxnSpPr>
          <p:nvPr/>
        </p:nvCxnSpPr>
        <p:spPr>
          <a:xfrm>
            <a:off x="10006965" y="2726690"/>
            <a:ext cx="333375" cy="4800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6471920" y="4716780"/>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t>
            </a:r>
            <a:r>
              <a:rPr lang="en-US" altLang="zh-CN">
                <a:solidFill>
                  <a:srgbClr val="FF0000"/>
                </a:solidFill>
                <a:latin typeface="Times New Roman" panose="02020603050405020304" pitchFamily="18" charset="0"/>
                <a:cs typeface="Times New Roman" panose="02020603050405020304" pitchFamily="18" charset="0"/>
              </a:rPr>
              <a:t>a[1] = 3</a:t>
            </a:r>
            <a:r>
              <a:rPr lang="en-US" altLang="zh-CN">
                <a:solidFill>
                  <a:schemeClr val="tx1"/>
                </a:solidFill>
                <a:latin typeface="Times New Roman" panose="02020603050405020304" pitchFamily="18" charset="0"/>
                <a:cs typeface="Times New Roman" panose="02020603050405020304" pitchFamily="18" charset="0"/>
              </a:rPr>
              <a:t>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a:t>
            </a:r>
            <a:r>
              <a:rPr lang="en-US" altLang="zh-CN">
                <a:solidFill>
                  <a:schemeClr val="tx1"/>
                </a:solidFill>
                <a:latin typeface="Times New Roman" panose="02020603050405020304" pitchFamily="18" charset="0"/>
                <a:cs typeface="Times New Roman" panose="02020603050405020304" pitchFamily="18" charset="0"/>
                <a:sym typeface="+mn-ea"/>
              </a:rPr>
              <a:t>V1 = 1</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8" name="圆角矩形 17"/>
          <p:cNvSpPr/>
          <p:nvPr/>
        </p:nvSpPr>
        <p:spPr>
          <a:xfrm>
            <a:off x="4328795" y="5471795"/>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t>
            </a:r>
            <a:r>
              <a:rPr lang="en-US" altLang="zh-CN">
                <a:solidFill>
                  <a:srgbClr val="FF0000"/>
                </a:solidFill>
                <a:latin typeface="Times New Roman" panose="02020603050405020304" pitchFamily="18" charset="0"/>
                <a:cs typeface="Times New Roman" panose="02020603050405020304" pitchFamily="18" charset="0"/>
              </a:rPr>
              <a:t>a[0] = 3</a:t>
            </a:r>
            <a:r>
              <a:rPr lang="en-US" altLang="zh-CN">
                <a:solidFill>
                  <a:schemeClr val="tx1"/>
                </a:solidFill>
                <a:latin typeface="Times New Roman" panose="02020603050405020304" pitchFamily="18" charset="0"/>
                <a:cs typeface="Times New Roman" panose="02020603050405020304" pitchFamily="18" charset="0"/>
              </a:rPr>
              <a:t>, a[1] = 1 ,a[2] = 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9" name="圆角矩形 18"/>
          <p:cNvSpPr/>
          <p:nvPr/>
        </p:nvSpPr>
        <p:spPr>
          <a:xfrm>
            <a:off x="8573135" y="5471795"/>
            <a:ext cx="353441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a[0] = 0, a[1] = 1 ,</a:t>
            </a:r>
            <a:r>
              <a:rPr lang="en-US" altLang="zh-CN">
                <a:solidFill>
                  <a:srgbClr val="FF0000"/>
                </a:solidFill>
                <a:latin typeface="Times New Roman" panose="02020603050405020304" pitchFamily="18" charset="0"/>
                <a:cs typeface="Times New Roman" panose="02020603050405020304" pitchFamily="18" charset="0"/>
              </a:rPr>
              <a:t>a[2] = 3</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a:t>
            </a:r>
            <a:r>
              <a:rPr lang="en-US" altLang="zh-CN">
                <a:solidFill>
                  <a:schemeClr val="tx1"/>
                </a:solidFill>
                <a:latin typeface="Times New Roman" panose="02020603050405020304" pitchFamily="18" charset="0"/>
                <a:cs typeface="Times New Roman" panose="02020603050405020304" pitchFamily="18" charset="0"/>
                <a:sym typeface="+mn-ea"/>
              </a:rPr>
              <a:t>V1 = 2</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0" name="直接箭头连接符 19"/>
          <p:cNvCxnSpPr>
            <a:stCxn id="7" idx="2"/>
            <a:endCxn id="18" idx="0"/>
          </p:cNvCxnSpPr>
          <p:nvPr/>
        </p:nvCxnSpPr>
        <p:spPr>
          <a:xfrm>
            <a:off x="6096000" y="3756025"/>
            <a:ext cx="0" cy="171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9" idx="0"/>
          </p:cNvCxnSpPr>
          <p:nvPr/>
        </p:nvCxnSpPr>
        <p:spPr>
          <a:xfrm>
            <a:off x="10340340" y="3756025"/>
            <a:ext cx="0" cy="171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4" idx="0"/>
          </p:cNvCxnSpPr>
          <p:nvPr/>
        </p:nvCxnSpPr>
        <p:spPr>
          <a:xfrm flipH="1">
            <a:off x="8239125" y="4511040"/>
            <a:ext cx="635" cy="2057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custDataLst>
              <p:tags r:id="rId1"/>
            </p:custDataLst>
          </p:nvPr>
        </p:nvPicPr>
        <p:blipFill>
          <a:blip r:embed="rId2"/>
          <a:stretch>
            <a:fillRect/>
          </a:stretch>
        </p:blipFill>
        <p:spPr>
          <a:xfrm>
            <a:off x="879475" y="1271905"/>
            <a:ext cx="3114675" cy="3057525"/>
          </a:xfrm>
          <a:prstGeom prst="rect">
            <a:avLst/>
          </a:prstGeom>
        </p:spPr>
      </p:pic>
      <p:sp>
        <p:nvSpPr>
          <p:cNvPr id="36" name="文本框 35"/>
          <p:cNvSpPr txBox="1"/>
          <p:nvPr>
            <p:custDataLst>
              <p:tags r:id="rId3"/>
            </p:custDataLst>
          </p:nvPr>
        </p:nvSpPr>
        <p:spPr>
          <a:xfrm>
            <a:off x="435610" y="4511040"/>
            <a:ext cx="3574415" cy="1520825"/>
          </a:xfrm>
          <a:prstGeom prst="rect">
            <a:avLst/>
          </a:prstGeom>
          <a:noFill/>
        </p:spPr>
        <p:txBody>
          <a:bodyPr wrap="square" rtlCol="0">
            <a:noAutofit/>
          </a:bodyPr>
          <a:p>
            <a:r>
              <a:rPr lang="zh-CN" altLang="en-US">
                <a:latin typeface="黑体" panose="02010609060101010101" pitchFamily="49" charset="-122"/>
                <a:ea typeface="黑体" panose="02010609060101010101" pitchFamily="49" charset="-122"/>
                <a:cs typeface="Times New Roman" panose="02020603050405020304" pitchFamily="18" charset="0"/>
              </a:rPr>
              <a:t>假设数组是依靠内存分配函数分配给指针的，就不能知道数组的大小，也就是还不能建模</a:t>
            </a:r>
            <a:r>
              <a:rPr lang="zh-CN" altLang="en-US">
                <a:latin typeface="黑体" panose="02010609060101010101" pitchFamily="49" charset="-122"/>
                <a:ea typeface="黑体" panose="02010609060101010101" pitchFamily="49" charset="-122"/>
                <a:cs typeface="Times New Roman" panose="02020603050405020304" pitchFamily="18" charset="0"/>
                <a:sym typeface="+mn-ea"/>
              </a:rPr>
              <a:t>指针</a:t>
            </a:r>
            <a:r>
              <a:rPr lang="zh-CN" altLang="en-US">
                <a:latin typeface="黑体" panose="02010609060101010101" pitchFamily="49" charset="-122"/>
                <a:ea typeface="黑体" panose="02010609060101010101" pitchFamily="49" charset="-122"/>
                <a:cs typeface="Times New Roman" panose="02020603050405020304" pitchFamily="18" charset="0"/>
              </a:rPr>
              <a:t>。</a:t>
            </a:r>
            <a:endParaRPr lang="zh-CN" altLang="en-US">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James C. King. 1976. Symbolic Execution and Program Testing. Commun. ACM 19, 7 (1976), 385–394</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animBg="1"/>
      <p:bldP spid="39" grpId="1" animBg="1"/>
      <p:bldP spid="5" grpId="1" animBg="1"/>
      <p:bldP spid="9" grpId="0" animBg="1"/>
      <p:bldP spid="8" grpId="0" animBg="1"/>
      <p:bldP spid="7" grpId="0" animBg="1"/>
      <p:bldP spid="9" grpId="1" animBg="1"/>
      <p:bldP spid="8" grpId="1" animBg="1"/>
      <p:bldP spid="7" grpId="1" animBg="1"/>
      <p:bldP spid="14" grpId="0" animBg="1"/>
      <p:bldP spid="18" grpId="0" animBg="1"/>
      <p:bldP spid="19" grpId="0" animBg="1"/>
      <p:bldP spid="14" grpId="1" animBg="1"/>
      <p:bldP spid="18" grpId="1" animBg="1"/>
      <p:bldP spid="19" grpId="1" animBg="1"/>
      <p:bldP spid="36" grpId="0"/>
      <p:bldP spid="3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Memory Model—</a:t>
            </a:r>
            <a:r>
              <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Address </a:t>
            </a:r>
            <a:r>
              <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Concretization</a:t>
            </a:r>
            <a:endParaRPr lang="en-US" altLang="zh-CN"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圆角矩形 14"/>
          <p:cNvSpPr/>
          <p:nvPr>
            <p:custDataLst>
              <p:tags r:id="rId1"/>
            </p:custDataLst>
          </p:nvPr>
        </p:nvSpPr>
        <p:spPr>
          <a:xfrm>
            <a:off x="5641023" y="1483995"/>
            <a:ext cx="170053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1</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4" name="圆角矩形 23"/>
          <p:cNvSpPr/>
          <p:nvPr>
            <p:custDataLst>
              <p:tags r:id="rId2"/>
            </p:custDataLst>
          </p:nvPr>
        </p:nvSpPr>
        <p:spPr>
          <a:xfrm>
            <a:off x="5322253" y="2539365"/>
            <a:ext cx="233807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1, p = 0x0000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6" name="圆角矩形 25"/>
          <p:cNvSpPr/>
          <p:nvPr>
            <p:custDataLst>
              <p:tags r:id="rId3"/>
            </p:custDataLst>
          </p:nvPr>
        </p:nvSpPr>
        <p:spPr>
          <a:xfrm>
            <a:off x="4949508" y="3594735"/>
            <a:ext cx="308356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1, p = 0x0000, p[1]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7" name="圆角矩形 26"/>
          <p:cNvSpPr/>
          <p:nvPr>
            <p:custDataLst>
              <p:tags r:id="rId4"/>
            </p:custDataLst>
          </p:nvPr>
        </p:nvSpPr>
        <p:spPr>
          <a:xfrm>
            <a:off x="4792345" y="4650105"/>
            <a:ext cx="339852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1, p = 0x0000, p[1] = 0, b=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pic>
        <p:nvPicPr>
          <p:cNvPr id="28" name="图片 27"/>
          <p:cNvPicPr>
            <a:picLocks noChangeAspect="1"/>
          </p:cNvPicPr>
          <p:nvPr>
            <p:custDataLst>
              <p:tags r:id="rId5"/>
            </p:custDataLst>
          </p:nvPr>
        </p:nvPicPr>
        <p:blipFill>
          <a:blip r:embed="rId6"/>
          <a:stretch>
            <a:fillRect/>
          </a:stretch>
        </p:blipFill>
        <p:spPr>
          <a:xfrm>
            <a:off x="838200" y="1671320"/>
            <a:ext cx="3667125" cy="3514725"/>
          </a:xfrm>
          <a:prstGeom prst="rect">
            <a:avLst/>
          </a:prstGeom>
        </p:spPr>
      </p:pic>
      <p:cxnSp>
        <p:nvCxnSpPr>
          <p:cNvPr id="29" name="直接箭头连接符 28"/>
          <p:cNvCxnSpPr>
            <a:stCxn id="15" idx="2"/>
            <a:endCxn id="24" idx="0"/>
          </p:cNvCxnSpPr>
          <p:nvPr/>
        </p:nvCxnSpPr>
        <p:spPr>
          <a:xfrm>
            <a:off x="6491605" y="228473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4" idx="2"/>
            <a:endCxn id="26" idx="0"/>
          </p:cNvCxnSpPr>
          <p:nvPr/>
        </p:nvCxnSpPr>
        <p:spPr>
          <a:xfrm>
            <a:off x="6491605" y="334010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6" idx="2"/>
            <a:endCxn id="27" idx="0"/>
          </p:cNvCxnSpPr>
          <p:nvPr/>
        </p:nvCxnSpPr>
        <p:spPr>
          <a:xfrm>
            <a:off x="6491605" y="439547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圆角矩形 31"/>
          <p:cNvSpPr/>
          <p:nvPr>
            <p:custDataLst>
              <p:tags r:id="rId7"/>
            </p:custDataLst>
          </p:nvPr>
        </p:nvSpPr>
        <p:spPr>
          <a:xfrm>
            <a:off x="9430703" y="1483995"/>
            <a:ext cx="170053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x = 1</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3" name="圆角矩形 32"/>
          <p:cNvSpPr/>
          <p:nvPr>
            <p:custDataLst>
              <p:tags r:id="rId8"/>
            </p:custDataLst>
          </p:nvPr>
        </p:nvSpPr>
        <p:spPr>
          <a:xfrm>
            <a:off x="9111933" y="2539365"/>
            <a:ext cx="233807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a:t>
            </a:r>
            <a:r>
              <a:rPr lang="en-US" altLang="zh-CN">
                <a:solidFill>
                  <a:schemeClr val="tx1"/>
                </a:solidFill>
                <a:latin typeface="Times New Roman" panose="02020603050405020304" pitchFamily="18" charset="0"/>
                <a:cs typeface="Times New Roman" panose="02020603050405020304" pitchFamily="18" charset="0"/>
                <a:sym typeface="+mn-ea"/>
              </a:rPr>
              <a:t>p = 0x0000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x = 1, p = 0x0000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4" name="圆角矩形 33"/>
          <p:cNvSpPr/>
          <p:nvPr>
            <p:custDataLst>
              <p:tags r:id="rId9"/>
            </p:custDataLst>
          </p:nvPr>
        </p:nvSpPr>
        <p:spPr>
          <a:xfrm>
            <a:off x="8739188" y="3594735"/>
            <a:ext cx="308356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x = V1, </a:t>
            </a:r>
            <a:r>
              <a:rPr lang="en-US" altLang="zh-CN">
                <a:solidFill>
                  <a:schemeClr val="tx1"/>
                </a:solidFill>
                <a:latin typeface="Times New Roman" panose="02020603050405020304" pitchFamily="18" charset="0"/>
                <a:cs typeface="Times New Roman" panose="02020603050405020304" pitchFamily="18" charset="0"/>
                <a:sym typeface="+mn-ea"/>
              </a:rPr>
              <a:t>p = 0x0000, p[1]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x = 1, p = 0x0000, p[1]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35" name="圆角矩形 34"/>
          <p:cNvSpPr/>
          <p:nvPr>
            <p:custDataLst>
              <p:tags r:id="rId10"/>
            </p:custDataLst>
          </p:nvPr>
        </p:nvSpPr>
        <p:spPr>
          <a:xfrm>
            <a:off x="8543290" y="4650105"/>
            <a:ext cx="351536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x = V1, p = 0x0000, p[1] = 0, b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x = 1, p = 0x0000, p[1] = 0, b=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36" name="直接箭头连接符 35"/>
          <p:cNvCxnSpPr>
            <a:stCxn id="32" idx="2"/>
            <a:endCxn id="33" idx="0"/>
          </p:cNvCxnSpPr>
          <p:nvPr>
            <p:custDataLst>
              <p:tags r:id="rId11"/>
            </p:custDataLst>
          </p:nvPr>
        </p:nvCxnSpPr>
        <p:spPr>
          <a:xfrm>
            <a:off x="10281285" y="228473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3" idx="2"/>
            <a:endCxn id="34" idx="0"/>
          </p:cNvCxnSpPr>
          <p:nvPr>
            <p:custDataLst>
              <p:tags r:id="rId12"/>
            </p:custDataLst>
          </p:nvPr>
        </p:nvCxnSpPr>
        <p:spPr>
          <a:xfrm>
            <a:off x="10281285" y="334010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2"/>
            <a:endCxn id="35" idx="0"/>
          </p:cNvCxnSpPr>
          <p:nvPr>
            <p:custDataLst>
              <p:tags r:id="rId13"/>
            </p:custDataLst>
          </p:nvPr>
        </p:nvCxnSpPr>
        <p:spPr>
          <a:xfrm>
            <a:off x="10281285" y="439547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4"/>
            </p:custDataLst>
          </p:nvPr>
        </p:nvSpPr>
        <p:spPr>
          <a:xfrm>
            <a:off x="930910" y="5715000"/>
            <a:ext cx="9871710" cy="991235"/>
          </a:xfrm>
          <a:prstGeom prst="rect">
            <a:avLst/>
          </a:prstGeom>
          <a:noFill/>
        </p:spPr>
        <p:txBody>
          <a:bodyPr wrap="square" rtlCol="0">
            <a:noAutofit/>
          </a:bodyPr>
          <a:p>
            <a:r>
              <a:rPr lang="zh-CN" altLang="en-US">
                <a:latin typeface="黑体" panose="02010609060101010101" pitchFamily="49" charset="-122"/>
                <a:ea typeface="黑体" panose="02010609060101010101" pitchFamily="49" charset="-122"/>
                <a:cs typeface="Times New Roman" panose="02020603050405020304" pitchFamily="18" charset="0"/>
              </a:rPr>
              <a:t>准确性损失过大，可以取两个内存模型的均衡，分析不同次具体执行时地址是否是接近的，如果比较接近则只使用一个指针。</a:t>
            </a:r>
            <a:r>
              <a:rPr lang="en-US" altLang="zh-CN">
                <a:latin typeface="黑体" panose="02010609060101010101" pitchFamily="49" charset="-122"/>
                <a:ea typeface="黑体" panose="02010609060101010101" pitchFamily="49" charset="-122"/>
                <a:cs typeface="Times New Roman" panose="02020603050405020304" pitchFamily="18" charset="0"/>
              </a:rPr>
              <a:t>Fully Memory(</a:t>
            </a:r>
            <a:r>
              <a:rPr lang="zh-CN" altLang="en-US">
                <a:latin typeface="黑体" panose="02010609060101010101" pitchFamily="49" charset="-122"/>
                <a:ea typeface="黑体" panose="02010609060101010101" pitchFamily="49" charset="-122"/>
                <a:cs typeface="Times New Roman" panose="02020603050405020304" pitchFamily="18" charset="0"/>
              </a:rPr>
              <a:t>每个指针对应一个状态</a:t>
            </a:r>
            <a:r>
              <a:rPr lang="en-US" altLang="zh-CN">
                <a:latin typeface="黑体" panose="02010609060101010101" pitchFamily="49" charset="-122"/>
                <a:ea typeface="黑体" panose="02010609060101010101" pitchFamily="49" charset="-122"/>
                <a:cs typeface="Times New Roman" panose="02020603050405020304" pitchFamily="18" charset="0"/>
              </a:rPr>
              <a:t>)——Address Concretization(</a:t>
            </a:r>
            <a:r>
              <a:rPr lang="zh-CN" altLang="en-US">
                <a:latin typeface="黑体" panose="02010609060101010101" pitchFamily="49" charset="-122"/>
                <a:ea typeface="黑体" panose="02010609060101010101" pitchFamily="49" charset="-122"/>
                <a:cs typeface="Times New Roman" panose="02020603050405020304" pitchFamily="18" charset="0"/>
              </a:rPr>
              <a:t>所有指针对应同一个状态</a:t>
            </a:r>
            <a:r>
              <a:rPr lang="en-US" altLang="zh-CN">
                <a:latin typeface="黑体" panose="02010609060101010101" pitchFamily="49" charset="-122"/>
                <a:ea typeface="黑体" panose="02010609060101010101" pitchFamily="49" charset="-122"/>
                <a:cs typeface="Times New Roman" panose="02020603050405020304" pitchFamily="18" charset="0"/>
              </a:rPr>
              <a:t>)——Patial Memory(</a:t>
            </a:r>
            <a:r>
              <a:rPr lang="zh-CN" altLang="en-US">
                <a:latin typeface="黑体" panose="02010609060101010101" pitchFamily="49" charset="-122"/>
                <a:ea typeface="黑体" panose="02010609060101010101" pitchFamily="49" charset="-122"/>
                <a:cs typeface="Times New Roman" panose="02020603050405020304" pitchFamily="18" charset="0"/>
              </a:rPr>
              <a:t>多个指针对应一个状态</a:t>
            </a:r>
            <a:r>
              <a:rPr lang="en-US" altLang="zh-CN">
                <a:latin typeface="黑体" panose="02010609060101010101" pitchFamily="49" charset="-122"/>
                <a:ea typeface="黑体" panose="02010609060101010101" pitchFamily="49" charset="-122"/>
                <a:cs typeface="Times New Roman" panose="02020603050405020304" pitchFamily="18" charset="0"/>
              </a:rPr>
              <a:t>)</a:t>
            </a:r>
            <a:endParaRPr lang="zh-CN" altLang="en-US">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p:cNvSpPr txBox="1"/>
          <p:nvPr/>
        </p:nvSpPr>
        <p:spPr>
          <a:xfrm>
            <a:off x="930910" y="6565900"/>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Koushik Sen, Darko Marinov, and Gul Agha. 2005. CUTE: A Concolic Unit Testing Engine for C.(ESEC/FSE’13) </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24" grpId="1" animBg="1"/>
      <p:bldP spid="26" grpId="1" animBg="1"/>
      <p:bldP spid="27" grpId="1" animBg="1"/>
      <p:bldP spid="40" grpId="0"/>
      <p:bldP spid="4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Memory Model—</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Object</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1725295" y="1297940"/>
            <a:ext cx="8742045" cy="3294380"/>
          </a:xfrm>
          <a:prstGeom prst="rect">
            <a:avLst/>
          </a:prstGeom>
        </p:spPr>
      </p:pic>
      <p:sp>
        <p:nvSpPr>
          <p:cNvPr id="11" name="文本框 1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Sarfraz Khurshid, Corina S. Pasareanu, and Willem Visser. 2003. Generalized Symbolic Execution for Model Checking and Testing. (TACAS’03)</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Interaction With The </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Environment</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stretch>
            <a:fillRect/>
          </a:stretch>
        </p:blipFill>
        <p:spPr>
          <a:xfrm>
            <a:off x="975995" y="2339975"/>
            <a:ext cx="3292475" cy="2178050"/>
          </a:xfrm>
          <a:prstGeom prst="rect">
            <a:avLst/>
          </a:prstGeom>
        </p:spPr>
      </p:pic>
      <p:sp>
        <p:nvSpPr>
          <p:cNvPr id="4" name="圆角矩形 3"/>
          <p:cNvSpPr/>
          <p:nvPr/>
        </p:nvSpPr>
        <p:spPr>
          <a:xfrm>
            <a:off x="1017270" y="3093720"/>
            <a:ext cx="2588895" cy="842010"/>
          </a:xfrm>
          <a:prstGeom prst="round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custDataLst>
              <p:tags r:id="rId3"/>
            </p:custDataLst>
          </p:nvPr>
        </p:nvSpPr>
        <p:spPr>
          <a:xfrm>
            <a:off x="5274310" y="2686050"/>
            <a:ext cx="6755130" cy="368300"/>
          </a:xfrm>
          <a:prstGeom prst="rect">
            <a:avLst/>
          </a:prstGeom>
        </p:spPr>
        <p:txBody>
          <a:bodyPr wrap="square">
            <a:spAutoFit/>
          </a:bodyPr>
          <a:p>
            <a:pPr algn="l"/>
            <a:r>
              <a:rPr lang="zh-CN" dirty="0">
                <a:ea typeface="黑体" panose="02010609060101010101" pitchFamily="49" charset="-122"/>
                <a:cs typeface="Times New Roman" panose="02020603050405020304" pitchFamily="18" charset="0"/>
              </a:rPr>
              <a:t>具体</a:t>
            </a:r>
            <a:r>
              <a:rPr dirty="0">
                <a:ea typeface="黑体" panose="02010609060101010101" pitchFamily="49" charset="-122"/>
                <a:cs typeface="Times New Roman" panose="02020603050405020304" pitchFamily="18" charset="0"/>
              </a:rPr>
              <a:t>执行对环境的调用</a:t>
            </a:r>
            <a:endParaRPr dirty="0">
              <a:ea typeface="黑体" panose="02010609060101010101" pitchFamily="49" charset="-122"/>
              <a:cs typeface="Times New Roman" panose="02020603050405020304" pitchFamily="18" charset="0"/>
            </a:endParaRPr>
          </a:p>
        </p:txBody>
      </p:sp>
      <p:sp>
        <p:nvSpPr>
          <p:cNvPr id="27" name="矩形 26"/>
          <p:cNvSpPr/>
          <p:nvPr>
            <p:custDataLst>
              <p:tags r:id="rId4"/>
            </p:custDataLst>
          </p:nvPr>
        </p:nvSpPr>
        <p:spPr>
          <a:xfrm>
            <a:off x="4843145" y="272214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19" name="矩形 18"/>
          <p:cNvSpPr/>
          <p:nvPr>
            <p:custDataLst>
              <p:tags r:id="rId5"/>
            </p:custDataLst>
          </p:nvPr>
        </p:nvSpPr>
        <p:spPr>
          <a:xfrm>
            <a:off x="5264785" y="3211830"/>
            <a:ext cx="6187440" cy="368300"/>
          </a:xfrm>
          <a:prstGeom prst="rect">
            <a:avLst/>
          </a:prstGeom>
        </p:spPr>
        <p:txBody>
          <a:bodyPr wrap="square">
            <a:spAutoFit/>
          </a:bodyPr>
          <a:p>
            <a:pPr algn="l"/>
            <a:r>
              <a:rPr lang="zh-CN" dirty="0">
                <a:ea typeface="黑体" panose="02010609060101010101" pitchFamily="49" charset="-122"/>
                <a:cs typeface="Times New Roman" panose="02020603050405020304" pitchFamily="18" charset="0"/>
              </a:rPr>
              <a:t>对</a:t>
            </a:r>
            <a:r>
              <a:rPr dirty="0">
                <a:ea typeface="黑体" panose="02010609060101010101" pitchFamily="49" charset="-122"/>
                <a:cs typeface="Times New Roman" panose="02020603050405020304" pitchFamily="18" charset="0"/>
              </a:rPr>
              <a:t>环境</a:t>
            </a:r>
            <a:r>
              <a:rPr lang="zh-CN" dirty="0">
                <a:ea typeface="黑体" panose="02010609060101010101" pitchFamily="49" charset="-122"/>
                <a:cs typeface="Times New Roman" panose="02020603050405020304" pitchFamily="18" charset="0"/>
              </a:rPr>
              <a:t>进行</a:t>
            </a:r>
            <a:r>
              <a:rPr dirty="0">
                <a:ea typeface="黑体" panose="02010609060101010101" pitchFamily="49" charset="-122"/>
                <a:cs typeface="Times New Roman" panose="02020603050405020304" pitchFamily="18" charset="0"/>
              </a:rPr>
              <a:t>建模</a:t>
            </a:r>
            <a:endParaRPr dirty="0">
              <a:ea typeface="黑体" panose="02010609060101010101" pitchFamily="49" charset="-122"/>
              <a:cs typeface="Times New Roman" panose="02020603050405020304" pitchFamily="18" charset="0"/>
            </a:endParaRPr>
          </a:p>
        </p:txBody>
      </p:sp>
      <p:sp>
        <p:nvSpPr>
          <p:cNvPr id="23" name="矩形 22"/>
          <p:cNvSpPr/>
          <p:nvPr>
            <p:custDataLst>
              <p:tags r:id="rId6"/>
            </p:custDataLst>
          </p:nvPr>
        </p:nvSpPr>
        <p:spPr>
          <a:xfrm>
            <a:off x="4833620" y="324792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32" name="矩形 31"/>
          <p:cNvSpPr/>
          <p:nvPr>
            <p:custDataLst>
              <p:tags r:id="rId7"/>
            </p:custDataLst>
          </p:nvPr>
        </p:nvSpPr>
        <p:spPr>
          <a:xfrm>
            <a:off x="5255260" y="3737610"/>
            <a:ext cx="6353810" cy="368300"/>
          </a:xfrm>
          <a:prstGeom prst="rect">
            <a:avLst/>
          </a:prstGeom>
        </p:spPr>
        <p:txBody>
          <a:bodyPr wrap="square">
            <a:spAutoFit/>
          </a:bodyPr>
          <a:p>
            <a:pPr algn="l"/>
            <a:r>
              <a:rPr dirty="0">
                <a:latin typeface="Times New Roman" panose="02020603050405020304" pitchFamily="18" charset="0"/>
                <a:ea typeface="黑体" panose="02010609060101010101" pitchFamily="49" charset="-122"/>
                <a:cs typeface="Times New Roman" panose="02020603050405020304" pitchFamily="18" charset="0"/>
              </a:rPr>
              <a:t>分叉整个系统状态</a:t>
            </a:r>
            <a:endParaRPr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p:cNvSpPr/>
          <p:nvPr>
            <p:custDataLst>
              <p:tags r:id="rId8"/>
            </p:custDataLst>
          </p:nvPr>
        </p:nvSpPr>
        <p:spPr>
          <a:xfrm>
            <a:off x="4824095" y="377370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custDataLst>
              <p:tags r:id="rId1"/>
            </p:custDataLst>
          </p:nvPr>
        </p:nvSpPr>
        <p:spPr>
          <a:xfrm>
            <a:off x="7446645" y="4104005"/>
            <a:ext cx="1713230" cy="544830"/>
          </a:xfrm>
          <a:prstGeom prst="roundRect">
            <a:avLst/>
          </a:prstGeom>
          <a:solidFill>
            <a:srgbClr val="C49C12"/>
          </a:solid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Path Explosion</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Pruning</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39" name="圆角矩形 38"/>
          <p:cNvSpPr/>
          <p:nvPr/>
        </p:nvSpPr>
        <p:spPr>
          <a:xfrm>
            <a:off x="6718300" y="164655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if (a &gt; 0)</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8418830" y="287528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if (a &gt; 1)</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sym typeface="+mn-ea"/>
              </a:rPr>
              <a:t>PC: a&lt;=0</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5017770" y="287528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rPr>
              <a:t>PC: a&gt;0</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7" name="圆角矩形 6"/>
          <p:cNvSpPr/>
          <p:nvPr/>
        </p:nvSpPr>
        <p:spPr>
          <a:xfrm>
            <a:off x="5017770" y="410400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if (a &gt; 1)</a:t>
            </a:r>
            <a:endParaRPr lang="en-US" altLang="zh-CN" b="1">
              <a:solidFill>
                <a:schemeClr val="tx1"/>
              </a:solidFill>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rcRect r="53079"/>
          <a:stretch>
            <a:fillRect/>
          </a:stretch>
        </p:blipFill>
        <p:spPr>
          <a:xfrm>
            <a:off x="838200" y="2149475"/>
            <a:ext cx="2225675" cy="2695575"/>
          </a:xfrm>
          <a:prstGeom prst="rect">
            <a:avLst/>
          </a:prstGeom>
        </p:spPr>
      </p:pic>
      <p:sp>
        <p:nvSpPr>
          <p:cNvPr id="12" name="圆角矩形 11"/>
          <p:cNvSpPr/>
          <p:nvPr/>
        </p:nvSpPr>
        <p:spPr>
          <a:xfrm>
            <a:off x="7446645" y="410400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rgbClr val="C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sym typeface="+mn-ea"/>
              </a:rPr>
              <a:t>PC: a&lt;=0 a&gt;1</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9411970" y="4104005"/>
            <a:ext cx="198564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3...</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sym typeface="+mn-ea"/>
              </a:rPr>
              <a:t>PC: a&lt;=0</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3962400" y="529463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rPr>
              <a:t>PC: a&gt;1</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6040120" y="529463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latin typeface="Times New Roman" panose="02020603050405020304" pitchFamily="18" charset="0"/>
                <a:cs typeface="Times New Roman" panose="02020603050405020304" pitchFamily="18" charset="0"/>
              </a:rPr>
              <a:t>3...</a:t>
            </a:r>
            <a:endParaRPr lang="en-US" altLang="zh-CN" b="1">
              <a:solidFill>
                <a:schemeClr val="tx1"/>
              </a:solidFill>
              <a:latin typeface="Times New Roman" panose="02020603050405020304" pitchFamily="18" charset="0"/>
              <a:cs typeface="Times New Roman" panose="02020603050405020304" pitchFamily="18" charset="0"/>
            </a:endParaRPr>
          </a:p>
          <a:p>
            <a:pPr algn="ctr"/>
            <a:r>
              <a:rPr lang="en-US" altLang="zh-CN" b="1">
                <a:solidFill>
                  <a:schemeClr val="tx1"/>
                </a:solidFill>
                <a:latin typeface="Times New Roman" panose="02020603050405020304" pitchFamily="18" charset="0"/>
                <a:cs typeface="Times New Roman" panose="02020603050405020304" pitchFamily="18" charset="0"/>
                <a:sym typeface="+mn-ea"/>
              </a:rPr>
              <a:t>PC: 0&lt;a&lt;=1</a:t>
            </a:r>
            <a:endParaRPr lang="en-US" altLang="zh-CN" b="1">
              <a:solidFill>
                <a:schemeClr val="tx1"/>
              </a:solidFill>
              <a:latin typeface="Times New Roman" panose="02020603050405020304" pitchFamily="18" charset="0"/>
              <a:cs typeface="Times New Roman" panose="02020603050405020304" pitchFamily="18" charset="0"/>
            </a:endParaRPr>
          </a:p>
        </p:txBody>
      </p:sp>
      <p:cxnSp>
        <p:nvCxnSpPr>
          <p:cNvPr id="17" name="肘形连接符 16"/>
          <p:cNvCxnSpPr>
            <a:stCxn id="39" idx="1"/>
            <a:endCxn id="6" idx="0"/>
          </p:cNvCxnSpPr>
          <p:nvPr/>
        </p:nvCxnSpPr>
        <p:spPr>
          <a:xfrm rot="10800000" flipV="1">
            <a:off x="5867400" y="1921510"/>
            <a:ext cx="850265" cy="953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39" idx="3"/>
          </p:cNvCxnSpPr>
          <p:nvPr/>
        </p:nvCxnSpPr>
        <p:spPr>
          <a:xfrm>
            <a:off x="8418830" y="1921510"/>
            <a:ext cx="868045" cy="953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p:cNvCxnSpPr>
          <p:nvPr/>
        </p:nvCxnSpPr>
        <p:spPr>
          <a:xfrm flipH="1">
            <a:off x="5867400" y="3424555"/>
            <a:ext cx="635" cy="679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 idx="1"/>
            <a:endCxn id="12" idx="0"/>
          </p:cNvCxnSpPr>
          <p:nvPr/>
        </p:nvCxnSpPr>
        <p:spPr>
          <a:xfrm rot="10800000" flipV="1">
            <a:off x="8296910" y="3150235"/>
            <a:ext cx="121920" cy="953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3"/>
            <a:endCxn id="13" idx="0"/>
          </p:cNvCxnSpPr>
          <p:nvPr/>
        </p:nvCxnSpPr>
        <p:spPr>
          <a:xfrm>
            <a:off x="10119360" y="3150235"/>
            <a:ext cx="285750" cy="953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1"/>
            <a:endCxn id="14" idx="0"/>
          </p:cNvCxnSpPr>
          <p:nvPr/>
        </p:nvCxnSpPr>
        <p:spPr>
          <a:xfrm rot="10800000" flipV="1">
            <a:off x="4812030" y="4378960"/>
            <a:ext cx="205105" cy="9156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7" idx="3"/>
            <a:endCxn id="15" idx="0"/>
          </p:cNvCxnSpPr>
          <p:nvPr/>
        </p:nvCxnSpPr>
        <p:spPr>
          <a:xfrm>
            <a:off x="6718300" y="4378960"/>
            <a:ext cx="172085" cy="9156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Volodymyr Kuznetsov, Johannes Kinder, Stefan Bucur, and George Candea. 2012. Efficient State Merging in Symbolic Execution. (PLDI’12).</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39" grpId="1" animBg="1"/>
      <p:bldP spid="5" grpId="1" animBg="1"/>
      <p:bldP spid="6" grpId="1" animBg="1"/>
      <p:bldP spid="7" grpId="1" animBg="1"/>
      <p:bldP spid="27"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Path Explosion</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Merging</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838200" y="2710815"/>
            <a:ext cx="3127375" cy="1788160"/>
          </a:xfrm>
          <a:prstGeom prst="rect">
            <a:avLst/>
          </a:prstGeom>
        </p:spPr>
      </p:pic>
      <p:sp>
        <p:nvSpPr>
          <p:cNvPr id="39" name="圆角矩形 38"/>
          <p:cNvSpPr/>
          <p:nvPr/>
        </p:nvSpPr>
        <p:spPr>
          <a:xfrm>
            <a:off x="7313930" y="172783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5878830" y="257429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&lt;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8599805" y="257429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&gt;=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5607050" y="3546475"/>
            <a:ext cx="224409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2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&lt;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8" name="圆角矩形 7"/>
          <p:cNvSpPr/>
          <p:nvPr/>
        </p:nvSpPr>
        <p:spPr>
          <a:xfrm>
            <a:off x="8328025" y="3546475"/>
            <a:ext cx="224409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3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&gt;= 5</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9" name="肘形连接符 8"/>
          <p:cNvCxnSpPr>
            <a:stCxn id="39" idx="1"/>
            <a:endCxn id="4" idx="0"/>
          </p:cNvCxnSpPr>
          <p:nvPr/>
        </p:nvCxnSpPr>
        <p:spPr>
          <a:xfrm rot="10800000" flipV="1">
            <a:off x="6728460" y="2002790"/>
            <a:ext cx="584835"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9" idx="3"/>
            <a:endCxn id="5" idx="0"/>
          </p:cNvCxnSpPr>
          <p:nvPr/>
        </p:nvCxnSpPr>
        <p:spPr>
          <a:xfrm>
            <a:off x="9014460" y="2002790"/>
            <a:ext cx="43561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p:cNvCxnSpPr>
          <p:nvPr/>
        </p:nvCxnSpPr>
        <p:spPr>
          <a:xfrm flipH="1">
            <a:off x="6728460" y="3123565"/>
            <a:ext cx="635"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8" idx="0"/>
          </p:cNvCxnSpPr>
          <p:nvPr/>
        </p:nvCxnSpPr>
        <p:spPr>
          <a:xfrm>
            <a:off x="9450070" y="3123565"/>
            <a:ext cx="0"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5607050" y="4518660"/>
            <a:ext cx="224409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return 2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&lt;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8328025" y="4518660"/>
            <a:ext cx="224409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return 3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&gt;= 5</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15" name="直接箭头连接符 14"/>
          <p:cNvCxnSpPr>
            <a:stCxn id="6" idx="2"/>
            <a:endCxn id="13" idx="0"/>
          </p:cNvCxnSpPr>
          <p:nvPr/>
        </p:nvCxnSpPr>
        <p:spPr>
          <a:xfrm>
            <a:off x="6729095" y="4095750"/>
            <a:ext cx="0"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2"/>
            <a:endCxn id="14" idx="0"/>
          </p:cNvCxnSpPr>
          <p:nvPr/>
        </p:nvCxnSpPr>
        <p:spPr>
          <a:xfrm>
            <a:off x="9450070" y="4095750"/>
            <a:ext cx="0" cy="42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39740" y="4487545"/>
            <a:ext cx="5106670" cy="61595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5539740" y="3849370"/>
            <a:ext cx="5106670" cy="282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5539740" y="3531235"/>
            <a:ext cx="5106670" cy="282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Patrice Godefroid. 2007. Compositional Dynamic Test Generation. In Proc. 34th ACM SIGPLAN-SIGACT Symp. on Principles of Progr. Lang. (POPL’07).</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 grpId="0" animBg="1"/>
      <p:bldP spid="5" grpId="0" animBg="1"/>
      <p:bldP spid="4" grpId="1" animBg="1"/>
      <p:bldP spid="5" grpId="1" animBg="1"/>
      <p:bldP spid="6" grpId="0" animBg="1"/>
      <p:bldP spid="8" grpId="0" animBg="1"/>
      <p:bldP spid="6" grpId="1" animBg="1"/>
      <p:bldP spid="8" grpId="1" animBg="1"/>
      <p:bldP spid="13" grpId="0" animBg="1"/>
      <p:bldP spid="14" grpId="0" animBg="1"/>
      <p:bldP spid="13" grpId="1" animBg="1"/>
      <p:bldP spid="14" grpId="1" animBg="1"/>
      <p:bldP spid="19" grpId="0" animBg="1"/>
      <p:bldP spid="19" grpId="1" animBg="1"/>
      <p:bldP spid="18" grpId="0" animBg="1"/>
      <p:bldP spid="18" grpId="1"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Path Explosion</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rPr>
              <a:t>Merging</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838200" y="2710815"/>
            <a:ext cx="3127375" cy="1788160"/>
          </a:xfrm>
          <a:prstGeom prst="rect">
            <a:avLst/>
          </a:prstGeom>
        </p:spPr>
      </p:pic>
      <p:sp>
        <p:nvSpPr>
          <p:cNvPr id="39" name="圆角矩形 38"/>
          <p:cNvSpPr/>
          <p:nvPr/>
        </p:nvSpPr>
        <p:spPr>
          <a:xfrm>
            <a:off x="7313930" y="172783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5878830" y="257429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&lt;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8599805" y="2574290"/>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&gt;= 5</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5879465" y="3546475"/>
            <a:ext cx="442087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V1, y = ite( V1 &lt; 5, 2 * V1, 3 * V1 )</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9" name="肘形连接符 8"/>
          <p:cNvCxnSpPr>
            <a:stCxn id="39" idx="1"/>
            <a:endCxn id="4" idx="0"/>
          </p:cNvCxnSpPr>
          <p:nvPr/>
        </p:nvCxnSpPr>
        <p:spPr>
          <a:xfrm rot="10800000" flipV="1">
            <a:off x="6728460" y="2002790"/>
            <a:ext cx="584835"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9" idx="3"/>
            <a:endCxn id="5" idx="0"/>
          </p:cNvCxnSpPr>
          <p:nvPr/>
        </p:nvCxnSpPr>
        <p:spPr>
          <a:xfrm>
            <a:off x="9014460" y="2002790"/>
            <a:ext cx="435610" cy="5715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5878195" y="4501515"/>
            <a:ext cx="442150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return </a:t>
            </a:r>
            <a:r>
              <a:rPr lang="en-US" altLang="zh-CN">
                <a:solidFill>
                  <a:schemeClr val="tx1"/>
                </a:solidFill>
                <a:latin typeface="Times New Roman" panose="02020603050405020304" pitchFamily="18" charset="0"/>
                <a:cs typeface="Times New Roman" panose="02020603050405020304" pitchFamily="18" charset="0"/>
                <a:sym typeface="+mn-ea"/>
              </a:rPr>
              <a:t>ite( V1 &lt; 5, 2 * V1, 3 * V1 )</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15" name="直接箭头连接符 14"/>
          <p:cNvCxnSpPr>
            <a:stCxn id="6" idx="2"/>
            <a:endCxn id="13" idx="0"/>
          </p:cNvCxnSpPr>
          <p:nvPr/>
        </p:nvCxnSpPr>
        <p:spPr>
          <a:xfrm flipH="1">
            <a:off x="8089265" y="4095750"/>
            <a:ext cx="635" cy="405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4" idx="3"/>
            <a:endCxn id="6" idx="0"/>
          </p:cNvCxnSpPr>
          <p:nvPr/>
        </p:nvCxnSpPr>
        <p:spPr>
          <a:xfrm>
            <a:off x="7579360" y="2849245"/>
            <a:ext cx="510540" cy="6972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5" idx="1"/>
          </p:cNvCxnSpPr>
          <p:nvPr/>
        </p:nvCxnSpPr>
        <p:spPr>
          <a:xfrm rot="10800000" flipV="1">
            <a:off x="8089265" y="2849245"/>
            <a:ext cx="509905" cy="69723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custDataLst>
              <p:tags r:id="rId2"/>
            </p:custDataLst>
          </p:nvPr>
        </p:nvSpPr>
        <p:spPr>
          <a:xfrm>
            <a:off x="838200" y="5456555"/>
            <a:ext cx="7288530" cy="368300"/>
          </a:xfrm>
          <a:prstGeom prst="rect">
            <a:avLst/>
          </a:prstGeom>
        </p:spPr>
        <p:txBody>
          <a:bodyPr wrap="square">
            <a:spAutoFit/>
          </a:bodyPr>
          <a:p>
            <a:pPr algn="l"/>
            <a:r>
              <a:rPr lang="en-US" altLang="zh-CN" dirty="0">
                <a:ea typeface="黑体" panose="02010609060101010101" pitchFamily="49" charset="-122"/>
                <a:cs typeface="Times New Roman" panose="02020603050405020304" pitchFamily="18" charset="0"/>
              </a:rPr>
              <a:t>ite: if-then-else</a:t>
            </a:r>
            <a:r>
              <a:rPr lang="zh-CN" altLang="en-US" dirty="0">
                <a:ea typeface="黑体" panose="02010609060101010101" pitchFamily="49" charset="-122"/>
                <a:cs typeface="Times New Roman" panose="02020603050405020304" pitchFamily="18" charset="0"/>
              </a:rPr>
              <a:t>表达式，如果满足条件</a:t>
            </a:r>
            <a:r>
              <a:rPr lang="en-US" altLang="zh-CN" dirty="0">
                <a:ea typeface="黑体" panose="02010609060101010101" pitchFamily="49" charset="-122"/>
                <a:cs typeface="Times New Roman" panose="02020603050405020304" pitchFamily="18" charset="0"/>
              </a:rPr>
              <a:t>a</a:t>
            </a:r>
            <a:r>
              <a:rPr lang="zh-CN" altLang="en-US" dirty="0">
                <a:ea typeface="黑体" panose="02010609060101010101" pitchFamily="49" charset="-122"/>
                <a:cs typeface="Times New Roman" panose="02020603050405020304" pitchFamily="18" charset="0"/>
              </a:rPr>
              <a:t>，则执行语句</a:t>
            </a:r>
            <a:r>
              <a:rPr lang="en-US" altLang="zh-CN" dirty="0">
                <a:ea typeface="黑体" panose="02010609060101010101" pitchFamily="49" charset="-122"/>
                <a:cs typeface="Times New Roman" panose="02020603050405020304" pitchFamily="18" charset="0"/>
              </a:rPr>
              <a:t>b</a:t>
            </a:r>
            <a:r>
              <a:rPr lang="zh-CN" altLang="en-US" dirty="0">
                <a:ea typeface="黑体" panose="02010609060101010101" pitchFamily="49" charset="-122"/>
                <a:cs typeface="Times New Roman" panose="02020603050405020304" pitchFamily="18" charset="0"/>
              </a:rPr>
              <a:t>，否则执行语句</a:t>
            </a:r>
            <a:r>
              <a:rPr lang="en-US" altLang="zh-CN" dirty="0">
                <a:ea typeface="黑体" panose="02010609060101010101" pitchFamily="49" charset="-122"/>
                <a:cs typeface="Times New Roman" panose="02020603050405020304" pitchFamily="18" charset="0"/>
              </a:rPr>
              <a:t>c</a:t>
            </a:r>
            <a:endParaRPr lang="en-US" altLang="zh-CN" dirty="0">
              <a:ea typeface="黑体" panose="02010609060101010101" pitchFamily="49" charset="-122"/>
              <a:cs typeface="Times New Roman" panose="02020603050405020304" pitchFamily="18" charset="0"/>
            </a:endParaRPr>
          </a:p>
        </p:txBody>
      </p:sp>
      <p:sp>
        <p:nvSpPr>
          <p:cNvPr id="21" name="文本框 2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Patrice Godefroid. 2007. Compositional Dynamic Test Generation. In Proc. 34th ACM SIGPLAN-SIGACT Symp. on Principles of Progr. Lang. (POPL’07).</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3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Concrete</a:t>
            </a:r>
            <a:r>
              <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 Execution</a:t>
            </a:r>
            <a:endPar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p:cNvSpPr/>
          <p:nvPr/>
        </p:nvSpPr>
        <p:spPr>
          <a:xfrm>
            <a:off x="4584700" y="1005205"/>
            <a:ext cx="1564005" cy="1438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custDataLst>
              <p:tags r:id="rId1"/>
            </p:custDataLst>
          </p:nvPr>
        </p:nvPicPr>
        <p:blipFill>
          <a:blip r:embed="rId2"/>
          <a:stretch>
            <a:fillRect/>
          </a:stretch>
        </p:blipFill>
        <p:spPr>
          <a:xfrm>
            <a:off x="1191260" y="2319020"/>
            <a:ext cx="3143250" cy="2219325"/>
          </a:xfrm>
          <a:prstGeom prst="rect">
            <a:avLst/>
          </a:prstGeom>
        </p:spPr>
      </p:pic>
      <p:sp>
        <p:nvSpPr>
          <p:cNvPr id="14" name="圆角矩形 13"/>
          <p:cNvSpPr/>
          <p:nvPr/>
        </p:nvSpPr>
        <p:spPr>
          <a:xfrm>
            <a:off x="6148070" y="1593850"/>
            <a:ext cx="5151755" cy="4623435"/>
          </a:xfrm>
          <a:prstGeom prst="roundRect">
            <a:avLst/>
          </a:prstGeom>
          <a:noFill/>
          <a:ln w="19050">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095615" y="1738630"/>
            <a:ext cx="186626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function foobar</a:t>
            </a:r>
            <a:endParaRPr lang="en-US" altLang="zh-CN">
              <a:latin typeface="Times New Roman" panose="02020603050405020304" pitchFamily="18" charset="0"/>
              <a:cs typeface="Times New Roman" panose="02020603050405020304" pitchFamily="18" charset="0"/>
            </a:endParaRPr>
          </a:p>
        </p:txBody>
      </p:sp>
      <p:sp>
        <p:nvSpPr>
          <p:cNvPr id="16" name="圆角矩形 15"/>
          <p:cNvSpPr/>
          <p:nvPr/>
        </p:nvSpPr>
        <p:spPr>
          <a:xfrm>
            <a:off x="8095615" y="2672080"/>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int x=1, y=0;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7" name="圆角矩形 16"/>
          <p:cNvSpPr/>
          <p:nvPr/>
        </p:nvSpPr>
        <p:spPr>
          <a:xfrm>
            <a:off x="8095615" y="2106930"/>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entry</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8" name="菱形 17"/>
          <p:cNvSpPr/>
          <p:nvPr/>
        </p:nvSpPr>
        <p:spPr>
          <a:xfrm>
            <a:off x="8133715" y="3237230"/>
            <a:ext cx="1615440" cy="373380"/>
          </a:xfrm>
          <a:prstGeom prst="diamond">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a != 0</a:t>
            </a:r>
            <a:endParaRPr lang="zh-CN" altLang="en-US">
              <a:solidFill>
                <a:schemeClr val="tx1"/>
              </a:solidFill>
              <a:latin typeface="Times New Roman" panose="02020603050405020304" pitchFamily="18" charset="0"/>
              <a:cs typeface="Times New Roman" panose="02020603050405020304" pitchFamily="18" charset="0"/>
              <a:sym typeface="+mn-ea"/>
            </a:endParaRPr>
          </a:p>
        </p:txBody>
      </p:sp>
      <p:sp>
        <p:nvSpPr>
          <p:cNvPr id="19" name="菱形 18"/>
          <p:cNvSpPr/>
          <p:nvPr/>
        </p:nvSpPr>
        <p:spPr>
          <a:xfrm>
            <a:off x="7261860" y="4460240"/>
            <a:ext cx="1615440" cy="373380"/>
          </a:xfrm>
          <a:prstGeom prst="diamond">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b == 0</a:t>
            </a:r>
            <a:endParaRPr lang="zh-CN" altLang="en-US">
              <a:solidFill>
                <a:schemeClr val="tx1"/>
              </a:solidFill>
              <a:latin typeface="Times New Roman" panose="02020603050405020304" pitchFamily="18" charset="0"/>
              <a:cs typeface="Times New Roman" panose="02020603050405020304" pitchFamily="18" charset="0"/>
              <a:sym typeface="+mn-ea"/>
            </a:endParaRPr>
          </a:p>
        </p:txBody>
      </p:sp>
      <p:sp>
        <p:nvSpPr>
          <p:cNvPr id="20" name="圆角矩形 19"/>
          <p:cNvSpPr/>
          <p:nvPr/>
        </p:nvSpPr>
        <p:spPr>
          <a:xfrm>
            <a:off x="7509510" y="3800475"/>
            <a:ext cx="1120775"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y = 3+x</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1" name="圆角矩形 20"/>
          <p:cNvSpPr/>
          <p:nvPr/>
        </p:nvSpPr>
        <p:spPr>
          <a:xfrm>
            <a:off x="6548755" y="5240655"/>
            <a:ext cx="1251585"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x = 2*(a+b)</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2" name="圆角矩形 21"/>
          <p:cNvSpPr/>
          <p:nvPr/>
        </p:nvSpPr>
        <p:spPr>
          <a:xfrm>
            <a:off x="9286875" y="5240655"/>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assert();</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23" name="直接箭头连接符 22"/>
          <p:cNvCxnSpPr>
            <a:stCxn id="17" idx="2"/>
            <a:endCxn id="16" idx="0"/>
          </p:cNvCxnSpPr>
          <p:nvPr/>
        </p:nvCxnSpPr>
        <p:spPr>
          <a:xfrm>
            <a:off x="8945880" y="2563495"/>
            <a:ext cx="0" cy="108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a:endCxn id="18" idx="0"/>
          </p:cNvCxnSpPr>
          <p:nvPr/>
        </p:nvCxnSpPr>
        <p:spPr>
          <a:xfrm flipH="1">
            <a:off x="8941435" y="3128645"/>
            <a:ext cx="4445" cy="108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8" idx="1"/>
            <a:endCxn id="20" idx="0"/>
          </p:cNvCxnSpPr>
          <p:nvPr/>
        </p:nvCxnSpPr>
        <p:spPr>
          <a:xfrm rot="10800000" flipV="1">
            <a:off x="8070215" y="3423285"/>
            <a:ext cx="63500" cy="3765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19" idx="0"/>
          </p:cNvCxnSpPr>
          <p:nvPr/>
        </p:nvCxnSpPr>
        <p:spPr>
          <a:xfrm flipH="1">
            <a:off x="8069580" y="4257040"/>
            <a:ext cx="635"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9" idx="1"/>
            <a:endCxn id="21" idx="0"/>
          </p:cNvCxnSpPr>
          <p:nvPr/>
        </p:nvCxnSpPr>
        <p:spPr>
          <a:xfrm rot="10800000" flipV="1">
            <a:off x="7174865" y="4646930"/>
            <a:ext cx="86995" cy="5937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8" idx="3"/>
            <a:endCxn id="22" idx="0"/>
          </p:cNvCxnSpPr>
          <p:nvPr/>
        </p:nvCxnSpPr>
        <p:spPr>
          <a:xfrm>
            <a:off x="9749155" y="3423920"/>
            <a:ext cx="387985" cy="1816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9" idx="3"/>
            <a:endCxn id="22" idx="0"/>
          </p:cNvCxnSpPr>
          <p:nvPr/>
        </p:nvCxnSpPr>
        <p:spPr>
          <a:xfrm>
            <a:off x="8877300" y="4646930"/>
            <a:ext cx="1259840" cy="5937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3"/>
            <a:endCxn id="22" idx="1"/>
          </p:cNvCxnSpPr>
          <p:nvPr/>
        </p:nvCxnSpPr>
        <p:spPr>
          <a:xfrm>
            <a:off x="7800340" y="5469255"/>
            <a:ext cx="14865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375785" y="2444115"/>
            <a:ext cx="177292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 0</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4375785" y="2939415"/>
            <a:ext cx="177292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 0, b != 0 </a:t>
            </a:r>
            <a:endParaRPr lang="en-US" altLang="zh-CN">
              <a:latin typeface="Times New Roman" panose="02020603050405020304" pitchFamily="18" charset="0"/>
              <a:cs typeface="Times New Roman" panose="02020603050405020304" pitchFamily="18" charset="0"/>
            </a:endParaRPr>
          </a:p>
        </p:txBody>
      </p:sp>
      <p:sp>
        <p:nvSpPr>
          <p:cNvPr id="35" name="文本框 34"/>
          <p:cNvSpPr txBox="1"/>
          <p:nvPr/>
        </p:nvSpPr>
        <p:spPr>
          <a:xfrm>
            <a:off x="4375785" y="3434715"/>
            <a:ext cx="177292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 0, b = 0 </a:t>
            </a:r>
            <a:endParaRPr lang="en-US" altLang="zh-CN">
              <a:latin typeface="Times New Roman" panose="02020603050405020304" pitchFamily="18" charset="0"/>
              <a:cs typeface="Times New Roman" panose="02020603050405020304" pitchFamily="18" charset="0"/>
            </a:endParaRPr>
          </a:p>
        </p:txBody>
      </p:sp>
      <p:sp>
        <p:nvSpPr>
          <p:cNvPr id="36" name="文本框 35"/>
          <p:cNvSpPr txBox="1"/>
          <p:nvPr/>
        </p:nvSpPr>
        <p:spPr>
          <a:xfrm>
            <a:off x="1191260" y="5240655"/>
            <a:ext cx="4368165" cy="92202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cs typeface="黑体" panose="02010609060101010101" pitchFamily="49" charset="-122"/>
              </a:rPr>
              <a:t>每具体执行一次只能获得一条路径，但是又不知道如何去探索新路径，使用普通</a:t>
            </a:r>
            <a:r>
              <a:rPr lang="en-US" altLang="zh-CN">
                <a:latin typeface="黑体" panose="02010609060101010101" pitchFamily="49" charset="-122"/>
                <a:ea typeface="黑体" panose="02010609060101010101" pitchFamily="49" charset="-122"/>
                <a:cs typeface="黑体" panose="02010609060101010101" pitchFamily="49" charset="-122"/>
              </a:rPr>
              <a:t>fuzzing</a:t>
            </a:r>
            <a:r>
              <a:rPr lang="zh-CN" altLang="en-US">
                <a:latin typeface="黑体" panose="02010609060101010101" pitchFamily="49" charset="-122"/>
                <a:ea typeface="黑体" panose="02010609060101010101" pitchFamily="49" charset="-122"/>
                <a:cs typeface="黑体" panose="02010609060101010101" pitchFamily="49" charset="-122"/>
              </a:rPr>
              <a:t>生成可能很难探索到</a:t>
            </a:r>
            <a:r>
              <a:rPr lang="zh-CN" altLang="en-US">
                <a:latin typeface="黑体" panose="02010609060101010101" pitchFamily="49" charset="-122"/>
                <a:ea typeface="黑体" panose="02010609060101010101" pitchFamily="49" charset="-122"/>
                <a:cs typeface="黑体" panose="02010609060101010101" pitchFamily="49" charset="-122"/>
              </a:rPr>
              <a:t>新路径</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par>
                                <p:cTn id="34" presetID="22" presetClass="entr" presetSubtype="4"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down)">
                                      <p:cBhvr>
                                        <p:cTn id="36" dur="500"/>
                                        <p:tgtEl>
                                          <p:spTgt spid="2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down)">
                                      <p:cBhvr>
                                        <p:cTn id="42" dur="500"/>
                                        <p:tgtEl>
                                          <p:spTgt spid="2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down)">
                                      <p:cBhvr>
                                        <p:cTn id="45" dur="500"/>
                                        <p:tgtEl>
                                          <p:spTgt spid="19"/>
                                        </p:tgtEl>
                                      </p:cBhvr>
                                    </p:animEffect>
                                  </p:childTnLst>
                                </p:cTn>
                              </p:par>
                              <p:par>
                                <p:cTn id="46" presetID="22" presetClass="entr" presetSubtype="4"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down)">
                                      <p:cBhvr>
                                        <p:cTn id="53" dur="500"/>
                                        <p:tgtEl>
                                          <p:spTgt spid="35"/>
                                        </p:tgtEl>
                                      </p:cBhvr>
                                    </p:animEffect>
                                  </p:childTnLst>
                                </p:cTn>
                              </p:par>
                              <p:par>
                                <p:cTn id="54" presetID="22" presetClass="entr" presetSubtype="4"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par>
                                <p:cTn id="60" presetID="22" presetClass="entr" presetSubtype="4"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down)">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7" grpId="0" animBg="1"/>
      <p:bldP spid="16" grpId="0" animBg="1"/>
      <p:bldP spid="18" grpId="0" animBg="1"/>
      <p:bldP spid="22" grpId="0" animBg="1"/>
      <p:bldP spid="33" grpId="1"/>
      <p:bldP spid="17" grpId="1" animBg="1"/>
      <p:bldP spid="16" grpId="1" animBg="1"/>
      <p:bldP spid="18" grpId="1" animBg="1"/>
      <p:bldP spid="22" grpId="1" animBg="1"/>
      <p:bldP spid="34" grpId="0"/>
      <p:bldP spid="20" grpId="0" animBg="1"/>
      <p:bldP spid="19" grpId="0" animBg="1"/>
      <p:bldP spid="34" grpId="1"/>
      <p:bldP spid="20" grpId="1" animBg="1"/>
      <p:bldP spid="19" grpId="1" animBg="1"/>
      <p:bldP spid="35" grpId="0"/>
      <p:bldP spid="21" grpId="0" animBg="1"/>
      <p:bldP spid="35" grpId="1"/>
      <p:bldP spid="21" grpId="1" animBg="1"/>
      <p:bldP spid="36" grpId="0"/>
      <p:bldP spid="3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Symbolic </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圆角矩形 2"/>
          <p:cNvSpPr/>
          <p:nvPr/>
        </p:nvSpPr>
        <p:spPr>
          <a:xfrm>
            <a:off x="5545455" y="1610360"/>
            <a:ext cx="5536565" cy="4623435"/>
          </a:xfrm>
          <a:prstGeom prst="roundRect">
            <a:avLst/>
          </a:prstGeom>
          <a:noFill/>
          <a:ln w="19050">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095615" y="1738630"/>
            <a:ext cx="186626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function foobar</a:t>
            </a:r>
            <a:endParaRPr lang="en-US" altLang="zh-CN">
              <a:latin typeface="Times New Roman" panose="02020603050405020304" pitchFamily="18" charset="0"/>
              <a:cs typeface="Times New Roman" panose="02020603050405020304" pitchFamily="18" charset="0"/>
            </a:endParaRPr>
          </a:p>
        </p:txBody>
      </p:sp>
      <p:sp>
        <p:nvSpPr>
          <p:cNvPr id="5" name="圆角矩形 4"/>
          <p:cNvSpPr/>
          <p:nvPr/>
        </p:nvSpPr>
        <p:spPr>
          <a:xfrm>
            <a:off x="8095615" y="2672080"/>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int x=1, y=0;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8095615" y="2106930"/>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Times New Roman" panose="02020603050405020304" pitchFamily="18" charset="0"/>
                <a:cs typeface="Times New Roman" panose="02020603050405020304" pitchFamily="18" charset="0"/>
              </a:rPr>
              <a:t>int a=V1, b=V2</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7" name="菱形 6"/>
          <p:cNvSpPr/>
          <p:nvPr/>
        </p:nvSpPr>
        <p:spPr>
          <a:xfrm>
            <a:off x="7984490" y="3237230"/>
            <a:ext cx="1922780" cy="373380"/>
          </a:xfrm>
          <a:prstGeom prst="diamond">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Times New Roman" panose="02020603050405020304" pitchFamily="18" charset="0"/>
                <a:cs typeface="Times New Roman" panose="02020603050405020304" pitchFamily="18" charset="0"/>
                <a:sym typeface="+mn-ea"/>
              </a:rPr>
              <a:t>V1 != 0</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sp>
        <p:nvSpPr>
          <p:cNvPr id="8" name="菱形 7"/>
          <p:cNvSpPr/>
          <p:nvPr/>
        </p:nvSpPr>
        <p:spPr>
          <a:xfrm>
            <a:off x="6829425" y="4460240"/>
            <a:ext cx="2085975" cy="373380"/>
          </a:xfrm>
          <a:prstGeom prst="diamond">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Times New Roman" panose="02020603050405020304" pitchFamily="18" charset="0"/>
                <a:cs typeface="Times New Roman" panose="02020603050405020304" pitchFamily="18" charset="0"/>
                <a:sym typeface="+mn-ea"/>
              </a:rPr>
              <a:t>V2 == 0</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sp>
        <p:nvSpPr>
          <p:cNvPr id="9" name="圆角矩形 8"/>
          <p:cNvSpPr/>
          <p:nvPr/>
        </p:nvSpPr>
        <p:spPr>
          <a:xfrm>
            <a:off x="7327900" y="3800475"/>
            <a:ext cx="1120775"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y = 4</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圆角矩形 10"/>
          <p:cNvSpPr/>
          <p:nvPr/>
        </p:nvSpPr>
        <p:spPr>
          <a:xfrm>
            <a:off x="5746115" y="5240655"/>
            <a:ext cx="1839595"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latin typeface="Times New Roman" panose="02020603050405020304" pitchFamily="18" charset="0"/>
                <a:cs typeface="Times New Roman" panose="02020603050405020304" pitchFamily="18" charset="0"/>
              </a:rPr>
              <a:t>x = 2*(V1+V2)</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12" name="圆角矩形 11"/>
          <p:cNvSpPr/>
          <p:nvPr/>
        </p:nvSpPr>
        <p:spPr>
          <a:xfrm>
            <a:off x="9286875" y="5240655"/>
            <a:ext cx="1700530" cy="45656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assert();</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13" name="直接箭头连接符 12"/>
          <p:cNvCxnSpPr>
            <a:stCxn id="6" idx="2"/>
            <a:endCxn id="5" idx="0"/>
          </p:cNvCxnSpPr>
          <p:nvPr/>
        </p:nvCxnSpPr>
        <p:spPr>
          <a:xfrm>
            <a:off x="8945880" y="2563495"/>
            <a:ext cx="0" cy="108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2"/>
            <a:endCxn id="7" idx="0"/>
          </p:cNvCxnSpPr>
          <p:nvPr/>
        </p:nvCxnSpPr>
        <p:spPr>
          <a:xfrm>
            <a:off x="8945880" y="3128645"/>
            <a:ext cx="0" cy="1085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7" idx="1"/>
            <a:endCxn id="9" idx="0"/>
          </p:cNvCxnSpPr>
          <p:nvPr/>
        </p:nvCxnSpPr>
        <p:spPr>
          <a:xfrm rot="10800000" flipV="1">
            <a:off x="7888605" y="3423920"/>
            <a:ext cx="95885" cy="3765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9" idx="2"/>
            <a:endCxn id="8" idx="0"/>
          </p:cNvCxnSpPr>
          <p:nvPr/>
        </p:nvCxnSpPr>
        <p:spPr>
          <a:xfrm flipH="1">
            <a:off x="7872730" y="4257040"/>
            <a:ext cx="15875"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8" idx="1"/>
            <a:endCxn id="11" idx="0"/>
          </p:cNvCxnSpPr>
          <p:nvPr/>
        </p:nvCxnSpPr>
        <p:spPr>
          <a:xfrm rot="10800000" flipV="1">
            <a:off x="6666230" y="4646930"/>
            <a:ext cx="163195" cy="5937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7" idx="3"/>
            <a:endCxn id="12" idx="0"/>
          </p:cNvCxnSpPr>
          <p:nvPr/>
        </p:nvCxnSpPr>
        <p:spPr>
          <a:xfrm>
            <a:off x="9907270" y="3423920"/>
            <a:ext cx="229870" cy="18167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8" idx="3"/>
            <a:endCxn id="12" idx="0"/>
          </p:cNvCxnSpPr>
          <p:nvPr/>
        </p:nvCxnSpPr>
        <p:spPr>
          <a:xfrm>
            <a:off x="8915400" y="4646930"/>
            <a:ext cx="1221740" cy="59372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1" idx="3"/>
            <a:endCxn id="12" idx="1"/>
          </p:cNvCxnSpPr>
          <p:nvPr/>
        </p:nvCxnSpPr>
        <p:spPr>
          <a:xfrm>
            <a:off x="7585710" y="5469255"/>
            <a:ext cx="17011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custDataLst>
              <p:tags r:id="rId1"/>
            </p:custDataLst>
          </p:nvPr>
        </p:nvSpPr>
        <p:spPr>
          <a:xfrm>
            <a:off x="1640840" y="3040380"/>
            <a:ext cx="3248025" cy="368300"/>
          </a:xfrm>
          <a:prstGeom prst="rect">
            <a:avLst/>
          </a:prstGeom>
        </p:spPr>
        <p:txBody>
          <a:bodyPr wrap="square">
            <a:spAutoFit/>
          </a:bodyPr>
          <a:p>
            <a:pPr algn="l"/>
            <a:r>
              <a:rPr lang="en-US" dirty="0">
                <a:latin typeface="Times New Roman" panose="02020603050405020304" pitchFamily="18" charset="0"/>
                <a:ea typeface="黑体" panose="02010609060101010101" pitchFamily="49" charset="-122"/>
                <a:cs typeface="Times New Roman" panose="02020603050405020304" pitchFamily="18" charset="0"/>
              </a:rPr>
              <a:t>Static Symbolic Execution</a:t>
            </a:r>
            <a:endParaRPr 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4" name="矩形 43"/>
          <p:cNvSpPr/>
          <p:nvPr>
            <p:custDataLst>
              <p:tags r:id="rId2"/>
            </p:custDataLst>
          </p:nvPr>
        </p:nvSpPr>
        <p:spPr>
          <a:xfrm>
            <a:off x="1209675" y="307647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45" name="矩形 44"/>
          <p:cNvSpPr/>
          <p:nvPr>
            <p:custDataLst>
              <p:tags r:id="rId3"/>
            </p:custDataLst>
          </p:nvPr>
        </p:nvSpPr>
        <p:spPr>
          <a:xfrm>
            <a:off x="1631315" y="3566160"/>
            <a:ext cx="3267710" cy="645160"/>
          </a:xfrm>
          <a:prstGeom prst="rect">
            <a:avLst/>
          </a:prstGeom>
        </p:spPr>
        <p:txBody>
          <a:bodyPr wrap="square">
            <a:spAutoFit/>
          </a:bodyPr>
          <a:p>
            <a:pPr algn="l"/>
            <a:r>
              <a:rPr lang="en-US" dirty="0">
                <a:latin typeface="Times New Roman" panose="02020603050405020304" pitchFamily="18" charset="0"/>
                <a:ea typeface="黑体" panose="02010609060101010101" pitchFamily="49" charset="-122"/>
                <a:cs typeface="Times New Roman" panose="02020603050405020304" pitchFamily="18" charset="0"/>
              </a:rPr>
              <a:t>Dynamic Stmbolic Execution</a:t>
            </a:r>
            <a:endParaRPr lang="en-US" dirty="0">
              <a:latin typeface="Times New Roman" panose="02020603050405020304" pitchFamily="18" charset="0"/>
              <a:ea typeface="黑体" panose="02010609060101010101" pitchFamily="49" charset="-122"/>
              <a:cs typeface="Times New Roman" panose="02020603050405020304" pitchFamily="18" charset="0"/>
            </a:endParaRPr>
          </a:p>
          <a:p>
            <a:pPr algn="l"/>
            <a:r>
              <a:rPr lang="en-US" dirty="0">
                <a:latin typeface="Times New Roman" panose="02020603050405020304" pitchFamily="18" charset="0"/>
                <a:ea typeface="黑体" panose="02010609060101010101" pitchFamily="49" charset="-122"/>
                <a:cs typeface="Times New Roman" panose="02020603050405020304" pitchFamily="18" charset="0"/>
              </a:rPr>
              <a:t>(Concolic Testing)</a:t>
            </a:r>
            <a:endParaRPr 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矩形 45"/>
          <p:cNvSpPr/>
          <p:nvPr>
            <p:custDataLst>
              <p:tags r:id="rId4"/>
            </p:custDataLst>
          </p:nvPr>
        </p:nvSpPr>
        <p:spPr>
          <a:xfrm>
            <a:off x="1200150" y="360225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47" name="矩形 46"/>
          <p:cNvSpPr/>
          <p:nvPr>
            <p:custDataLst>
              <p:tags r:id="rId5"/>
            </p:custDataLst>
          </p:nvPr>
        </p:nvSpPr>
        <p:spPr>
          <a:xfrm>
            <a:off x="1621790" y="4091940"/>
            <a:ext cx="3267075" cy="368300"/>
          </a:xfrm>
          <a:prstGeom prst="rect">
            <a:avLst/>
          </a:prstGeom>
        </p:spPr>
        <p:txBody>
          <a:bodyPr wrap="square">
            <a:spAutoFit/>
          </a:bodyPr>
          <a:p>
            <a:pPr algn="l"/>
            <a:r>
              <a:rPr lang="en-US" dirty="0">
                <a:latin typeface="Times New Roman" panose="02020603050405020304" pitchFamily="18" charset="0"/>
                <a:ea typeface="黑体" panose="02010609060101010101" pitchFamily="49" charset="-122"/>
                <a:cs typeface="Times New Roman" panose="02020603050405020304" pitchFamily="18" charset="0"/>
              </a:rPr>
              <a:t>Selective Symbolic Execution</a:t>
            </a:r>
            <a:endParaRPr 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8" name="矩形 47"/>
          <p:cNvSpPr/>
          <p:nvPr>
            <p:custDataLst>
              <p:tags r:id="rId6"/>
            </p:custDataLst>
          </p:nvPr>
        </p:nvSpPr>
        <p:spPr>
          <a:xfrm>
            <a:off x="1190625" y="412803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down)">
                                      <p:cBhvr>
                                        <p:cTn id="10" dur="500"/>
                                        <p:tgtEl>
                                          <p:spTgt spid="31"/>
                                        </p:tgtEl>
                                      </p:cBhvr>
                                    </p:animEffect>
                                  </p:childTnLst>
                                </p:cTn>
                              </p:par>
                              <p:par>
                                <p:cTn id="11" presetID="22" presetClass="entr" presetSubtype="4"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par>
                                <p:cTn id="41" presetID="22" presetClass="entr" presetSubtype="4"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par>
                                <p:cTn id="47" presetID="2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down)">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7" grpId="0" bldLvl="0" animBg="1"/>
      <p:bldP spid="12" grpId="0" bldLvl="0" animBg="1"/>
      <p:bldP spid="6" grpId="1" animBg="1"/>
      <p:bldP spid="5" grpId="1" animBg="1"/>
      <p:bldP spid="7" grpId="1" animBg="1"/>
      <p:bldP spid="12" grpId="1" animBg="1"/>
      <p:bldP spid="9" grpId="0" bldLvl="0" animBg="1"/>
      <p:bldP spid="8" grpId="0" bldLvl="0" animBg="1"/>
      <p:bldP spid="9" grpId="1" animBg="1"/>
      <p:bldP spid="8" grpId="1" animBg="1"/>
      <p:bldP spid="11" grpId="0" bldLvl="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Static Symbolic Execution</a:t>
            </a:r>
            <a:endPar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 name="图片 9"/>
          <p:cNvPicPr>
            <a:picLocks noChangeAspect="1"/>
          </p:cNvPicPr>
          <p:nvPr>
            <p:custDataLst>
              <p:tags r:id="rId1"/>
            </p:custDataLst>
          </p:nvPr>
        </p:nvPicPr>
        <p:blipFill>
          <a:blip r:embed="rId2"/>
          <a:stretch>
            <a:fillRect/>
          </a:stretch>
        </p:blipFill>
        <p:spPr>
          <a:xfrm>
            <a:off x="1191260" y="2319020"/>
            <a:ext cx="3143250" cy="2219325"/>
          </a:xfrm>
          <a:prstGeom prst="rect">
            <a:avLst/>
          </a:prstGeom>
        </p:spPr>
      </p:pic>
      <p:sp>
        <p:nvSpPr>
          <p:cNvPr id="39" name="圆角矩形 38"/>
          <p:cNvSpPr/>
          <p:nvPr/>
        </p:nvSpPr>
        <p:spPr>
          <a:xfrm>
            <a:off x="8095615" y="1430655"/>
            <a:ext cx="170053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0" name="圆角矩形 39"/>
          <p:cNvSpPr/>
          <p:nvPr/>
        </p:nvSpPr>
        <p:spPr>
          <a:xfrm>
            <a:off x="7556500" y="2106930"/>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a:t>
            </a:r>
            <a:r>
              <a:rPr lang="en-US" altLang="zh-CN">
                <a:solidFill>
                  <a:srgbClr val="FF0000"/>
                </a:solidFill>
                <a:latin typeface="Times New Roman" panose="02020603050405020304" pitchFamily="18" charset="0"/>
                <a:cs typeface="Times New Roman" panose="02020603050405020304" pitchFamily="18" charset="0"/>
              </a:rPr>
              <a:t>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1" name="圆角矩形 40"/>
          <p:cNvSpPr/>
          <p:nvPr/>
        </p:nvSpPr>
        <p:spPr>
          <a:xfrm>
            <a:off x="4941570" y="2783205"/>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rgbClr val="FF0000"/>
                </a:solidFill>
                <a:latin typeface="Times New Roman" panose="02020603050405020304" pitchFamily="18" charset="0"/>
                <a:cs typeface="Times New Roman" panose="02020603050405020304" pitchFamily="18" charset="0"/>
              </a:rPr>
              <a:t>PC: V1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43" name="圆角矩形 42"/>
          <p:cNvSpPr/>
          <p:nvPr/>
        </p:nvSpPr>
        <p:spPr>
          <a:xfrm>
            <a:off x="9192895" y="2783205"/>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rgbClr val="FF0000"/>
                </a:solidFill>
                <a:latin typeface="Times New Roman" panose="02020603050405020304" pitchFamily="18" charset="0"/>
                <a:cs typeface="Times New Roman" panose="02020603050405020304" pitchFamily="18" charset="0"/>
              </a:rPr>
              <a:t>PC: V1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44" name="圆角矩形 43"/>
          <p:cNvSpPr/>
          <p:nvPr/>
        </p:nvSpPr>
        <p:spPr>
          <a:xfrm>
            <a:off x="4941570" y="3591560"/>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a:t>
            </a:r>
            <a:r>
              <a:rPr lang="en-US" altLang="zh-CN">
                <a:solidFill>
                  <a:srgbClr val="FF0000"/>
                </a:solidFill>
                <a:latin typeface="Times New Roman" panose="02020603050405020304" pitchFamily="18" charset="0"/>
                <a:cs typeface="Times New Roman" panose="02020603050405020304" pitchFamily="18" charset="0"/>
              </a:rPr>
              <a:t>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5" name="圆角矩形 44"/>
          <p:cNvSpPr/>
          <p:nvPr/>
        </p:nvSpPr>
        <p:spPr>
          <a:xfrm>
            <a:off x="3294380" y="4582795"/>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 ^ </a:t>
            </a:r>
            <a:r>
              <a:rPr lang="en-US" altLang="zh-CN">
                <a:solidFill>
                  <a:srgbClr val="FF0000"/>
                </a:solidFill>
                <a:latin typeface="Times New Roman" panose="02020603050405020304" pitchFamily="18" charset="0"/>
                <a:cs typeface="Times New Roman" panose="02020603050405020304" pitchFamily="18" charset="0"/>
              </a:rPr>
              <a:t>V2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46" name="圆角矩形 45"/>
          <p:cNvSpPr/>
          <p:nvPr/>
        </p:nvSpPr>
        <p:spPr>
          <a:xfrm>
            <a:off x="6733540" y="4582795"/>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a:t>
            </a:r>
            <a:r>
              <a:rPr lang="en-US" altLang="zh-CN">
                <a:solidFill>
                  <a:schemeClr val="tx1"/>
                </a:solidFill>
                <a:latin typeface="Times New Roman" panose="02020603050405020304" pitchFamily="18" charset="0"/>
                <a:cs typeface="Times New Roman" panose="02020603050405020304" pitchFamily="18" charset="0"/>
                <a:sym typeface="+mn-ea"/>
              </a:rPr>
              <a:t> ^ </a:t>
            </a:r>
            <a:r>
              <a:rPr lang="en-US" altLang="zh-CN">
                <a:solidFill>
                  <a:srgbClr val="FF0000"/>
                </a:solidFill>
                <a:latin typeface="Times New Roman" panose="02020603050405020304" pitchFamily="18" charset="0"/>
                <a:cs typeface="Times New Roman" panose="02020603050405020304" pitchFamily="18" charset="0"/>
                <a:sym typeface="+mn-ea"/>
              </a:rPr>
              <a:t>V2 != 0</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sp>
        <p:nvSpPr>
          <p:cNvPr id="47" name="圆角矩形 46"/>
          <p:cNvSpPr/>
          <p:nvPr/>
        </p:nvSpPr>
        <p:spPr>
          <a:xfrm>
            <a:off x="2714625" y="5386705"/>
            <a:ext cx="3938270" cy="54927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a:t>
            </a:r>
            <a:r>
              <a:rPr lang="en-US" altLang="zh-CN">
                <a:solidFill>
                  <a:srgbClr val="FF0000"/>
                </a:solidFill>
                <a:latin typeface="Times New Roman" panose="02020603050405020304" pitchFamily="18" charset="0"/>
                <a:cs typeface="Times New Roman" panose="02020603050405020304" pitchFamily="18" charset="0"/>
              </a:rPr>
              <a:t>x = 2*(V1+V2)</a:t>
            </a:r>
            <a:r>
              <a:rPr lang="en-US" altLang="zh-CN">
                <a:solidFill>
                  <a:schemeClr val="tx1"/>
                </a:solidFill>
                <a:latin typeface="Times New Roman" panose="02020603050405020304" pitchFamily="18" charset="0"/>
                <a:cs typeface="Times New Roman" panose="02020603050405020304" pitchFamily="18" charset="0"/>
              </a:rPr>
              <a:t>,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 ^ V2 = 0</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48" name="直接箭头连接符 47"/>
          <p:cNvCxnSpPr>
            <a:stCxn id="39" idx="2"/>
            <a:endCxn id="40" idx="0"/>
          </p:cNvCxnSpPr>
          <p:nvPr/>
        </p:nvCxnSpPr>
        <p:spPr>
          <a:xfrm>
            <a:off x="8945880" y="1979930"/>
            <a:ext cx="0" cy="12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40" idx="1"/>
            <a:endCxn id="41" idx="0"/>
          </p:cNvCxnSpPr>
          <p:nvPr/>
        </p:nvCxnSpPr>
        <p:spPr>
          <a:xfrm rot="10800000" flipV="1">
            <a:off x="6330950" y="2381885"/>
            <a:ext cx="1225550" cy="401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40" idx="3"/>
            <a:endCxn id="43" idx="0"/>
          </p:cNvCxnSpPr>
          <p:nvPr/>
        </p:nvCxnSpPr>
        <p:spPr>
          <a:xfrm>
            <a:off x="10334625" y="2381885"/>
            <a:ext cx="247650" cy="401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1" idx="2"/>
            <a:endCxn id="44" idx="0"/>
          </p:cNvCxnSpPr>
          <p:nvPr/>
        </p:nvCxnSpPr>
        <p:spPr>
          <a:xfrm>
            <a:off x="6330950" y="3332480"/>
            <a:ext cx="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4" idx="1"/>
            <a:endCxn id="45" idx="0"/>
          </p:cNvCxnSpPr>
          <p:nvPr/>
        </p:nvCxnSpPr>
        <p:spPr>
          <a:xfrm rot="10800000" flipV="1">
            <a:off x="4683760" y="3866515"/>
            <a:ext cx="257810" cy="716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4" idx="3"/>
            <a:endCxn id="46" idx="0"/>
          </p:cNvCxnSpPr>
          <p:nvPr/>
        </p:nvCxnSpPr>
        <p:spPr>
          <a:xfrm>
            <a:off x="7719695" y="3866515"/>
            <a:ext cx="403225" cy="716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45" idx="2"/>
          </p:cNvCxnSpPr>
          <p:nvPr/>
        </p:nvCxnSpPr>
        <p:spPr>
          <a:xfrm>
            <a:off x="4683760" y="513207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2714625" y="6190615"/>
            <a:ext cx="3938270" cy="549275"/>
          </a:xfrm>
          <a:prstGeom prst="roundRect">
            <a:avLst/>
          </a:prstGeom>
          <a:solidFill>
            <a:srgbClr val="C49C12"/>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V1 != 0 ^ V2 = 0 ^ </a:t>
            </a:r>
            <a:r>
              <a:rPr lang="en-US" altLang="zh-CN">
                <a:solidFill>
                  <a:schemeClr val="tx1"/>
                </a:solidFill>
                <a:latin typeface="Times New Roman" panose="02020603050405020304" pitchFamily="18" charset="0"/>
                <a:cs typeface="Times New Roman" panose="02020603050405020304" pitchFamily="18" charset="0"/>
                <a:sym typeface="+mn-ea"/>
              </a:rPr>
              <a:t>2*(V1+V2) - 4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9" name="圆角矩形 58"/>
          <p:cNvSpPr/>
          <p:nvPr/>
        </p:nvSpPr>
        <p:spPr>
          <a:xfrm>
            <a:off x="6794500" y="5386705"/>
            <a:ext cx="3938270" cy="549275"/>
          </a:xfrm>
          <a:prstGeom prst="roundRect">
            <a:avLst/>
          </a:prstGeom>
          <a:solidFill>
            <a:schemeClr val="accent6">
              <a:lumMod val="40000"/>
              <a:lumOff val="6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V1 != 0</a:t>
            </a:r>
            <a:r>
              <a:rPr lang="en-US" altLang="zh-CN">
                <a:solidFill>
                  <a:schemeClr val="tx1"/>
                </a:solidFill>
                <a:latin typeface="Times New Roman" panose="02020603050405020304" pitchFamily="18" charset="0"/>
                <a:cs typeface="Times New Roman" panose="02020603050405020304" pitchFamily="18" charset="0"/>
                <a:sym typeface="+mn-ea"/>
              </a:rPr>
              <a:t> ^ V2 != 0</a:t>
            </a:r>
            <a:r>
              <a:rPr lang="en-US" altLang="zh-CN">
                <a:solidFill>
                  <a:schemeClr val="tx1"/>
                </a:solidFill>
                <a:latin typeface="Times New Roman" panose="02020603050405020304" pitchFamily="18" charset="0"/>
                <a:cs typeface="Times New Roman" panose="02020603050405020304" pitchFamily="18" charset="0"/>
              </a:rPr>
              <a:t> ^ </a:t>
            </a:r>
            <a:r>
              <a:rPr lang="en-US" altLang="zh-CN">
                <a:solidFill>
                  <a:schemeClr val="tx1"/>
                </a:solidFill>
                <a:latin typeface="Times New Roman" panose="02020603050405020304" pitchFamily="18" charset="0"/>
                <a:cs typeface="Times New Roman" panose="02020603050405020304" pitchFamily="18" charset="0"/>
                <a:sym typeface="+mn-ea"/>
              </a:rPr>
              <a:t>1 - 4</a:t>
            </a:r>
            <a:r>
              <a:rPr lang="en-US" altLang="zh-CN">
                <a:solidFill>
                  <a:schemeClr val="tx1"/>
                </a:solidFill>
                <a:latin typeface="Times New Roman" panose="02020603050405020304" pitchFamily="18" charset="0"/>
                <a:cs typeface="Times New Roman" panose="02020603050405020304" pitchFamily="18" charset="0"/>
                <a:sym typeface="+mn-ea"/>
              </a:rPr>
              <a:t>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60" name="圆角矩形 59"/>
          <p:cNvSpPr/>
          <p:nvPr/>
        </p:nvSpPr>
        <p:spPr>
          <a:xfrm>
            <a:off x="8197215" y="3591560"/>
            <a:ext cx="3938270" cy="549275"/>
          </a:xfrm>
          <a:prstGeom prst="roundRect">
            <a:avLst/>
          </a:prstGeom>
          <a:solidFill>
            <a:srgbClr val="C5E0B4"/>
          </a:solid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sym typeface="+mn-ea"/>
              </a:rPr>
              <a:t>V1 = 0</a:t>
            </a:r>
            <a:r>
              <a:rPr lang="en-US" altLang="zh-CN">
                <a:solidFill>
                  <a:schemeClr val="tx1"/>
                </a:solidFill>
                <a:latin typeface="Times New Roman" panose="02020603050405020304" pitchFamily="18" charset="0"/>
                <a:cs typeface="Times New Roman" panose="02020603050405020304" pitchFamily="18" charset="0"/>
              </a:rPr>
              <a:t> ^ </a:t>
            </a:r>
            <a:r>
              <a:rPr lang="en-US" altLang="zh-CN">
                <a:solidFill>
                  <a:schemeClr val="tx1"/>
                </a:solidFill>
                <a:latin typeface="Times New Roman" panose="02020603050405020304" pitchFamily="18" charset="0"/>
                <a:cs typeface="Times New Roman" panose="02020603050405020304" pitchFamily="18" charset="0"/>
                <a:sym typeface="+mn-ea"/>
              </a:rPr>
              <a:t>1</a:t>
            </a:r>
            <a:r>
              <a:rPr lang="en-US" altLang="zh-CN">
                <a:solidFill>
                  <a:schemeClr val="tx1"/>
                </a:solidFill>
                <a:latin typeface="Times New Roman" panose="02020603050405020304" pitchFamily="18" charset="0"/>
                <a:cs typeface="Times New Roman" panose="02020603050405020304" pitchFamily="18" charset="0"/>
                <a:sym typeface="+mn-ea"/>
              </a:rPr>
              <a:t> - 0 != 0</a:t>
            </a:r>
            <a:endParaRPr lang="en-US" altLang="zh-CN">
              <a:solidFill>
                <a:schemeClr val="tx1"/>
              </a:solidFill>
              <a:latin typeface="Times New Roman" panose="02020603050405020304" pitchFamily="18" charset="0"/>
              <a:cs typeface="Times New Roman" panose="02020603050405020304" pitchFamily="18" charset="0"/>
            </a:endParaRPr>
          </a:p>
        </p:txBody>
      </p:sp>
      <p:cxnSp>
        <p:nvCxnSpPr>
          <p:cNvPr id="61" name="直接箭头连接符 60"/>
          <p:cNvCxnSpPr>
            <a:stCxn id="43" idx="2"/>
          </p:cNvCxnSpPr>
          <p:nvPr/>
        </p:nvCxnSpPr>
        <p:spPr>
          <a:xfrm>
            <a:off x="10582275" y="3332480"/>
            <a:ext cx="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7" idx="2"/>
            <a:endCxn id="58" idx="0"/>
          </p:cNvCxnSpPr>
          <p:nvPr/>
        </p:nvCxnSpPr>
        <p:spPr>
          <a:xfrm>
            <a:off x="4683760" y="593598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46" idx="2"/>
          </p:cNvCxnSpPr>
          <p:nvPr/>
        </p:nvCxnSpPr>
        <p:spPr>
          <a:xfrm>
            <a:off x="8122920" y="5132070"/>
            <a:ext cx="0" cy="254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191260" y="1124585"/>
            <a:ext cx="4368165" cy="64516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cs typeface="黑体" panose="02010609060101010101" pitchFamily="49" charset="-122"/>
              </a:rPr>
              <a:t>每个分支都需要求解，</a:t>
            </a:r>
            <a:r>
              <a:rPr lang="zh-CN" altLang="en-US">
                <a:latin typeface="黑体" panose="02010609060101010101" pitchFamily="49" charset="-122"/>
                <a:ea typeface="黑体" panose="02010609060101010101" pitchFamily="49" charset="-122"/>
                <a:cs typeface="黑体" panose="02010609060101010101" pitchFamily="49" charset="-122"/>
              </a:rPr>
              <a:t>开销比较大</a:t>
            </a:r>
            <a:endParaRPr lang="zh-CN" altLang="en-US">
              <a:latin typeface="黑体" panose="02010609060101010101" pitchFamily="49" charset="-122"/>
              <a:ea typeface="黑体" panose="02010609060101010101" pitchFamily="49" charset="-122"/>
              <a:cs typeface="黑体" panose="02010609060101010101" pitchFamily="49" charset="-122"/>
            </a:endParaRPr>
          </a:p>
          <a:p>
            <a:r>
              <a:rPr lang="zh-CN" altLang="en-US">
                <a:latin typeface="黑体" panose="02010609060101010101" pitchFamily="49" charset="-122"/>
                <a:ea typeface="黑体" panose="02010609060101010101" pitchFamily="49" charset="-122"/>
                <a:cs typeface="黑体" panose="02010609060101010101" pitchFamily="49" charset="-122"/>
              </a:rPr>
              <a:t>程序不是自包含的，外部</a:t>
            </a:r>
            <a:r>
              <a:rPr lang="en-US" altLang="zh-CN">
                <a:latin typeface="黑体" panose="02010609060101010101" pitchFamily="49" charset="-122"/>
                <a:ea typeface="黑体" panose="02010609060101010101" pitchFamily="49" charset="-122"/>
                <a:cs typeface="黑体" panose="02010609060101010101" pitchFamily="49" charset="-122"/>
              </a:rPr>
              <a:t>API</a:t>
            </a:r>
            <a:r>
              <a:rPr lang="zh-CN" altLang="en-US">
                <a:latin typeface="黑体" panose="02010609060101010101" pitchFamily="49" charset="-122"/>
                <a:ea typeface="黑体" panose="02010609060101010101" pitchFamily="49" charset="-122"/>
                <a:cs typeface="黑体" panose="02010609060101010101" pitchFamily="49" charset="-122"/>
              </a:rPr>
              <a:t>无法</a:t>
            </a:r>
            <a:r>
              <a:rPr lang="zh-CN" altLang="en-US">
                <a:latin typeface="黑体" panose="02010609060101010101" pitchFamily="49" charset="-122"/>
                <a:ea typeface="黑体" panose="02010609060101010101" pitchFamily="49" charset="-122"/>
                <a:cs typeface="黑体" panose="02010609060101010101" pitchFamily="49" charset="-122"/>
              </a:rPr>
              <a:t>执行</a:t>
            </a:r>
            <a:endParaRPr lang="zh-CN" altLang="en-US">
              <a:latin typeface="黑体" panose="02010609060101010101" pitchFamily="49" charset="-122"/>
              <a:ea typeface="黑体" panose="02010609060101010101" pitchFamily="49" charset="-122"/>
              <a:cs typeface="黑体" panose="02010609060101010101" pitchFamily="49" charset="-122"/>
            </a:endParaRPr>
          </a:p>
        </p:txBody>
      </p:sp>
      <p:sp>
        <p:nvSpPr>
          <p:cNvPr id="3" name="文本框 2"/>
          <p:cNvSpPr txBox="1"/>
          <p:nvPr/>
        </p:nvSpPr>
        <p:spPr>
          <a:xfrm>
            <a:off x="6913880" y="6303645"/>
            <a:ext cx="4403090"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King J C. Symbolic execution and program testing[J]. Communications of the ACM, 1976, 19(7): 385-394.</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down)">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bldLvl="0" animBg="1"/>
      <p:bldP spid="40" grpId="1" animBg="1"/>
      <p:bldP spid="41" grpId="0" bldLvl="0" animBg="1"/>
      <p:bldP spid="43" grpId="0" bldLvl="0" animBg="1"/>
      <p:bldP spid="41" grpId="1" animBg="1"/>
      <p:bldP spid="43" grpId="1" animBg="1"/>
      <p:bldP spid="44" grpId="0" bldLvl="0" animBg="1"/>
      <p:bldP spid="44" grpId="1" animBg="1"/>
      <p:bldP spid="45" grpId="0" bldLvl="0" animBg="1"/>
      <p:bldP spid="46" grpId="0" bldLvl="0" animBg="1"/>
      <p:bldP spid="45" grpId="1" animBg="1"/>
      <p:bldP spid="46" grpId="1" animBg="1"/>
      <p:bldP spid="47" grpId="0" bldLvl="0" animBg="1"/>
      <p:bldP spid="47" grpId="1" animBg="1"/>
      <p:bldP spid="58" grpId="0" bldLvl="0" animBg="1"/>
      <p:bldP spid="58" grpId="1" animBg="1"/>
      <p:bldP spid="59" grpId="0" animBg="1"/>
      <p:bldP spid="59" grpId="1" animBg="1"/>
      <p:bldP spid="60" grpId="0" animBg="1"/>
      <p:bldP spid="60" grpId="1" animBg="1"/>
      <p:bldP spid="36" grpId="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custDataLst>
              <p:tags r:id="rId1"/>
            </p:custDataLst>
          </p:nvPr>
        </p:nvSpPr>
        <p:spPr>
          <a:xfrm>
            <a:off x="9008745" y="3627120"/>
            <a:ext cx="2778125" cy="549275"/>
          </a:xfrm>
          <a:prstGeom prst="roundRect">
            <a:avLst/>
          </a:prstGeom>
          <a:solidFill>
            <a:srgbClr val="C5E0B4"/>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1" name="圆角矩形 20"/>
          <p:cNvSpPr/>
          <p:nvPr>
            <p:custDataLst>
              <p:tags r:id="rId2"/>
            </p:custDataLst>
          </p:nvPr>
        </p:nvSpPr>
        <p:spPr>
          <a:xfrm>
            <a:off x="3110230" y="5431155"/>
            <a:ext cx="2778125" cy="549275"/>
          </a:xfrm>
          <a:prstGeom prst="roundRect">
            <a:avLst/>
          </a:prstGeom>
          <a:solidFill>
            <a:srgbClr val="C5E0B4"/>
          </a:solid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0" name="圆角矩形 19"/>
          <p:cNvSpPr/>
          <p:nvPr>
            <p:custDataLst>
              <p:tags r:id="rId3"/>
            </p:custDataLst>
          </p:nvPr>
        </p:nvSpPr>
        <p:spPr>
          <a:xfrm>
            <a:off x="6549390" y="5426710"/>
            <a:ext cx="2880995" cy="831215"/>
          </a:xfrm>
          <a:prstGeom prst="roundRect">
            <a:avLst/>
          </a:prstGeom>
          <a:solidFill>
            <a:srgbClr val="C49C12"/>
          </a:solid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Dynamic</a:t>
            </a:r>
            <a:r>
              <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 Symbolic Execution</a:t>
            </a:r>
            <a:endParaRPr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圆角矩形 2"/>
          <p:cNvSpPr/>
          <p:nvPr/>
        </p:nvSpPr>
        <p:spPr>
          <a:xfrm>
            <a:off x="7911465" y="1405890"/>
            <a:ext cx="1700530" cy="8007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a = 1,b = 1</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4" name="圆角矩形 3"/>
          <p:cNvSpPr/>
          <p:nvPr/>
        </p:nvSpPr>
        <p:spPr>
          <a:xfrm>
            <a:off x="7312660" y="2435225"/>
            <a:ext cx="2898140" cy="82359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a:t>
            </a:r>
            <a:r>
              <a:rPr lang="en-US" altLang="zh-CN">
                <a:solidFill>
                  <a:srgbClr val="FF0000"/>
                </a:solidFill>
                <a:latin typeface="Times New Roman" panose="02020603050405020304" pitchFamily="18" charset="0"/>
                <a:cs typeface="Times New Roman" panose="02020603050405020304" pitchFamily="18" charset="0"/>
              </a:rPr>
              <a:t>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a = 1,b = 1, </a:t>
            </a:r>
            <a:r>
              <a:rPr lang="en-US" altLang="zh-CN">
                <a:solidFill>
                  <a:srgbClr val="FF0000"/>
                </a:solidFill>
                <a:latin typeface="Times New Roman" panose="02020603050405020304" pitchFamily="18" charset="0"/>
                <a:cs typeface="Times New Roman" panose="02020603050405020304" pitchFamily="18" charset="0"/>
              </a:rPr>
              <a:t>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true</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5" name="圆角矩形 4"/>
          <p:cNvSpPr/>
          <p:nvPr/>
        </p:nvSpPr>
        <p:spPr>
          <a:xfrm>
            <a:off x="4757420" y="3426460"/>
            <a:ext cx="2865120" cy="840740"/>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sym typeface="+mn-ea"/>
              </a:rPr>
              <a:t>a = 1,b = 1, 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a:t>
            </a:r>
            <a:r>
              <a:rPr lang="en-US" altLang="zh-CN">
                <a:solidFill>
                  <a:srgbClr val="FF0000"/>
                </a:solidFill>
                <a:latin typeface="Times New Roman" panose="02020603050405020304" pitchFamily="18" charset="0"/>
                <a:cs typeface="Times New Roman" panose="02020603050405020304" pitchFamily="18" charset="0"/>
              </a:rPr>
              <a:t>V1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6" name="圆角矩形 5"/>
          <p:cNvSpPr/>
          <p:nvPr/>
        </p:nvSpPr>
        <p:spPr>
          <a:xfrm>
            <a:off x="9008745" y="3627120"/>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rgbClr val="C5E0B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0</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a:t>
            </a:r>
            <a:r>
              <a:rPr lang="en-US" altLang="zh-CN">
                <a:solidFill>
                  <a:srgbClr val="FF0000"/>
                </a:solidFill>
                <a:latin typeface="Times New Roman" panose="02020603050405020304" pitchFamily="18" charset="0"/>
                <a:cs typeface="Times New Roman" panose="02020603050405020304" pitchFamily="18" charset="0"/>
              </a:rPr>
              <a:t>V1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7" name="圆角矩形 6"/>
          <p:cNvSpPr/>
          <p:nvPr/>
        </p:nvSpPr>
        <p:spPr>
          <a:xfrm>
            <a:off x="4757420" y="4470400"/>
            <a:ext cx="2865120" cy="80708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a:t>
            </a:r>
            <a:r>
              <a:rPr lang="en-US" altLang="zh-CN">
                <a:solidFill>
                  <a:srgbClr val="FF0000"/>
                </a:solidFill>
                <a:latin typeface="Times New Roman" panose="02020603050405020304" pitchFamily="18" charset="0"/>
                <a:cs typeface="Times New Roman" panose="02020603050405020304" pitchFamily="18" charset="0"/>
              </a:rPr>
              <a:t>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sym typeface="+mn-ea"/>
              </a:rPr>
              <a:t>a = 1,b = 1, x = 1, </a:t>
            </a:r>
            <a:r>
              <a:rPr lang="en-US" altLang="zh-CN">
                <a:solidFill>
                  <a:srgbClr val="FF0000"/>
                </a:solidFill>
                <a:latin typeface="Times New Roman" panose="02020603050405020304" pitchFamily="18" charset="0"/>
                <a:cs typeface="Times New Roman" panose="02020603050405020304" pitchFamily="18" charset="0"/>
                <a:sym typeface="+mn-ea"/>
              </a:rPr>
              <a:t>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8" name="圆角矩形 7"/>
          <p:cNvSpPr/>
          <p:nvPr/>
        </p:nvSpPr>
        <p:spPr>
          <a:xfrm>
            <a:off x="3110230" y="5426710"/>
            <a:ext cx="2778125" cy="549275"/>
          </a:xfrm>
          <a:prstGeom prst="roundRect">
            <a:avLst/>
          </a:prstGeom>
          <a:noFill/>
          <a:ln>
            <a:solidFill>
              <a:schemeClr val="bg1">
                <a:lumMod val="65000"/>
              </a:schemeClr>
            </a:solidFill>
          </a:ln>
          <a:extLst>
            <a:ext uri="{909E8E84-426E-40DD-AFC4-6F175D3DCCD1}">
              <a14:hiddenFill xmlns:a14="http://schemas.microsoft.com/office/drawing/2010/main">
                <a:solidFill>
                  <a:srgbClr val="C5E0B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 ^ </a:t>
            </a:r>
            <a:r>
              <a:rPr lang="en-US" altLang="zh-CN">
                <a:solidFill>
                  <a:srgbClr val="FF0000"/>
                </a:solidFill>
                <a:latin typeface="Times New Roman" panose="02020603050405020304" pitchFamily="18" charset="0"/>
                <a:cs typeface="Times New Roman" panose="02020603050405020304" pitchFamily="18" charset="0"/>
              </a:rPr>
              <a:t>V2 = 0</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6549390" y="5426710"/>
            <a:ext cx="2880995" cy="831215"/>
          </a:xfrm>
          <a:prstGeom prst="roundRect">
            <a:avLst/>
          </a:prstGeom>
          <a:noFill/>
          <a:ln>
            <a:solidFill>
              <a:schemeClr val="bg1">
                <a:lumMod val="65000"/>
              </a:schemeClr>
            </a:solidFill>
          </a:ln>
          <a:extLst>
            <a:ext uri="{909E8E84-426E-40DD-AFC4-6F175D3DCCD1}">
              <a14:hiddenFill xmlns:a14="http://schemas.microsoft.com/office/drawing/2010/main">
                <a:solidFill>
                  <a:srgbClr val="D8602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latin typeface="Times New Roman" panose="02020603050405020304" pitchFamily="18" charset="0"/>
                <a:cs typeface="Times New Roman" panose="02020603050405020304" pitchFamily="18" charset="0"/>
              </a:rPr>
              <a:t>a = V1, b = V2, x = 1,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sym typeface="+mn-ea"/>
              </a:rPr>
              <a:t>a = 1,b = 1, x = 1, y = 4</a:t>
            </a:r>
            <a:endParaRPr lang="en-US" altLang="zh-CN">
              <a:solidFill>
                <a:schemeClr val="tx1"/>
              </a:solidFill>
              <a:latin typeface="Times New Roman" panose="02020603050405020304" pitchFamily="18" charset="0"/>
              <a:cs typeface="Times New Roman" panose="02020603050405020304" pitchFamily="18" charset="0"/>
            </a:endParaRPr>
          </a:p>
          <a:p>
            <a:pPr algn="ctr"/>
            <a:r>
              <a:rPr lang="en-US" altLang="zh-CN">
                <a:solidFill>
                  <a:schemeClr val="tx1"/>
                </a:solidFill>
                <a:latin typeface="Times New Roman" panose="02020603050405020304" pitchFamily="18" charset="0"/>
                <a:cs typeface="Times New Roman" panose="02020603050405020304" pitchFamily="18" charset="0"/>
              </a:rPr>
              <a:t>PC: V1 != 0</a:t>
            </a:r>
            <a:r>
              <a:rPr lang="en-US" altLang="zh-CN">
                <a:solidFill>
                  <a:schemeClr val="tx1"/>
                </a:solidFill>
                <a:latin typeface="Times New Roman" panose="02020603050405020304" pitchFamily="18" charset="0"/>
                <a:cs typeface="Times New Roman" panose="02020603050405020304" pitchFamily="18" charset="0"/>
                <a:sym typeface="+mn-ea"/>
              </a:rPr>
              <a:t> ^ </a:t>
            </a:r>
            <a:r>
              <a:rPr lang="en-US" altLang="zh-CN">
                <a:solidFill>
                  <a:srgbClr val="FF0000"/>
                </a:solidFill>
                <a:latin typeface="Times New Roman" panose="02020603050405020304" pitchFamily="18" charset="0"/>
                <a:cs typeface="Times New Roman" panose="02020603050405020304" pitchFamily="18" charset="0"/>
                <a:sym typeface="+mn-ea"/>
              </a:rPr>
              <a:t>V2 != 0</a:t>
            </a:r>
            <a:endParaRPr lang="en-US" altLang="zh-CN">
              <a:solidFill>
                <a:srgbClr val="FF0000"/>
              </a:solidFill>
              <a:latin typeface="Times New Roman" panose="02020603050405020304" pitchFamily="18" charset="0"/>
              <a:cs typeface="Times New Roman" panose="02020603050405020304" pitchFamily="18" charset="0"/>
              <a:sym typeface="+mn-ea"/>
            </a:endParaRPr>
          </a:p>
        </p:txBody>
      </p:sp>
      <p:cxnSp>
        <p:nvCxnSpPr>
          <p:cNvPr id="12" name="直接箭头连接符 11"/>
          <p:cNvCxnSpPr>
            <a:stCxn id="3" idx="2"/>
            <a:endCxn id="4" idx="0"/>
          </p:cNvCxnSpPr>
          <p:nvPr/>
        </p:nvCxnSpPr>
        <p:spPr>
          <a:xfrm>
            <a:off x="8761730" y="2206625"/>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4" idx="1"/>
            <a:endCxn id="5" idx="0"/>
          </p:cNvCxnSpPr>
          <p:nvPr/>
        </p:nvCxnSpPr>
        <p:spPr>
          <a:xfrm rot="10800000" flipV="1">
            <a:off x="6189980" y="2847340"/>
            <a:ext cx="1122680" cy="5791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3"/>
            <a:endCxn id="6" idx="0"/>
          </p:cNvCxnSpPr>
          <p:nvPr/>
        </p:nvCxnSpPr>
        <p:spPr>
          <a:xfrm>
            <a:off x="10210800" y="2847340"/>
            <a:ext cx="187325" cy="7797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7" idx="0"/>
          </p:cNvCxnSpPr>
          <p:nvPr/>
        </p:nvCxnSpPr>
        <p:spPr>
          <a:xfrm>
            <a:off x="6189980" y="4267200"/>
            <a:ext cx="0" cy="203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7" idx="1"/>
            <a:endCxn id="8" idx="0"/>
          </p:cNvCxnSpPr>
          <p:nvPr/>
        </p:nvCxnSpPr>
        <p:spPr>
          <a:xfrm rot="10800000" flipV="1">
            <a:off x="4499610" y="4874260"/>
            <a:ext cx="257810" cy="5524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7" idx="3"/>
            <a:endCxn id="9" idx="0"/>
          </p:cNvCxnSpPr>
          <p:nvPr/>
        </p:nvCxnSpPr>
        <p:spPr>
          <a:xfrm>
            <a:off x="7622540" y="4874260"/>
            <a:ext cx="367665" cy="5524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custDataLst>
              <p:tags r:id="rId4"/>
            </p:custDataLst>
          </p:nvPr>
        </p:nvPicPr>
        <p:blipFill>
          <a:blip r:embed="rId5"/>
          <a:stretch>
            <a:fillRect/>
          </a:stretch>
        </p:blipFill>
        <p:spPr>
          <a:xfrm>
            <a:off x="1191260" y="2319020"/>
            <a:ext cx="3143250" cy="2219325"/>
          </a:xfrm>
          <a:prstGeom prst="rect">
            <a:avLst/>
          </a:prstGeom>
        </p:spPr>
      </p:pic>
      <p:sp>
        <p:nvSpPr>
          <p:cNvPr id="36" name="文本框 35"/>
          <p:cNvSpPr txBox="1"/>
          <p:nvPr>
            <p:custDataLst>
              <p:tags r:id="rId6"/>
            </p:custDataLst>
          </p:nvPr>
        </p:nvSpPr>
        <p:spPr>
          <a:xfrm>
            <a:off x="1191260" y="1124585"/>
            <a:ext cx="4368165" cy="64516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cs typeface="Times New Roman" panose="02020603050405020304" pitchFamily="18" charset="0"/>
              </a:rPr>
              <a:t>对于求解的路径可以进行</a:t>
            </a:r>
            <a:r>
              <a:rPr lang="zh-CN" altLang="en-US">
                <a:latin typeface="黑体" panose="02010609060101010101" pitchFamily="49" charset="-122"/>
                <a:ea typeface="黑体" panose="02010609060101010101" pitchFamily="49" charset="-122"/>
                <a:cs typeface="Times New Roman" panose="02020603050405020304" pitchFamily="18" charset="0"/>
              </a:rPr>
              <a:t>选择</a:t>
            </a:r>
            <a:endParaRPr lang="zh-CN" altLang="en-US">
              <a:latin typeface="黑体" panose="02010609060101010101" pitchFamily="49" charset="-122"/>
              <a:ea typeface="黑体" panose="02010609060101010101" pitchFamily="49" charset="-122"/>
              <a:cs typeface="Times New Roman" panose="02020603050405020304" pitchFamily="18" charset="0"/>
            </a:endParaRPr>
          </a:p>
          <a:p>
            <a:r>
              <a:rPr lang="zh-CN" altLang="en-US">
                <a:latin typeface="黑体" panose="02010609060101010101" pitchFamily="49" charset="-122"/>
                <a:ea typeface="黑体" panose="02010609060101010101" pitchFamily="49" charset="-122"/>
                <a:cs typeface="Times New Roman" panose="02020603050405020304" pitchFamily="18" charset="0"/>
              </a:rPr>
              <a:t>无法解决</a:t>
            </a:r>
            <a:r>
              <a:rPr lang="zh-CN" altLang="en-US">
                <a:latin typeface="黑体" panose="02010609060101010101" pitchFamily="49" charset="-122"/>
                <a:ea typeface="黑体" panose="02010609060101010101" pitchFamily="49" charset="-122"/>
                <a:cs typeface="Times New Roman" panose="02020603050405020304" pitchFamily="18" charset="0"/>
              </a:rPr>
              <a:t>大型程序</a:t>
            </a:r>
            <a:endParaRPr lang="zh-CN" altLang="en-US">
              <a:latin typeface="黑体" panose="02010609060101010101" pitchFamily="49" charset="-122"/>
              <a:ea typeface="黑体" panose="02010609060101010101" pitchFamily="49" charset="-122"/>
              <a:cs typeface="Times New Roman" panose="02020603050405020304" pitchFamily="18" charset="0"/>
            </a:endParaRPr>
          </a:p>
        </p:txBody>
      </p:sp>
      <p:sp>
        <p:nvSpPr>
          <p:cNvPr id="11" name="文本框 1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Patrice Godefroid, Nils Klarlund, and Koushik Sen. 2005. DART: Directed Automated Random Testing. (PLDI’05)</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down)">
                                      <p:cBhvr>
                                        <p:cTn id="5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bldLvl="0" animBg="1"/>
      <p:bldP spid="4" grpId="1" animBg="1"/>
      <p:bldP spid="5" grpId="0" bldLvl="0" animBg="1"/>
      <p:bldP spid="6" grpId="0" bldLvl="0" animBg="1"/>
      <p:bldP spid="5" grpId="1" animBg="1"/>
      <p:bldP spid="6" grpId="1" animBg="1"/>
      <p:bldP spid="7" grpId="0" bldLvl="0" animBg="1"/>
      <p:bldP spid="7" grpId="1" animBg="1"/>
      <p:bldP spid="8" grpId="0" bldLvl="0" animBg="1"/>
      <p:bldP spid="9" grpId="0" bldLvl="0" animBg="1"/>
      <p:bldP spid="8" grpId="1" animBg="1"/>
      <p:bldP spid="9" grpId="1" animBg="1"/>
      <p:bldP spid="20" grpId="0" bldLvl="0" animBg="1"/>
      <p:bldP spid="20" grpId="1" animBg="1"/>
      <p:bldP spid="21" grpId="0" bldLvl="0" animBg="1"/>
      <p:bldP spid="21" grpId="1" animBg="1"/>
      <p:bldP spid="22" grpId="0" bldLvl="0" animBg="1"/>
      <p:bldP spid="22" grpId="1" animBg="1"/>
      <p:bldP spid="36" grpId="0"/>
      <p:bldP spid="3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Selective Symbolic </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5" name="图片 24"/>
          <p:cNvPicPr>
            <a:picLocks noChangeAspect="1"/>
          </p:cNvPicPr>
          <p:nvPr>
            <p:custDataLst>
              <p:tags r:id="rId1"/>
            </p:custDataLst>
          </p:nvPr>
        </p:nvPicPr>
        <p:blipFill>
          <a:blip r:embed="rId2"/>
          <a:stretch>
            <a:fillRect/>
          </a:stretch>
        </p:blipFill>
        <p:spPr>
          <a:xfrm>
            <a:off x="8275955" y="2171700"/>
            <a:ext cx="3121660" cy="2514600"/>
          </a:xfrm>
          <a:prstGeom prst="rect">
            <a:avLst/>
          </a:prstGeom>
        </p:spPr>
      </p:pic>
      <p:sp>
        <p:nvSpPr>
          <p:cNvPr id="26" name="矩形 25"/>
          <p:cNvSpPr/>
          <p:nvPr>
            <p:custDataLst>
              <p:tags r:id="rId3"/>
            </p:custDataLst>
          </p:nvPr>
        </p:nvSpPr>
        <p:spPr>
          <a:xfrm>
            <a:off x="1621790" y="2007870"/>
            <a:ext cx="6431915" cy="706755"/>
          </a:xfrm>
          <a:prstGeom prst="rect">
            <a:avLst/>
          </a:prstGeom>
        </p:spPr>
        <p:txBody>
          <a:bodyPr wrap="square">
            <a:spAutoFit/>
          </a:bodyPr>
          <a:p>
            <a:pPr algn="l"/>
            <a:r>
              <a:rPr lang="zh-CN" altLang="en-US" sz="2000" dirty="0">
                <a:latin typeface="黑体" panose="02010609060101010101" pitchFamily="49" charset="-122"/>
                <a:ea typeface="黑体" panose="02010609060101010101" pitchFamily="49" charset="-122"/>
                <a:cs typeface="Times New Roman" panose="02020603050405020304" pitchFamily="18" charset="0"/>
              </a:rPr>
              <a:t>具体执行</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-&gt;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符号执行：</a:t>
            </a:r>
            <a:r>
              <a:rPr lang="en-US" altLang="zh-CN" sz="2000" dirty="0">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a:latin typeface="黑体" panose="02010609060101010101" pitchFamily="49" charset="-122"/>
                <a:ea typeface="黑体" panose="02010609060101010101" pitchFamily="49" charset="-122"/>
                <a:cs typeface="Times New Roman" panose="02020603050405020304" pitchFamily="18" charset="0"/>
              </a:rPr>
              <a:t>被完全的符号执行，并且也会使用从</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中获得的具体值</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具体执行</a:t>
            </a:r>
            <a:endParaRPr lang="zh-CN" altLang="en-US"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7" name="矩形 26"/>
          <p:cNvSpPr/>
          <p:nvPr>
            <p:custDataLst>
              <p:tags r:id="rId4"/>
            </p:custDataLst>
          </p:nvPr>
        </p:nvSpPr>
        <p:spPr>
          <a:xfrm>
            <a:off x="1190625" y="204396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28" name="矩形 27"/>
          <p:cNvSpPr/>
          <p:nvPr>
            <p:custDataLst>
              <p:tags r:id="rId5"/>
            </p:custDataLst>
          </p:nvPr>
        </p:nvSpPr>
        <p:spPr>
          <a:xfrm>
            <a:off x="1640840" y="2882900"/>
            <a:ext cx="6423025" cy="706755"/>
          </a:xfrm>
          <a:prstGeom prst="rect">
            <a:avLst/>
          </a:prstGeom>
        </p:spPr>
        <p:txBody>
          <a:bodyPr wrap="square">
            <a:spAutoFit/>
          </a:bodyPr>
          <a:p>
            <a:pPr algn="l"/>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符号</a:t>
            </a:r>
            <a:r>
              <a:rPr lang="zh-CN" altLang="en-US" sz="2000" dirty="0">
                <a:latin typeface="黑体" panose="02010609060101010101" pitchFamily="49" charset="-122"/>
                <a:ea typeface="黑体" panose="02010609060101010101" pitchFamily="49" charset="-122"/>
                <a:cs typeface="Times New Roman" panose="02020603050405020304" pitchFamily="18" charset="0"/>
              </a:rPr>
              <a:t>执行</a:t>
            </a:r>
            <a:r>
              <a:rPr lang="en-US" altLang="zh-CN" sz="2000" dirty="0">
                <a:latin typeface="黑体" panose="02010609060101010101" pitchFamily="49" charset="-122"/>
                <a:ea typeface="黑体" panose="02010609060101010101" pitchFamily="49" charset="-122"/>
                <a:cs typeface="Times New Roman" panose="02020603050405020304" pitchFamily="18" charset="0"/>
              </a:rPr>
              <a:t> -&gt; </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具体执行：对当前路径进行约束求解并且将</a:t>
            </a:r>
            <a:r>
              <a:rPr lang="en-US" altLang="zh-CN" sz="2000" dirty="0">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的参数具体化，从而探索具体的外部接口的</a:t>
            </a:r>
            <a:r>
              <a:rPr lang="zh-CN" altLang="en-US" sz="2000" dirty="0">
                <a:latin typeface="黑体" panose="02010609060101010101" pitchFamily="49" charset="-122"/>
                <a:ea typeface="黑体" panose="02010609060101010101" pitchFamily="49" charset="-122"/>
                <a:cs typeface="Times New Roman" panose="02020603050405020304" pitchFamily="18" charset="0"/>
              </a:rPr>
              <a:t>值</a:t>
            </a:r>
            <a:endParaRPr lang="zh-CN" altLang="en-US"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9" name="矩形 28"/>
          <p:cNvSpPr/>
          <p:nvPr>
            <p:custDataLst>
              <p:tags r:id="rId6"/>
            </p:custDataLst>
          </p:nvPr>
        </p:nvSpPr>
        <p:spPr>
          <a:xfrm>
            <a:off x="1219200" y="2928515"/>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2</a:t>
            </a:r>
            <a:endParaRPr kumimoji="1" lang="en-US" altLang="zh-CN" dirty="0">
              <a:latin typeface="Times New Roman" panose="02020603050405020304" pitchFamily="18" charset="0"/>
              <a:cs typeface="Times New Roman" panose="02020603050405020304" pitchFamily="18" charset="0"/>
            </a:endParaRPr>
          </a:p>
        </p:txBody>
      </p:sp>
      <p:sp>
        <p:nvSpPr>
          <p:cNvPr id="30" name="矩形 29"/>
          <p:cNvSpPr/>
          <p:nvPr>
            <p:custDataLst>
              <p:tags r:id="rId7"/>
            </p:custDataLst>
          </p:nvPr>
        </p:nvSpPr>
        <p:spPr>
          <a:xfrm>
            <a:off x="838200" y="1276350"/>
            <a:ext cx="11001375" cy="460375"/>
          </a:xfrm>
          <a:prstGeom prst="rect">
            <a:avLst/>
          </a:prstGeom>
        </p:spPr>
        <p:txBody>
          <a:bodyPr wrap="square">
            <a:spAutoFit/>
          </a:bodyPr>
          <a:p>
            <a:pPr algn="l"/>
            <a:r>
              <a:rPr lang="zh-CN" altLang="en-US" sz="2400" dirty="0">
                <a:latin typeface="黑体" panose="02010609060101010101" pitchFamily="49" charset="-122"/>
                <a:ea typeface="黑体" panose="02010609060101010101" pitchFamily="49" charset="-122"/>
                <a:cs typeface="Times New Roman" panose="02020603050405020304" pitchFamily="18" charset="0"/>
              </a:rPr>
              <a:t>假设</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app</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中包含函数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A</a:t>
            </a:r>
            <a:r>
              <a:rPr lang="zh-CN" altLang="en-US" sz="2400" dirty="0">
                <a:latin typeface="黑体" panose="02010609060101010101" pitchFamily="49" charset="-122"/>
                <a:ea typeface="黑体" panose="02010609060101010101" pitchFamily="49" charset="-122"/>
                <a:cs typeface="Times New Roman" panose="02020603050405020304" pitchFamily="18" charset="0"/>
              </a:rPr>
              <a:t>，调用</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lib </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中的函数</a:t>
            </a:r>
            <a:r>
              <a:rPr lang="en-US" altLang="zh-CN" sz="2400" dirty="0">
                <a:latin typeface="黑体" panose="02010609060101010101" pitchFamily="49" charset="-122"/>
                <a:ea typeface="黑体" panose="02010609060101010101" pitchFamily="49" charset="-122"/>
                <a:cs typeface="Times New Roman" panose="02020603050405020304" pitchFamily="18" charset="0"/>
              </a:rPr>
              <a:t> B</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，并且</a:t>
            </a:r>
            <a:r>
              <a:rPr lang="en-US" altLang="zh-CN" sz="2400" dirty="0">
                <a:latin typeface="黑体" panose="02010609060101010101" pitchFamily="49" charset="-122"/>
                <a:ea typeface="黑体" panose="02010609060101010101" pitchFamily="49" charset="-122"/>
                <a:cs typeface="Times New Roman" panose="02020603050405020304" pitchFamily="18" charset="0"/>
              </a:rPr>
              <a:t>B</a:t>
            </a:r>
            <a:r>
              <a:rPr lang="zh-CN" altLang="en-US" sz="2400" dirty="0">
                <a:latin typeface="黑体" panose="02010609060101010101" pitchFamily="49" charset="-122"/>
                <a:ea typeface="黑体" panose="02010609060101010101" pitchFamily="49" charset="-122"/>
                <a:cs typeface="Times New Roman" panose="02020603050405020304" pitchFamily="18" charset="0"/>
              </a:rPr>
              <a:t>中涉及到未知的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外部接口</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2" name="矩形 31"/>
          <p:cNvSpPr/>
          <p:nvPr>
            <p:custDataLst>
              <p:tags r:id="rId8"/>
            </p:custDataLst>
          </p:nvPr>
        </p:nvSpPr>
        <p:spPr>
          <a:xfrm>
            <a:off x="1630680" y="3757930"/>
            <a:ext cx="6423025" cy="706755"/>
          </a:xfrm>
          <a:prstGeom prst="rect">
            <a:avLst/>
          </a:prstGeom>
        </p:spPr>
        <p:txBody>
          <a:bodyPr wrap="square">
            <a:spAutoFit/>
          </a:bodyPr>
          <a:p>
            <a:pPr algn="l"/>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具体执行</a:t>
            </a:r>
            <a:r>
              <a:rPr lang="en-US" altLang="zh-CN" sz="2000" dirty="0">
                <a:latin typeface="黑体" panose="02010609060101010101" pitchFamily="49" charset="-122"/>
                <a:ea typeface="黑体" panose="02010609060101010101" pitchFamily="49" charset="-122"/>
                <a:cs typeface="Times New Roman" panose="02020603050405020304" pitchFamily="18" charset="0"/>
                <a:sym typeface="+mn-ea"/>
              </a:rPr>
              <a:t> -&gt; </a:t>
            </a:r>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符号执行：</a:t>
            </a:r>
            <a:r>
              <a:rPr lang="zh-CN" altLang="en-US" sz="2000" dirty="0">
                <a:latin typeface="黑体" panose="02010609060101010101" pitchFamily="49" charset="-122"/>
                <a:ea typeface="黑体" panose="02010609060101010101" pitchFamily="49" charset="-122"/>
                <a:cs typeface="Times New Roman" panose="02020603050405020304" pitchFamily="18" charset="0"/>
              </a:rPr>
              <a:t>使用当前分支下的具体返回值直接替代外部接口，继续进行</a:t>
            </a:r>
            <a:r>
              <a:rPr lang="zh-CN" altLang="en-US" sz="2000" dirty="0">
                <a:latin typeface="黑体" panose="02010609060101010101" pitchFamily="49" charset="-122"/>
                <a:ea typeface="黑体" panose="02010609060101010101" pitchFamily="49" charset="-122"/>
                <a:cs typeface="Times New Roman" panose="02020603050405020304" pitchFamily="18" charset="0"/>
              </a:rPr>
              <a:t>符号执行</a:t>
            </a:r>
            <a:endParaRPr lang="zh-CN" altLang="en-US"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3" name="矩形 32"/>
          <p:cNvSpPr/>
          <p:nvPr>
            <p:custDataLst>
              <p:tags r:id="rId9"/>
            </p:custDataLst>
          </p:nvPr>
        </p:nvSpPr>
        <p:spPr>
          <a:xfrm>
            <a:off x="1209040" y="3803545"/>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3</a:t>
            </a:r>
            <a:endParaRPr kumimoji="1" lang="en-US" altLang="zh-CN" dirty="0">
              <a:latin typeface="Times New Roman" panose="02020603050405020304" pitchFamily="18" charset="0"/>
              <a:cs typeface="Times New Roman" panose="02020603050405020304" pitchFamily="18" charset="0"/>
            </a:endParaRPr>
          </a:p>
        </p:txBody>
      </p:sp>
      <p:sp>
        <p:nvSpPr>
          <p:cNvPr id="34" name="矩形 33"/>
          <p:cNvSpPr/>
          <p:nvPr>
            <p:custDataLst>
              <p:tags r:id="rId10"/>
            </p:custDataLst>
          </p:nvPr>
        </p:nvSpPr>
        <p:spPr>
          <a:xfrm>
            <a:off x="1621790" y="4632960"/>
            <a:ext cx="6423025" cy="706755"/>
          </a:xfrm>
          <a:prstGeom prst="rect">
            <a:avLst/>
          </a:prstGeom>
        </p:spPr>
        <p:txBody>
          <a:bodyPr wrap="square">
            <a:spAutoFit/>
          </a:bodyPr>
          <a:p>
            <a:pPr algn="l"/>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符号</a:t>
            </a:r>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执行</a:t>
            </a:r>
            <a:r>
              <a:rPr lang="en-US" altLang="zh-CN" sz="2000" dirty="0">
                <a:latin typeface="黑体" panose="02010609060101010101" pitchFamily="49" charset="-122"/>
                <a:ea typeface="黑体" panose="02010609060101010101" pitchFamily="49" charset="-122"/>
                <a:cs typeface="Times New Roman" panose="02020603050405020304" pitchFamily="18" charset="0"/>
                <a:sym typeface="+mn-ea"/>
              </a:rPr>
              <a:t> -&gt; </a:t>
            </a:r>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具体执行：接受具体执行的返回值，对过程中收集的约束进行求解，进行新的</a:t>
            </a:r>
            <a:r>
              <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rPr>
              <a:t>具体执行。</a:t>
            </a:r>
            <a:endParaRPr lang="zh-CN" altLang="en-US" sz="2000" dirty="0">
              <a:latin typeface="黑体" panose="02010609060101010101" pitchFamily="49" charset="-122"/>
              <a:ea typeface="黑体" panose="02010609060101010101" pitchFamily="49" charset="-122"/>
              <a:cs typeface="Times New Roman" panose="02020603050405020304" pitchFamily="18" charset="0"/>
              <a:sym typeface="+mn-ea"/>
            </a:endParaRPr>
          </a:p>
        </p:txBody>
      </p:sp>
      <p:sp>
        <p:nvSpPr>
          <p:cNvPr id="35" name="矩形 34"/>
          <p:cNvSpPr/>
          <p:nvPr>
            <p:custDataLst>
              <p:tags r:id="rId11"/>
            </p:custDataLst>
          </p:nvPr>
        </p:nvSpPr>
        <p:spPr>
          <a:xfrm>
            <a:off x="1200150" y="4678575"/>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4</a:t>
            </a:r>
            <a:endParaRPr kumimoji="1"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Vitaly Chipounov, Volodymyr Kuznetsov, and George Candea. 2012. The S2E Platform: Design, Implementation, and Applications. (TOCS 2012)</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Backward Symbolic </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Execution</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2"/>
          <p:cNvSpPr/>
          <p:nvPr>
            <p:custDataLst>
              <p:tags r:id="rId1"/>
            </p:custDataLst>
          </p:nvPr>
        </p:nvSpPr>
        <p:spPr>
          <a:xfrm>
            <a:off x="1119568" y="1341549"/>
            <a:ext cx="10786486" cy="460375"/>
          </a:xfrm>
          <a:prstGeom prst="rect">
            <a:avLst/>
          </a:prstGeom>
        </p:spPr>
        <p:txBody>
          <a:bodyPr wrap="square">
            <a:spAutoFit/>
          </a:bodyPr>
          <a:p>
            <a:r>
              <a:rPr lang="zh-CN" altLang="en-US" sz="2400" dirty="0">
                <a:latin typeface="黑体" panose="02010609060101010101" pitchFamily="49" charset="-122"/>
                <a:ea typeface="黑体" panose="02010609060101010101" pitchFamily="49" charset="-122"/>
                <a:cs typeface="Times New Roman" panose="02020603050405020304" pitchFamily="18" charset="0"/>
              </a:rPr>
              <a:t>目的：生成覆盖目标行的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测试输入</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3" name="三角形 6"/>
          <p:cNvSpPr/>
          <p:nvPr>
            <p:custDataLst>
              <p:tags r:id="rId2"/>
            </p:custDataLst>
          </p:nvPr>
        </p:nvSpPr>
        <p:spPr>
          <a:xfrm rot="5400000">
            <a:off x="821854" y="1470220"/>
            <a:ext cx="237017" cy="2043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3" name="Rectangle 2"/>
          <p:cNvSpPr/>
          <p:nvPr>
            <p:custDataLst>
              <p:tags r:id="rId3"/>
            </p:custDataLst>
          </p:nvPr>
        </p:nvSpPr>
        <p:spPr>
          <a:xfrm>
            <a:off x="1119568" y="1928924"/>
            <a:ext cx="10786486" cy="460375"/>
          </a:xfrm>
          <a:prstGeom prst="rect">
            <a:avLst/>
          </a:prstGeom>
        </p:spPr>
        <p:txBody>
          <a:bodyPr wrap="square">
            <a:spAutoFit/>
          </a:bodyPr>
          <a:p>
            <a:r>
              <a:rPr lang="zh-CN" altLang="en-US" sz="2400" dirty="0">
                <a:latin typeface="黑体" panose="02010609060101010101" pitchFamily="49" charset="-122"/>
                <a:ea typeface="黑体" panose="02010609060101010101" pitchFamily="49" charset="-122"/>
                <a:cs typeface="Times New Roman" panose="02020603050405020304" pitchFamily="18" charset="0"/>
              </a:rPr>
              <a:t>方案：从目标点</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出发，反向符号执行到函数</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入口</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三角形 6"/>
          <p:cNvSpPr/>
          <p:nvPr>
            <p:custDataLst>
              <p:tags r:id="rId4"/>
            </p:custDataLst>
          </p:nvPr>
        </p:nvSpPr>
        <p:spPr>
          <a:xfrm rot="5400000">
            <a:off x="821854" y="2057595"/>
            <a:ext cx="237017" cy="2043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 name="Rectangle 2"/>
          <p:cNvSpPr/>
          <p:nvPr>
            <p:custDataLst>
              <p:tags r:id="rId5"/>
            </p:custDataLst>
          </p:nvPr>
        </p:nvSpPr>
        <p:spPr>
          <a:xfrm>
            <a:off x="1119568" y="2516299"/>
            <a:ext cx="10786486" cy="460375"/>
          </a:xfrm>
          <a:prstGeom prst="rect">
            <a:avLst/>
          </a:prstGeom>
        </p:spPr>
        <p:txBody>
          <a:bodyPr wrap="square">
            <a:spAutoFit/>
          </a:bodyPr>
          <a:p>
            <a:r>
              <a:rPr lang="zh-CN" altLang="en-US" sz="2400" dirty="0">
                <a:latin typeface="黑体" panose="02010609060101010101" pitchFamily="49" charset="-122"/>
                <a:ea typeface="黑体" panose="02010609060101010101" pitchFamily="49" charset="-122"/>
                <a:cs typeface="Times New Roman" panose="02020603050405020304" pitchFamily="18" charset="0"/>
              </a:rPr>
              <a:t>要求：必须有完整的</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控制流图</a:t>
            </a:r>
            <a:endParaRPr lang="zh-CN" altLang="en-US"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6" name="三角形 6"/>
          <p:cNvSpPr/>
          <p:nvPr>
            <p:custDataLst>
              <p:tags r:id="rId6"/>
            </p:custDataLst>
          </p:nvPr>
        </p:nvSpPr>
        <p:spPr>
          <a:xfrm rot="5400000">
            <a:off x="821854" y="2644970"/>
            <a:ext cx="237017" cy="20432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pic>
        <p:nvPicPr>
          <p:cNvPr id="41" name="图片 40"/>
          <p:cNvPicPr>
            <a:picLocks noChangeAspect="1"/>
          </p:cNvPicPr>
          <p:nvPr>
            <p:custDataLst>
              <p:tags r:id="rId7"/>
            </p:custDataLst>
          </p:nvPr>
        </p:nvPicPr>
        <p:blipFill>
          <a:blip r:embed="rId8"/>
          <a:stretch>
            <a:fillRect/>
          </a:stretch>
        </p:blipFill>
        <p:spPr>
          <a:xfrm>
            <a:off x="7868920" y="1454150"/>
            <a:ext cx="3724275" cy="4235450"/>
          </a:xfrm>
          <a:prstGeom prst="rect">
            <a:avLst/>
          </a:prstGeom>
        </p:spPr>
      </p:pic>
      <p:sp>
        <p:nvSpPr>
          <p:cNvPr id="11" name="文本框 10"/>
          <p:cNvSpPr txBox="1"/>
          <p:nvPr/>
        </p:nvSpPr>
        <p:spPr>
          <a:xfrm>
            <a:off x="838835" y="6303645"/>
            <a:ext cx="1047813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 Kin-Keung Ma, Khoo Yit Phang, Jeffrey S. Foster, and Michael Hicks. 2011. Directed Symbolic Execution. In Proc. 18th Int. Conf. on Static Analysis (SAS’11)</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Path </a:t>
            </a:r>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Selection</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8" name="图片 17"/>
          <p:cNvPicPr>
            <a:picLocks noChangeAspect="1"/>
          </p:cNvPicPr>
          <p:nvPr>
            <p:custDataLst>
              <p:tags r:id="rId1"/>
            </p:custDataLst>
          </p:nvPr>
        </p:nvPicPr>
        <p:blipFill>
          <a:blip r:embed="rId2"/>
          <a:stretch>
            <a:fillRect/>
          </a:stretch>
        </p:blipFill>
        <p:spPr>
          <a:xfrm>
            <a:off x="5722620" y="1971675"/>
            <a:ext cx="5809615" cy="3258185"/>
          </a:xfrm>
          <a:prstGeom prst="rect">
            <a:avLst/>
          </a:prstGeom>
        </p:spPr>
      </p:pic>
      <p:sp>
        <p:nvSpPr>
          <p:cNvPr id="26" name="矩形 25"/>
          <p:cNvSpPr/>
          <p:nvPr>
            <p:custDataLst>
              <p:tags r:id="rId3"/>
            </p:custDataLst>
          </p:nvPr>
        </p:nvSpPr>
        <p:spPr>
          <a:xfrm>
            <a:off x="1621790" y="1631950"/>
            <a:ext cx="675513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Depth-first search</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对内存需求小，但是受循环影响</a:t>
            </a:r>
            <a:r>
              <a:rPr lang="zh-CN" altLang="en-US" dirty="0">
                <a:latin typeface="黑体" panose="02010609060101010101" pitchFamily="49" charset="-122"/>
                <a:ea typeface="黑体" panose="02010609060101010101" pitchFamily="49" charset="-122"/>
                <a:cs typeface="Times New Roman" panose="02020603050405020304" pitchFamily="18" charset="0"/>
              </a:rPr>
              <a:t>大</a:t>
            </a:r>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7" name="矩形 26"/>
          <p:cNvSpPr/>
          <p:nvPr>
            <p:custDataLst>
              <p:tags r:id="rId4"/>
            </p:custDataLst>
          </p:nvPr>
        </p:nvSpPr>
        <p:spPr>
          <a:xfrm>
            <a:off x="1190625" y="166804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19" name="矩形 18"/>
          <p:cNvSpPr/>
          <p:nvPr>
            <p:custDataLst>
              <p:tags r:id="rId5"/>
            </p:custDataLst>
          </p:nvPr>
        </p:nvSpPr>
        <p:spPr>
          <a:xfrm>
            <a:off x="1612265" y="2157730"/>
            <a:ext cx="618744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Breadth-first search</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zh-CN" altLang="en-US" dirty="0">
                <a:latin typeface="黑体" panose="02010609060101010101" pitchFamily="49" charset="-122"/>
                <a:ea typeface="黑体" panose="02010609060101010101" pitchFamily="49" charset="-122"/>
                <a:cs typeface="Times New Roman" panose="02020603050405020304" pitchFamily="18" charset="0"/>
              </a:rPr>
              <a:t>对内存需求大，但是可以更快发现</a:t>
            </a:r>
            <a:r>
              <a:rPr lang="en-US" altLang="zh-CN" dirty="0">
                <a:latin typeface="黑体" panose="02010609060101010101" pitchFamily="49" charset="-122"/>
                <a:ea typeface="黑体" panose="02010609060101010101" pitchFamily="49" charset="-122"/>
                <a:cs typeface="Times New Roman" panose="02020603050405020304" pitchFamily="18" charset="0"/>
              </a:rPr>
              <a:t>bug</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22"/>
          <p:cNvSpPr/>
          <p:nvPr>
            <p:custDataLst>
              <p:tags r:id="rId6"/>
            </p:custDataLst>
          </p:nvPr>
        </p:nvSpPr>
        <p:spPr>
          <a:xfrm>
            <a:off x="1181100" y="219382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32" name="矩形 31"/>
          <p:cNvSpPr/>
          <p:nvPr>
            <p:custDataLst>
              <p:tags r:id="rId7"/>
            </p:custDataLst>
          </p:nvPr>
        </p:nvSpPr>
        <p:spPr>
          <a:xfrm>
            <a:off x="1602740" y="2683510"/>
            <a:ext cx="635381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Coverage optimize search</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选择与未覆盖指令最近的</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分支</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p:cNvSpPr/>
          <p:nvPr>
            <p:custDataLst>
              <p:tags r:id="rId8"/>
            </p:custDataLst>
          </p:nvPr>
        </p:nvSpPr>
        <p:spPr>
          <a:xfrm>
            <a:off x="1171575" y="271960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34" name="矩形 33"/>
          <p:cNvSpPr/>
          <p:nvPr>
            <p:custDataLst>
              <p:tags r:id="rId9"/>
            </p:custDataLst>
          </p:nvPr>
        </p:nvSpPr>
        <p:spPr>
          <a:xfrm>
            <a:off x="1593215" y="3209290"/>
            <a:ext cx="635381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subpath-guided search</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选择探索次数最少的</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路径</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矩形 34"/>
          <p:cNvSpPr/>
          <p:nvPr>
            <p:custDataLst>
              <p:tags r:id="rId10"/>
            </p:custDataLst>
          </p:nvPr>
        </p:nvSpPr>
        <p:spPr>
          <a:xfrm>
            <a:off x="1162050" y="324538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4</a:t>
            </a:r>
            <a:endParaRPr kumimoji="1"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838835" y="6129020"/>
            <a:ext cx="10478135" cy="655320"/>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Cristian Cadar, Daniel Dunbar,2008. KLEE: Unassisted and Automatic Generation of High-coverage Tests for Complex Systems Programs. (OSDI’08)</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a:p>
            <a:r>
              <a:rPr lang="en-US" altLang="zh-CN" sz="1200">
                <a:solidFill>
                  <a:schemeClr val="bg1">
                    <a:lumMod val="75000"/>
                  </a:schemeClr>
                </a:solidFill>
                <a:latin typeface="Times New Roman" panose="02020603050405020304" pitchFamily="18" charset="0"/>
                <a:cs typeface="Times New Roman" panose="02020603050405020304" pitchFamily="18" charset="0"/>
              </a:rPr>
              <a:t>You Li, Zhendong Su, Linzhang Wang, and Xuandong Li. 2013. Steering Symbolic Execution to Less Traveled Paths. (OOPSLA’13)</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a:p>
            <a:r>
              <a:rPr lang="en-US" altLang="zh-CN" sz="1200">
                <a:solidFill>
                  <a:schemeClr val="bg1">
                    <a:lumMod val="75000"/>
                  </a:schemeClr>
                </a:solidFill>
                <a:latin typeface="Times New Roman" panose="02020603050405020304" pitchFamily="18" charset="0"/>
                <a:cs typeface="Times New Roman" panose="02020603050405020304" pitchFamily="18" charset="0"/>
              </a:rPr>
              <a:t>Kin-Keung Ma, Khoo Yit Phang, Jeffrey S. Foster, and Michael Hicks. 2011. Directed Symbolic Execution. (SAS’11)</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8582"/>
            <a:ext cx="8448919" cy="556581"/>
          </a:xfrm>
        </p:spPr>
        <p:txBody>
          <a:bodyPr>
            <a:normAutofit fontScale="90000"/>
          </a:bodyPr>
          <a:lstStyle/>
          <a:p>
            <a:r>
              <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rPr>
              <a:t>Challenge</a:t>
            </a:r>
            <a:endParaRPr lang="en-US" sz="3600" dirty="0">
              <a:solidFill>
                <a:srgbClr val="145397"/>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矩形 2"/>
          <p:cNvSpPr/>
          <p:nvPr>
            <p:custDataLst>
              <p:tags r:id="rId1"/>
            </p:custDataLst>
          </p:nvPr>
        </p:nvSpPr>
        <p:spPr>
          <a:xfrm>
            <a:off x="1621790" y="1631950"/>
            <a:ext cx="675513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Memory</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：符号</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执行如何处理指针、数组或其他复杂对象?</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矩形 3"/>
          <p:cNvSpPr/>
          <p:nvPr>
            <p:custDataLst>
              <p:tags r:id="rId2"/>
            </p:custDataLst>
          </p:nvPr>
        </p:nvSpPr>
        <p:spPr>
          <a:xfrm>
            <a:off x="1190625" y="166804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5" name="矩形 4"/>
          <p:cNvSpPr/>
          <p:nvPr>
            <p:custDataLst>
              <p:tags r:id="rId3"/>
            </p:custDataLst>
          </p:nvPr>
        </p:nvSpPr>
        <p:spPr>
          <a:xfrm>
            <a:off x="1612265" y="2157730"/>
            <a:ext cx="1033653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Environment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：对库和系统代码的调用可能会导致未知的</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效果，</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符号执行</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如何处理跨软件堆栈的交互?</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p:cNvSpPr/>
          <p:nvPr>
            <p:custDataLst>
              <p:tags r:id="rId4"/>
            </p:custDataLst>
          </p:nvPr>
        </p:nvSpPr>
        <p:spPr>
          <a:xfrm>
            <a:off x="1181100" y="219382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7" name="矩形 6"/>
          <p:cNvSpPr/>
          <p:nvPr>
            <p:custDataLst>
              <p:tags r:id="rId5"/>
            </p:custDataLst>
          </p:nvPr>
        </p:nvSpPr>
        <p:spPr>
          <a:xfrm>
            <a:off x="1602740" y="2683510"/>
            <a:ext cx="635381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Path Explosion</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：符号执行如何处理路径爆炸?</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custDataLst>
              <p:tags r:id="rId6"/>
            </p:custDataLst>
          </p:nvPr>
        </p:nvSpPr>
        <p:spPr>
          <a:xfrm>
            <a:off x="1171575" y="271960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9" name="矩形 8"/>
          <p:cNvSpPr/>
          <p:nvPr>
            <p:custDataLst>
              <p:tags r:id="rId7"/>
            </p:custDataLst>
          </p:nvPr>
        </p:nvSpPr>
        <p:spPr>
          <a:xfrm>
            <a:off x="1593215" y="3209290"/>
            <a:ext cx="8285480" cy="368300"/>
          </a:xfrm>
          <a:prstGeom prst="rect">
            <a:avLst/>
          </a:prstGeom>
        </p:spPr>
        <p:txBody>
          <a:bodyPr wrap="square">
            <a:spAutoFit/>
          </a:bodyPr>
          <a:p>
            <a:pPr algn="l"/>
            <a:r>
              <a:rPr lang="en-US" altLang="zh-CN" dirty="0">
                <a:latin typeface="Times New Roman" panose="02020603050405020304" pitchFamily="18" charset="0"/>
                <a:ea typeface="黑体" panose="02010609060101010101" pitchFamily="49" charset="-122"/>
                <a:cs typeface="Times New Roman" panose="02020603050405020304" pitchFamily="18" charset="0"/>
              </a:rPr>
              <a:t>Constraint Solving</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：约束求解器可以</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怎样来提高效率、</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准确性？</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custDataLst>
              <p:tags r:id="rId8"/>
            </p:custDataLst>
          </p:nvPr>
        </p:nvSpPr>
        <p:spPr>
          <a:xfrm>
            <a:off x="1162050" y="3245380"/>
            <a:ext cx="294783" cy="294783"/>
          </a:xfrm>
          <a:prstGeom prst="rect">
            <a:avLst/>
          </a:prstGeom>
          <a:solidFill>
            <a:schemeClr val="accent1">
              <a:alpha val="75666"/>
            </a:schemeClr>
          </a:solidFill>
          <a:ln>
            <a:noFill/>
          </a:ln>
          <a:effectLst>
            <a:glow rad="63500">
              <a:srgbClr val="155397">
                <a:alpha val="16128"/>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dirty="0">
                <a:latin typeface="Times New Roman" panose="02020603050405020304" pitchFamily="18" charset="0"/>
                <a:cs typeface="Times New Roman" panose="02020603050405020304" pitchFamily="18" charset="0"/>
              </a:rPr>
              <a:t>4</a:t>
            </a:r>
            <a:endParaRPr kumimoji="1" lang="zh-CN" altLang="en-US"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custDataLst>
              <p:tags r:id="rId9"/>
            </p:custDataLst>
          </p:nvPr>
        </p:nvPicPr>
        <p:blipFill>
          <a:blip r:embed="rId10"/>
          <a:stretch>
            <a:fillRect/>
          </a:stretch>
        </p:blipFill>
        <p:spPr>
          <a:xfrm>
            <a:off x="1162050" y="3893185"/>
            <a:ext cx="3820795" cy="953135"/>
          </a:xfrm>
          <a:prstGeom prst="rect">
            <a:avLst/>
          </a:prstGeom>
        </p:spPr>
      </p:pic>
      <p:pic>
        <p:nvPicPr>
          <p:cNvPr id="14" name="图片 13"/>
          <p:cNvPicPr>
            <a:picLocks noChangeAspect="1"/>
          </p:cNvPicPr>
          <p:nvPr>
            <p:custDataLst>
              <p:tags r:id="rId11"/>
            </p:custDataLst>
          </p:nvPr>
        </p:nvPicPr>
        <p:blipFill>
          <a:blip r:embed="rId12"/>
          <a:stretch>
            <a:fillRect/>
          </a:stretch>
        </p:blipFill>
        <p:spPr>
          <a:xfrm>
            <a:off x="5180965" y="3051810"/>
            <a:ext cx="6232525" cy="3515360"/>
          </a:xfrm>
          <a:prstGeom prst="rect">
            <a:avLst/>
          </a:prstGeom>
        </p:spPr>
      </p:pic>
      <p:sp>
        <p:nvSpPr>
          <p:cNvPr id="11" name="文本框 10"/>
          <p:cNvSpPr txBox="1"/>
          <p:nvPr/>
        </p:nvSpPr>
        <p:spPr>
          <a:xfrm>
            <a:off x="838835" y="6303645"/>
            <a:ext cx="4125595" cy="436245"/>
          </a:xfrm>
          <a:prstGeom prst="rect">
            <a:avLst/>
          </a:prstGeom>
          <a:noFill/>
        </p:spPr>
        <p:txBody>
          <a:bodyPr wrap="square" rtlCol="0">
            <a:noAutofit/>
          </a:bodyPr>
          <a:p>
            <a:r>
              <a:rPr lang="en-US" altLang="zh-CN" sz="1200">
                <a:solidFill>
                  <a:schemeClr val="bg1">
                    <a:lumMod val="75000"/>
                  </a:schemeClr>
                </a:solidFill>
                <a:latin typeface="Times New Roman" panose="02020603050405020304" pitchFamily="18" charset="0"/>
                <a:cs typeface="Times New Roman" panose="02020603050405020304" pitchFamily="18" charset="0"/>
              </a:rPr>
              <a:t>Baldoni R, Coppa E, D’elia D C, et al. A survey of symbolic execution techniques[J]. ACM Computing Surveys (CSUR),</a:t>
            </a:r>
            <a:endParaRPr lang="en-US" altLang="zh-CN" sz="1200">
              <a:solidFill>
                <a:schemeClr val="bg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7080,&quot;width&quot;:8790}"/>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PP_MARK_KEY" val="d5fb1422-8afe-467d-a5b3-9e26682cc7be"/>
  <p:tag name="COMMONDATA" val="eyJoZGlkIjoiNmI2YzQ3NDc1Yzc4YWRlMWQzM2M3NDZmNTgzNDMzN2M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5353</Words>
  <Application>WPS 演示</Application>
  <PresentationFormat>宽屏</PresentationFormat>
  <Paragraphs>365</Paragraphs>
  <Slides>16</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Times New Roman</vt:lpstr>
      <vt:lpstr>黑体</vt:lpstr>
      <vt:lpstr>微软雅黑 Light</vt:lpstr>
      <vt:lpstr>Arial Unicode MS</vt:lpstr>
      <vt:lpstr>Calibri Light</vt:lpstr>
      <vt:lpstr>Calibri</vt:lpstr>
      <vt:lpstr>等线</vt:lpstr>
      <vt:lpstr>等线 Light</vt:lpstr>
      <vt:lpstr>Adobe 宋体 Std L</vt:lpstr>
      <vt:lpstr>Office Theme</vt:lpstr>
      <vt:lpstr>PowerPoint 演示文稿</vt:lpstr>
      <vt:lpstr>Concrete Execution</vt:lpstr>
      <vt:lpstr>Concrete Execution</vt:lpstr>
      <vt:lpstr>Static Symbolic Execution</vt:lpstr>
      <vt:lpstr>Dynamic Symbolic Execution</vt:lpstr>
      <vt:lpstr>Selective Symbolic Execution</vt:lpstr>
      <vt:lpstr>Backward Symbolic Execution</vt:lpstr>
      <vt:lpstr>Path Selection</vt:lpstr>
      <vt:lpstr>Challenge</vt:lpstr>
      <vt:lpstr>Memory Model—Fully Memory</vt:lpstr>
      <vt:lpstr>Memory Model—Address Concretization</vt:lpstr>
      <vt:lpstr>Memory Model—Object</vt:lpstr>
      <vt:lpstr>Interaction With The Environment</vt:lpstr>
      <vt:lpstr>Path Explosion—Pruning</vt:lpstr>
      <vt:lpstr>Path Explosion—Merging</vt:lpstr>
      <vt:lpstr>Path Explosion—Merging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凝墨</cp:lastModifiedBy>
  <cp:revision>2544</cp:revision>
  <cp:lastPrinted>2021-10-14T04:11:00Z</cp:lastPrinted>
  <dcterms:created xsi:type="dcterms:W3CDTF">2019-10-13T07:01:00Z</dcterms:created>
  <dcterms:modified xsi:type="dcterms:W3CDTF">2023-02-24T07:42:56Z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F8C1A936A06D42358C3FB6CD64FD4635</vt:lpwstr>
  </property>
</Properties>
</file>