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321" r:id="rId3"/>
    <p:sldId id="347" r:id="rId4"/>
    <p:sldId id="348" r:id="rId5"/>
    <p:sldId id="342" r:id="rId6"/>
    <p:sldId id="344" r:id="rId7"/>
    <p:sldId id="346" r:id="rId8"/>
    <p:sldId id="367" r:id="rId9"/>
    <p:sldId id="349" r:id="rId10"/>
    <p:sldId id="343" r:id="rId11"/>
    <p:sldId id="350" r:id="rId12"/>
    <p:sldId id="370" r:id="rId13"/>
    <p:sldId id="351" r:id="rId14"/>
    <p:sldId id="371" r:id="rId15"/>
    <p:sldId id="373" r:id="rId16"/>
    <p:sldId id="357" r:id="rId17"/>
    <p:sldId id="358" r:id="rId18"/>
    <p:sldId id="375" r:id="rId19"/>
    <p:sldId id="376" r:id="rId20"/>
    <p:sldId id="377" r:id="rId21"/>
    <p:sldId id="378" r:id="rId22"/>
    <p:sldId id="379" r:id="rId23"/>
    <p:sldId id="360" r:id="rId24"/>
    <p:sldId id="362" r:id="rId25"/>
    <p:sldId id="363" r:id="rId26"/>
    <p:sldId id="381" r:id="rId27"/>
    <p:sldId id="382" r:id="rId28"/>
    <p:sldId id="383" r:id="rId29"/>
    <p:sldId id="384" r:id="rId30"/>
    <p:sldId id="385" r:id="rId31"/>
    <p:sldId id="386" r:id="rId32"/>
    <p:sldId id="365" r:id="rId33"/>
    <p:sldId id="394" r:id="rId34"/>
    <p:sldId id="393" r:id="rId35"/>
    <p:sldId id="380" r:id="rId36"/>
    <p:sldId id="391" r:id="rId37"/>
    <p:sldId id="3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0099"/>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449" autoAdjust="0"/>
  </p:normalViewPr>
  <p:slideViewPr>
    <p:cSldViewPr snapToGrid="0">
      <p:cViewPr varScale="1">
        <p:scale>
          <a:sx n="58" d="100"/>
          <a:sy n="58" d="100"/>
        </p:scale>
        <p:origin x="1546"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066CB-A6A0-4996-94D9-FE027E46194F}" type="datetimeFigureOut">
              <a:rPr lang="en-US" smtClean="0"/>
              <a:t>09/24/2021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42A44-846C-481F-86DC-051A92363AB3}" type="slidenum">
              <a:rPr lang="en-US" smtClean="0"/>
              <a:t>‹#›</a:t>
            </a:fld>
            <a:endParaRPr lang="en-US"/>
          </a:p>
        </p:txBody>
      </p:sp>
    </p:spTree>
    <p:extLst>
      <p:ext uri="{BB962C8B-B14F-4D97-AF65-F5344CB8AC3E}">
        <p14:creationId xmlns:p14="http://schemas.microsoft.com/office/powerpoint/2010/main" val="2508879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t>
            </a:r>
            <a:r>
              <a:rPr lang="en-US" altLang="zh-CN" dirty="0" smtClean="0"/>
              <a:t>ello, xxx. I’m xxx, from HK</a:t>
            </a:r>
            <a:r>
              <a:rPr lang="en-US" altLang="zh-CN" baseline="0" dirty="0" smtClean="0"/>
              <a:t> </a:t>
            </a:r>
            <a:r>
              <a:rPr lang="en-US" altLang="zh-CN" baseline="0" dirty="0" err="1" smtClean="0"/>
              <a:t>PolyU</a:t>
            </a:r>
            <a:r>
              <a:rPr lang="en-US" altLang="zh-CN" baseline="0" dirty="0" smtClean="0"/>
              <a:t>. </a:t>
            </a:r>
          </a:p>
          <a:p>
            <a:r>
              <a:rPr lang="en-US" altLang="zh-CN" baseline="0" dirty="0" smtClean="0"/>
              <a:t>I’m </a:t>
            </a:r>
            <a:r>
              <a:rPr lang="en-US" altLang="zh-CN" baseline="0" dirty="0" err="1" smtClean="0"/>
              <a:t>gonna</a:t>
            </a:r>
            <a:r>
              <a:rPr lang="en-US" altLang="zh-CN" baseline="0" dirty="0" smtClean="0"/>
              <a:t> present our latest work on </a:t>
            </a:r>
            <a:r>
              <a:rPr lang="en-US" altLang="zh-CN" baseline="0" dirty="0" err="1" smtClean="0"/>
              <a:t>LoRa</a:t>
            </a:r>
            <a:r>
              <a:rPr lang="en-US" altLang="zh-CN" baseline="0" dirty="0" smtClean="0"/>
              <a:t> concurrent communication, which is accepted in this year’s </a:t>
            </a:r>
            <a:r>
              <a:rPr lang="en-US" altLang="zh-CN" baseline="0" dirty="0" err="1" smtClean="0"/>
              <a:t>MobiCom</a:t>
            </a:r>
            <a:r>
              <a:rPr lang="en-US" altLang="zh-CN" baseline="0" dirty="0" smtClean="0"/>
              <a:t>.</a:t>
            </a:r>
          </a:p>
          <a:p>
            <a:r>
              <a:rPr lang="en-US" altLang="zh-CN" baseline="0" dirty="0" smtClean="0"/>
              <a:t>This work is jointly performed by me, </a:t>
            </a:r>
            <a:r>
              <a:rPr lang="en-US" altLang="zh-CN" baseline="0" dirty="0" err="1" smtClean="0"/>
              <a:t>Hou</a:t>
            </a:r>
            <a:r>
              <a:rPr lang="en-US" altLang="zh-CN" baseline="0" dirty="0" smtClean="0"/>
              <a:t> and Prof. Zheng, </a:t>
            </a:r>
            <a:r>
              <a:rPr lang="en-US" altLang="zh-CN" baseline="0" dirty="0" smtClean="0"/>
              <a:t>and </a:t>
            </a:r>
            <a:r>
              <a:rPr lang="en-US" altLang="zh-CN" baseline="0" dirty="0" smtClean="0"/>
              <a:t>Prof Tao </a:t>
            </a:r>
            <a:r>
              <a:rPr lang="en-US" altLang="zh-CN" baseline="0" dirty="0" err="1" smtClean="0"/>
              <a:t>Gu</a:t>
            </a:r>
            <a:r>
              <a:rPr lang="en-US" altLang="zh-CN" baseline="0" dirty="0" smtClean="0"/>
              <a:t> from AU.</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1</a:t>
            </a:fld>
            <a:endParaRPr lang="en-US"/>
          </a:p>
        </p:txBody>
      </p:sp>
    </p:spTree>
    <p:extLst>
      <p:ext uri="{BB962C8B-B14F-4D97-AF65-F5344CB8AC3E}">
        <p14:creationId xmlns:p14="http://schemas.microsoft.com/office/powerpoint/2010/main" val="3698651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a:t>
            </a:r>
            <a:r>
              <a:rPr lang="en-US" baseline="0" dirty="0" smtClean="0"/>
              <a:t> we find that if we simply combine multi-antenna and existing parallel decoding methods, we can only get very little performance gains.</a:t>
            </a:r>
          </a:p>
          <a:p>
            <a:endParaRPr lang="en-US" baseline="0" dirty="0" smtClean="0"/>
          </a:p>
          <a:p>
            <a:r>
              <a:rPr lang="en-US" baseline="0" dirty="0" smtClean="0"/>
              <a:t>The reason is that, when we use multiple antennas to receive, the time domain and frequency domain features of packets at one antenna are not likely to change at another antenna.</a:t>
            </a:r>
          </a:p>
          <a:p>
            <a:r>
              <a:rPr lang="en-US" baseline="0" dirty="0" smtClean="0"/>
              <a:t>In other words, the two antennas will receive the concurrent packets with the same features. </a:t>
            </a:r>
          </a:p>
          <a:p>
            <a:endParaRPr lang="en-US" baseline="0" dirty="0" smtClean="0"/>
          </a:p>
          <a:p>
            <a:r>
              <a:rPr lang="en-US" baseline="0" dirty="0" smtClean="0"/>
              <a:t>For example, as the frequency domain fingerprint is determined by the hardware of this device, both Rx1 and Rx2 will extract a fractional frequency of 0.2.</a:t>
            </a:r>
          </a:p>
          <a:p>
            <a:r>
              <a:rPr lang="en-US" baseline="0" dirty="0" smtClean="0"/>
              <a:t>Similarly, if Rx1 received two packets with well-aligned symbol edges, </a:t>
            </a:r>
          </a:p>
          <a:p>
            <a:r>
              <a:rPr lang="en-US" baseline="0" dirty="0" smtClean="0"/>
              <a:t>It’s not likely that Rx2 receives the two packets with a large time gap. </a:t>
            </a:r>
          </a:p>
          <a:p>
            <a:r>
              <a:rPr lang="en-US" baseline="0" dirty="0" smtClean="0"/>
              <a:t>right? This is not </a:t>
            </a:r>
            <a:r>
              <a:rPr lang="en-US" baseline="0" dirty="0" err="1" smtClean="0"/>
              <a:t>gonna</a:t>
            </a:r>
            <a:r>
              <a:rPr lang="en-US" baseline="0" dirty="0" smtClean="0"/>
              <a:t> happen.</a:t>
            </a:r>
          </a:p>
          <a:p>
            <a:endParaRPr lang="en-US" baseline="0" dirty="0" smtClean="0"/>
          </a:p>
          <a:p>
            <a:r>
              <a:rPr lang="en-US" baseline="0" dirty="0" smtClean="0"/>
              <a:t>Actually, if we want to use multi-antenna for higher concurrency, what we expect is that the same packets can be received by a different antenna with different features. </a:t>
            </a:r>
          </a:p>
          <a:p>
            <a:r>
              <a:rPr lang="en-US" baseline="0" dirty="0" smtClean="0"/>
              <a:t>Then we can use the feature diversities for decoding more packets.</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10</a:t>
            </a:fld>
            <a:endParaRPr lang="en-US"/>
          </a:p>
        </p:txBody>
      </p:sp>
    </p:spTree>
    <p:extLst>
      <p:ext uri="{BB962C8B-B14F-4D97-AF65-F5344CB8AC3E}">
        <p14:creationId xmlns:p14="http://schemas.microsoft.com/office/powerpoint/2010/main" val="3073796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study exploits a</a:t>
            </a:r>
            <a:r>
              <a:rPr lang="en-US" baseline="0" dirty="0" smtClean="0"/>
              <a:t> fact that multiple antennas receive the same packet with different channels.</a:t>
            </a:r>
          </a:p>
          <a:p>
            <a:r>
              <a:rPr lang="en-US" baseline="0" dirty="0" smtClean="0"/>
              <a:t>And the </a:t>
            </a:r>
            <a:r>
              <a:rPr lang="en-US" baseline="0" dirty="0" err="1" smtClean="0"/>
              <a:t>comm</a:t>
            </a:r>
            <a:r>
              <a:rPr lang="en-US" baseline="0" dirty="0" smtClean="0"/>
              <a:t> channels will actually leave some distinctive phase features on received symbols.</a:t>
            </a:r>
          </a:p>
          <a:p>
            <a:endParaRPr lang="en-US" baseline="0" dirty="0" smtClean="0"/>
          </a:p>
          <a:p>
            <a:r>
              <a:rPr lang="en-US" baseline="0" dirty="0" smtClean="0"/>
              <a:t>For example, the transmitted symbol will be received by Rx1 and Rx2 with the same frequency.</a:t>
            </a:r>
          </a:p>
          <a:p>
            <a:r>
              <a:rPr lang="en-US" baseline="0" dirty="0" smtClean="0"/>
              <a:t>Here, the frequency of the demodulated symbols will locate in the same FFT bin.</a:t>
            </a:r>
          </a:p>
          <a:p>
            <a:r>
              <a:rPr lang="en-US" baseline="0" dirty="0" smtClean="0"/>
              <a:t>But the phase of the symbol differs.</a:t>
            </a:r>
          </a:p>
          <a:p>
            <a:endParaRPr lang="en-US" baseline="0" dirty="0" smtClean="0"/>
          </a:p>
          <a:p>
            <a:r>
              <a:rPr lang="en-US" baseline="0" dirty="0" smtClean="0"/>
              <a:t>[click]</a:t>
            </a:r>
          </a:p>
          <a:p>
            <a:r>
              <a:rPr lang="en-US" baseline="0" dirty="0" smtClean="0"/>
              <a:t>We can use the diversities of phase features to decode more packets.  </a:t>
            </a:r>
          </a:p>
        </p:txBody>
      </p:sp>
      <p:sp>
        <p:nvSpPr>
          <p:cNvPr id="4" name="Slide Number Placeholder 3"/>
          <p:cNvSpPr>
            <a:spLocks noGrp="1"/>
          </p:cNvSpPr>
          <p:nvPr>
            <p:ph type="sldNum" sz="quarter" idx="10"/>
          </p:nvPr>
        </p:nvSpPr>
        <p:spPr/>
        <p:txBody>
          <a:bodyPr/>
          <a:lstStyle/>
          <a:p>
            <a:fld id="{10842A44-846C-481F-86DC-051A92363AB3}" type="slidenum">
              <a:rPr lang="en-US" smtClean="0"/>
              <a:t>11</a:t>
            </a:fld>
            <a:endParaRPr lang="en-US"/>
          </a:p>
        </p:txBody>
      </p:sp>
    </p:spTree>
    <p:extLst>
      <p:ext uri="{BB962C8B-B14F-4D97-AF65-F5344CB8AC3E}">
        <p14:creationId xmlns:p14="http://schemas.microsoft.com/office/powerpoint/2010/main" val="3335525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 key insight</a:t>
            </a:r>
            <a:r>
              <a:rPr lang="en-US" baseline="0" dirty="0" smtClean="0"/>
              <a:t> of our work is that </a:t>
            </a:r>
            <a:r>
              <a:rPr lang="en-US" baseline="0" dirty="0" err="1" smtClean="0"/>
              <a:t>xxxxx</a:t>
            </a:r>
            <a:r>
              <a:rPr lang="en-US" baseline="0" dirty="0" smtClean="0"/>
              <a:t>.</a:t>
            </a:r>
          </a:p>
          <a:p>
            <a:r>
              <a:rPr lang="en-US" baseline="0" dirty="0" smtClean="0"/>
              <a:t>We expect to extract the phase features of received symbols, </a:t>
            </a:r>
          </a:p>
          <a:p>
            <a:r>
              <a:rPr lang="en-US" baseline="0" dirty="0" smtClean="0"/>
              <a:t>and use the phase features to separate symbols to different packets. </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12</a:t>
            </a:fld>
            <a:endParaRPr lang="en-US"/>
          </a:p>
        </p:txBody>
      </p:sp>
    </p:spTree>
    <p:extLst>
      <p:ext uri="{BB962C8B-B14F-4D97-AF65-F5344CB8AC3E}">
        <p14:creationId xmlns:p14="http://schemas.microsoft.com/office/powerpoint/2010/main" val="1650767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we can demodulate the collided symbols in each demodulation window,</a:t>
            </a:r>
          </a:p>
          <a:p>
            <a:r>
              <a:rPr lang="en-US" dirty="0" smtClean="0"/>
              <a:t>Which</a:t>
            </a:r>
            <a:r>
              <a:rPr lang="en-US" baseline="0" dirty="0" smtClean="0"/>
              <a:t> will produce multiple frequency peaks. Each of the peak corresponds to a symbol.</a:t>
            </a:r>
          </a:p>
          <a:p>
            <a:r>
              <a:rPr lang="en-US" baseline="0" dirty="0" smtClean="0"/>
              <a:t>We can measure a channel phase from each symbol.</a:t>
            </a:r>
          </a:p>
          <a:p>
            <a:r>
              <a:rPr lang="en-US" baseline="0" dirty="0" smtClean="0"/>
              <a:t>Then, we move to the next demodulation window and use the same method to demodulate and measure channel phase of symbols.</a:t>
            </a:r>
          </a:p>
          <a:p>
            <a:endParaRPr lang="en-US" baseline="0" dirty="0" smtClean="0"/>
          </a:p>
          <a:p>
            <a:r>
              <a:rPr lang="en-US" baseline="0" dirty="0" smtClean="0"/>
              <a:t>As symbols from the same packet are transmitted through the same channel, their channel phases will be the same.</a:t>
            </a:r>
          </a:p>
          <a:p>
            <a:r>
              <a:rPr lang="en-US" baseline="0" dirty="0" smtClean="0"/>
              <a:t>So, if we display the phase of all symbols in an I-Q diagram, we can expect to see two clusters.</a:t>
            </a:r>
          </a:p>
          <a:p>
            <a:r>
              <a:rPr lang="en-US" baseline="0" dirty="0" smtClean="0"/>
              <a:t>Each of the cluster corresponds to a packet.</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13</a:t>
            </a:fld>
            <a:endParaRPr lang="en-US"/>
          </a:p>
        </p:txBody>
      </p:sp>
    </p:spTree>
    <p:extLst>
      <p:ext uri="{BB962C8B-B14F-4D97-AF65-F5344CB8AC3E}">
        <p14:creationId xmlns:p14="http://schemas.microsoft.com/office/powerpoint/2010/main" val="3995819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in practice, it may happen that two packets are received by an antenna with</a:t>
            </a:r>
            <a:r>
              <a:rPr lang="en-US" baseline="0" dirty="0" smtClean="0"/>
              <a:t> the same channel phase. </a:t>
            </a:r>
          </a:p>
          <a:p>
            <a:r>
              <a:rPr lang="en-US" dirty="0" smtClean="0"/>
              <a:t>We</a:t>
            </a:r>
            <a:r>
              <a:rPr lang="en-US" baseline="0" dirty="0" smtClean="0"/>
              <a:t> cannot separate the two packets in phase at this antenna.</a:t>
            </a:r>
          </a:p>
          <a:p>
            <a:endParaRPr lang="en-US" baseline="0" dirty="0" smtClean="0"/>
          </a:p>
          <a:p>
            <a:r>
              <a:rPr lang="en-US" baseline="0" dirty="0" smtClean="0"/>
              <a:t>In this case, we can add a new antenna, for example, Rx2, which can receive the two packets with different channels.</a:t>
            </a:r>
          </a:p>
          <a:p>
            <a:r>
              <a:rPr lang="en-US" baseline="0" dirty="0" smtClean="0"/>
              <a:t>We can use the channel diversities of multiple antenna to decode more packets. </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14</a:t>
            </a:fld>
            <a:endParaRPr lang="en-US"/>
          </a:p>
        </p:txBody>
      </p:sp>
    </p:spTree>
    <p:extLst>
      <p:ext uri="{BB962C8B-B14F-4D97-AF65-F5344CB8AC3E}">
        <p14:creationId xmlns:p14="http://schemas.microsoft.com/office/powerpoint/2010/main" val="1779285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key problem in our work is how to extract </a:t>
            </a:r>
            <a:r>
              <a:rPr lang="en-US" dirty="0" err="1" smtClean="0"/>
              <a:t>xxxx</a:t>
            </a:r>
            <a:r>
              <a:rPr lang="en-US" dirty="0" smtClean="0"/>
              <a:t>.</a:t>
            </a:r>
          </a:p>
          <a:p>
            <a:r>
              <a:rPr lang="en-US" dirty="0" smtClean="0"/>
              <a:t>As we presented before, we can basically </a:t>
            </a:r>
            <a:r>
              <a:rPr lang="en-US" baseline="0" dirty="0" smtClean="0"/>
              <a:t>measure a phase from the FFT peak of demodulated symbols. </a:t>
            </a:r>
          </a:p>
          <a:p>
            <a:r>
              <a:rPr lang="en-US" baseline="0" dirty="0" smtClean="0"/>
              <a:t>However, the raw phase measurement is not what we want.</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15</a:t>
            </a:fld>
            <a:endParaRPr lang="en-US"/>
          </a:p>
        </p:txBody>
      </p:sp>
    </p:spTree>
    <p:extLst>
      <p:ext uri="{BB962C8B-B14F-4D97-AF65-F5344CB8AC3E}">
        <p14:creationId xmlns:p14="http://schemas.microsoft.com/office/powerpoint/2010/main" val="3221689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raw phase measurement corresponds to the phase of end-to-end </a:t>
            </a:r>
            <a:r>
              <a:rPr lang="en-US" dirty="0" err="1" smtClean="0"/>
              <a:t>comm</a:t>
            </a:r>
            <a:r>
              <a:rPr lang="en-US" dirty="0" smtClean="0"/>
              <a:t> channel, which includes three parts: the RF fronts of transmitter, wireless</a:t>
            </a:r>
            <a:r>
              <a:rPr lang="en-US" baseline="0" dirty="0" smtClean="0"/>
              <a:t> channel or air-channel,</a:t>
            </a:r>
            <a:r>
              <a:rPr lang="en-US" dirty="0" smtClean="0"/>
              <a:t> and finally the RF front of receiver radio.</a:t>
            </a:r>
          </a:p>
          <a:p>
            <a:r>
              <a:rPr lang="en-US" dirty="0" smtClean="0"/>
              <a:t>The end-to-end channel can be written as the multiplication</a:t>
            </a:r>
            <a:r>
              <a:rPr lang="en-US" baseline="0" dirty="0" smtClean="0"/>
              <a:t> of air-channel and RF channels. </a:t>
            </a:r>
          </a:p>
          <a:p>
            <a:endParaRPr lang="en-US" baseline="0" dirty="0" smtClean="0"/>
          </a:p>
          <a:p>
            <a:r>
              <a:rPr lang="en-US" baseline="0" dirty="0" smtClean="0"/>
              <a:t>Only the phase of air-channel can be used as a phase feature, because air-channels are relatively stable and generally do not change during the transmission of a packet.</a:t>
            </a:r>
          </a:p>
          <a:p>
            <a:r>
              <a:rPr lang="en-US" baseline="0" dirty="0" smtClean="0"/>
              <a:t>By contrast, the RF channels may include many frequency and phase offsets, which can lead to phase rotations and random changes of the measured phases.</a:t>
            </a:r>
          </a:p>
          <a:p>
            <a:endParaRPr lang="en-US" baseline="0" dirty="0" smtClean="0"/>
          </a:p>
          <a:p>
            <a:r>
              <a:rPr lang="en-US" baseline="0" dirty="0" smtClean="0"/>
              <a:t>So, the phase of RF channel must be excluded. </a:t>
            </a:r>
          </a:p>
          <a:p>
            <a:r>
              <a:rPr lang="en-US" baseline="0" dirty="0" smtClean="0"/>
              <a:t>We next look at how to remove the impact of RF channel.  </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16</a:t>
            </a:fld>
            <a:endParaRPr lang="en-US"/>
          </a:p>
        </p:txBody>
      </p:sp>
    </p:spTree>
    <p:extLst>
      <p:ext uri="{BB962C8B-B14F-4D97-AF65-F5344CB8AC3E}">
        <p14:creationId xmlns:p14="http://schemas.microsoft.com/office/powerpoint/2010/main" val="52134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first look at Central Frequency Offset, or CFO.</a:t>
            </a:r>
            <a:endParaRPr lang="en-US" dirty="0" smtClean="0"/>
          </a:p>
          <a:p>
            <a:r>
              <a:rPr lang="en-US" dirty="0" smtClean="0"/>
              <a:t>CFO is caused by </a:t>
            </a:r>
            <a:r>
              <a:rPr lang="en-US" dirty="0" err="1" smtClean="0"/>
              <a:t>xxxx</a:t>
            </a:r>
            <a:r>
              <a:rPr lang="en-US" dirty="0" smtClean="0"/>
              <a:t>.</a:t>
            </a:r>
          </a:p>
          <a:p>
            <a:r>
              <a:rPr lang="en-US" dirty="0" smtClean="0"/>
              <a:t>Suppose this is</a:t>
            </a:r>
            <a:r>
              <a:rPr lang="en-US" baseline="0" dirty="0" smtClean="0"/>
              <a:t> the bandwidth of a transmitter. A </a:t>
            </a:r>
            <a:r>
              <a:rPr lang="en-US" baseline="0" dirty="0" err="1" smtClean="0"/>
              <a:t>LoRa</a:t>
            </a:r>
            <a:r>
              <a:rPr lang="en-US" baseline="0" dirty="0" smtClean="0"/>
              <a:t> packet is transmitted on this frequency band.</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17</a:t>
            </a:fld>
            <a:endParaRPr lang="en-US"/>
          </a:p>
        </p:txBody>
      </p:sp>
    </p:spTree>
    <p:extLst>
      <p:ext uri="{BB962C8B-B14F-4D97-AF65-F5344CB8AC3E}">
        <p14:creationId xmlns:p14="http://schemas.microsoft.com/office/powerpoint/2010/main" val="2952885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receiver receives at a slight different frequency band.</a:t>
            </a:r>
          </a:p>
          <a:p>
            <a:r>
              <a:rPr lang="en-US" baseline="0" dirty="0" smtClean="0"/>
              <a:t>And this is the CFO between </a:t>
            </a:r>
            <a:r>
              <a:rPr lang="en-US" baseline="0" dirty="0" err="1" smtClean="0"/>
              <a:t>Tx</a:t>
            </a:r>
            <a:r>
              <a:rPr lang="en-US" baseline="0" dirty="0" smtClean="0"/>
              <a:t> and Rx.</a:t>
            </a:r>
          </a:p>
          <a:p>
            <a:r>
              <a:rPr lang="en-US" dirty="0" smtClean="0"/>
              <a:t>If</a:t>
            </a:r>
            <a:r>
              <a:rPr lang="en-US" baseline="0" dirty="0" smtClean="0"/>
              <a:t> we correlate received signal in this frequency band with a standard </a:t>
            </a:r>
            <a:r>
              <a:rPr lang="en-US" baseline="0" dirty="0" err="1" smtClean="0"/>
              <a:t>LoRa</a:t>
            </a:r>
            <a:r>
              <a:rPr lang="en-US" baseline="0" dirty="0" smtClean="0"/>
              <a:t> preamble, the detected symbol edge will be different from the real symbol edges. And this gap between edges is introduced by CFO.</a:t>
            </a:r>
          </a:p>
          <a:p>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18</a:t>
            </a:fld>
            <a:endParaRPr lang="en-US"/>
          </a:p>
        </p:txBody>
      </p:sp>
    </p:spTree>
    <p:extLst>
      <p:ext uri="{BB962C8B-B14F-4D97-AF65-F5344CB8AC3E}">
        <p14:creationId xmlns:p14="http://schemas.microsoft.com/office/powerpoint/2010/main" val="2306533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 problem is, if the </a:t>
            </a:r>
            <a:r>
              <a:rPr lang="en-US" baseline="0" dirty="0" smtClean="0"/>
              <a:t>detected </a:t>
            </a:r>
            <a:r>
              <a:rPr lang="en-US" dirty="0" smtClean="0"/>
              <a:t>symbol</a:t>
            </a:r>
            <a:r>
              <a:rPr lang="en-US" baseline="0" dirty="0" smtClean="0"/>
              <a:t> edges are incorrect, the extracted chirp signal would be incorrect either.</a:t>
            </a:r>
          </a:p>
          <a:p>
            <a:r>
              <a:rPr lang="en-US" baseline="0" dirty="0" smtClean="0"/>
              <a:t>How can we correctly estimate CFO using incorrectly extracted chirp signals?</a:t>
            </a:r>
          </a:p>
          <a:p>
            <a:endParaRPr lang="en-US" baseline="0" dirty="0" smtClean="0"/>
          </a:p>
          <a:p>
            <a:r>
              <a:rPr lang="en-US" baseline="0" dirty="0" smtClean="0"/>
              <a:t>This problem can be solved by using two received chirps: an up-chirp and a down-chirp.</a:t>
            </a:r>
          </a:p>
          <a:p>
            <a:r>
              <a:rPr lang="en-US" baseline="0" dirty="0" smtClean="0"/>
              <a:t>Both the up-chirp and the down-chirp have the same CFO and share the same delta t from the real symbol edges.</a:t>
            </a:r>
          </a:p>
          <a:p>
            <a:r>
              <a:rPr lang="en-US" dirty="0" smtClean="0"/>
              <a:t>Since the down-chirp signal is the conjugate</a:t>
            </a:r>
            <a:r>
              <a:rPr lang="en-US" baseline="0" dirty="0" smtClean="0"/>
              <a:t> of an up-chirp, if we multiply the two signals, what we get is only related to CFO, or the frequency of CFO.</a:t>
            </a:r>
          </a:p>
          <a:p>
            <a:r>
              <a:rPr lang="en-US" baseline="0" dirty="0" smtClean="0"/>
              <a:t>We can use this multiplication results to estimate CFO. </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19</a:t>
            </a:fld>
            <a:endParaRPr lang="en-US"/>
          </a:p>
        </p:txBody>
      </p:sp>
    </p:spTree>
    <p:extLst>
      <p:ext uri="{BB962C8B-B14F-4D97-AF65-F5344CB8AC3E}">
        <p14:creationId xmlns:p14="http://schemas.microsoft.com/office/powerpoint/2010/main" val="262715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LoRa</a:t>
            </a:r>
            <a:r>
              <a:rPr lang="en-US" dirty="0" smtClean="0"/>
              <a:t> is a new wireless technology that is specially designed for </a:t>
            </a:r>
            <a:r>
              <a:rPr lang="en-US" dirty="0" err="1" smtClean="0"/>
              <a:t>IoT</a:t>
            </a:r>
            <a:r>
              <a:rPr lang="en-US" dirty="0" smtClean="0"/>
              <a:t> communication.</a:t>
            </a:r>
            <a:r>
              <a:rPr lang="en-US" baseline="0" dirty="0" smtClean="0"/>
              <a:t> </a:t>
            </a:r>
          </a:p>
          <a:p>
            <a:r>
              <a:rPr lang="en-US" baseline="0" dirty="0" smtClean="0"/>
              <a:t>As compared with existing </a:t>
            </a:r>
            <a:r>
              <a:rPr lang="en-US" baseline="0" dirty="0" err="1" smtClean="0"/>
              <a:t>IoT</a:t>
            </a:r>
            <a:r>
              <a:rPr lang="en-US" baseline="0" dirty="0" smtClean="0"/>
              <a:t> technologies such as </a:t>
            </a:r>
            <a:r>
              <a:rPr lang="en-US" baseline="0" dirty="0" err="1" smtClean="0"/>
              <a:t>WiFi</a:t>
            </a:r>
            <a:r>
              <a:rPr lang="en-US" baseline="0" dirty="0" smtClean="0"/>
              <a:t>, ZigBee and the latest 5G, </a:t>
            </a:r>
          </a:p>
          <a:p>
            <a:r>
              <a:rPr lang="en-US" baseline="0" dirty="0" err="1" smtClean="0"/>
              <a:t>LoRa</a:t>
            </a:r>
            <a:r>
              <a:rPr lang="en-US" baseline="0" dirty="0" smtClean="0"/>
              <a:t> can not only consume low power, but also comm. over a long range.</a:t>
            </a:r>
          </a:p>
          <a:p>
            <a:r>
              <a:rPr lang="en-US" baseline="0" dirty="0" smtClean="0"/>
              <a:t>For example, </a:t>
            </a:r>
            <a:r>
              <a:rPr lang="en-US" baseline="0" dirty="0" err="1" smtClean="0"/>
              <a:t>LoRa</a:t>
            </a:r>
            <a:r>
              <a:rPr lang="en-US" baseline="0" dirty="0" smtClean="0"/>
              <a:t> can generally transmit 10s of km in open areas, which is 100x longer than </a:t>
            </a:r>
            <a:r>
              <a:rPr lang="en-US" baseline="0" dirty="0" err="1" smtClean="0"/>
              <a:t>WiFi</a:t>
            </a:r>
            <a:r>
              <a:rPr lang="en-US" baseline="0" dirty="0" smtClean="0"/>
              <a:t> and ZigBee.</a:t>
            </a:r>
          </a:p>
          <a:p>
            <a:r>
              <a:rPr lang="en-US" dirty="0" smtClean="0"/>
              <a:t>But </a:t>
            </a:r>
            <a:r>
              <a:rPr lang="en-US" dirty="0" err="1" smtClean="0"/>
              <a:t>LoRa</a:t>
            </a:r>
            <a:r>
              <a:rPr lang="en-US" dirty="0" smtClean="0"/>
              <a:t> makes</a:t>
            </a:r>
            <a:r>
              <a:rPr lang="en-US" baseline="0" dirty="0" smtClean="0"/>
              <a:t> a sacrifice on data rate. The max. data rate is less than 100 kbps.</a:t>
            </a:r>
          </a:p>
          <a:p>
            <a:r>
              <a:rPr lang="en-US" baseline="0" dirty="0" smtClean="0"/>
              <a:t>So, </a:t>
            </a:r>
            <a:r>
              <a:rPr lang="en-US" baseline="0" dirty="0" err="1" smtClean="0"/>
              <a:t>LoRa</a:t>
            </a:r>
            <a:r>
              <a:rPr lang="en-US" baseline="0" dirty="0" smtClean="0"/>
              <a:t> is the best choice for </a:t>
            </a:r>
            <a:r>
              <a:rPr lang="en-US" baseline="0" dirty="0" err="1" smtClean="0"/>
              <a:t>IoT</a:t>
            </a:r>
            <a:r>
              <a:rPr lang="en-US" baseline="0" dirty="0" smtClean="0"/>
              <a:t> applications that have a low traffic requirement, </a:t>
            </a:r>
          </a:p>
          <a:p>
            <a:r>
              <a:rPr lang="en-US" baseline="0" dirty="0" smtClean="0"/>
              <a:t>such as the agriculture soil monitoring and smart metering applications, which may need to transmit a few messages in several days. </a:t>
            </a:r>
          </a:p>
          <a:p>
            <a:endParaRPr lang="en-US" baseline="0" dirty="0" smtClean="0"/>
          </a:p>
          <a:p>
            <a:r>
              <a:rPr lang="en-US" baseline="0" dirty="0" smtClean="0"/>
              <a:t>You may wonder why </a:t>
            </a:r>
            <a:r>
              <a:rPr lang="en-US" baseline="0" dirty="0" err="1" smtClean="0"/>
              <a:t>LoRa</a:t>
            </a:r>
            <a:r>
              <a:rPr lang="en-US" baseline="0" dirty="0" smtClean="0"/>
              <a:t> can transmit at long range and consume low power at the same time. </a:t>
            </a:r>
          </a:p>
          <a:p>
            <a:r>
              <a:rPr lang="en-US" baseline="0" dirty="0" smtClean="0"/>
              <a:t>I will try to explain from the PHY layer of </a:t>
            </a:r>
            <a:r>
              <a:rPr lang="en-US" baseline="0" dirty="0" err="1" smtClean="0"/>
              <a:t>LoRa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2</a:t>
            </a:fld>
            <a:endParaRPr lang="en-US"/>
          </a:p>
        </p:txBody>
      </p:sp>
    </p:spTree>
    <p:extLst>
      <p:ext uri="{BB962C8B-B14F-4D97-AF65-F5344CB8AC3E}">
        <p14:creationId xmlns:p14="http://schemas.microsoft.com/office/powerpoint/2010/main" val="3534976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let’s look at how sampling will affect the received</a:t>
            </a:r>
            <a:r>
              <a:rPr lang="en-US" baseline="0" dirty="0" smtClean="0"/>
              <a:t> chirp signals.</a:t>
            </a:r>
          </a:p>
          <a:p>
            <a:r>
              <a:rPr lang="en-US" baseline="0" dirty="0" smtClean="0"/>
              <a:t>STO is the offset between the time when a signal arrives and the sampling time of a receiver.</a:t>
            </a:r>
          </a:p>
          <a:p>
            <a:r>
              <a:rPr lang="en-US" baseline="0" dirty="0" smtClean="0"/>
              <a:t>Suppose this is the arrival time of the chirp, which is t0.</a:t>
            </a:r>
          </a:p>
          <a:p>
            <a:r>
              <a:rPr lang="en-US" baseline="0" dirty="0" smtClean="0"/>
              <a:t>Receiver samples at discrete time. This time offset is Sampling Timing Offset.</a:t>
            </a:r>
          </a:p>
          <a:p>
            <a:endParaRPr lang="en-US" baseline="0" dirty="0" smtClean="0"/>
          </a:p>
          <a:p>
            <a:r>
              <a:rPr lang="en-US" baseline="0" dirty="0" smtClean="0"/>
              <a:t>Recall that the freq. of a chirp changes with time.</a:t>
            </a:r>
          </a:p>
          <a:p>
            <a:r>
              <a:rPr lang="en-US" baseline="0" dirty="0" smtClean="0"/>
              <a:t>This time offset will transform into a corresponding frequency offset.</a:t>
            </a:r>
          </a:p>
          <a:p>
            <a:endParaRPr lang="en-US" baseline="0" dirty="0" smtClean="0"/>
          </a:p>
          <a:p>
            <a:r>
              <a:rPr lang="en-US" baseline="0" dirty="0" smtClean="0"/>
              <a:t>As a result, STO can introduce both frequency offset and phase offset on received signals.</a:t>
            </a:r>
          </a:p>
          <a:p>
            <a:r>
              <a:rPr lang="en-US" baseline="0" dirty="0" smtClean="0"/>
              <a:t>This is different from </a:t>
            </a:r>
            <a:r>
              <a:rPr lang="en-US" baseline="0" dirty="0" err="1" smtClean="0"/>
              <a:t>WiFi</a:t>
            </a:r>
            <a:r>
              <a:rPr lang="en-US" baseline="0" dirty="0" smtClean="0"/>
              <a:t>. The sampling offset in </a:t>
            </a:r>
            <a:r>
              <a:rPr lang="en-US" baseline="0" dirty="0" err="1" smtClean="0"/>
              <a:t>WiFi</a:t>
            </a:r>
            <a:r>
              <a:rPr lang="en-US" baseline="0" dirty="0" smtClean="0"/>
              <a:t> will only introduce a phase offset.</a:t>
            </a:r>
          </a:p>
          <a:p>
            <a:r>
              <a:rPr lang="en-US" baseline="0" dirty="0" smtClean="0"/>
              <a:t>But for </a:t>
            </a:r>
            <a:r>
              <a:rPr lang="en-US" baseline="0" dirty="0" err="1" smtClean="0"/>
              <a:t>LoRa</a:t>
            </a:r>
            <a:r>
              <a:rPr lang="en-US" baseline="0" dirty="0" smtClean="0"/>
              <a:t>, it will introduce both frequency offset and phase offset.</a:t>
            </a:r>
          </a:p>
          <a:p>
            <a:r>
              <a:rPr lang="en-US" baseline="0" dirty="0" smtClean="0"/>
              <a:t>And the reason is that </a:t>
            </a:r>
            <a:r>
              <a:rPr lang="en-US" baseline="0" dirty="0" err="1" smtClean="0"/>
              <a:t>LoRa</a:t>
            </a:r>
            <a:r>
              <a:rPr lang="en-US" baseline="0" dirty="0" smtClean="0"/>
              <a:t> signal is a chirp signal, and the frequency of a chirp signal will change with time.</a:t>
            </a:r>
          </a:p>
          <a:p>
            <a:endParaRPr lang="en-US" baseline="0" dirty="0" smtClean="0"/>
          </a:p>
          <a:p>
            <a:r>
              <a:rPr lang="en-US" baseline="0" dirty="0" smtClean="0"/>
              <a:t>In practice, we can compare a received base chirp with a standard base-chirp to estimate the frequency offset of STO.</a:t>
            </a:r>
          </a:p>
          <a:p>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20</a:t>
            </a:fld>
            <a:endParaRPr lang="en-US"/>
          </a:p>
        </p:txBody>
      </p:sp>
    </p:spTree>
    <p:extLst>
      <p:ext uri="{BB962C8B-B14F-4D97-AF65-F5344CB8AC3E}">
        <p14:creationId xmlns:p14="http://schemas.microsoft.com/office/powerpoint/2010/main" val="334294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 we can put all impacting</a:t>
            </a:r>
            <a:r>
              <a:rPr lang="en-US" baseline="0" dirty="0" smtClean="0"/>
              <a:t> factors discussed above into a unified signal model. </a:t>
            </a:r>
          </a:p>
          <a:p>
            <a:r>
              <a:rPr lang="en-US" dirty="0" smtClean="0"/>
              <a:t>Suppose the transmitted chirp signal is S(t, </a:t>
            </a:r>
            <a:r>
              <a:rPr lang="en-US" dirty="0" err="1" smtClean="0"/>
              <a:t>f_sym</a:t>
            </a:r>
            <a:r>
              <a:rPr lang="en-US" dirty="0" smtClean="0"/>
              <a:t>).</a:t>
            </a:r>
          </a:p>
          <a:p>
            <a:r>
              <a:rPr lang="en-US" dirty="0" smtClean="0"/>
              <a:t>The received signal</a:t>
            </a:r>
            <a:r>
              <a:rPr lang="en-US" baseline="0" dirty="0" smtClean="0"/>
              <a:t> contains both the air-channel and the RF channel.</a:t>
            </a:r>
          </a:p>
          <a:p>
            <a:endParaRPr lang="en-US" baseline="0" dirty="0" smtClean="0"/>
          </a:p>
          <a:p>
            <a:r>
              <a:rPr lang="en-US" baseline="0" dirty="0" smtClean="0"/>
              <a:t>We substitute this RF channel with CFO, STO and phase offset of radio hardware.</a:t>
            </a:r>
          </a:p>
          <a:p>
            <a:r>
              <a:rPr lang="en-US" baseline="0" dirty="0" smtClean="0"/>
              <a:t>The final received signal will be like this.</a:t>
            </a:r>
          </a:p>
          <a:p>
            <a:endParaRPr lang="en-US" baseline="0" dirty="0" smtClean="0"/>
          </a:p>
          <a:p>
            <a:r>
              <a:rPr lang="en-US" baseline="0" dirty="0" smtClean="0"/>
              <a:t>We can use the method presented in previous slides to estimate the frequency offset of CFO and STO, and remove them from received signals.</a:t>
            </a:r>
          </a:p>
          <a:p>
            <a:r>
              <a:rPr lang="en-US" baseline="0" dirty="0" smtClean="0"/>
              <a:t>However, the phase offset of radio hardware cannot be removed. It remains in the received signals.</a:t>
            </a:r>
          </a:p>
          <a:p>
            <a:r>
              <a:rPr lang="en-US" baseline="0" dirty="0" smtClean="0"/>
              <a:t>How can we remove these random phase offsets?</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21</a:t>
            </a:fld>
            <a:endParaRPr lang="en-US"/>
          </a:p>
        </p:txBody>
      </p:sp>
    </p:spTree>
    <p:extLst>
      <p:ext uri="{BB962C8B-B14F-4D97-AF65-F5344CB8AC3E}">
        <p14:creationId xmlns:p14="http://schemas.microsoft.com/office/powerpoint/2010/main" val="3232424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solution is to use a pair of sync antennas to calibrate for the random phase offsets of radio hardware.</a:t>
            </a:r>
          </a:p>
          <a:p>
            <a:r>
              <a:rPr lang="en-US" dirty="0" smtClean="0"/>
              <a:t>Since these</a:t>
            </a:r>
            <a:r>
              <a:rPr lang="en-US" baseline="0" dirty="0" smtClean="0"/>
              <a:t> two antennas are synchronized, their received signals will share the same hardware phase offset.</a:t>
            </a:r>
          </a:p>
          <a:p>
            <a:r>
              <a:rPr lang="en-US" baseline="0" dirty="0" smtClean="0"/>
              <a:t>And the only difference between these two signals is the air-channel. </a:t>
            </a:r>
          </a:p>
          <a:p>
            <a:endParaRPr lang="en-US" baseline="0" dirty="0" smtClean="0"/>
          </a:p>
          <a:p>
            <a:r>
              <a:rPr lang="en-US" baseline="0" dirty="0" smtClean="0"/>
              <a:t>So, we can basically subtract the raw phase measurements of the two antennas to remove the random phase offsets of radio hardware.</a:t>
            </a:r>
          </a:p>
          <a:p>
            <a:r>
              <a:rPr lang="en-US" baseline="0" dirty="0" smtClean="0"/>
              <a:t>And the resulting phase corresponds to the phase difference of air-channels between the two antennas. </a:t>
            </a:r>
          </a:p>
          <a:p>
            <a:r>
              <a:rPr lang="en-US" baseline="0" dirty="0" smtClean="0"/>
              <a:t>We call the phase difference as </a:t>
            </a:r>
            <a:r>
              <a:rPr lang="en-US" baseline="0" dirty="0" err="1" smtClean="0"/>
              <a:t>PDoA</a:t>
            </a:r>
            <a:r>
              <a:rPr lang="en-US" baseline="0" dirty="0" smtClean="0"/>
              <a:t>, and use </a:t>
            </a:r>
            <a:r>
              <a:rPr lang="en-US" baseline="0" dirty="0" err="1" smtClean="0"/>
              <a:t>PDoA</a:t>
            </a:r>
            <a:r>
              <a:rPr lang="en-US" baseline="0" dirty="0" smtClean="0"/>
              <a:t> as a phase feature to separate collided symbols. </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22</a:t>
            </a:fld>
            <a:endParaRPr lang="en-US"/>
          </a:p>
        </p:txBody>
      </p:sp>
    </p:spTree>
    <p:extLst>
      <p:ext uri="{BB962C8B-B14F-4D97-AF65-F5344CB8AC3E}">
        <p14:creationId xmlns:p14="http://schemas.microsoft.com/office/powerpoint/2010/main" val="1669930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page gives the general workflow of how to extract </a:t>
            </a:r>
            <a:r>
              <a:rPr lang="en-US" dirty="0" err="1" smtClean="0"/>
              <a:t>PDoA</a:t>
            </a:r>
            <a:r>
              <a:rPr lang="en-US" dirty="0" smtClean="0"/>
              <a:t> and how to use</a:t>
            </a:r>
            <a:r>
              <a:rPr lang="en-US" baseline="0" dirty="0" smtClean="0"/>
              <a:t> </a:t>
            </a:r>
            <a:r>
              <a:rPr lang="en-US" baseline="0" dirty="0" err="1" smtClean="0"/>
              <a:t>PDoA</a:t>
            </a:r>
            <a:r>
              <a:rPr lang="en-US" baseline="0" dirty="0" smtClean="0"/>
              <a:t> for </a:t>
            </a:r>
            <a:r>
              <a:rPr lang="en-US" dirty="0" smtClean="0"/>
              <a:t>parallel decoding.</a:t>
            </a:r>
          </a:p>
          <a:p>
            <a:endParaRPr lang="en-US" dirty="0" smtClean="0"/>
          </a:p>
          <a:p>
            <a:r>
              <a:rPr lang="en-US" dirty="0" smtClean="0"/>
              <a:t>Firstly, each antenna will receive the signals</a:t>
            </a:r>
            <a:r>
              <a:rPr lang="en-US" baseline="0" dirty="0" smtClean="0"/>
              <a:t> of concurrent packets.</a:t>
            </a:r>
          </a:p>
          <a:p>
            <a:r>
              <a:rPr lang="en-US" dirty="0" smtClean="0"/>
              <a:t>Then, it demodulates symbols in each demodulation window, which will produce multiple FFT peaks.</a:t>
            </a:r>
          </a:p>
          <a:p>
            <a:endParaRPr lang="en-US" dirty="0" smtClean="0"/>
          </a:p>
          <a:p>
            <a:r>
              <a:rPr lang="en-US" dirty="0" smtClean="0"/>
              <a:t>Next, we use the</a:t>
            </a:r>
            <a:r>
              <a:rPr lang="en-US" baseline="0" dirty="0" smtClean="0"/>
              <a:t> results of two Rx antennas to remove the impact of RF channel. And the obtained results correspond to the phase features of air-channels, or </a:t>
            </a:r>
            <a:r>
              <a:rPr lang="en-US" baseline="0" dirty="0" err="1" smtClean="0"/>
              <a:t>PDoA</a:t>
            </a:r>
            <a:r>
              <a:rPr lang="en-US" baseline="0" dirty="0" smtClean="0"/>
              <a:t>.</a:t>
            </a:r>
          </a:p>
          <a:p>
            <a:endParaRPr lang="en-US" baseline="0" dirty="0" smtClean="0"/>
          </a:p>
          <a:p>
            <a:r>
              <a:rPr lang="en-US" baseline="0" dirty="0" smtClean="0"/>
              <a:t>This figure shows that if we move to different demodulation windows, we can detect the same </a:t>
            </a:r>
            <a:r>
              <a:rPr lang="en-US" baseline="0" dirty="0" err="1" smtClean="0"/>
              <a:t>PDoA</a:t>
            </a:r>
            <a:r>
              <a:rPr lang="en-US" baseline="0" dirty="0" smtClean="0"/>
              <a:t> features for the symbols from the same packet. And symbols of different packets have different </a:t>
            </a:r>
            <a:r>
              <a:rPr lang="en-US" baseline="0" dirty="0" err="1" smtClean="0"/>
              <a:t>PDoA</a:t>
            </a:r>
            <a:r>
              <a:rPr lang="en-US" baseline="0" dirty="0" smtClean="0"/>
              <a:t>. We can basically separate the symbols of concurrent packets in the I-Q diagram.</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23</a:t>
            </a:fld>
            <a:endParaRPr lang="en-US"/>
          </a:p>
        </p:txBody>
      </p:sp>
    </p:spTree>
    <p:extLst>
      <p:ext uri="{BB962C8B-B14F-4D97-AF65-F5344CB8AC3E}">
        <p14:creationId xmlns:p14="http://schemas.microsoft.com/office/powerpoint/2010/main" val="584423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implemented a prototype system</a:t>
            </a:r>
            <a:r>
              <a:rPr lang="en-US" baseline="0" dirty="0" smtClean="0"/>
              <a:t> and performed both indoor and outdoor experiments to evaluate the performance of </a:t>
            </a:r>
            <a:r>
              <a:rPr lang="en-US" baseline="0" dirty="0" err="1" smtClean="0"/>
              <a:t>PCube</a:t>
            </a:r>
            <a:r>
              <a:rPr lang="en-US" baseline="0" dirty="0" smtClean="0"/>
              <a:t>.</a:t>
            </a:r>
          </a:p>
          <a:p>
            <a:r>
              <a:rPr lang="en-US" dirty="0" smtClean="0"/>
              <a:t>This figure show</a:t>
            </a:r>
            <a:r>
              <a:rPr lang="en-US" baseline="0" dirty="0" smtClean="0"/>
              <a:t> our multi-antenna gateway which is composed of 8 USRPs.</a:t>
            </a:r>
          </a:p>
          <a:p>
            <a:r>
              <a:rPr lang="en-US" baseline="0" dirty="0" smtClean="0"/>
              <a:t>All USRPs share the same clock source. </a:t>
            </a:r>
          </a:p>
          <a:p>
            <a:r>
              <a:rPr lang="en-US" baseline="0" dirty="0" smtClean="0"/>
              <a:t>This gateway receives the signals of concurrent packets transmitted by COTS nodes</a:t>
            </a:r>
          </a:p>
          <a:p>
            <a:r>
              <a:rPr lang="en-US" baseline="0" dirty="0" smtClean="0"/>
              <a:t>Then we </a:t>
            </a:r>
            <a:r>
              <a:rPr lang="en-US" baseline="0" dirty="0" err="1" smtClean="0"/>
              <a:t>PCube</a:t>
            </a:r>
            <a:r>
              <a:rPr lang="en-US" baseline="0" dirty="0" smtClean="0"/>
              <a:t> at a PC to decode the packets offline. </a:t>
            </a:r>
          </a:p>
          <a:p>
            <a:endParaRPr lang="en-US" baseline="0" dirty="0" smtClean="0"/>
          </a:p>
        </p:txBody>
      </p:sp>
      <p:sp>
        <p:nvSpPr>
          <p:cNvPr id="4" name="Slide Number Placeholder 3"/>
          <p:cNvSpPr>
            <a:spLocks noGrp="1"/>
          </p:cNvSpPr>
          <p:nvPr>
            <p:ph type="sldNum" sz="quarter" idx="10"/>
          </p:nvPr>
        </p:nvSpPr>
        <p:spPr/>
        <p:txBody>
          <a:bodyPr/>
          <a:lstStyle/>
          <a:p>
            <a:fld id="{10842A44-846C-481F-86DC-051A92363AB3}" type="slidenum">
              <a:rPr lang="en-US" smtClean="0"/>
              <a:t>24</a:t>
            </a:fld>
            <a:endParaRPr lang="en-US"/>
          </a:p>
        </p:txBody>
      </p:sp>
    </p:spTree>
    <p:extLst>
      <p:ext uri="{BB962C8B-B14F-4D97-AF65-F5344CB8AC3E}">
        <p14:creationId xmlns:p14="http://schemas.microsoft.com/office/powerpoint/2010/main" val="1459954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experiment, we control different number of </a:t>
            </a:r>
            <a:r>
              <a:rPr lang="en-US" dirty="0" err="1" smtClean="0"/>
              <a:t>LoRa</a:t>
            </a:r>
            <a:r>
              <a:rPr lang="en-US" baseline="0" dirty="0" smtClean="0"/>
              <a:t> nodes to transmit at the same time. It makes the packets of all nodes colliding together.</a:t>
            </a:r>
          </a:p>
          <a:p>
            <a:r>
              <a:rPr lang="en-US" baseline="0" dirty="0" smtClean="0"/>
              <a:t>The X axis displays the number of concurrent transmissions, which increases from 1 to 40.</a:t>
            </a:r>
          </a:p>
          <a:p>
            <a:r>
              <a:rPr lang="en-US" baseline="0" dirty="0" smtClean="0"/>
              <a:t>The Y axis displays the </a:t>
            </a:r>
            <a:r>
              <a:rPr lang="en-US" altLang="zh-CN" baseline="0" dirty="0" smtClean="0"/>
              <a:t>aggregated throughput of correctly decoded packets. </a:t>
            </a:r>
          </a:p>
          <a:p>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25</a:t>
            </a:fld>
            <a:endParaRPr lang="en-US"/>
          </a:p>
        </p:txBody>
      </p:sp>
    </p:spTree>
    <p:extLst>
      <p:ext uri="{BB962C8B-B14F-4D97-AF65-F5344CB8AC3E}">
        <p14:creationId xmlns:p14="http://schemas.microsoft.com/office/powerpoint/2010/main" val="4190698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a:t>
            </a:r>
            <a:r>
              <a:rPr lang="en-US" dirty="0" smtClean="0"/>
              <a:t>a standard </a:t>
            </a:r>
            <a:r>
              <a:rPr lang="en-US" dirty="0" err="1" smtClean="0"/>
              <a:t>LoRa</a:t>
            </a:r>
            <a:r>
              <a:rPr lang="en-US" baseline="0" dirty="0" smtClean="0"/>
              <a:t> decoder cannot decode concurrent packets.</a:t>
            </a:r>
            <a:endParaRPr lang="en-US" dirty="0" smtClean="0"/>
          </a:p>
          <a:p>
            <a:r>
              <a:rPr lang="en-US" dirty="0" smtClean="0"/>
              <a:t>The throughput of standard </a:t>
            </a:r>
            <a:r>
              <a:rPr lang="en-US" dirty="0" err="1" smtClean="0"/>
              <a:t>LoRa</a:t>
            </a:r>
            <a:r>
              <a:rPr lang="en-US" dirty="0" smtClean="0"/>
              <a:t> decoder is close to 0 when more</a:t>
            </a:r>
            <a:r>
              <a:rPr lang="en-US" baseline="0" dirty="0" smtClean="0"/>
              <a:t> than one packet are transmitted in parallel</a:t>
            </a:r>
            <a:r>
              <a:rPr lang="en-US" dirty="0" smtClean="0"/>
              <a:t>. </a:t>
            </a:r>
          </a:p>
          <a:p>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26</a:t>
            </a:fld>
            <a:endParaRPr lang="en-US"/>
          </a:p>
        </p:txBody>
      </p:sp>
    </p:spTree>
    <p:extLst>
      <p:ext uri="{BB962C8B-B14F-4D97-AF65-F5344CB8AC3E}">
        <p14:creationId xmlns:p14="http://schemas.microsoft.com/office/powerpoint/2010/main" val="710308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Choir can decode at most two concurrent transmissions in our</a:t>
            </a:r>
            <a:r>
              <a:rPr lang="en-US" baseline="0" dirty="0" smtClean="0"/>
              <a:t> experiment.</a:t>
            </a:r>
          </a:p>
          <a:p>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27</a:t>
            </a:fld>
            <a:endParaRPr lang="en-US"/>
          </a:p>
        </p:txBody>
      </p:sp>
    </p:spTree>
    <p:extLst>
      <p:ext uri="{BB962C8B-B14F-4D97-AF65-F5344CB8AC3E}">
        <p14:creationId xmlns:p14="http://schemas.microsoft.com/office/powerpoint/2010/main" val="2784527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FTrack</a:t>
            </a:r>
            <a:r>
              <a:rPr lang="en-US" dirty="0" smtClean="0"/>
              <a:t> can decode more concurrent packets.</a:t>
            </a:r>
          </a:p>
          <a:p>
            <a:r>
              <a:rPr lang="en-US" dirty="0" smtClean="0"/>
              <a:t>The</a:t>
            </a:r>
            <a:r>
              <a:rPr lang="en-US" baseline="0" dirty="0" smtClean="0"/>
              <a:t> throughput of </a:t>
            </a:r>
            <a:r>
              <a:rPr lang="en-US" baseline="0" dirty="0" err="1" smtClean="0"/>
              <a:t>FTrack</a:t>
            </a:r>
            <a:r>
              <a:rPr lang="en-US" baseline="0" dirty="0" smtClean="0"/>
              <a:t> increases as the number of concurrent packets increases from 1 to 4, then stops increasing when more than 4 packets are transmitted concurrently.</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28</a:t>
            </a:fld>
            <a:endParaRPr lang="en-US"/>
          </a:p>
        </p:txBody>
      </p:sp>
    </p:spTree>
    <p:extLst>
      <p:ext uri="{BB962C8B-B14F-4D97-AF65-F5344CB8AC3E}">
        <p14:creationId xmlns:p14="http://schemas.microsoft.com/office/powerpoint/2010/main" val="834955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MIMO can decode 8</a:t>
            </a:r>
            <a:r>
              <a:rPr lang="en-US" baseline="0" dirty="0" smtClean="0"/>
              <a:t> concurrent packets, because we use 8 USRPs in our setting and the maximum number of antennas is 8. </a:t>
            </a:r>
          </a:p>
          <a:p>
            <a:r>
              <a:rPr lang="en-US" baseline="0" dirty="0" smtClean="0"/>
              <a:t>The throughput of MIMO increases almost linearly as the number of concurrent packets increases from 1 to 8.</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29</a:t>
            </a:fld>
            <a:endParaRPr lang="en-US"/>
          </a:p>
        </p:txBody>
      </p:sp>
    </p:spTree>
    <p:extLst>
      <p:ext uri="{BB962C8B-B14F-4D97-AF65-F5344CB8AC3E}">
        <p14:creationId xmlns:p14="http://schemas.microsoft.com/office/powerpoint/2010/main" val="240824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PHY layer of </a:t>
            </a:r>
            <a:r>
              <a:rPr lang="en-US" dirty="0" err="1" smtClean="0"/>
              <a:t>LoRa</a:t>
            </a:r>
            <a:r>
              <a:rPr lang="en-US" dirty="0" smtClean="0"/>
              <a:t> employs a CSS modulation technique. </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 chirp is a signal whose frequency changes continuously with time.</a:t>
            </a:r>
          </a:p>
          <a:p>
            <a:r>
              <a:rPr lang="en-US" baseline="0" dirty="0" smtClean="0"/>
              <a:t>This figure displays a base chirp. The BW is 250kHz. The freq. of base chirp increases from -125 to 125 kHz.</a:t>
            </a:r>
          </a:p>
          <a:p>
            <a:endParaRPr lang="en-US" baseline="0" dirty="0" smtClean="0"/>
          </a:p>
          <a:p>
            <a:r>
              <a:rPr lang="en-US" baseline="0" dirty="0" err="1" smtClean="0"/>
              <a:t>LoRa</a:t>
            </a:r>
            <a:r>
              <a:rPr lang="en-US" baseline="0" dirty="0" smtClean="0"/>
              <a:t> changes the initial frequency of base chirp to encode different data.</a:t>
            </a:r>
          </a:p>
          <a:p>
            <a:r>
              <a:rPr lang="en-US" baseline="0" dirty="0" smtClean="0"/>
              <a:t>For example, these two figures display two modulated chirps for symbol #63 and #191.</a:t>
            </a:r>
          </a:p>
          <a:p>
            <a:r>
              <a:rPr lang="en-US" baseline="0" dirty="0" smtClean="0"/>
              <a:t> </a:t>
            </a:r>
          </a:p>
          <a:p>
            <a:r>
              <a:rPr lang="en-US" dirty="0" smtClean="0"/>
              <a:t>Mathematically, a base chirp can be represented by C(t) in this expression.</a:t>
            </a:r>
          </a:p>
          <a:p>
            <a:r>
              <a:rPr lang="en-US" dirty="0" smtClean="0"/>
              <a:t>Here</a:t>
            </a:r>
            <a:r>
              <a:rPr lang="en-US" baseline="0" dirty="0" smtClean="0"/>
              <a:t> k divided by 2 corresponds to the slope of chirp frequency. </a:t>
            </a:r>
          </a:p>
          <a:p>
            <a:endParaRPr lang="en-US" baseline="0" dirty="0" smtClean="0"/>
          </a:p>
          <a:p>
            <a:r>
              <a:rPr lang="en-US" baseline="0" dirty="0" smtClean="0"/>
              <a:t>And the process of symbol modulation can be modelled by this equation.</a:t>
            </a:r>
          </a:p>
          <a:p>
            <a:r>
              <a:rPr lang="en-US" baseline="0" dirty="0" smtClean="0"/>
              <a:t>Here, </a:t>
            </a:r>
            <a:r>
              <a:rPr lang="en-US" baseline="0" dirty="0" err="1" smtClean="0"/>
              <a:t>f_sym</a:t>
            </a:r>
            <a:r>
              <a:rPr lang="en-US" baseline="0" dirty="0" smtClean="0"/>
              <a:t> is the initial frequency of a modulated symbol chirp, which represents the encoded data.</a:t>
            </a:r>
          </a:p>
        </p:txBody>
      </p:sp>
      <p:sp>
        <p:nvSpPr>
          <p:cNvPr id="4" name="Slide Number Placeholder 3"/>
          <p:cNvSpPr>
            <a:spLocks noGrp="1"/>
          </p:cNvSpPr>
          <p:nvPr>
            <p:ph type="sldNum" sz="quarter" idx="10"/>
          </p:nvPr>
        </p:nvSpPr>
        <p:spPr/>
        <p:txBody>
          <a:bodyPr/>
          <a:lstStyle/>
          <a:p>
            <a:fld id="{10842A44-846C-481F-86DC-051A92363AB3}" type="slidenum">
              <a:rPr lang="en-US" smtClean="0"/>
              <a:t>3</a:t>
            </a:fld>
            <a:endParaRPr lang="en-US"/>
          </a:p>
        </p:txBody>
      </p:sp>
    </p:spTree>
    <p:extLst>
      <p:ext uri="{BB962C8B-B14F-4D97-AF65-F5344CB8AC3E}">
        <p14:creationId xmlns:p14="http://schemas.microsoft.com/office/powerpoint/2010/main" val="2398761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this curve</a:t>
            </a:r>
            <a:r>
              <a:rPr lang="en-US" baseline="0" dirty="0" smtClean="0"/>
              <a:t> show the throughput of </a:t>
            </a:r>
            <a:r>
              <a:rPr lang="en-US" baseline="0" dirty="0" err="1" smtClean="0"/>
              <a:t>PCube</a:t>
            </a:r>
            <a:r>
              <a:rPr lang="en-US" baseline="0" dirty="0" smtClean="0"/>
              <a:t> with two Rx antennas.</a:t>
            </a:r>
          </a:p>
          <a:p>
            <a:r>
              <a:rPr lang="en-US" baseline="0" dirty="0" smtClean="0"/>
              <a:t>When 8 packets are transmitted concurrently, the throughput of </a:t>
            </a:r>
            <a:r>
              <a:rPr lang="en-US" baseline="0" dirty="0" err="1" smtClean="0"/>
              <a:t>Pcube</a:t>
            </a:r>
            <a:r>
              <a:rPr lang="en-US" baseline="0" dirty="0" smtClean="0"/>
              <a:t> is slightly lower than that of MIMO.</a:t>
            </a:r>
          </a:p>
          <a:p>
            <a:r>
              <a:rPr lang="en-US" baseline="0" dirty="0" smtClean="0"/>
              <a:t>But the throughput of </a:t>
            </a:r>
            <a:r>
              <a:rPr lang="en-US" baseline="0" dirty="0" err="1" smtClean="0"/>
              <a:t>Pcube</a:t>
            </a:r>
            <a:r>
              <a:rPr lang="en-US" baseline="0" dirty="0" smtClean="0"/>
              <a:t> continuously increases when more than 8 packets are transmitting.</a:t>
            </a:r>
          </a:p>
          <a:p>
            <a:r>
              <a:rPr lang="en-US" dirty="0" smtClean="0"/>
              <a:t>The</a:t>
            </a:r>
            <a:r>
              <a:rPr lang="en-US" baseline="0" dirty="0" smtClean="0"/>
              <a:t> throughput stop going up when the number of concurrent transmissions are larger than 20.</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30</a:t>
            </a:fld>
            <a:endParaRPr lang="en-US"/>
          </a:p>
        </p:txBody>
      </p:sp>
    </p:spTree>
    <p:extLst>
      <p:ext uri="{BB962C8B-B14F-4D97-AF65-F5344CB8AC3E}">
        <p14:creationId xmlns:p14="http://schemas.microsoft.com/office/powerpoint/2010/main" val="5434170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all antennas are used,</a:t>
            </a:r>
            <a:r>
              <a:rPr lang="en-US" baseline="0" dirty="0" smtClean="0"/>
              <a:t> </a:t>
            </a:r>
            <a:r>
              <a:rPr lang="en-US" baseline="0" dirty="0" err="1" smtClean="0"/>
              <a:t>Pcube</a:t>
            </a:r>
            <a:r>
              <a:rPr lang="en-US" baseline="0" dirty="0" smtClean="0"/>
              <a:t> can decode even more packets.</a:t>
            </a:r>
          </a:p>
          <a:p>
            <a:r>
              <a:rPr lang="en-US" baseline="0" dirty="0" smtClean="0"/>
              <a:t>The throughput increases almost linearly with the number of concurrent transmissions. </a:t>
            </a:r>
          </a:p>
          <a:p>
            <a:r>
              <a:rPr lang="en-US" baseline="0" dirty="0" smtClean="0"/>
              <a:t>The maximum number of concurrent packets that can be decoded by </a:t>
            </a:r>
            <a:r>
              <a:rPr lang="en-US" baseline="0" dirty="0" err="1" smtClean="0"/>
              <a:t>Pcube</a:t>
            </a:r>
            <a:r>
              <a:rPr lang="en-US" baseline="0" dirty="0" smtClean="0"/>
              <a:t> is about 36 when 8 antennas are used.</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31</a:t>
            </a:fld>
            <a:endParaRPr lang="en-US"/>
          </a:p>
        </p:txBody>
      </p:sp>
    </p:spTree>
    <p:extLst>
      <p:ext uri="{BB962C8B-B14F-4D97-AF65-F5344CB8AC3E}">
        <p14:creationId xmlns:p14="http://schemas.microsoft.com/office/powerpoint/2010/main" val="1347645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32</a:t>
            </a:fld>
            <a:endParaRPr lang="en-US"/>
          </a:p>
        </p:txBody>
      </p:sp>
    </p:spTree>
    <p:extLst>
      <p:ext uri="{BB962C8B-B14F-4D97-AF65-F5344CB8AC3E}">
        <p14:creationId xmlns:p14="http://schemas.microsoft.com/office/powerpoint/2010/main" val="1998882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after</a:t>
            </a:r>
            <a:r>
              <a:rPr lang="en-US" baseline="0" dirty="0" smtClean="0"/>
              <a:t> knowing how </a:t>
            </a:r>
            <a:r>
              <a:rPr lang="en-US" baseline="0" dirty="0" err="1" smtClean="0"/>
              <a:t>LoRa</a:t>
            </a:r>
            <a:r>
              <a:rPr lang="en-US" baseline="0" dirty="0" smtClean="0"/>
              <a:t> modulation works, </a:t>
            </a:r>
          </a:p>
          <a:p>
            <a:r>
              <a:rPr lang="en-US" baseline="0" dirty="0" smtClean="0"/>
              <a:t>Now, let’s look at how does a receiver decode data from received payload symbols. </a:t>
            </a:r>
          </a:p>
          <a:p>
            <a:r>
              <a:rPr lang="en-US" baseline="0" dirty="0" smtClean="0"/>
              <a:t>This process is called </a:t>
            </a:r>
            <a:r>
              <a:rPr lang="en-US" baseline="0" dirty="0" err="1" smtClean="0"/>
              <a:t>LoRa</a:t>
            </a:r>
            <a:r>
              <a:rPr lang="en-US" baseline="0" dirty="0" smtClean="0"/>
              <a:t> demodulation.</a:t>
            </a:r>
          </a:p>
          <a:p>
            <a:endParaRPr lang="en-US" baseline="0" dirty="0" smtClean="0"/>
          </a:p>
          <a:p>
            <a:r>
              <a:rPr lang="en-US" dirty="0" smtClean="0"/>
              <a:t>Suppose this is the received</a:t>
            </a:r>
            <a:r>
              <a:rPr lang="en-US" baseline="0" dirty="0" smtClean="0"/>
              <a:t> symbol.</a:t>
            </a:r>
          </a:p>
          <a:p>
            <a:r>
              <a:rPr lang="en-US" baseline="0" dirty="0" smtClean="0"/>
              <a:t>We want to recover </a:t>
            </a:r>
            <a:r>
              <a:rPr lang="en-US" baseline="0" dirty="0" err="1" smtClean="0"/>
              <a:t>f_sym</a:t>
            </a:r>
            <a:r>
              <a:rPr lang="en-US" baseline="0" dirty="0" smtClean="0"/>
              <a:t> from this chirp signal.</a:t>
            </a:r>
          </a:p>
          <a:p>
            <a:r>
              <a:rPr lang="en-US" baseline="0" dirty="0" smtClean="0"/>
              <a:t>We know that </a:t>
            </a:r>
            <a:r>
              <a:rPr lang="en-US" baseline="0" dirty="0" err="1" smtClean="0"/>
              <a:t>f_sym</a:t>
            </a:r>
            <a:r>
              <a:rPr lang="en-US" baseline="0" dirty="0" smtClean="0"/>
              <a:t> corresponds to the initial frequency of the chirp.</a:t>
            </a:r>
          </a:p>
          <a:p>
            <a:r>
              <a:rPr lang="en-US" baseline="0" dirty="0" smtClean="0"/>
              <a:t>Then how can we measure the initial frequency of a chirp signal?</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 use a down-chirp</a:t>
            </a:r>
            <a:r>
              <a:rPr lang="en-US" baseline="0" dirty="0" smtClean="0"/>
              <a:t> signal.</a:t>
            </a:r>
          </a:p>
          <a:p>
            <a:r>
              <a:rPr lang="en-US" dirty="0" smtClean="0"/>
              <a:t>A standard down-chirp is the conjugate of the base</a:t>
            </a:r>
            <a:r>
              <a:rPr lang="en-US" baseline="0" dirty="0" smtClean="0"/>
              <a:t> chirp.</a:t>
            </a:r>
          </a:p>
          <a:p>
            <a:endParaRPr lang="en-US" dirty="0" smtClean="0"/>
          </a:p>
          <a:p>
            <a:r>
              <a:rPr lang="en-US" dirty="0" smtClean="0"/>
              <a:t>So, if we multiply these</a:t>
            </a:r>
            <a:r>
              <a:rPr lang="en-US" baseline="0" dirty="0" smtClean="0"/>
              <a:t> two signals, we will get a single tone frequency, as shown in this figure.</a:t>
            </a:r>
          </a:p>
          <a:p>
            <a:r>
              <a:rPr lang="en-US" baseline="0" dirty="0" smtClean="0"/>
              <a:t>And this resulting tone frequency is the initial frequency of the symbol chirp. </a:t>
            </a:r>
          </a:p>
          <a:p>
            <a:r>
              <a:rPr lang="en-US" baseline="0" dirty="0" smtClean="0"/>
              <a:t>This process is called </a:t>
            </a:r>
            <a:r>
              <a:rPr lang="en-US" baseline="0" dirty="0" err="1" smtClean="0"/>
              <a:t>dechirp</a:t>
            </a:r>
            <a:r>
              <a:rPr lang="en-US" baseline="0" dirty="0" smtClean="0"/>
              <a:t>.</a:t>
            </a:r>
          </a:p>
          <a:p>
            <a:r>
              <a:rPr lang="en-US" baseline="0" dirty="0" smtClean="0"/>
              <a:t>Finally, we can perform FFT on the </a:t>
            </a:r>
            <a:r>
              <a:rPr lang="en-US" baseline="0" dirty="0" err="1" smtClean="0"/>
              <a:t>dechirped</a:t>
            </a:r>
            <a:r>
              <a:rPr lang="en-US" baseline="0" dirty="0" smtClean="0"/>
              <a:t> signal to measure </a:t>
            </a:r>
            <a:r>
              <a:rPr lang="en-US" baseline="0" dirty="0" err="1" smtClean="0"/>
              <a:t>f_sym</a:t>
            </a:r>
            <a:r>
              <a:rPr lang="en-US" baseline="0" dirty="0" smtClean="0"/>
              <a:t>.</a:t>
            </a:r>
          </a:p>
          <a:p>
            <a:r>
              <a:rPr lang="en-US" baseline="0" dirty="0" smtClean="0"/>
              <a:t> </a:t>
            </a:r>
          </a:p>
          <a:p>
            <a:r>
              <a:rPr lang="en-US" dirty="0" smtClean="0"/>
              <a:t>Since the </a:t>
            </a:r>
            <a:r>
              <a:rPr lang="en-US" dirty="0" err="1" smtClean="0"/>
              <a:t>dechirp</a:t>
            </a:r>
            <a:r>
              <a:rPr lang="en-US" dirty="0" smtClean="0"/>
              <a:t> operation aggregates all signal power into a single frequency bin, </a:t>
            </a:r>
          </a:p>
          <a:p>
            <a:r>
              <a:rPr lang="en-US" dirty="0" smtClean="0"/>
              <a:t>Even if the signal power is</a:t>
            </a:r>
            <a:r>
              <a:rPr lang="en-US" baseline="0" dirty="0" smtClean="0"/>
              <a:t> below the noise floor, the frequency peak may still be higher than noise after accumulating power from all signal samples.</a:t>
            </a:r>
          </a:p>
          <a:p>
            <a:r>
              <a:rPr lang="en-US" baseline="0" dirty="0" smtClean="0"/>
              <a:t>This is why a </a:t>
            </a:r>
            <a:r>
              <a:rPr lang="en-US" baseline="0" dirty="0" err="1" smtClean="0"/>
              <a:t>LoRa</a:t>
            </a:r>
            <a:r>
              <a:rPr lang="en-US" baseline="0" dirty="0" smtClean="0"/>
              <a:t> packet can be correctly received even when the SNR is negative.</a:t>
            </a:r>
          </a:p>
          <a:p>
            <a:r>
              <a:rPr lang="en-US" baseline="0" dirty="0" smtClean="0"/>
              <a:t>It also explains why </a:t>
            </a:r>
            <a:r>
              <a:rPr lang="en-US" baseline="0" dirty="0" err="1" smtClean="0"/>
              <a:t>LoRa</a:t>
            </a:r>
            <a:r>
              <a:rPr lang="en-US" baseline="0" dirty="0" smtClean="0"/>
              <a:t> has a long comm. Range even when the packets are transmitting with low power. </a:t>
            </a:r>
          </a:p>
          <a:p>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4</a:t>
            </a:fld>
            <a:endParaRPr lang="en-US"/>
          </a:p>
        </p:txBody>
      </p:sp>
    </p:spTree>
    <p:extLst>
      <p:ext uri="{BB962C8B-B14F-4D97-AF65-F5344CB8AC3E}">
        <p14:creationId xmlns:p14="http://schemas.microsoft.com/office/powerpoint/2010/main" val="2336901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t>
            </a:r>
            <a:r>
              <a:rPr lang="en-US" dirty="0" err="1" smtClean="0"/>
              <a:t>LoRa</a:t>
            </a:r>
            <a:r>
              <a:rPr lang="en-US" dirty="0" smtClean="0"/>
              <a:t> has a long </a:t>
            </a:r>
            <a:r>
              <a:rPr lang="en-US" dirty="0" err="1" smtClean="0"/>
              <a:t>comm</a:t>
            </a:r>
            <a:r>
              <a:rPr lang="en-US" dirty="0" smtClean="0"/>
              <a:t> range, a single gateway can cover</a:t>
            </a:r>
            <a:r>
              <a:rPr lang="en-US" baseline="0" dirty="0" smtClean="0"/>
              <a:t> a large area with 1000s of </a:t>
            </a:r>
            <a:r>
              <a:rPr lang="en-US" baseline="0" dirty="0" err="1" smtClean="0"/>
              <a:t>IoT</a:t>
            </a:r>
            <a:r>
              <a:rPr lang="en-US" baseline="0" dirty="0" smtClean="0"/>
              <a:t> devices.</a:t>
            </a:r>
          </a:p>
          <a:p>
            <a:r>
              <a:rPr lang="en-US" dirty="0" smtClean="0"/>
              <a:t>If any two nodes transmit at the same time, their packets will collide</a:t>
            </a:r>
          </a:p>
          <a:p>
            <a:r>
              <a:rPr lang="en-US" dirty="0" smtClean="0"/>
              <a:t>In scenarios like</a:t>
            </a:r>
            <a:r>
              <a:rPr lang="en-US" baseline="0" dirty="0" smtClean="0"/>
              <a:t> a smart city</a:t>
            </a:r>
            <a:r>
              <a:rPr lang="en-US" dirty="0" smtClean="0"/>
              <a:t>, </a:t>
            </a:r>
            <a:r>
              <a:rPr lang="en-US" baseline="0" dirty="0" err="1" smtClean="0"/>
              <a:t>IoT</a:t>
            </a:r>
            <a:r>
              <a:rPr lang="en-US" baseline="0" dirty="0" smtClean="0"/>
              <a:t> sensors are usually deployed with high density.</a:t>
            </a:r>
          </a:p>
          <a:p>
            <a:r>
              <a:rPr lang="en-US" dirty="0" err="1" smtClean="0"/>
              <a:t>LoRaWANs</a:t>
            </a:r>
            <a:r>
              <a:rPr lang="en-US" dirty="0" smtClean="0"/>
              <a:t> may experience serious collisions, </a:t>
            </a:r>
          </a:p>
          <a:p>
            <a:r>
              <a:rPr lang="en-US" dirty="0" smtClean="0"/>
              <a:t>and as a result, the performance may</a:t>
            </a:r>
            <a:r>
              <a:rPr lang="en-US" baseline="0" dirty="0" smtClean="0"/>
              <a:t> degrade significantly</a:t>
            </a:r>
            <a:r>
              <a:rPr lang="en-US" dirty="0" smtClean="0"/>
              <a:t>. </a:t>
            </a:r>
            <a:endParaRPr lang="en-US" baseline="0" dirty="0" smtClean="0"/>
          </a:p>
          <a:p>
            <a:r>
              <a:rPr lang="en-US" baseline="0" dirty="0" smtClean="0"/>
              <a:t>Then, how can </a:t>
            </a:r>
            <a:r>
              <a:rPr lang="en-US" baseline="0" dirty="0" err="1" smtClean="0"/>
              <a:t>LoRa</a:t>
            </a:r>
            <a:r>
              <a:rPr lang="en-US" baseline="0" dirty="0" smtClean="0"/>
              <a:t> support </a:t>
            </a:r>
            <a:r>
              <a:rPr lang="en-US" baseline="0" dirty="0" err="1" smtClean="0"/>
              <a:t>xxxx</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5</a:t>
            </a:fld>
            <a:endParaRPr lang="en-US"/>
          </a:p>
        </p:txBody>
      </p:sp>
    </p:spTree>
    <p:extLst>
      <p:ext uri="{BB962C8B-B14F-4D97-AF65-F5344CB8AC3E}">
        <p14:creationId xmlns:p14="http://schemas.microsoft.com/office/powerpoint/2010/main" val="1875349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LoRa</a:t>
            </a:r>
            <a:r>
              <a:rPr lang="en-US" baseline="0" dirty="0" smtClean="0"/>
              <a:t> supports concurrent </a:t>
            </a:r>
            <a:r>
              <a:rPr lang="en-US" baseline="0" dirty="0" err="1" smtClean="0"/>
              <a:t>comm</a:t>
            </a:r>
            <a:r>
              <a:rPr lang="en-US" baseline="0" dirty="0" smtClean="0"/>
              <a:t> using a set of orthogonal parameters. </a:t>
            </a:r>
          </a:p>
          <a:p>
            <a:r>
              <a:rPr lang="en-US" baseline="0" dirty="0" smtClean="0"/>
              <a:t>For instance, a COTS gateway can support a max. of 8 packets communicating in parallel. </a:t>
            </a:r>
          </a:p>
          <a:p>
            <a:endParaRPr lang="en-US" baseline="0" dirty="0" smtClean="0"/>
          </a:p>
          <a:p>
            <a:r>
              <a:rPr lang="en-US" baseline="0" dirty="0" err="1" smtClean="0"/>
              <a:t>LoRa</a:t>
            </a:r>
            <a:r>
              <a:rPr lang="en-US" baseline="0" dirty="0" smtClean="0"/>
              <a:t> also regulates </a:t>
            </a:r>
            <a:r>
              <a:rPr lang="en-US" baseline="0" dirty="0" err="1" smtClean="0"/>
              <a:t>IoT</a:t>
            </a:r>
            <a:r>
              <a:rPr lang="en-US" baseline="0" dirty="0" smtClean="0"/>
              <a:t> sensors to comm. with low duty cycle and multi-channel to support more </a:t>
            </a:r>
            <a:r>
              <a:rPr lang="en-US" baseline="0" dirty="0" err="1" smtClean="0"/>
              <a:t>IoT</a:t>
            </a:r>
            <a:r>
              <a:rPr lang="en-US" baseline="0" dirty="0" smtClean="0"/>
              <a:t> connections. </a:t>
            </a:r>
          </a:p>
          <a:p>
            <a:endParaRPr lang="en-US" baseline="0" dirty="0" smtClean="0"/>
          </a:p>
          <a:p>
            <a:r>
              <a:rPr lang="en-US" baseline="0" dirty="0" smtClean="0"/>
              <a:t>However, it requires complex coordination among </a:t>
            </a:r>
            <a:r>
              <a:rPr lang="en-US" baseline="0" dirty="0" err="1" smtClean="0"/>
              <a:t>IoT</a:t>
            </a:r>
            <a:r>
              <a:rPr lang="en-US" baseline="0" dirty="0" smtClean="0"/>
              <a:t> nodes.</a:t>
            </a:r>
          </a:p>
          <a:p>
            <a:r>
              <a:rPr lang="en-US" baseline="0" dirty="0" smtClean="0"/>
              <a:t>And the max. concurrency is still much lower than the number of </a:t>
            </a:r>
            <a:r>
              <a:rPr lang="en-US" baseline="0" dirty="0" err="1" smtClean="0"/>
              <a:t>IoT</a:t>
            </a:r>
            <a:r>
              <a:rPr lang="en-US" baseline="0" dirty="0" smtClean="0"/>
              <a:t> sensors. </a:t>
            </a:r>
          </a:p>
          <a:p>
            <a:endParaRPr lang="en-US" dirty="0" smtClean="0"/>
          </a:p>
          <a:p>
            <a:r>
              <a:rPr lang="en-US" dirty="0" smtClean="0"/>
              <a:t>So, in</a:t>
            </a:r>
            <a:r>
              <a:rPr lang="en-US" baseline="0" dirty="0" smtClean="0"/>
              <a:t> this study, we ask how can we support xxx for </a:t>
            </a:r>
            <a:r>
              <a:rPr lang="en-US" baseline="0" dirty="0" err="1" smtClean="0"/>
              <a:t>LoRa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6</a:t>
            </a:fld>
            <a:endParaRPr lang="en-US"/>
          </a:p>
        </p:txBody>
      </p:sp>
    </p:spTree>
    <p:extLst>
      <p:ext uri="{BB962C8B-B14F-4D97-AF65-F5344CB8AC3E}">
        <p14:creationId xmlns:p14="http://schemas.microsoft.com/office/powerpoint/2010/main" val="3467007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idea that comes out</a:t>
            </a:r>
            <a:r>
              <a:rPr lang="en-US" baseline="0" dirty="0" smtClean="0"/>
              <a:t> from our brain is MIMO.</a:t>
            </a:r>
          </a:p>
          <a:p>
            <a:r>
              <a:rPr lang="en-US" baseline="0" dirty="0" smtClean="0"/>
              <a:t>In a MIMO system, the signal received by each antenna is a linear combination of all concurrent transmissions.</a:t>
            </a:r>
          </a:p>
          <a:p>
            <a:r>
              <a:rPr lang="en-US" baseline="0" dirty="0" smtClean="0"/>
              <a:t>Where, y is xxx, x is </a:t>
            </a:r>
            <a:r>
              <a:rPr lang="en-US" baseline="0" dirty="0" err="1" smtClean="0"/>
              <a:t>xxxx</a:t>
            </a:r>
            <a:r>
              <a:rPr lang="en-US" baseline="0" dirty="0" smtClean="0"/>
              <a:t>, and h is the channel between antennas which can be measured in advance.</a:t>
            </a:r>
          </a:p>
          <a:p>
            <a:r>
              <a:rPr lang="en-US" baseline="0" dirty="0" smtClean="0"/>
              <a:t>Basically, we can solve this equation system to extract the signals of each transmitter.</a:t>
            </a:r>
          </a:p>
          <a:p>
            <a:endParaRPr lang="en-US" baseline="0" dirty="0" smtClean="0"/>
          </a:p>
          <a:p>
            <a:r>
              <a:rPr lang="en-US" baseline="0" dirty="0" smtClean="0"/>
              <a:t>However, a problem with MIMO is that, the max. concurrency is physically limited by the number of antennas, which is still insufficient for many </a:t>
            </a:r>
            <a:r>
              <a:rPr lang="en-US" baseline="0" dirty="0" err="1" smtClean="0"/>
              <a:t>IoT</a:t>
            </a:r>
            <a:r>
              <a:rPr lang="en-US" baseline="0" dirty="0" smtClean="0"/>
              <a:t> communications.</a:t>
            </a:r>
          </a:p>
        </p:txBody>
      </p:sp>
      <p:sp>
        <p:nvSpPr>
          <p:cNvPr id="4" name="Slide Number Placeholder 3"/>
          <p:cNvSpPr>
            <a:spLocks noGrp="1"/>
          </p:cNvSpPr>
          <p:nvPr>
            <p:ph type="sldNum" sz="quarter" idx="10"/>
          </p:nvPr>
        </p:nvSpPr>
        <p:spPr/>
        <p:txBody>
          <a:bodyPr/>
          <a:lstStyle/>
          <a:p>
            <a:fld id="{10842A44-846C-481F-86DC-051A92363AB3}" type="slidenum">
              <a:rPr lang="en-US" smtClean="0"/>
              <a:t>7</a:t>
            </a:fld>
            <a:endParaRPr lang="en-US"/>
          </a:p>
        </p:txBody>
      </p:sp>
    </p:spTree>
    <p:extLst>
      <p:ext uri="{BB962C8B-B14F-4D97-AF65-F5344CB8AC3E}">
        <p14:creationId xmlns:p14="http://schemas.microsoft.com/office/powerpoint/2010/main" val="3028585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latest advances in </a:t>
            </a:r>
            <a:r>
              <a:rPr lang="en-US" dirty="0" err="1" smtClean="0"/>
              <a:t>LoRa</a:t>
            </a:r>
            <a:r>
              <a:rPr lang="en-US" dirty="0" smtClean="0"/>
              <a:t> parallel decoding have demonstrated</a:t>
            </a:r>
            <a:r>
              <a:rPr lang="en-US" baseline="0" dirty="0" smtClean="0"/>
              <a:t> the capability for using one antenna to decode multiple packets in parallel.</a:t>
            </a:r>
          </a:p>
          <a:p>
            <a:r>
              <a:rPr lang="en-US" baseline="0" dirty="0" smtClean="0"/>
              <a:t>These works basically use some specific features of </a:t>
            </a:r>
            <a:r>
              <a:rPr lang="en-US" baseline="0" dirty="0" err="1" smtClean="0"/>
              <a:t>LoRa</a:t>
            </a:r>
            <a:r>
              <a:rPr lang="en-US" baseline="0" dirty="0" smtClean="0"/>
              <a:t> to resolve packet collisions.</a:t>
            </a:r>
          </a:p>
          <a:p>
            <a:endParaRPr lang="en-US" baseline="0" dirty="0" smtClean="0"/>
          </a:p>
          <a:p>
            <a:r>
              <a:rPr lang="en-US" baseline="0" dirty="0" smtClean="0"/>
              <a:t>The first category is Choir, which uses frequency domain features for collision recovery.</a:t>
            </a:r>
          </a:p>
          <a:p>
            <a:r>
              <a:rPr lang="en-US" baseline="0" dirty="0" smtClean="0"/>
              <a:t>Choir observes that the signals transmitted by different devices have different fractional frequencies.</a:t>
            </a:r>
          </a:p>
          <a:p>
            <a:r>
              <a:rPr lang="en-US" baseline="0" dirty="0" smtClean="0"/>
              <a:t>If we can extract the fractional frequency features, then we can use it as a fingerprint to separate collided symbols into different transmitters. </a:t>
            </a:r>
          </a:p>
          <a:p>
            <a:endParaRPr lang="en-US" baseline="0" dirty="0" smtClean="0"/>
          </a:p>
          <a:p>
            <a:r>
              <a:rPr lang="en-US" baseline="0" dirty="0" smtClean="0"/>
              <a:t>The second category uses time domain information for collision recovery.</a:t>
            </a:r>
          </a:p>
          <a:p>
            <a:r>
              <a:rPr lang="en-US" baseline="0" dirty="0" smtClean="0"/>
              <a:t>The basic idea is that the symbol edges of collided packets are usually misaligned. </a:t>
            </a:r>
          </a:p>
          <a:p>
            <a:r>
              <a:rPr lang="en-US" baseline="0" dirty="0" smtClean="0"/>
              <a:t>Then we can track the periodicity of symbol edges to separate collided symbols into different packets.</a:t>
            </a:r>
          </a:p>
          <a:p>
            <a:r>
              <a:rPr lang="en-US" baseline="0" dirty="0" smtClean="0"/>
              <a:t>Some representative works are </a:t>
            </a:r>
            <a:r>
              <a:rPr lang="en-US" baseline="0" dirty="0" err="1" smtClean="0"/>
              <a:t>FTrack</a:t>
            </a:r>
            <a:r>
              <a:rPr lang="en-US" baseline="0" dirty="0" smtClean="0"/>
              <a:t>, </a:t>
            </a:r>
            <a:r>
              <a:rPr lang="en-US" baseline="0" dirty="0" err="1" smtClean="0"/>
              <a:t>Nscale</a:t>
            </a:r>
            <a:r>
              <a:rPr lang="en-US" baseline="0" dirty="0" smtClean="0"/>
              <a:t> and CIC which is presented in the last week.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8</a:t>
            </a:fld>
            <a:endParaRPr lang="en-US"/>
          </a:p>
        </p:txBody>
      </p:sp>
    </p:spTree>
    <p:extLst>
      <p:ext uri="{BB962C8B-B14F-4D97-AF65-F5344CB8AC3E}">
        <p14:creationId xmlns:p14="http://schemas.microsoft.com/office/powerpoint/2010/main" val="4288305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generally,</a:t>
            </a:r>
            <a:r>
              <a:rPr lang="en-US" baseline="0" dirty="0" smtClean="0"/>
              <a:t> the concurrency of MIMO is limited by xxx.</a:t>
            </a:r>
          </a:p>
          <a:p>
            <a:r>
              <a:rPr lang="en-US" baseline="0" dirty="0" smtClean="0"/>
              <a:t>And the latest advances on parallel decoding shows the potential for using one antenna to decode multiple packets.</a:t>
            </a:r>
          </a:p>
          <a:p>
            <a:endParaRPr lang="en-US" baseline="0" dirty="0" smtClean="0"/>
          </a:p>
          <a:p>
            <a:r>
              <a:rPr lang="en-US" baseline="0" dirty="0" smtClean="0"/>
              <a:t>So, we were wondering, is it possible to combine these two approaches for supporting more </a:t>
            </a:r>
            <a:r>
              <a:rPr lang="en-US" baseline="0" dirty="0" err="1" smtClean="0"/>
              <a:t>xxxx</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842A44-846C-481F-86DC-051A92363AB3}" type="slidenum">
              <a:rPr lang="en-US" smtClean="0"/>
              <a:t>9</a:t>
            </a:fld>
            <a:endParaRPr lang="en-US"/>
          </a:p>
        </p:txBody>
      </p:sp>
    </p:spTree>
    <p:extLst>
      <p:ext uri="{BB962C8B-B14F-4D97-AF65-F5344CB8AC3E}">
        <p14:creationId xmlns:p14="http://schemas.microsoft.com/office/powerpoint/2010/main" val="985894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8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0561F9-5774-48B4-94F0-3C87B0A2B2D0}" type="datetime1">
              <a:rPr lang="en-US" smtClean="0"/>
              <a:t>09/24/2021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DFAED-0EC1-471F-AE92-29A31774D4BF}" type="slidenum">
              <a:rPr lang="en-US" smtClean="0"/>
              <a:t>‹#›</a:t>
            </a:fld>
            <a:endParaRPr lang="en-US"/>
          </a:p>
        </p:txBody>
      </p:sp>
    </p:spTree>
    <p:extLst>
      <p:ext uri="{BB962C8B-B14F-4D97-AF65-F5344CB8AC3E}">
        <p14:creationId xmlns:p14="http://schemas.microsoft.com/office/powerpoint/2010/main" val="4008761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5C7136-5ABB-4198-8A94-57F8F18A00D3}" type="datetime1">
              <a:rPr lang="en-US" smtClean="0"/>
              <a:t>09/24/2021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DFAED-0EC1-471F-AE92-29A31774D4BF}" type="slidenum">
              <a:rPr lang="en-US" smtClean="0"/>
              <a:t>‹#›</a:t>
            </a:fld>
            <a:endParaRPr lang="en-US"/>
          </a:p>
        </p:txBody>
      </p:sp>
    </p:spTree>
    <p:extLst>
      <p:ext uri="{BB962C8B-B14F-4D97-AF65-F5344CB8AC3E}">
        <p14:creationId xmlns:p14="http://schemas.microsoft.com/office/powerpoint/2010/main" val="1645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D33622-70A7-4816-82A9-4A8968611B8E}" type="datetime1">
              <a:rPr lang="en-US" smtClean="0"/>
              <a:t>09/24/2021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DFAED-0EC1-471F-AE92-29A31774D4BF}" type="slidenum">
              <a:rPr lang="en-US" smtClean="0"/>
              <a:t>‹#›</a:t>
            </a:fld>
            <a:endParaRPr lang="en-US"/>
          </a:p>
        </p:txBody>
      </p:sp>
    </p:spTree>
    <p:extLst>
      <p:ext uri="{BB962C8B-B14F-4D97-AF65-F5344CB8AC3E}">
        <p14:creationId xmlns:p14="http://schemas.microsoft.com/office/powerpoint/2010/main" val="2533593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C2B18-5E2C-4856-8AE0-94A8B3184C20}" type="datetime1">
              <a:rPr lang="en-US" smtClean="0"/>
              <a:t>09/24/2021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DFAED-0EC1-471F-AE92-29A31774D4BF}" type="slidenum">
              <a:rPr lang="en-US" smtClean="0"/>
              <a:t>‹#›</a:t>
            </a:fld>
            <a:endParaRPr lang="en-US"/>
          </a:p>
        </p:txBody>
      </p:sp>
    </p:spTree>
    <p:extLst>
      <p:ext uri="{BB962C8B-B14F-4D97-AF65-F5344CB8AC3E}">
        <p14:creationId xmlns:p14="http://schemas.microsoft.com/office/powerpoint/2010/main" val="244248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068B42-5A37-40A6-8CFC-AB1FA309B20E}" type="datetime1">
              <a:rPr lang="en-US" smtClean="0"/>
              <a:t>09/24/2021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DFAED-0EC1-471F-AE92-29A31774D4BF}" type="slidenum">
              <a:rPr lang="en-US" smtClean="0"/>
              <a:t>‹#›</a:t>
            </a:fld>
            <a:endParaRPr lang="en-US"/>
          </a:p>
        </p:txBody>
      </p:sp>
    </p:spTree>
    <p:extLst>
      <p:ext uri="{BB962C8B-B14F-4D97-AF65-F5344CB8AC3E}">
        <p14:creationId xmlns:p14="http://schemas.microsoft.com/office/powerpoint/2010/main" val="3943344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269C56-9597-4385-91CC-D470C5014688}" type="datetime1">
              <a:rPr lang="en-US" smtClean="0"/>
              <a:t>09/24/2021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DFAED-0EC1-471F-AE92-29A31774D4BF}" type="slidenum">
              <a:rPr lang="en-US" smtClean="0"/>
              <a:t>‹#›</a:t>
            </a:fld>
            <a:endParaRPr lang="en-US"/>
          </a:p>
        </p:txBody>
      </p:sp>
    </p:spTree>
    <p:extLst>
      <p:ext uri="{BB962C8B-B14F-4D97-AF65-F5344CB8AC3E}">
        <p14:creationId xmlns:p14="http://schemas.microsoft.com/office/powerpoint/2010/main" val="354403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AAB876-8948-42DE-A656-805999D470E7}" type="datetime1">
              <a:rPr lang="en-US" smtClean="0"/>
              <a:t>09/24/2021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9DFAED-0EC1-471F-AE92-29A31774D4BF}" type="slidenum">
              <a:rPr lang="en-US" smtClean="0"/>
              <a:t>‹#›</a:t>
            </a:fld>
            <a:endParaRPr lang="en-US"/>
          </a:p>
        </p:txBody>
      </p:sp>
    </p:spTree>
    <p:extLst>
      <p:ext uri="{BB962C8B-B14F-4D97-AF65-F5344CB8AC3E}">
        <p14:creationId xmlns:p14="http://schemas.microsoft.com/office/powerpoint/2010/main" val="96887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6C6710-4C31-44CA-837C-BF407BF5EBD3}" type="datetime1">
              <a:rPr lang="en-US" smtClean="0"/>
              <a:t>09/24/2021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9DFAED-0EC1-471F-AE92-29A31774D4BF}" type="slidenum">
              <a:rPr lang="en-US" smtClean="0"/>
              <a:t>‹#›</a:t>
            </a:fld>
            <a:endParaRPr lang="en-US"/>
          </a:p>
        </p:txBody>
      </p:sp>
    </p:spTree>
    <p:extLst>
      <p:ext uri="{BB962C8B-B14F-4D97-AF65-F5344CB8AC3E}">
        <p14:creationId xmlns:p14="http://schemas.microsoft.com/office/powerpoint/2010/main" val="272998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CCF6C-3F40-4C9B-B5B5-14CDD513E63B}" type="datetime1">
              <a:rPr lang="en-US" smtClean="0"/>
              <a:t>09/24/2021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9DFAED-0EC1-471F-AE92-29A31774D4BF}" type="slidenum">
              <a:rPr lang="en-US" smtClean="0"/>
              <a:t>‹#›</a:t>
            </a:fld>
            <a:endParaRPr lang="en-US"/>
          </a:p>
        </p:txBody>
      </p:sp>
    </p:spTree>
    <p:extLst>
      <p:ext uri="{BB962C8B-B14F-4D97-AF65-F5344CB8AC3E}">
        <p14:creationId xmlns:p14="http://schemas.microsoft.com/office/powerpoint/2010/main" val="429414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7D3DD3-9F58-4A14-9242-C0867398BC80}" type="datetime1">
              <a:rPr lang="en-US" smtClean="0"/>
              <a:t>09/24/2021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DFAED-0EC1-471F-AE92-29A31774D4BF}" type="slidenum">
              <a:rPr lang="en-US" smtClean="0"/>
              <a:t>‹#›</a:t>
            </a:fld>
            <a:endParaRPr lang="en-US"/>
          </a:p>
        </p:txBody>
      </p:sp>
    </p:spTree>
    <p:extLst>
      <p:ext uri="{BB962C8B-B14F-4D97-AF65-F5344CB8AC3E}">
        <p14:creationId xmlns:p14="http://schemas.microsoft.com/office/powerpoint/2010/main" val="343713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BA6041-A104-4FB5-87D0-E8DFCB1B7CAE}" type="datetime1">
              <a:rPr lang="en-US" smtClean="0"/>
              <a:t>09/24/2021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DFAED-0EC1-471F-AE92-29A31774D4BF}" type="slidenum">
              <a:rPr lang="en-US" smtClean="0"/>
              <a:t>‹#›</a:t>
            </a:fld>
            <a:endParaRPr lang="en-US"/>
          </a:p>
        </p:txBody>
      </p:sp>
    </p:spTree>
    <p:extLst>
      <p:ext uri="{BB962C8B-B14F-4D97-AF65-F5344CB8AC3E}">
        <p14:creationId xmlns:p14="http://schemas.microsoft.com/office/powerpoint/2010/main" val="44587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82D2B-CB6C-408A-9305-2F4C3C3253AA}" type="datetime1">
              <a:rPr lang="en-US" smtClean="0"/>
              <a:t>09/24/2021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DFAED-0EC1-471F-AE92-29A31774D4BF}" type="slidenum">
              <a:rPr lang="en-US" smtClean="0"/>
              <a:t>‹#›</a:t>
            </a:fld>
            <a:endParaRPr lang="en-US"/>
          </a:p>
        </p:txBody>
      </p:sp>
    </p:spTree>
    <p:extLst>
      <p:ext uri="{BB962C8B-B14F-4D97-AF65-F5344CB8AC3E}">
        <p14:creationId xmlns:p14="http://schemas.microsoft.com/office/powerpoint/2010/main" val="1212555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rgbClr val="A5002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4.png"/><Relationship Id="rId7" Type="http://schemas.openxmlformats.org/officeDocument/2006/relationships/image" Target="../media/image200.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90.png"/><Relationship Id="rId5" Type="http://schemas.openxmlformats.org/officeDocument/2006/relationships/image" Target="../media/image16.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3.emf"/><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4.emf"/><Relationship Id="rId5" Type="http://schemas.openxmlformats.org/officeDocument/2006/relationships/image" Target="../media/image16.pn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 Id="rId9" Type="http://schemas.openxmlformats.org/officeDocument/2006/relationships/image" Target="../media/image32.emf"/></Relationships>
</file>

<file path=ppt/slides/_rels/slide14.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14.png"/><Relationship Id="rId7" Type="http://schemas.openxmlformats.org/officeDocument/2006/relationships/image" Target="../media/image25.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4.emf"/><Relationship Id="rId5" Type="http://schemas.openxmlformats.org/officeDocument/2006/relationships/image" Target="../media/image16.pn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0.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46.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410.png"/><Relationship Id="rId7" Type="http://schemas.openxmlformats.org/officeDocument/2006/relationships/image" Target="../media/image450.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440.png"/><Relationship Id="rId5" Type="http://schemas.openxmlformats.org/officeDocument/2006/relationships/image" Target="../media/image430.png"/><Relationship Id="rId4" Type="http://schemas.openxmlformats.org/officeDocument/2006/relationships/image" Target="../media/image420.png"/><Relationship Id="rId9" Type="http://schemas.openxmlformats.org/officeDocument/2006/relationships/image" Target="../media/image47.png"/></Relationships>
</file>

<file path=ppt/slides/_rels/slide2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22.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21.emf"/><Relationship Id="rId7"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57.png"/><Relationship Id="rId5" Type="http://schemas.openxmlformats.org/officeDocument/2006/relationships/image" Target="../media/image56.png"/><Relationship Id="rId10" Type="http://schemas.openxmlformats.org/officeDocument/2006/relationships/image" Target="../media/image23.emf"/><Relationship Id="rId4" Type="http://schemas.openxmlformats.org/officeDocument/2006/relationships/image" Target="../media/image22.emf"/><Relationship Id="rId9" Type="http://schemas.openxmlformats.org/officeDocument/2006/relationships/image" Target="../media/image60.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7" Type="http://schemas.microsoft.com/office/2007/relationships/hdphoto" Target="../media/hdphoto1.wdp"/><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48.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1.jpg"/><Relationship Id="rId2" Type="http://schemas.openxmlformats.org/officeDocument/2006/relationships/image" Target="../media/image70.jpg"/><Relationship Id="rId1" Type="http://schemas.openxmlformats.org/officeDocument/2006/relationships/slideLayout" Target="../slideLayouts/slideLayout6.xml"/><Relationship Id="rId4" Type="http://schemas.openxmlformats.org/officeDocument/2006/relationships/image" Target="../media/image72.jpg"/></Relationships>
</file>

<file path=ppt/slides/_rels/slide35.xml.rels><?xml version="1.0" encoding="UTF-8" standalone="yes"?>
<Relationships xmlns="http://schemas.openxmlformats.org/package/2006/relationships"><Relationship Id="rId8" Type="http://schemas.openxmlformats.org/officeDocument/2006/relationships/image" Target="../media/image79.emf"/><Relationship Id="rId3" Type="http://schemas.openxmlformats.org/officeDocument/2006/relationships/image" Target="../media/image74.emf"/><Relationship Id="rId7" Type="http://schemas.openxmlformats.org/officeDocument/2006/relationships/image" Target="../media/image78.emf"/><Relationship Id="rId2" Type="http://schemas.openxmlformats.org/officeDocument/2006/relationships/image" Target="../media/image73.emf"/><Relationship Id="rId1" Type="http://schemas.openxmlformats.org/officeDocument/2006/relationships/slideLayout" Target="../slideLayouts/slideLayout6.xml"/><Relationship Id="rId6" Type="http://schemas.openxmlformats.org/officeDocument/2006/relationships/image" Target="../media/image77.emf"/><Relationship Id="rId5" Type="http://schemas.openxmlformats.org/officeDocument/2006/relationships/image" Target="../media/image76.emf"/><Relationship Id="rId4" Type="http://schemas.openxmlformats.org/officeDocument/2006/relationships/image" Target="../media/image75.emf"/></Relationships>
</file>

<file path=ppt/slides/_rels/slide36.xml.rels><?xml version="1.0" encoding="UTF-8" standalone="yes"?>
<Relationships xmlns="http://schemas.openxmlformats.org/package/2006/relationships"><Relationship Id="rId2" Type="http://schemas.openxmlformats.org/officeDocument/2006/relationships/image" Target="../media/image80.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82.jpg"/><Relationship Id="rId2" Type="http://schemas.openxmlformats.org/officeDocument/2006/relationships/image" Target="../media/image8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err="1" smtClean="0"/>
              <a:t>PCube</a:t>
            </a:r>
            <a:r>
              <a:rPr lang="en-US" sz="4400" dirty="0" smtClean="0"/>
              <a:t>: Scaling </a:t>
            </a:r>
            <a:r>
              <a:rPr lang="en-US" sz="4400" dirty="0" err="1" smtClean="0"/>
              <a:t>LoRa</a:t>
            </a:r>
            <a:r>
              <a:rPr lang="en-US" sz="4400" dirty="0" smtClean="0"/>
              <a:t> Concurrent Transmissions with Reception Diversities</a:t>
            </a:r>
            <a:endParaRPr lang="en-US" sz="4400" dirty="0"/>
          </a:p>
        </p:txBody>
      </p:sp>
      <p:sp>
        <p:nvSpPr>
          <p:cNvPr id="3" name="Subtitle 2"/>
          <p:cNvSpPr>
            <a:spLocks noGrp="1"/>
          </p:cNvSpPr>
          <p:nvPr>
            <p:ph type="subTitle" idx="1"/>
          </p:nvPr>
        </p:nvSpPr>
        <p:spPr/>
        <p:txBody>
          <a:bodyPr>
            <a:normAutofit lnSpcReduction="10000"/>
          </a:bodyPr>
          <a:lstStyle/>
          <a:p>
            <a:r>
              <a:rPr lang="en-US" dirty="0" err="1" smtClean="0"/>
              <a:t>X</a:t>
            </a:r>
            <a:r>
              <a:rPr lang="en-US" altLang="zh-CN" dirty="0" err="1" smtClean="0"/>
              <a:t>ianjin</a:t>
            </a:r>
            <a:r>
              <a:rPr lang="en-US" altLang="zh-CN" dirty="0" smtClean="0"/>
              <a:t> XIA</a:t>
            </a:r>
            <a:r>
              <a:rPr lang="en-US" altLang="zh-CN" baseline="30000" dirty="0" smtClean="0"/>
              <a:t>1</a:t>
            </a:r>
            <a:r>
              <a:rPr lang="en-US" altLang="zh-CN" dirty="0" smtClean="0"/>
              <a:t>, </a:t>
            </a:r>
            <a:r>
              <a:rPr lang="en-US" altLang="zh-CN" dirty="0" err="1" smtClean="0"/>
              <a:t>Ningning</a:t>
            </a:r>
            <a:r>
              <a:rPr lang="en-US" altLang="zh-CN" dirty="0" smtClean="0"/>
              <a:t> HOU</a:t>
            </a:r>
            <a:r>
              <a:rPr lang="en-US" altLang="zh-CN" baseline="30000" dirty="0"/>
              <a:t>1</a:t>
            </a:r>
            <a:r>
              <a:rPr lang="en-US" altLang="zh-CN" dirty="0" smtClean="0"/>
              <a:t>, Yuanqing ZHENG</a:t>
            </a:r>
            <a:r>
              <a:rPr lang="en-US" altLang="zh-CN" baseline="30000" dirty="0"/>
              <a:t>1</a:t>
            </a:r>
            <a:r>
              <a:rPr lang="en-US" altLang="zh-CN" dirty="0" smtClean="0"/>
              <a:t>, Tao GU</a:t>
            </a:r>
            <a:r>
              <a:rPr lang="en-US" altLang="zh-CN" baseline="30000" dirty="0" smtClean="0"/>
              <a:t>2</a:t>
            </a:r>
          </a:p>
          <a:p>
            <a:r>
              <a:rPr lang="en-US" altLang="zh-CN" baseline="30000" dirty="0" smtClean="0"/>
              <a:t>1</a:t>
            </a:r>
            <a:r>
              <a:rPr lang="en-US" altLang="zh-CN" dirty="0" smtClean="0"/>
              <a:t> The Hong Kong Polytechnic University</a:t>
            </a:r>
          </a:p>
          <a:p>
            <a:r>
              <a:rPr lang="en-US" altLang="zh-CN" baseline="30000" dirty="0" smtClean="0"/>
              <a:t>2</a:t>
            </a:r>
            <a:r>
              <a:rPr lang="en-US" altLang="zh-CN" dirty="0" smtClean="0"/>
              <a:t> Macquarie University, Australia</a:t>
            </a:r>
          </a:p>
          <a:p>
            <a:r>
              <a:rPr lang="en-US" dirty="0" smtClean="0"/>
              <a:t>Sep 24, 2021</a:t>
            </a:r>
          </a:p>
        </p:txBody>
      </p:sp>
    </p:spTree>
    <p:extLst>
      <p:ext uri="{BB962C8B-B14F-4D97-AF65-F5344CB8AC3E}">
        <p14:creationId xmlns:p14="http://schemas.microsoft.com/office/powerpoint/2010/main" val="2477033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902540" y="1919804"/>
            <a:ext cx="10018443" cy="1099457"/>
          </a:xfrm>
          <a:prstGeom prst="roundRect">
            <a:avLst>
              <a:gd name="adj" fmla="val 8746"/>
            </a:avLst>
          </a:prstGeom>
          <a:solidFill>
            <a:srgbClr val="990033">
              <a:alpha val="15000"/>
            </a:srgbClr>
          </a:solidFill>
          <a:ln w="38100" cap="rnd">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Multi-antenna for higher concurrency</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10</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83768" y="4147847"/>
            <a:ext cx="1118534" cy="1211745"/>
          </a:xfrm>
          <a:prstGeom prst="rect">
            <a:avLst/>
          </a:prstGeom>
        </p:spPr>
      </p:pic>
      <p:pic>
        <p:nvPicPr>
          <p:cNvPr id="8" name="Picture 2" descr="“wireless node icon”的图片搜索结果"/>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486" t="28484" r="15688" b="36112"/>
          <a:stretch/>
        </p:blipFill>
        <p:spPr bwMode="auto">
          <a:xfrm>
            <a:off x="1611233" y="3857623"/>
            <a:ext cx="548117" cy="3081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wireless node icon”的图片搜索结果"/>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486" t="28484" r="15688" b="36112"/>
          <a:stretch/>
        </p:blipFill>
        <p:spPr bwMode="auto">
          <a:xfrm>
            <a:off x="983683" y="4451946"/>
            <a:ext cx="548117" cy="3081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wireless node icon”的图片搜索结果"/>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486" t="28484" r="15688" b="36112"/>
          <a:stretch/>
        </p:blipFill>
        <p:spPr bwMode="auto">
          <a:xfrm>
            <a:off x="1535817" y="5369320"/>
            <a:ext cx="548117" cy="30811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a:off x="2159350" y="4185130"/>
            <a:ext cx="1040428" cy="393975"/>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175672" y="5014394"/>
            <a:ext cx="1024106" cy="451361"/>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51748" y="4579105"/>
            <a:ext cx="492408" cy="435289"/>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2083934" y="3572495"/>
                <a:ext cx="984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0099"/>
                          </a:solidFill>
                          <a:latin typeface="Cambria Math" panose="02040503050406030204" pitchFamily="18" charset="0"/>
                          <a:ea typeface="Cambria Math" panose="02040503050406030204" pitchFamily="18" charset="0"/>
                        </a:rPr>
                        <m:t>∆</m:t>
                      </m:r>
                      <m:r>
                        <a:rPr lang="en-US" b="1" i="1" smtClean="0">
                          <a:solidFill>
                            <a:srgbClr val="000099"/>
                          </a:solidFill>
                          <a:latin typeface="Cambria Math" panose="02040503050406030204" pitchFamily="18" charset="0"/>
                        </a:rPr>
                        <m:t>𝒇</m:t>
                      </m:r>
                      <m:r>
                        <a:rPr lang="en-US" b="1" i="1" smtClean="0">
                          <a:solidFill>
                            <a:srgbClr val="000099"/>
                          </a:solidFill>
                          <a:latin typeface="Cambria Math" panose="02040503050406030204" pitchFamily="18" charset="0"/>
                        </a:rPr>
                        <m:t>=</m:t>
                      </m:r>
                      <m:r>
                        <a:rPr lang="en-US" b="1" i="1" smtClean="0">
                          <a:solidFill>
                            <a:srgbClr val="000099"/>
                          </a:solidFill>
                          <a:latin typeface="Cambria Math" panose="02040503050406030204" pitchFamily="18" charset="0"/>
                        </a:rPr>
                        <m:t>𝟎</m:t>
                      </m:r>
                      <m:r>
                        <a:rPr lang="en-US" b="1" i="1" smtClean="0">
                          <a:solidFill>
                            <a:srgbClr val="000099"/>
                          </a:solidFill>
                          <a:latin typeface="Cambria Math" panose="02040503050406030204" pitchFamily="18" charset="0"/>
                        </a:rPr>
                        <m:t>.</m:t>
                      </m:r>
                      <m:r>
                        <a:rPr lang="en-US" b="1" i="1" smtClean="0">
                          <a:solidFill>
                            <a:srgbClr val="000099"/>
                          </a:solidFill>
                          <a:latin typeface="Cambria Math" panose="02040503050406030204" pitchFamily="18" charset="0"/>
                        </a:rPr>
                        <m:t>𝟐</m:t>
                      </m:r>
                    </m:oMath>
                  </m:oMathPara>
                </a14:m>
                <a:endParaRPr lang="en-US" b="1" dirty="0">
                  <a:solidFill>
                    <a:srgbClr val="000099"/>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083934" y="3572495"/>
                <a:ext cx="984244" cy="276999"/>
              </a:xfrm>
              <a:prstGeom prst="rect">
                <a:avLst/>
              </a:prstGeom>
              <a:blipFill>
                <a:blip r:embed="rId6"/>
                <a:stretch>
                  <a:fillRect l="-5590" t="-2222" r="-5590"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703481" y="5721496"/>
                <a:ext cx="984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A50021"/>
                          </a:solidFill>
                          <a:latin typeface="Cambria Math" panose="02040503050406030204" pitchFamily="18" charset="0"/>
                          <a:ea typeface="Cambria Math" panose="02040503050406030204" pitchFamily="18" charset="0"/>
                        </a:rPr>
                        <m:t>∆</m:t>
                      </m:r>
                      <m:r>
                        <a:rPr lang="en-US" b="1" i="1" smtClean="0">
                          <a:solidFill>
                            <a:srgbClr val="A50021"/>
                          </a:solidFill>
                          <a:latin typeface="Cambria Math" panose="02040503050406030204" pitchFamily="18" charset="0"/>
                        </a:rPr>
                        <m:t>𝒇</m:t>
                      </m:r>
                      <m:r>
                        <a:rPr lang="en-US" b="1" i="1" smtClean="0">
                          <a:solidFill>
                            <a:srgbClr val="A50021"/>
                          </a:solidFill>
                          <a:latin typeface="Cambria Math" panose="02040503050406030204" pitchFamily="18" charset="0"/>
                        </a:rPr>
                        <m:t>=</m:t>
                      </m:r>
                      <m:r>
                        <a:rPr lang="en-US" b="1" i="1" smtClean="0">
                          <a:solidFill>
                            <a:srgbClr val="A50021"/>
                          </a:solidFill>
                          <a:latin typeface="Cambria Math" panose="02040503050406030204" pitchFamily="18" charset="0"/>
                        </a:rPr>
                        <m:t>𝟎</m:t>
                      </m:r>
                      <m:r>
                        <a:rPr lang="en-US" b="1" i="1" smtClean="0">
                          <a:solidFill>
                            <a:srgbClr val="A50021"/>
                          </a:solidFill>
                          <a:latin typeface="Cambria Math" panose="02040503050406030204" pitchFamily="18" charset="0"/>
                        </a:rPr>
                        <m:t>.</m:t>
                      </m:r>
                      <m:r>
                        <a:rPr lang="en-US" b="1" i="1" smtClean="0">
                          <a:solidFill>
                            <a:srgbClr val="A50021"/>
                          </a:solidFill>
                          <a:latin typeface="Cambria Math" panose="02040503050406030204" pitchFamily="18" charset="0"/>
                        </a:rPr>
                        <m:t>𝟔</m:t>
                      </m:r>
                    </m:oMath>
                  </m:oMathPara>
                </a14:m>
                <a:endParaRPr lang="en-US" b="1" dirty="0">
                  <a:solidFill>
                    <a:srgbClr val="A5002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703481" y="5721496"/>
                <a:ext cx="984244" cy="276999"/>
              </a:xfrm>
              <a:prstGeom prst="rect">
                <a:avLst/>
              </a:prstGeom>
              <a:blipFill>
                <a:blip r:embed="rId7"/>
                <a:stretch>
                  <a:fillRect l="-4938" t="-4444" r="-5556" b="-35556"/>
                </a:stretch>
              </a:blipFill>
            </p:spPr>
            <p:txBody>
              <a:bodyPr/>
              <a:lstStyle/>
              <a:p>
                <a:r>
                  <a:rPr lang="en-US">
                    <a:noFill/>
                  </a:rPr>
                  <a:t> </a:t>
                </a:r>
              </a:p>
            </p:txBody>
          </p:sp>
        </mc:Fallback>
      </mc:AlternateContent>
      <p:grpSp>
        <p:nvGrpSpPr>
          <p:cNvPr id="16" name="Group 15"/>
          <p:cNvGrpSpPr/>
          <p:nvPr/>
        </p:nvGrpSpPr>
        <p:grpSpPr>
          <a:xfrm>
            <a:off x="4702302" y="3942242"/>
            <a:ext cx="129540" cy="446988"/>
            <a:chOff x="6946269" y="5050168"/>
            <a:chExt cx="129540" cy="446988"/>
          </a:xfrm>
        </p:grpSpPr>
        <p:sp>
          <p:nvSpPr>
            <p:cNvPr id="17" name="Isosceles Triangle 16"/>
            <p:cNvSpPr/>
            <p:nvPr/>
          </p:nvSpPr>
          <p:spPr>
            <a:xfrm rot="10800000">
              <a:off x="6946269" y="505016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7011038" y="514663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9" name="Group 18"/>
          <p:cNvGrpSpPr/>
          <p:nvPr/>
        </p:nvGrpSpPr>
        <p:grpSpPr>
          <a:xfrm>
            <a:off x="5083302" y="3940352"/>
            <a:ext cx="129540" cy="446988"/>
            <a:chOff x="6946269" y="5050168"/>
            <a:chExt cx="129540" cy="446988"/>
          </a:xfrm>
        </p:grpSpPr>
        <p:sp>
          <p:nvSpPr>
            <p:cNvPr id="20" name="Isosceles Triangle 19"/>
            <p:cNvSpPr/>
            <p:nvPr/>
          </p:nvSpPr>
          <p:spPr>
            <a:xfrm rot="10800000">
              <a:off x="6946269" y="505016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7011038" y="514663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22" name="Straight Connector 21"/>
          <p:cNvCxnSpPr/>
          <p:nvPr/>
        </p:nvCxnSpPr>
        <p:spPr>
          <a:xfrm>
            <a:off x="4606413" y="4387340"/>
            <a:ext cx="73914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4" name="TextBox 23"/>
          <p:cNvSpPr txBox="1"/>
          <p:nvPr/>
        </p:nvSpPr>
        <p:spPr>
          <a:xfrm>
            <a:off x="4240965" y="3497146"/>
            <a:ext cx="654346" cy="461665"/>
          </a:xfrm>
          <a:prstGeom prst="rect">
            <a:avLst/>
          </a:prstGeom>
          <a:noFill/>
        </p:spPr>
        <p:txBody>
          <a:bodyPr wrap="none" rtlCol="0">
            <a:spAutoFit/>
          </a:bodyPr>
          <a:lstStyle/>
          <a:p>
            <a:r>
              <a:rPr lang="en-US" sz="2400" b="1" dirty="0" smtClean="0"/>
              <a:t>Rx1</a:t>
            </a:r>
            <a:endParaRPr lang="en-US" sz="2400" b="1" dirty="0"/>
          </a:p>
        </p:txBody>
      </p:sp>
      <p:sp>
        <p:nvSpPr>
          <p:cNvPr id="25" name="TextBox 24"/>
          <p:cNvSpPr txBox="1"/>
          <p:nvPr/>
        </p:nvSpPr>
        <p:spPr>
          <a:xfrm>
            <a:off x="5085024" y="3491193"/>
            <a:ext cx="654346" cy="461665"/>
          </a:xfrm>
          <a:prstGeom prst="rect">
            <a:avLst/>
          </a:prstGeom>
          <a:noFill/>
        </p:spPr>
        <p:txBody>
          <a:bodyPr wrap="none" rtlCol="0">
            <a:spAutoFit/>
          </a:bodyPr>
          <a:lstStyle/>
          <a:p>
            <a:r>
              <a:rPr lang="en-US" sz="2400" b="1" dirty="0" smtClean="0"/>
              <a:t>Rx2</a:t>
            </a:r>
            <a:endParaRPr lang="en-US" sz="2400" b="1" dirty="0"/>
          </a:p>
        </p:txBody>
      </p:sp>
      <p:pic>
        <p:nvPicPr>
          <p:cNvPr id="26" name="Picture 25"/>
          <p:cNvPicPr>
            <a:picLocks noChangeAspect="1"/>
          </p:cNvPicPr>
          <p:nvPr/>
        </p:nvPicPr>
        <p:blipFill rotWithShape="1">
          <a:blip r:embed="rId8"/>
          <a:srcRect t="64482"/>
          <a:stretch/>
        </p:blipFill>
        <p:spPr>
          <a:xfrm>
            <a:off x="6534927" y="3770602"/>
            <a:ext cx="4460421" cy="718140"/>
          </a:xfrm>
          <a:prstGeom prst="rect">
            <a:avLst/>
          </a:prstGeom>
        </p:spPr>
      </p:pic>
      <p:pic>
        <p:nvPicPr>
          <p:cNvPr id="27" name="Picture 26"/>
          <p:cNvPicPr>
            <a:picLocks noChangeAspect="1"/>
          </p:cNvPicPr>
          <p:nvPr/>
        </p:nvPicPr>
        <p:blipFill rotWithShape="1">
          <a:blip r:embed="rId8"/>
          <a:srcRect b="65054"/>
          <a:stretch/>
        </p:blipFill>
        <p:spPr>
          <a:xfrm>
            <a:off x="6460563" y="5051227"/>
            <a:ext cx="4460421" cy="706587"/>
          </a:xfrm>
          <a:prstGeom prst="rect">
            <a:avLst/>
          </a:prstGeom>
        </p:spPr>
      </p:pic>
      <p:sp>
        <p:nvSpPr>
          <p:cNvPr id="28" name="TextBox 27"/>
          <p:cNvSpPr txBox="1"/>
          <p:nvPr/>
        </p:nvSpPr>
        <p:spPr>
          <a:xfrm>
            <a:off x="1428429" y="1997383"/>
            <a:ext cx="8708823" cy="954107"/>
          </a:xfrm>
          <a:prstGeom prst="rect">
            <a:avLst/>
          </a:prstGeom>
          <a:noFill/>
        </p:spPr>
        <p:txBody>
          <a:bodyPr wrap="square" rtlCol="0">
            <a:spAutoFit/>
          </a:bodyPr>
          <a:lstStyle>
            <a:defPPr>
              <a:defRPr lang="en-US"/>
            </a:defPPr>
            <a:lvl1pPr algn="ctr">
              <a:defRPr sz="2800" b="1"/>
            </a:lvl1pPr>
          </a:lstStyle>
          <a:p>
            <a:r>
              <a:rPr lang="en-US" b="0" dirty="0"/>
              <a:t>More antennas do not add diversities to </a:t>
            </a:r>
            <a:r>
              <a:rPr lang="en-US" b="0" dirty="0" smtClean="0"/>
              <a:t>frequency and timing features </a:t>
            </a:r>
            <a:r>
              <a:rPr lang="en-US" b="0" dirty="0"/>
              <a:t>of </a:t>
            </a:r>
            <a:r>
              <a:rPr lang="en-US" b="0" dirty="0" smtClean="0"/>
              <a:t>received </a:t>
            </a:r>
            <a:r>
              <a:rPr lang="en-US" b="0" dirty="0"/>
              <a:t>packets</a:t>
            </a:r>
          </a:p>
        </p:txBody>
      </p:sp>
      <p:sp>
        <p:nvSpPr>
          <p:cNvPr id="4" name="Down Arrow 3"/>
          <p:cNvSpPr/>
          <p:nvPr/>
        </p:nvSpPr>
        <p:spPr>
          <a:xfrm>
            <a:off x="8765137" y="4619966"/>
            <a:ext cx="256943" cy="351298"/>
          </a:xfrm>
          <a:prstGeom prst="downArrow">
            <a:avLst/>
          </a:prstGeom>
          <a:solidFill>
            <a:srgbClr val="990033">
              <a:alpha val="20000"/>
            </a:srgbClr>
          </a:solidFill>
          <a:ln w="25400">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ross 4"/>
          <p:cNvSpPr/>
          <p:nvPr/>
        </p:nvSpPr>
        <p:spPr>
          <a:xfrm rot="18893473">
            <a:off x="8085082" y="4644054"/>
            <a:ext cx="1360111" cy="1352155"/>
          </a:xfrm>
          <a:prstGeom prst="plus">
            <a:avLst>
              <a:gd name="adj" fmla="val 4398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63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902540" y="5234591"/>
            <a:ext cx="10018443" cy="1274159"/>
          </a:xfrm>
          <a:prstGeom prst="roundRect">
            <a:avLst>
              <a:gd name="adj" fmla="val 8746"/>
            </a:avLst>
          </a:prstGeom>
          <a:solidFill>
            <a:srgbClr val="990033">
              <a:alpha val="15000"/>
            </a:srgbClr>
          </a:solidFill>
          <a:ln w="38100" cap="rnd">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Multi-antenna for higher concurrency</a:t>
            </a:r>
          </a:p>
        </p:txBody>
      </p:sp>
      <p:sp>
        <p:nvSpPr>
          <p:cNvPr id="3" name="Slide Number Placeholder 2"/>
          <p:cNvSpPr>
            <a:spLocks noGrp="1"/>
          </p:cNvSpPr>
          <p:nvPr>
            <p:ph type="sldNum" sz="quarter" idx="12"/>
          </p:nvPr>
        </p:nvSpPr>
        <p:spPr/>
        <p:txBody>
          <a:bodyPr/>
          <a:lstStyle/>
          <a:p>
            <a:fld id="{B89DFAED-0EC1-471F-AE92-29A31774D4BF}" type="slidenum">
              <a:rPr lang="en-US" smtClean="0"/>
              <a:t>11</a:t>
            </a:fld>
            <a:endParaRPr lang="en-US"/>
          </a:p>
        </p:txBody>
      </p:sp>
      <p:sp>
        <p:nvSpPr>
          <p:cNvPr id="5" name="Rectangle 4"/>
          <p:cNvSpPr/>
          <p:nvPr/>
        </p:nvSpPr>
        <p:spPr>
          <a:xfrm>
            <a:off x="597408" y="1874443"/>
            <a:ext cx="10046208" cy="461665"/>
          </a:xfrm>
          <a:prstGeom prst="rect">
            <a:avLst/>
          </a:prstGeom>
        </p:spPr>
        <p:txBody>
          <a:bodyPr wrap="square">
            <a:spAutoFit/>
          </a:bodyPr>
          <a:lstStyle/>
          <a:p>
            <a:r>
              <a:rPr lang="en-US" sz="2400" dirty="0" smtClean="0"/>
              <a:t>Communication channel imprints phase </a:t>
            </a:r>
            <a:r>
              <a:rPr lang="en-US" sz="2400" dirty="0"/>
              <a:t>features </a:t>
            </a:r>
            <a:r>
              <a:rPr lang="en-US" sz="2400" dirty="0" smtClean="0"/>
              <a:t>on </a:t>
            </a:r>
            <a:r>
              <a:rPr lang="en-US" sz="2400" dirty="0"/>
              <a:t>received symbols</a:t>
            </a:r>
          </a:p>
        </p:txBody>
      </p:sp>
      <p:grpSp>
        <p:nvGrpSpPr>
          <p:cNvPr id="8" name="Group 7"/>
          <p:cNvGrpSpPr/>
          <p:nvPr/>
        </p:nvGrpSpPr>
        <p:grpSpPr>
          <a:xfrm>
            <a:off x="3534546" y="3450456"/>
            <a:ext cx="871920" cy="680452"/>
            <a:chOff x="1848420" y="2811778"/>
            <a:chExt cx="871920" cy="680452"/>
          </a:xfrm>
        </p:grpSpPr>
        <p:sp>
          <p:nvSpPr>
            <p:cNvPr id="9" name="Rectangle 8"/>
            <p:cNvSpPr/>
            <p:nvPr/>
          </p:nvSpPr>
          <p:spPr>
            <a:xfrm>
              <a:off x="2023353" y="3025302"/>
              <a:ext cx="466928" cy="4669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TX1</a:t>
              </a:r>
              <a:endParaRPr lang="en-US" sz="1400" dirty="0">
                <a:solidFill>
                  <a:schemeClr val="tx1"/>
                </a:solidFill>
              </a:endParaRPr>
            </a:p>
          </p:txBody>
        </p:sp>
        <p:cxnSp>
          <p:nvCxnSpPr>
            <p:cNvPr id="10" name="Straight Connector 9"/>
            <p:cNvCxnSpPr/>
            <p:nvPr/>
          </p:nvCxnSpPr>
          <p:spPr>
            <a:xfrm flipH="1">
              <a:off x="2475526" y="3246121"/>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1" name="Isosceles Triangle 10"/>
            <p:cNvSpPr/>
            <p:nvPr/>
          </p:nvSpPr>
          <p:spPr>
            <a:xfrm rot="10800000">
              <a:off x="2590800" y="281177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2658730" y="290824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H="1">
              <a:off x="1848420" y="3258766"/>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4" name="Group 13"/>
          <p:cNvGrpSpPr/>
          <p:nvPr/>
        </p:nvGrpSpPr>
        <p:grpSpPr>
          <a:xfrm>
            <a:off x="6400677" y="2853048"/>
            <a:ext cx="852139" cy="680452"/>
            <a:chOff x="4914900" y="2606038"/>
            <a:chExt cx="852139" cy="680452"/>
          </a:xfrm>
        </p:grpSpPr>
        <p:sp>
          <p:nvSpPr>
            <p:cNvPr id="15" name="Rectangle 14"/>
            <p:cNvSpPr/>
            <p:nvPr/>
          </p:nvSpPr>
          <p:spPr>
            <a:xfrm>
              <a:off x="5139933" y="2819562"/>
              <a:ext cx="466928" cy="4669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
              </a:r>
              <a:r>
                <a:rPr lang="en-US" sz="1400" dirty="0" smtClean="0">
                  <a:solidFill>
                    <a:schemeClr val="tx1"/>
                  </a:solidFill>
                </a:rPr>
                <a:t>X1</a:t>
              </a:r>
              <a:endParaRPr lang="en-US" sz="1400" dirty="0">
                <a:solidFill>
                  <a:schemeClr val="tx1"/>
                </a:solidFill>
              </a:endParaRPr>
            </a:p>
          </p:txBody>
        </p:sp>
        <p:cxnSp>
          <p:nvCxnSpPr>
            <p:cNvPr id="16" name="Straight Connector 15"/>
            <p:cNvCxnSpPr/>
            <p:nvPr/>
          </p:nvCxnSpPr>
          <p:spPr>
            <a:xfrm flipH="1">
              <a:off x="5592106" y="3040381"/>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7" name="Isosceles Triangle 16"/>
            <p:cNvSpPr/>
            <p:nvPr/>
          </p:nvSpPr>
          <p:spPr>
            <a:xfrm rot="10800000">
              <a:off x="4914900" y="260603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982830" y="270250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H="1">
              <a:off x="4965000" y="3053026"/>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0" name="Group 19"/>
          <p:cNvGrpSpPr/>
          <p:nvPr/>
        </p:nvGrpSpPr>
        <p:grpSpPr>
          <a:xfrm>
            <a:off x="6400677" y="3988663"/>
            <a:ext cx="852139" cy="680452"/>
            <a:chOff x="4914900" y="2606038"/>
            <a:chExt cx="852139" cy="680452"/>
          </a:xfrm>
        </p:grpSpPr>
        <p:sp>
          <p:nvSpPr>
            <p:cNvPr id="21" name="Rectangle 20"/>
            <p:cNvSpPr/>
            <p:nvPr/>
          </p:nvSpPr>
          <p:spPr>
            <a:xfrm>
              <a:off x="5139933" y="2819562"/>
              <a:ext cx="466928" cy="4669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RX2</a:t>
              </a:r>
              <a:endParaRPr lang="en-US" sz="1400" dirty="0">
                <a:solidFill>
                  <a:schemeClr val="tx1"/>
                </a:solidFill>
              </a:endParaRPr>
            </a:p>
          </p:txBody>
        </p:sp>
        <p:cxnSp>
          <p:nvCxnSpPr>
            <p:cNvPr id="22" name="Straight Connector 21"/>
            <p:cNvCxnSpPr/>
            <p:nvPr/>
          </p:nvCxnSpPr>
          <p:spPr>
            <a:xfrm flipH="1">
              <a:off x="5592106" y="3040381"/>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3" name="Isosceles Triangle 22"/>
            <p:cNvSpPr/>
            <p:nvPr/>
          </p:nvSpPr>
          <p:spPr>
            <a:xfrm rot="10800000">
              <a:off x="4914900" y="260603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4982830" y="270250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p:nvCxnSpPr>
          <p:spPr>
            <a:xfrm flipH="1">
              <a:off x="4965000" y="3053026"/>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26" name="Straight Arrow Connector 25"/>
          <p:cNvCxnSpPr/>
          <p:nvPr/>
        </p:nvCxnSpPr>
        <p:spPr>
          <a:xfrm flipV="1">
            <a:off x="4510758" y="3016656"/>
            <a:ext cx="1775619" cy="36971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510758" y="3663980"/>
            <a:ext cx="1726310" cy="49168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180103" y="3688129"/>
            <a:ext cx="28725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x</a:t>
            </a:r>
            <a:endParaRPr lang="en-US" baseline="-250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7340787" y="3017037"/>
            <a:ext cx="364202"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y</a:t>
            </a:r>
            <a:r>
              <a:rPr lang="en-US" baseline="-25000" dirty="0" smtClean="0">
                <a:latin typeface="Times New Roman" panose="02020603050405020304" pitchFamily="18" charset="0"/>
                <a:cs typeface="Times New Roman" panose="02020603050405020304" pitchFamily="18" charset="0"/>
              </a:rPr>
              <a:t>1</a:t>
            </a:r>
            <a:endParaRPr lang="en-US" baseline="-25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7340787" y="4157030"/>
            <a:ext cx="364202"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y</a:t>
            </a:r>
            <a:r>
              <a:rPr lang="en-US" baseline="-25000" dirty="0" smtClean="0">
                <a:latin typeface="Times New Roman" panose="02020603050405020304" pitchFamily="18" charset="0"/>
                <a:cs typeface="Times New Roman" panose="02020603050405020304" pitchFamily="18" charset="0"/>
              </a:rPr>
              <a:t>2</a:t>
            </a:r>
            <a:endParaRPr lang="en-US" baseline="-25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5134093" y="2835650"/>
            <a:ext cx="377026"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h</a:t>
            </a:r>
            <a:r>
              <a:rPr lang="en-US" baseline="-25000" dirty="0" smtClean="0">
                <a:latin typeface="Times New Roman" panose="02020603050405020304" pitchFamily="18" charset="0"/>
                <a:cs typeface="Times New Roman" panose="02020603050405020304" pitchFamily="18" charset="0"/>
              </a:rPr>
              <a:t>1</a:t>
            </a:r>
            <a:endParaRPr lang="en-US" baseline="-25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5107718" y="3873463"/>
            <a:ext cx="377026"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h</a:t>
            </a:r>
            <a:r>
              <a:rPr lang="en-US" baseline="-25000" dirty="0" smtClean="0">
                <a:latin typeface="Times New Roman" panose="02020603050405020304" pitchFamily="18" charset="0"/>
                <a:cs typeface="Times New Roman" panose="02020603050405020304" pitchFamily="18" charset="0"/>
              </a:rPr>
              <a:t>2</a:t>
            </a:r>
            <a:endParaRPr lang="en-US" baseline="-25000" dirty="0">
              <a:latin typeface="Times New Roman" panose="02020603050405020304" pitchFamily="18" charset="0"/>
              <a:cs typeface="Times New Roman" panose="02020603050405020304" pitchFamily="18" charset="0"/>
            </a:endParaRPr>
          </a:p>
        </p:txBody>
      </p:sp>
      <p:cxnSp>
        <p:nvCxnSpPr>
          <p:cNvPr id="33" name="Straight Connector 32"/>
          <p:cNvCxnSpPr/>
          <p:nvPr/>
        </p:nvCxnSpPr>
        <p:spPr>
          <a:xfrm>
            <a:off x="7262544" y="2996047"/>
            <a:ext cx="0" cy="17760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3"/>
          <a:stretch>
            <a:fillRect/>
          </a:stretch>
        </p:blipFill>
        <p:spPr>
          <a:xfrm>
            <a:off x="7714654" y="4153879"/>
            <a:ext cx="1597393" cy="948452"/>
          </a:xfrm>
          <a:prstGeom prst="rect">
            <a:avLst/>
          </a:prstGeom>
        </p:spPr>
      </p:pic>
      <p:pic>
        <p:nvPicPr>
          <p:cNvPr id="35" name="Picture 34"/>
          <p:cNvPicPr>
            <a:picLocks noChangeAspect="1"/>
          </p:cNvPicPr>
          <p:nvPr/>
        </p:nvPicPr>
        <p:blipFill>
          <a:blip r:embed="rId4"/>
          <a:stretch>
            <a:fillRect/>
          </a:stretch>
        </p:blipFill>
        <p:spPr>
          <a:xfrm>
            <a:off x="7714654" y="2839211"/>
            <a:ext cx="1597393" cy="948452"/>
          </a:xfrm>
          <a:prstGeom prst="rect">
            <a:avLst/>
          </a:prstGeom>
        </p:spPr>
      </p:pic>
      <p:pic>
        <p:nvPicPr>
          <p:cNvPr id="36" name="Picture 35"/>
          <p:cNvPicPr>
            <a:picLocks noChangeAspect="1"/>
          </p:cNvPicPr>
          <p:nvPr/>
        </p:nvPicPr>
        <p:blipFill>
          <a:blip r:embed="rId5"/>
          <a:stretch>
            <a:fillRect/>
          </a:stretch>
        </p:blipFill>
        <p:spPr>
          <a:xfrm>
            <a:off x="2260677" y="2673409"/>
            <a:ext cx="1988441" cy="1005648"/>
          </a:xfrm>
          <a:prstGeom prst="rect">
            <a:avLst/>
          </a:prstGeom>
        </p:spPr>
      </p:pic>
      <p:sp>
        <p:nvSpPr>
          <p:cNvPr id="37" name="Rectangle 36"/>
          <p:cNvSpPr/>
          <p:nvPr/>
        </p:nvSpPr>
        <p:spPr>
          <a:xfrm>
            <a:off x="1443393" y="5425394"/>
            <a:ext cx="8936736" cy="892552"/>
          </a:xfrm>
          <a:prstGeom prst="rect">
            <a:avLst/>
          </a:prstGeom>
        </p:spPr>
        <p:txBody>
          <a:bodyPr wrap="square">
            <a:spAutoFit/>
          </a:bodyPr>
          <a:lstStyle/>
          <a:p>
            <a:r>
              <a:rPr lang="en-US" sz="2800" b="1" dirty="0" smtClean="0"/>
              <a:t>Channel diversities: </a:t>
            </a:r>
            <a:r>
              <a:rPr lang="en-US" sz="2400" dirty="0" smtClean="0"/>
              <a:t>Different antennas receive the same packet with different channels (i.e., different phase features)</a:t>
            </a:r>
            <a:endParaRPr lang="en-US" sz="2400" dirty="0"/>
          </a:p>
        </p:txBody>
      </p:sp>
    </p:spTree>
    <p:extLst>
      <p:ext uri="{BB962C8B-B14F-4D97-AF65-F5344CB8AC3E}">
        <p14:creationId xmlns:p14="http://schemas.microsoft.com/office/powerpoint/2010/main" val="427851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3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100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PCube</a:t>
            </a:r>
            <a:r>
              <a:rPr lang="en-US" dirty="0" smtClean="0"/>
              <a:t> idea</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12</a:t>
            </a:fld>
            <a:endParaRPr lang="en-US"/>
          </a:p>
        </p:txBody>
      </p:sp>
      <p:sp>
        <p:nvSpPr>
          <p:cNvPr id="7" name="Rectangle 6"/>
          <p:cNvSpPr/>
          <p:nvPr/>
        </p:nvSpPr>
        <p:spPr>
          <a:xfrm>
            <a:off x="597408" y="1874443"/>
            <a:ext cx="10046208" cy="461665"/>
          </a:xfrm>
          <a:prstGeom prst="rect">
            <a:avLst/>
          </a:prstGeom>
        </p:spPr>
        <p:txBody>
          <a:bodyPr wrap="square">
            <a:spAutoFit/>
          </a:bodyPr>
          <a:lstStyle/>
          <a:p>
            <a:r>
              <a:rPr lang="en-US" sz="2400" b="1" dirty="0" smtClean="0"/>
              <a:t>Key insight:</a:t>
            </a:r>
            <a:r>
              <a:rPr lang="en-US" sz="2400" dirty="0"/>
              <a:t> Symbols of different packets have different </a:t>
            </a:r>
            <a:r>
              <a:rPr lang="en-US" sz="2400" dirty="0" smtClean="0"/>
              <a:t>channel phases</a:t>
            </a:r>
            <a:endParaRPr lang="en-US" sz="24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83768" y="3013991"/>
            <a:ext cx="1118534" cy="1211745"/>
          </a:xfrm>
          <a:prstGeom prst="rect">
            <a:avLst/>
          </a:prstGeom>
        </p:spPr>
      </p:pic>
      <p:pic>
        <p:nvPicPr>
          <p:cNvPr id="9" name="Picture 2" descr="“wireless node icon”的图片搜索结果"/>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486" t="28484" r="15688" b="36112"/>
          <a:stretch/>
        </p:blipFill>
        <p:spPr bwMode="auto">
          <a:xfrm>
            <a:off x="1611233" y="2723767"/>
            <a:ext cx="548117" cy="3081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wireless node icon”的图片搜索结果"/>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486" t="28484" r="15688" b="36112"/>
          <a:stretch/>
        </p:blipFill>
        <p:spPr bwMode="auto">
          <a:xfrm>
            <a:off x="983683" y="3318090"/>
            <a:ext cx="548117" cy="3081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wireless node icon”的图片搜索结果"/>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486" t="28484" r="15688" b="36112"/>
          <a:stretch/>
        </p:blipFill>
        <p:spPr bwMode="auto">
          <a:xfrm>
            <a:off x="1535817" y="4235464"/>
            <a:ext cx="548117" cy="30811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a:off x="2159350" y="3051274"/>
            <a:ext cx="1040428" cy="393975"/>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175672" y="3880538"/>
            <a:ext cx="1024106" cy="451361"/>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51748" y="3445249"/>
            <a:ext cx="492408" cy="435289"/>
          </a:xfrm>
          <a:prstGeom prst="rect">
            <a:avLst/>
          </a:prstGeom>
        </p:spPr>
      </p:pic>
      <p:pic>
        <p:nvPicPr>
          <p:cNvPr id="15" name="Picture 14"/>
          <p:cNvPicPr>
            <a:picLocks noChangeAspect="1"/>
          </p:cNvPicPr>
          <p:nvPr/>
        </p:nvPicPr>
        <p:blipFill>
          <a:blip r:embed="rId6"/>
          <a:stretch>
            <a:fillRect/>
          </a:stretch>
        </p:blipFill>
        <p:spPr>
          <a:xfrm>
            <a:off x="9097289" y="3248261"/>
            <a:ext cx="2010073" cy="1209185"/>
          </a:xfrm>
          <a:prstGeom prst="rect">
            <a:avLst/>
          </a:prstGeom>
        </p:spPr>
      </p:pic>
      <p:pic>
        <p:nvPicPr>
          <p:cNvPr id="16" name="Picture 15"/>
          <p:cNvPicPr>
            <a:picLocks noChangeAspect="1"/>
          </p:cNvPicPr>
          <p:nvPr/>
        </p:nvPicPr>
        <p:blipFill>
          <a:blip r:embed="rId7"/>
          <a:stretch>
            <a:fillRect/>
          </a:stretch>
        </p:blipFill>
        <p:spPr>
          <a:xfrm>
            <a:off x="5564978" y="2735287"/>
            <a:ext cx="2983702" cy="1695999"/>
          </a:xfrm>
          <a:prstGeom prst="rect">
            <a:avLst/>
          </a:prstGeom>
        </p:spPr>
      </p:pic>
      <p:sp>
        <p:nvSpPr>
          <p:cNvPr id="17" name="Rectangle 16"/>
          <p:cNvSpPr/>
          <p:nvPr/>
        </p:nvSpPr>
        <p:spPr>
          <a:xfrm>
            <a:off x="1099691" y="5122358"/>
            <a:ext cx="9543925" cy="584775"/>
          </a:xfrm>
          <a:prstGeom prst="rect">
            <a:avLst/>
          </a:prstGeom>
        </p:spPr>
        <p:txBody>
          <a:bodyPr wrap="square">
            <a:spAutoFit/>
          </a:bodyPr>
          <a:lstStyle/>
          <a:p>
            <a:pPr algn="ctr"/>
            <a:r>
              <a:rPr lang="en-US" sz="3200" b="1" dirty="0" smtClean="0"/>
              <a:t>Separate </a:t>
            </a:r>
            <a:r>
              <a:rPr lang="en-US" sz="3200" b="1" dirty="0" err="1" smtClean="0"/>
              <a:t>LoRa</a:t>
            </a:r>
            <a:r>
              <a:rPr lang="en-US" sz="3200" b="1" dirty="0" smtClean="0"/>
              <a:t> packet collisions using phase features</a:t>
            </a:r>
            <a:endParaRPr lang="en-US" sz="3200" dirty="0"/>
          </a:p>
        </p:txBody>
      </p:sp>
    </p:spTree>
    <p:extLst>
      <p:ext uri="{BB962C8B-B14F-4D97-AF65-F5344CB8AC3E}">
        <p14:creationId xmlns:p14="http://schemas.microsoft.com/office/powerpoint/2010/main" val="22026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PCube</a:t>
            </a:r>
            <a:r>
              <a:rPr lang="en-US" dirty="0" smtClean="0"/>
              <a:t> idea</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13</a:t>
            </a:fld>
            <a:endParaRPr lang="en-US"/>
          </a:p>
        </p:txBody>
      </p:sp>
      <p:sp>
        <p:nvSpPr>
          <p:cNvPr id="8" name="Rectangle 7"/>
          <p:cNvSpPr/>
          <p:nvPr/>
        </p:nvSpPr>
        <p:spPr>
          <a:xfrm>
            <a:off x="597408" y="1874443"/>
            <a:ext cx="5498592" cy="461665"/>
          </a:xfrm>
          <a:prstGeom prst="rect">
            <a:avLst/>
          </a:prstGeom>
        </p:spPr>
        <p:txBody>
          <a:bodyPr wrap="square">
            <a:spAutoFit/>
          </a:bodyPr>
          <a:lstStyle/>
          <a:p>
            <a:r>
              <a:rPr lang="en-US" sz="2400" dirty="0" smtClean="0"/>
              <a:t>Phase-based parallel packet decoding:</a:t>
            </a:r>
            <a:endParaRPr lang="en-US" sz="2400" dirty="0"/>
          </a:p>
        </p:txBody>
      </p:sp>
      <p:pic>
        <p:nvPicPr>
          <p:cNvPr id="6" name="Picture 5"/>
          <p:cNvPicPr>
            <a:picLocks noChangeAspect="1"/>
          </p:cNvPicPr>
          <p:nvPr/>
        </p:nvPicPr>
        <p:blipFill>
          <a:blip r:embed="rId3"/>
          <a:stretch>
            <a:fillRect/>
          </a:stretch>
        </p:blipFill>
        <p:spPr>
          <a:xfrm>
            <a:off x="2018067" y="2718054"/>
            <a:ext cx="5047488" cy="946404"/>
          </a:xfrm>
          <a:prstGeom prst="rect">
            <a:avLst/>
          </a:prstGeom>
        </p:spPr>
      </p:pic>
      <p:pic>
        <p:nvPicPr>
          <p:cNvPr id="9" name="Picture 8"/>
          <p:cNvPicPr>
            <a:picLocks noChangeAspect="1"/>
          </p:cNvPicPr>
          <p:nvPr/>
        </p:nvPicPr>
        <p:blipFill>
          <a:blip r:embed="rId4"/>
          <a:stretch>
            <a:fillRect/>
          </a:stretch>
        </p:blipFill>
        <p:spPr>
          <a:xfrm>
            <a:off x="1797939" y="4492752"/>
            <a:ext cx="1399032" cy="1056132"/>
          </a:xfrm>
          <a:prstGeom prst="rect">
            <a:avLst/>
          </a:prstGeom>
        </p:spPr>
      </p:pic>
      <p:pic>
        <p:nvPicPr>
          <p:cNvPr id="10" name="Picture 9"/>
          <p:cNvPicPr>
            <a:picLocks noChangeAspect="1"/>
          </p:cNvPicPr>
          <p:nvPr/>
        </p:nvPicPr>
        <p:blipFill>
          <a:blip r:embed="rId5"/>
          <a:stretch>
            <a:fillRect/>
          </a:stretch>
        </p:blipFill>
        <p:spPr>
          <a:xfrm>
            <a:off x="2883599" y="4432935"/>
            <a:ext cx="329184" cy="329184"/>
          </a:xfrm>
          <a:prstGeom prst="rect">
            <a:avLst/>
          </a:prstGeom>
        </p:spPr>
      </p:pic>
      <p:pic>
        <p:nvPicPr>
          <p:cNvPr id="11" name="Picture 10"/>
          <p:cNvPicPr>
            <a:picLocks noChangeAspect="1"/>
          </p:cNvPicPr>
          <p:nvPr/>
        </p:nvPicPr>
        <p:blipFill>
          <a:blip r:embed="rId6"/>
          <a:stretch>
            <a:fillRect/>
          </a:stretch>
        </p:blipFill>
        <p:spPr>
          <a:xfrm>
            <a:off x="2382965" y="4279392"/>
            <a:ext cx="342900" cy="329184"/>
          </a:xfrm>
          <a:prstGeom prst="rect">
            <a:avLst/>
          </a:prstGeom>
        </p:spPr>
      </p:pic>
      <p:pic>
        <p:nvPicPr>
          <p:cNvPr id="12" name="Picture 11"/>
          <p:cNvPicPr>
            <a:picLocks noChangeAspect="1"/>
          </p:cNvPicPr>
          <p:nvPr/>
        </p:nvPicPr>
        <p:blipFill>
          <a:blip r:embed="rId7"/>
          <a:stretch>
            <a:fillRect/>
          </a:stretch>
        </p:blipFill>
        <p:spPr>
          <a:xfrm>
            <a:off x="3377184" y="4492752"/>
            <a:ext cx="1399032" cy="1056132"/>
          </a:xfrm>
          <a:prstGeom prst="rect">
            <a:avLst/>
          </a:prstGeom>
        </p:spPr>
      </p:pic>
      <p:pic>
        <p:nvPicPr>
          <p:cNvPr id="13" name="Picture 12"/>
          <p:cNvPicPr>
            <a:picLocks noChangeAspect="1"/>
          </p:cNvPicPr>
          <p:nvPr/>
        </p:nvPicPr>
        <p:blipFill>
          <a:blip r:embed="rId8"/>
          <a:stretch>
            <a:fillRect/>
          </a:stretch>
        </p:blipFill>
        <p:spPr>
          <a:xfrm>
            <a:off x="5720715" y="4492752"/>
            <a:ext cx="1399032" cy="1056132"/>
          </a:xfrm>
          <a:prstGeom prst="rect">
            <a:avLst/>
          </a:prstGeom>
        </p:spPr>
      </p:pic>
      <p:pic>
        <p:nvPicPr>
          <p:cNvPr id="14" name="Picture 13"/>
          <p:cNvPicPr>
            <a:picLocks noChangeAspect="1"/>
          </p:cNvPicPr>
          <p:nvPr/>
        </p:nvPicPr>
        <p:blipFill>
          <a:blip r:embed="rId9"/>
          <a:stretch>
            <a:fillRect/>
          </a:stretch>
        </p:blipFill>
        <p:spPr>
          <a:xfrm>
            <a:off x="8569070" y="4232402"/>
            <a:ext cx="1687068" cy="1536192"/>
          </a:xfrm>
          <a:prstGeom prst="rect">
            <a:avLst/>
          </a:prstGeom>
        </p:spPr>
      </p:pic>
      <p:pic>
        <p:nvPicPr>
          <p:cNvPr id="15" name="Picture 14"/>
          <p:cNvPicPr>
            <a:picLocks noChangeAspect="1"/>
          </p:cNvPicPr>
          <p:nvPr/>
        </p:nvPicPr>
        <p:blipFill>
          <a:blip r:embed="rId5"/>
          <a:stretch>
            <a:fillRect/>
          </a:stretch>
        </p:blipFill>
        <p:spPr>
          <a:xfrm>
            <a:off x="3923157" y="4442079"/>
            <a:ext cx="329184" cy="329184"/>
          </a:xfrm>
          <a:prstGeom prst="rect">
            <a:avLst/>
          </a:prstGeom>
        </p:spPr>
      </p:pic>
      <p:pic>
        <p:nvPicPr>
          <p:cNvPr id="16" name="Picture 15"/>
          <p:cNvPicPr>
            <a:picLocks noChangeAspect="1"/>
          </p:cNvPicPr>
          <p:nvPr/>
        </p:nvPicPr>
        <p:blipFill>
          <a:blip r:embed="rId6"/>
          <a:stretch>
            <a:fillRect/>
          </a:stretch>
        </p:blipFill>
        <p:spPr>
          <a:xfrm>
            <a:off x="4407217" y="4339209"/>
            <a:ext cx="342900" cy="329184"/>
          </a:xfrm>
          <a:prstGeom prst="rect">
            <a:avLst/>
          </a:prstGeom>
        </p:spPr>
      </p:pic>
      <p:pic>
        <p:nvPicPr>
          <p:cNvPr id="17" name="Picture 16"/>
          <p:cNvPicPr>
            <a:picLocks noChangeAspect="1"/>
          </p:cNvPicPr>
          <p:nvPr/>
        </p:nvPicPr>
        <p:blipFill>
          <a:blip r:embed="rId5"/>
          <a:stretch>
            <a:fillRect/>
          </a:stretch>
        </p:blipFill>
        <p:spPr>
          <a:xfrm>
            <a:off x="6255639" y="4631817"/>
            <a:ext cx="329184" cy="329184"/>
          </a:xfrm>
          <a:prstGeom prst="rect">
            <a:avLst/>
          </a:prstGeom>
        </p:spPr>
      </p:pic>
      <p:pic>
        <p:nvPicPr>
          <p:cNvPr id="18" name="Picture 17"/>
          <p:cNvPicPr>
            <a:picLocks noChangeAspect="1"/>
          </p:cNvPicPr>
          <p:nvPr/>
        </p:nvPicPr>
        <p:blipFill>
          <a:blip r:embed="rId6"/>
          <a:stretch>
            <a:fillRect/>
          </a:stretch>
        </p:blipFill>
        <p:spPr>
          <a:xfrm>
            <a:off x="6706648" y="4387215"/>
            <a:ext cx="342900" cy="329184"/>
          </a:xfrm>
          <a:prstGeom prst="rect">
            <a:avLst/>
          </a:prstGeom>
        </p:spPr>
      </p:pic>
      <p:cxnSp>
        <p:nvCxnSpPr>
          <p:cNvPr id="19" name="Straight Arrow Connector 18"/>
          <p:cNvCxnSpPr/>
          <p:nvPr/>
        </p:nvCxnSpPr>
        <p:spPr>
          <a:xfrm>
            <a:off x="2521862" y="3664458"/>
            <a:ext cx="0" cy="5076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244213" y="3935477"/>
            <a:ext cx="0" cy="2628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12783" y="3935222"/>
            <a:ext cx="103955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222943" y="3664458"/>
            <a:ext cx="0" cy="2710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20231" y="3664458"/>
            <a:ext cx="0" cy="5076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ight Arrow 23"/>
          <p:cNvSpPr/>
          <p:nvPr/>
        </p:nvSpPr>
        <p:spPr>
          <a:xfrm>
            <a:off x="7842123" y="4825746"/>
            <a:ext cx="330708" cy="195072"/>
          </a:xfrm>
          <a:prstGeom prst="rightArrow">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1686560" y="4210415"/>
            <a:ext cx="5598160" cy="1420257"/>
          </a:xfrm>
          <a:prstGeom prst="roundRect">
            <a:avLst>
              <a:gd name="adj" fmla="val 7143"/>
            </a:avLst>
          </a:prstGeom>
          <a:noFill/>
          <a:ln w="190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982736" y="4458130"/>
            <a:ext cx="503664" cy="646331"/>
          </a:xfrm>
          <a:prstGeom prst="rect">
            <a:avLst/>
          </a:prstGeom>
          <a:noFill/>
        </p:spPr>
        <p:txBody>
          <a:bodyPr wrap="none" rtlCol="0">
            <a:spAutoFit/>
          </a:bodyPr>
          <a:lstStyle/>
          <a:p>
            <a:r>
              <a:rPr lang="en-US" sz="3600" dirty="0" smtClean="0"/>
              <a:t>…</a:t>
            </a:r>
            <a:endParaRPr lang="en-US" sz="3600" dirty="0"/>
          </a:p>
        </p:txBody>
      </p:sp>
      <p:sp>
        <p:nvSpPr>
          <p:cNvPr id="27" name="TextBox 26"/>
          <p:cNvSpPr txBox="1"/>
          <p:nvPr/>
        </p:nvSpPr>
        <p:spPr>
          <a:xfrm>
            <a:off x="1033368" y="2815066"/>
            <a:ext cx="707566" cy="400110"/>
          </a:xfrm>
          <a:prstGeom prst="rect">
            <a:avLst/>
          </a:prstGeom>
          <a:noFill/>
        </p:spPr>
        <p:txBody>
          <a:bodyPr wrap="none" rtlCol="0">
            <a:spAutoFit/>
          </a:bodyPr>
          <a:lstStyle/>
          <a:p>
            <a:r>
              <a:rPr lang="en-US" sz="2000" dirty="0" err="1" smtClean="0"/>
              <a:t>Pkt</a:t>
            </a:r>
            <a:r>
              <a:rPr lang="en-US" sz="2000" dirty="0" smtClean="0"/>
              <a:t> 1</a:t>
            </a:r>
            <a:endParaRPr lang="en-US" sz="2000" dirty="0"/>
          </a:p>
        </p:txBody>
      </p:sp>
      <p:sp>
        <p:nvSpPr>
          <p:cNvPr id="28" name="TextBox 27"/>
          <p:cNvSpPr txBox="1"/>
          <p:nvPr/>
        </p:nvSpPr>
        <p:spPr>
          <a:xfrm>
            <a:off x="1033368" y="3205972"/>
            <a:ext cx="707566" cy="400110"/>
          </a:xfrm>
          <a:prstGeom prst="rect">
            <a:avLst/>
          </a:prstGeom>
          <a:noFill/>
        </p:spPr>
        <p:txBody>
          <a:bodyPr wrap="none" rtlCol="0">
            <a:spAutoFit/>
          </a:bodyPr>
          <a:lstStyle/>
          <a:p>
            <a:r>
              <a:rPr lang="en-US" sz="2000" dirty="0" err="1" smtClean="0"/>
              <a:t>Pkt</a:t>
            </a:r>
            <a:r>
              <a:rPr lang="en-US" sz="2000" dirty="0" smtClean="0"/>
              <a:t> 2</a:t>
            </a:r>
            <a:endParaRPr lang="en-US" sz="2000" dirty="0"/>
          </a:p>
        </p:txBody>
      </p:sp>
      <p:sp>
        <p:nvSpPr>
          <p:cNvPr id="29" name="TextBox 28"/>
          <p:cNvSpPr txBox="1"/>
          <p:nvPr/>
        </p:nvSpPr>
        <p:spPr>
          <a:xfrm>
            <a:off x="6724474" y="3639024"/>
            <a:ext cx="1711559" cy="400110"/>
          </a:xfrm>
          <a:prstGeom prst="rect">
            <a:avLst/>
          </a:prstGeom>
          <a:noFill/>
        </p:spPr>
        <p:txBody>
          <a:bodyPr wrap="none" rtlCol="0">
            <a:spAutoFit/>
          </a:bodyPr>
          <a:lstStyle/>
          <a:p>
            <a:r>
              <a:rPr lang="en-US" sz="2000" b="1" i="1" dirty="0" smtClean="0"/>
              <a:t>Demodulation</a:t>
            </a:r>
            <a:endParaRPr lang="en-US" sz="2000" b="1" i="1" dirty="0"/>
          </a:p>
        </p:txBody>
      </p:sp>
      <p:sp>
        <p:nvSpPr>
          <p:cNvPr id="30" name="TextBox 29"/>
          <p:cNvSpPr txBox="1"/>
          <p:nvPr/>
        </p:nvSpPr>
        <p:spPr>
          <a:xfrm>
            <a:off x="9219818" y="5840162"/>
            <a:ext cx="1904047" cy="400110"/>
          </a:xfrm>
          <a:prstGeom prst="rect">
            <a:avLst/>
          </a:prstGeom>
          <a:noFill/>
        </p:spPr>
        <p:txBody>
          <a:bodyPr wrap="none" rtlCol="0">
            <a:spAutoFit/>
          </a:bodyPr>
          <a:lstStyle/>
          <a:p>
            <a:r>
              <a:rPr lang="en-US" sz="2000" b="1" i="1" dirty="0" smtClean="0"/>
              <a:t>Separated in I-Q</a:t>
            </a:r>
            <a:endParaRPr lang="en-US" sz="2000" b="1" i="1" dirty="0"/>
          </a:p>
        </p:txBody>
      </p:sp>
      <p:cxnSp>
        <p:nvCxnSpPr>
          <p:cNvPr id="31" name="Straight Arrow Connector 30"/>
          <p:cNvCxnSpPr/>
          <p:nvPr/>
        </p:nvCxnSpPr>
        <p:spPr>
          <a:xfrm>
            <a:off x="5204333" y="3798062"/>
            <a:ext cx="0" cy="4003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172903" y="3798062"/>
            <a:ext cx="103955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183063" y="3664458"/>
            <a:ext cx="0" cy="1336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90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up)">
                                      <p:cBhvr>
                                        <p:cTn id="33" dur="500"/>
                                        <p:tgtEl>
                                          <p:spTgt spid="20"/>
                                        </p:tgtEl>
                                      </p:cBhvr>
                                    </p:animEffect>
                                  </p:childTnLst>
                                </p:cTn>
                              </p:par>
                            </p:childTnLst>
                          </p:cTn>
                        </p:par>
                        <p:par>
                          <p:cTn id="34" fill="hold">
                            <p:stCondLst>
                              <p:cond delay="1500"/>
                            </p:stCondLst>
                            <p:childTnLst>
                              <p:par>
                                <p:cTn id="35" presetID="1"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par>
                          <p:cTn id="41" fill="hold">
                            <p:stCondLst>
                              <p:cond delay="1500"/>
                            </p:stCondLst>
                            <p:childTnLst>
                              <p:par>
                                <p:cTn id="42" presetID="22" presetClass="entr" presetSubtype="1" fill="hold" nodeType="after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childTnLst>
                          </p:cTn>
                        </p:par>
                        <p:par>
                          <p:cTn id="49" fill="hold">
                            <p:stCondLst>
                              <p:cond delay="2500"/>
                            </p:stCondLst>
                            <p:childTnLst>
                              <p:par>
                                <p:cTn id="50" presetID="22" presetClass="entr" presetSubtype="1"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up)">
                                      <p:cBhvr>
                                        <p:cTn id="52" dur="500"/>
                                        <p:tgtEl>
                                          <p:spTgt spid="31"/>
                                        </p:tgtEl>
                                      </p:cBhvr>
                                    </p:animEffect>
                                  </p:childTnLst>
                                </p:cTn>
                              </p:par>
                            </p:childTnLst>
                          </p:cTn>
                        </p:par>
                        <p:par>
                          <p:cTn id="53" fill="hold">
                            <p:stCondLst>
                              <p:cond delay="3000"/>
                            </p:stCondLst>
                            <p:childTnLst>
                              <p:par>
                                <p:cTn id="54" presetID="1" presetClass="entr" presetSubtype="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childTnLst>
                          </p:cTn>
                        </p:par>
                        <p:par>
                          <p:cTn id="56" fill="hold">
                            <p:stCondLst>
                              <p:cond delay="3000"/>
                            </p:stCondLst>
                            <p:childTnLst>
                              <p:par>
                                <p:cTn id="57" presetID="22" presetClass="entr" presetSubtype="1" fill="hold" nodeType="afterEffect">
                                  <p:stCondLst>
                                    <p:cond delay="500"/>
                                  </p:stCondLst>
                                  <p:childTnLst>
                                    <p:set>
                                      <p:cBhvr>
                                        <p:cTn id="58" dur="1" fill="hold">
                                          <p:stCondLst>
                                            <p:cond delay="0"/>
                                          </p:stCondLst>
                                        </p:cTn>
                                        <p:tgtEl>
                                          <p:spTgt spid="23"/>
                                        </p:tgtEl>
                                        <p:attrNameLst>
                                          <p:attrName>style.visibility</p:attrName>
                                        </p:attrNameLst>
                                      </p:cBhvr>
                                      <p:to>
                                        <p:strVal val="visible"/>
                                      </p:to>
                                    </p:set>
                                    <p:animEffect transition="in" filter="wipe(up)">
                                      <p:cBhvr>
                                        <p:cTn id="59" dur="500"/>
                                        <p:tgtEl>
                                          <p:spTgt spid="23"/>
                                        </p:tgtEl>
                                      </p:cBhvr>
                                    </p:animEffect>
                                  </p:childTnLst>
                                </p:cTn>
                              </p:par>
                            </p:childTnLst>
                          </p:cTn>
                        </p:par>
                        <p:par>
                          <p:cTn id="60" fill="hold">
                            <p:stCondLst>
                              <p:cond delay="4000"/>
                            </p:stCondLst>
                            <p:childTnLst>
                              <p:par>
                                <p:cTn id="61" presetID="1" presetClass="entr" presetSubtype="0" fill="hold" nodeType="after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par>
                          <p:cTn id="71" fill="hold">
                            <p:stCondLst>
                              <p:cond delay="0"/>
                            </p:stCondLst>
                            <p:childTnLst>
                              <p:par>
                                <p:cTn id="72" presetID="22" presetClass="entr" presetSubtype="8" fill="hold" grpId="0" nodeType="afterEffect">
                                  <p:stCondLst>
                                    <p:cond delay="500"/>
                                  </p:stCondLst>
                                  <p:childTnLst>
                                    <p:set>
                                      <p:cBhvr>
                                        <p:cTn id="73" dur="1" fill="hold">
                                          <p:stCondLst>
                                            <p:cond delay="0"/>
                                          </p:stCondLst>
                                        </p:cTn>
                                        <p:tgtEl>
                                          <p:spTgt spid="24"/>
                                        </p:tgtEl>
                                        <p:attrNameLst>
                                          <p:attrName>style.visibility</p:attrName>
                                        </p:attrNameLst>
                                      </p:cBhvr>
                                      <p:to>
                                        <p:strVal val="visible"/>
                                      </p:to>
                                    </p:set>
                                    <p:animEffect transition="in" filter="wipe(left)">
                                      <p:cBhvr>
                                        <p:cTn id="74" dur="500"/>
                                        <p:tgtEl>
                                          <p:spTgt spid="24"/>
                                        </p:tgtEl>
                                      </p:cBhvr>
                                    </p:animEffect>
                                  </p:childTnLst>
                                </p:cTn>
                              </p:par>
                            </p:childTnLst>
                          </p:cTn>
                        </p:par>
                        <p:par>
                          <p:cTn id="75" fill="hold">
                            <p:stCondLst>
                              <p:cond delay="1000"/>
                            </p:stCondLst>
                            <p:childTnLst>
                              <p:par>
                                <p:cTn id="76" presetID="1" presetClass="entr" presetSubtype="0" fill="hold" nodeType="afterEffect">
                                  <p:stCondLst>
                                    <p:cond delay="200"/>
                                  </p:stCondLst>
                                  <p:childTnLst>
                                    <p:set>
                                      <p:cBhvr>
                                        <p:cTn id="77" dur="1" fill="hold">
                                          <p:stCondLst>
                                            <p:cond delay="0"/>
                                          </p:stCondLst>
                                        </p:cTn>
                                        <p:tgtEl>
                                          <p:spTgt spid="14"/>
                                        </p:tgtEl>
                                        <p:attrNameLst>
                                          <p:attrName>style.visibility</p:attrName>
                                        </p:attrNameLst>
                                      </p:cBhvr>
                                      <p:to>
                                        <p:strVal val="visible"/>
                                      </p:to>
                                    </p:set>
                                  </p:childTnLst>
                                </p:cTn>
                              </p:par>
                            </p:childTnLst>
                          </p:cTn>
                        </p:par>
                        <p:par>
                          <p:cTn id="78" fill="hold">
                            <p:stCondLst>
                              <p:cond delay="1200"/>
                            </p:stCondLst>
                            <p:childTnLst>
                              <p:par>
                                <p:cTn id="79" presetID="1" presetClass="entr" presetSubtype="0"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P spid="29"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PCube</a:t>
            </a:r>
            <a:r>
              <a:rPr lang="en-US" dirty="0" smtClean="0"/>
              <a:t> idea</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14</a:t>
            </a:fld>
            <a:endParaRPr lang="en-US"/>
          </a:p>
        </p:txBody>
      </p:sp>
      <p:sp>
        <p:nvSpPr>
          <p:cNvPr id="7" name="Rectangle 6"/>
          <p:cNvSpPr/>
          <p:nvPr/>
        </p:nvSpPr>
        <p:spPr>
          <a:xfrm>
            <a:off x="597408" y="1874443"/>
            <a:ext cx="10046208" cy="461665"/>
          </a:xfrm>
          <a:prstGeom prst="rect">
            <a:avLst/>
          </a:prstGeom>
        </p:spPr>
        <p:txBody>
          <a:bodyPr wrap="square">
            <a:spAutoFit/>
          </a:bodyPr>
          <a:lstStyle/>
          <a:p>
            <a:r>
              <a:rPr lang="en-US" sz="2400" dirty="0" smtClean="0"/>
              <a:t>More antennas add phase diversities to received symbols</a:t>
            </a:r>
            <a:endParaRPr lang="en-US" sz="24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83768" y="3120671"/>
            <a:ext cx="1118534" cy="1211745"/>
          </a:xfrm>
          <a:prstGeom prst="rect">
            <a:avLst/>
          </a:prstGeom>
        </p:spPr>
      </p:pic>
      <p:pic>
        <p:nvPicPr>
          <p:cNvPr id="9" name="Picture 2" descr="“wireless node icon”的图片搜索结果"/>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486" t="28484" r="15688" b="36112"/>
          <a:stretch/>
        </p:blipFill>
        <p:spPr bwMode="auto">
          <a:xfrm>
            <a:off x="1611233" y="2830447"/>
            <a:ext cx="548117" cy="3081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wireless node icon”的图片搜索结果"/>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486" t="28484" r="15688" b="36112"/>
          <a:stretch/>
        </p:blipFill>
        <p:spPr bwMode="auto">
          <a:xfrm>
            <a:off x="983683" y="3424770"/>
            <a:ext cx="548117" cy="3081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wireless node icon”的图片搜索结果"/>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486" t="28484" r="15688" b="36112"/>
          <a:stretch/>
        </p:blipFill>
        <p:spPr bwMode="auto">
          <a:xfrm>
            <a:off x="1535817" y="4342144"/>
            <a:ext cx="548117" cy="30811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a:off x="2159350" y="3157954"/>
            <a:ext cx="1040428" cy="393975"/>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175672" y="3987218"/>
            <a:ext cx="1024106" cy="451361"/>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51748" y="3551929"/>
            <a:ext cx="492408" cy="435289"/>
          </a:xfrm>
          <a:prstGeom prst="rect">
            <a:avLst/>
          </a:prstGeom>
        </p:spPr>
      </p:pic>
      <p:pic>
        <p:nvPicPr>
          <p:cNvPr id="15" name="Picture 14"/>
          <p:cNvPicPr>
            <a:picLocks noChangeAspect="1"/>
          </p:cNvPicPr>
          <p:nvPr/>
        </p:nvPicPr>
        <p:blipFill>
          <a:blip r:embed="rId6"/>
          <a:stretch>
            <a:fillRect/>
          </a:stretch>
        </p:blipFill>
        <p:spPr>
          <a:xfrm>
            <a:off x="9094363" y="4952093"/>
            <a:ext cx="2010073" cy="1209185"/>
          </a:xfrm>
          <a:prstGeom prst="rect">
            <a:avLst/>
          </a:prstGeom>
        </p:spPr>
      </p:pic>
      <p:pic>
        <p:nvPicPr>
          <p:cNvPr id="16" name="Picture 15"/>
          <p:cNvPicPr>
            <a:picLocks noChangeAspect="1"/>
          </p:cNvPicPr>
          <p:nvPr/>
        </p:nvPicPr>
        <p:blipFill>
          <a:blip r:embed="rId7"/>
          <a:stretch>
            <a:fillRect/>
          </a:stretch>
        </p:blipFill>
        <p:spPr>
          <a:xfrm>
            <a:off x="5564978" y="2841967"/>
            <a:ext cx="2983702" cy="1695999"/>
          </a:xfrm>
          <a:prstGeom prst="rect">
            <a:avLst/>
          </a:prstGeom>
        </p:spPr>
      </p:pic>
      <p:grpSp>
        <p:nvGrpSpPr>
          <p:cNvPr id="17" name="Group 16"/>
          <p:cNvGrpSpPr/>
          <p:nvPr/>
        </p:nvGrpSpPr>
        <p:grpSpPr>
          <a:xfrm>
            <a:off x="4421886" y="2890682"/>
            <a:ext cx="129540" cy="446988"/>
            <a:chOff x="6946269" y="5050168"/>
            <a:chExt cx="129540" cy="446988"/>
          </a:xfrm>
        </p:grpSpPr>
        <p:sp>
          <p:nvSpPr>
            <p:cNvPr id="18" name="Isosceles Triangle 17"/>
            <p:cNvSpPr/>
            <p:nvPr/>
          </p:nvSpPr>
          <p:spPr>
            <a:xfrm rot="10800000">
              <a:off x="6946269" y="505016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7011038" y="514663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0" name="Group 19"/>
          <p:cNvGrpSpPr/>
          <p:nvPr/>
        </p:nvGrpSpPr>
        <p:grpSpPr>
          <a:xfrm>
            <a:off x="4802886" y="2888792"/>
            <a:ext cx="129540" cy="446988"/>
            <a:chOff x="6946269" y="5050168"/>
            <a:chExt cx="129540" cy="446988"/>
          </a:xfrm>
        </p:grpSpPr>
        <p:sp>
          <p:nvSpPr>
            <p:cNvPr id="21" name="Isosceles Triangle 20"/>
            <p:cNvSpPr/>
            <p:nvPr/>
          </p:nvSpPr>
          <p:spPr>
            <a:xfrm rot="10800000">
              <a:off x="6946269" y="505016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7011038" y="514663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23" name="Straight Connector 22"/>
          <p:cNvCxnSpPr/>
          <p:nvPr/>
        </p:nvCxnSpPr>
        <p:spPr>
          <a:xfrm>
            <a:off x="4325997" y="3335780"/>
            <a:ext cx="73914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4" name="TextBox 23"/>
          <p:cNvSpPr txBox="1"/>
          <p:nvPr/>
        </p:nvSpPr>
        <p:spPr>
          <a:xfrm>
            <a:off x="3960549" y="2537026"/>
            <a:ext cx="537327" cy="369332"/>
          </a:xfrm>
          <a:prstGeom prst="rect">
            <a:avLst/>
          </a:prstGeom>
          <a:noFill/>
        </p:spPr>
        <p:txBody>
          <a:bodyPr wrap="none" rtlCol="0">
            <a:spAutoFit/>
          </a:bodyPr>
          <a:lstStyle/>
          <a:p>
            <a:r>
              <a:rPr lang="en-US" b="1" dirty="0" smtClean="0"/>
              <a:t>Rx1</a:t>
            </a:r>
            <a:endParaRPr lang="en-US" b="1" dirty="0"/>
          </a:p>
        </p:txBody>
      </p:sp>
      <p:sp>
        <p:nvSpPr>
          <p:cNvPr id="25" name="TextBox 24"/>
          <p:cNvSpPr txBox="1"/>
          <p:nvPr/>
        </p:nvSpPr>
        <p:spPr>
          <a:xfrm>
            <a:off x="4804608" y="2531073"/>
            <a:ext cx="537327" cy="369332"/>
          </a:xfrm>
          <a:prstGeom prst="rect">
            <a:avLst/>
          </a:prstGeom>
          <a:noFill/>
        </p:spPr>
        <p:txBody>
          <a:bodyPr wrap="none" rtlCol="0">
            <a:spAutoFit/>
          </a:bodyPr>
          <a:lstStyle/>
          <a:p>
            <a:r>
              <a:rPr lang="en-US" b="1" dirty="0" smtClean="0"/>
              <a:t>Rx2</a:t>
            </a:r>
            <a:endParaRPr lang="en-US" b="1" dirty="0"/>
          </a:p>
        </p:txBody>
      </p:sp>
      <p:pic>
        <p:nvPicPr>
          <p:cNvPr id="5" name="Picture 4"/>
          <p:cNvPicPr>
            <a:picLocks noChangeAspect="1"/>
          </p:cNvPicPr>
          <p:nvPr/>
        </p:nvPicPr>
        <p:blipFill>
          <a:blip r:embed="rId8"/>
          <a:stretch>
            <a:fillRect/>
          </a:stretch>
        </p:blipFill>
        <p:spPr>
          <a:xfrm>
            <a:off x="9094363" y="3414079"/>
            <a:ext cx="2012999" cy="1210945"/>
          </a:xfrm>
          <a:prstGeom prst="rect">
            <a:avLst/>
          </a:prstGeom>
        </p:spPr>
      </p:pic>
      <p:sp>
        <p:nvSpPr>
          <p:cNvPr id="6" name="TextBox 5"/>
          <p:cNvSpPr txBox="1"/>
          <p:nvPr/>
        </p:nvSpPr>
        <p:spPr>
          <a:xfrm>
            <a:off x="9010231" y="2874115"/>
            <a:ext cx="654346" cy="461665"/>
          </a:xfrm>
          <a:prstGeom prst="rect">
            <a:avLst/>
          </a:prstGeom>
          <a:noFill/>
        </p:spPr>
        <p:txBody>
          <a:bodyPr wrap="none" rtlCol="0">
            <a:spAutoFit/>
          </a:bodyPr>
          <a:lstStyle/>
          <a:p>
            <a:r>
              <a:rPr lang="en-US" sz="2400" b="1" dirty="0" smtClean="0"/>
              <a:t>Rx1</a:t>
            </a:r>
            <a:endParaRPr lang="en-US" sz="2400" b="1" dirty="0"/>
          </a:p>
        </p:txBody>
      </p:sp>
      <p:sp>
        <p:nvSpPr>
          <p:cNvPr id="26" name="TextBox 25"/>
          <p:cNvSpPr txBox="1"/>
          <p:nvPr/>
        </p:nvSpPr>
        <p:spPr>
          <a:xfrm>
            <a:off x="9010231" y="4534109"/>
            <a:ext cx="654346" cy="461665"/>
          </a:xfrm>
          <a:prstGeom prst="rect">
            <a:avLst/>
          </a:prstGeom>
          <a:noFill/>
        </p:spPr>
        <p:txBody>
          <a:bodyPr wrap="none" rtlCol="0">
            <a:spAutoFit/>
          </a:bodyPr>
          <a:lstStyle/>
          <a:p>
            <a:r>
              <a:rPr lang="en-US" sz="2400" b="1" dirty="0" smtClean="0"/>
              <a:t>Rx2</a:t>
            </a:r>
            <a:endParaRPr lang="en-US" sz="2400" b="1" dirty="0"/>
          </a:p>
        </p:txBody>
      </p:sp>
    </p:spTree>
    <p:extLst>
      <p:ext uri="{BB962C8B-B14F-4D97-AF65-F5344CB8AC3E}">
        <p14:creationId xmlns:p14="http://schemas.microsoft.com/office/powerpoint/2010/main" val="217682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500"/>
                                  </p:stCondLst>
                                  <p:childTnLst>
                                    <p:set>
                                      <p:cBhvr>
                                        <p:cTn id="17" dur="1" fill="hold">
                                          <p:stCondLst>
                                            <p:cond delay="0"/>
                                          </p:stCondLst>
                                        </p:cTn>
                                        <p:tgtEl>
                                          <p:spTgt spid="16"/>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50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6"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phase extraction</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15</a:t>
            </a:fld>
            <a:endParaRPr lang="en-US"/>
          </a:p>
        </p:txBody>
      </p:sp>
      <p:sp>
        <p:nvSpPr>
          <p:cNvPr id="4" name="TextBox 3"/>
          <p:cNvSpPr txBox="1"/>
          <p:nvPr/>
        </p:nvSpPr>
        <p:spPr>
          <a:xfrm>
            <a:off x="770832" y="1877568"/>
            <a:ext cx="8400761" cy="461665"/>
          </a:xfrm>
          <a:prstGeom prst="rect">
            <a:avLst/>
          </a:prstGeom>
          <a:noFill/>
        </p:spPr>
        <p:txBody>
          <a:bodyPr wrap="none" rtlCol="0">
            <a:spAutoFit/>
          </a:bodyPr>
          <a:lstStyle/>
          <a:p>
            <a:r>
              <a:rPr lang="en-US" sz="2400" b="1" dirty="0" smtClean="0"/>
              <a:t>Objective: </a:t>
            </a:r>
            <a:r>
              <a:rPr lang="en-US" sz="2400" dirty="0" smtClean="0"/>
              <a:t>extract channel phase from symbols of collided packets</a:t>
            </a:r>
            <a:endParaRPr lang="en-US" sz="2400" dirty="0"/>
          </a:p>
        </p:txBody>
      </p:sp>
      <p:pic>
        <p:nvPicPr>
          <p:cNvPr id="9" name="Picture 8"/>
          <p:cNvPicPr>
            <a:picLocks noChangeAspect="1"/>
          </p:cNvPicPr>
          <p:nvPr/>
        </p:nvPicPr>
        <p:blipFill>
          <a:blip r:embed="rId3"/>
          <a:stretch>
            <a:fillRect/>
          </a:stretch>
        </p:blipFill>
        <p:spPr>
          <a:xfrm>
            <a:off x="2779776" y="2663859"/>
            <a:ext cx="6425184" cy="271932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2815802" y="5691399"/>
                <a:ext cx="7473136" cy="584775"/>
              </a:xfrm>
              <a:prstGeom prst="rect">
                <a:avLst/>
              </a:prstGeom>
              <a:noFill/>
            </p:spPr>
            <p:txBody>
              <a:bodyPr wrap="none" rtlCol="0">
                <a:spAutoFit/>
              </a:bodyPr>
              <a:lstStyle/>
              <a:p>
                <a:r>
                  <a:rPr lang="en-US" sz="3200" b="1" dirty="0" smtClean="0">
                    <a:solidFill>
                      <a:srgbClr val="FF0000"/>
                    </a:solidFill>
                  </a:rPr>
                  <a:t>Raw phase measurement </a:t>
                </a:r>
                <a14:m>
                  <m:oMath xmlns:m="http://schemas.openxmlformats.org/officeDocument/2006/math">
                    <m:r>
                      <a:rPr lang="en-US" sz="3200" b="1" i="1" smtClean="0">
                        <a:solidFill>
                          <a:srgbClr val="FF0000"/>
                        </a:solidFill>
                        <a:latin typeface="Cambria Math" panose="02040503050406030204" pitchFamily="18" charset="0"/>
                        <a:ea typeface="Cambria Math" panose="02040503050406030204" pitchFamily="18" charset="0"/>
                      </a:rPr>
                      <m:t>≠</m:t>
                    </m:r>
                  </m:oMath>
                </a14:m>
                <a:r>
                  <a:rPr lang="en-US" sz="3200" b="1" dirty="0" smtClean="0">
                    <a:solidFill>
                      <a:srgbClr val="FF0000"/>
                    </a:solidFill>
                  </a:rPr>
                  <a:t> Channel phase</a:t>
                </a:r>
              </a:p>
            </p:txBody>
          </p:sp>
        </mc:Choice>
        <mc:Fallback xmlns="">
          <p:sp>
            <p:nvSpPr>
              <p:cNvPr id="10" name="TextBox 9"/>
              <p:cNvSpPr txBox="1">
                <a:spLocks noRot="1" noChangeAspect="1" noMove="1" noResize="1" noEditPoints="1" noAdjustHandles="1" noChangeArrowheads="1" noChangeShapeType="1" noTextEdit="1"/>
              </p:cNvSpPr>
              <p:nvPr/>
            </p:nvSpPr>
            <p:spPr>
              <a:xfrm>
                <a:off x="2815802" y="5691399"/>
                <a:ext cx="7473136" cy="584775"/>
              </a:xfrm>
              <a:prstGeom prst="rect">
                <a:avLst/>
              </a:prstGeom>
              <a:blipFill>
                <a:blip r:embed="rId4"/>
                <a:stretch>
                  <a:fillRect l="-2121" t="-12500" r="-1223" b="-34375"/>
                </a:stretch>
              </a:blipFill>
            </p:spPr>
            <p:txBody>
              <a:bodyPr/>
              <a:lstStyle/>
              <a:p>
                <a:r>
                  <a:rPr lang="en-US">
                    <a:noFill/>
                  </a:rPr>
                  <a:t> </a:t>
                </a:r>
              </a:p>
            </p:txBody>
          </p:sp>
        </mc:Fallback>
      </mc:AlternateContent>
      <p:cxnSp>
        <p:nvCxnSpPr>
          <p:cNvPr id="7" name="Straight Connector 6"/>
          <p:cNvCxnSpPr/>
          <p:nvPr/>
        </p:nvCxnSpPr>
        <p:spPr>
          <a:xfrm>
            <a:off x="2957408" y="6275911"/>
            <a:ext cx="71935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6957" y="5713931"/>
            <a:ext cx="668011" cy="668011"/>
          </a:xfrm>
          <a:prstGeom prst="rect">
            <a:avLst/>
          </a:prstGeom>
        </p:spPr>
      </p:pic>
    </p:spTree>
    <p:extLst>
      <p:ext uri="{BB962C8B-B14F-4D97-AF65-F5344CB8AC3E}">
        <p14:creationId xmlns:p14="http://schemas.microsoft.com/office/powerpoint/2010/main" val="993715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p:cNvSpPr/>
          <p:nvPr/>
        </p:nvSpPr>
        <p:spPr>
          <a:xfrm>
            <a:off x="902540" y="1675964"/>
            <a:ext cx="10018443" cy="1099457"/>
          </a:xfrm>
          <a:prstGeom prst="roundRect">
            <a:avLst>
              <a:gd name="adj" fmla="val 8746"/>
            </a:avLst>
          </a:prstGeom>
          <a:solidFill>
            <a:srgbClr val="990033">
              <a:alpha val="15000"/>
            </a:srgbClr>
          </a:solidFill>
          <a:ln w="38100" cap="rnd">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p>
        </p:txBody>
      </p:sp>
      <p:sp>
        <p:nvSpPr>
          <p:cNvPr id="2" name="Title 1"/>
          <p:cNvSpPr>
            <a:spLocks noGrp="1"/>
          </p:cNvSpPr>
          <p:nvPr>
            <p:ph type="title"/>
          </p:nvPr>
        </p:nvSpPr>
        <p:spPr/>
        <p:txBody>
          <a:bodyPr/>
          <a:lstStyle/>
          <a:p>
            <a:r>
              <a:rPr lang="en-US" dirty="0"/>
              <a:t>Channel phase extraction</a:t>
            </a:r>
          </a:p>
        </p:txBody>
      </p:sp>
      <p:sp>
        <p:nvSpPr>
          <p:cNvPr id="3" name="Slide Number Placeholder 2"/>
          <p:cNvSpPr>
            <a:spLocks noGrp="1"/>
          </p:cNvSpPr>
          <p:nvPr>
            <p:ph type="sldNum" sz="quarter" idx="12"/>
          </p:nvPr>
        </p:nvSpPr>
        <p:spPr/>
        <p:txBody>
          <a:bodyPr/>
          <a:lstStyle/>
          <a:p>
            <a:fld id="{B89DFAED-0EC1-471F-AE92-29A31774D4BF}" type="slidenum">
              <a:rPr lang="en-US" smtClean="0"/>
              <a:t>16</a:t>
            </a:fld>
            <a:endParaRPr lang="en-US"/>
          </a:p>
        </p:txBody>
      </p:sp>
      <p:grpSp>
        <p:nvGrpSpPr>
          <p:cNvPr id="11" name="Group 10"/>
          <p:cNvGrpSpPr/>
          <p:nvPr/>
        </p:nvGrpSpPr>
        <p:grpSpPr>
          <a:xfrm>
            <a:off x="1278151" y="3628130"/>
            <a:ext cx="4524886" cy="1936474"/>
            <a:chOff x="3180103" y="2835650"/>
            <a:chExt cx="4524886" cy="1936474"/>
          </a:xfrm>
        </p:grpSpPr>
        <p:grpSp>
          <p:nvGrpSpPr>
            <p:cNvPr id="12" name="Group 11"/>
            <p:cNvGrpSpPr/>
            <p:nvPr/>
          </p:nvGrpSpPr>
          <p:grpSpPr>
            <a:xfrm>
              <a:off x="3534546" y="3450456"/>
              <a:ext cx="871920" cy="680452"/>
              <a:chOff x="1848420" y="2811778"/>
              <a:chExt cx="871920" cy="680452"/>
            </a:xfrm>
          </p:grpSpPr>
          <p:sp>
            <p:nvSpPr>
              <p:cNvPr id="33" name="Rectangle 32"/>
              <p:cNvSpPr/>
              <p:nvPr/>
            </p:nvSpPr>
            <p:spPr>
              <a:xfrm>
                <a:off x="2023353" y="3025302"/>
                <a:ext cx="466928" cy="4669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TX1</a:t>
                </a:r>
                <a:endParaRPr lang="en-US" sz="1400" dirty="0">
                  <a:solidFill>
                    <a:schemeClr val="tx1"/>
                  </a:solidFill>
                </a:endParaRPr>
              </a:p>
            </p:txBody>
          </p:sp>
          <p:cxnSp>
            <p:nvCxnSpPr>
              <p:cNvPr id="34" name="Straight Connector 33"/>
              <p:cNvCxnSpPr/>
              <p:nvPr/>
            </p:nvCxnSpPr>
            <p:spPr>
              <a:xfrm flipH="1">
                <a:off x="2475526" y="3246121"/>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5" name="Isosceles Triangle 34"/>
              <p:cNvSpPr/>
              <p:nvPr/>
            </p:nvSpPr>
            <p:spPr>
              <a:xfrm rot="10800000">
                <a:off x="2590800" y="281177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2658730" y="290824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flipH="1">
                <a:off x="1848420" y="3258766"/>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3" name="Group 12"/>
            <p:cNvGrpSpPr/>
            <p:nvPr/>
          </p:nvGrpSpPr>
          <p:grpSpPr>
            <a:xfrm>
              <a:off x="6400677" y="2853048"/>
              <a:ext cx="852139" cy="680452"/>
              <a:chOff x="4914900" y="2606038"/>
              <a:chExt cx="852139" cy="680452"/>
            </a:xfrm>
          </p:grpSpPr>
          <p:sp>
            <p:nvSpPr>
              <p:cNvPr id="28" name="Rectangle 27"/>
              <p:cNvSpPr/>
              <p:nvPr/>
            </p:nvSpPr>
            <p:spPr>
              <a:xfrm>
                <a:off x="5139933" y="2819562"/>
                <a:ext cx="466928" cy="4669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
                </a:r>
                <a:r>
                  <a:rPr lang="en-US" sz="1400" dirty="0" smtClean="0">
                    <a:solidFill>
                      <a:schemeClr val="tx1"/>
                    </a:solidFill>
                  </a:rPr>
                  <a:t>X1</a:t>
                </a:r>
                <a:endParaRPr lang="en-US" sz="1400" dirty="0">
                  <a:solidFill>
                    <a:schemeClr val="tx1"/>
                  </a:solidFill>
                </a:endParaRPr>
              </a:p>
            </p:txBody>
          </p:sp>
          <p:cxnSp>
            <p:nvCxnSpPr>
              <p:cNvPr id="29" name="Straight Connector 28"/>
              <p:cNvCxnSpPr/>
              <p:nvPr/>
            </p:nvCxnSpPr>
            <p:spPr>
              <a:xfrm flipH="1">
                <a:off x="5592106" y="3040381"/>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0" name="Isosceles Triangle 29"/>
              <p:cNvSpPr/>
              <p:nvPr/>
            </p:nvSpPr>
            <p:spPr>
              <a:xfrm rot="10800000">
                <a:off x="4914900" y="260603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4982830" y="270250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flipH="1">
                <a:off x="4965000" y="3053026"/>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4" name="Group 13"/>
            <p:cNvGrpSpPr/>
            <p:nvPr/>
          </p:nvGrpSpPr>
          <p:grpSpPr>
            <a:xfrm>
              <a:off x="6400677" y="3988663"/>
              <a:ext cx="852139" cy="680452"/>
              <a:chOff x="4914900" y="2606038"/>
              <a:chExt cx="852139" cy="680452"/>
            </a:xfrm>
          </p:grpSpPr>
          <p:sp>
            <p:nvSpPr>
              <p:cNvPr id="23" name="Rectangle 22"/>
              <p:cNvSpPr/>
              <p:nvPr/>
            </p:nvSpPr>
            <p:spPr>
              <a:xfrm>
                <a:off x="5139933" y="2819562"/>
                <a:ext cx="466928" cy="4669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RX2</a:t>
                </a:r>
                <a:endParaRPr lang="en-US" sz="1400" dirty="0">
                  <a:solidFill>
                    <a:schemeClr val="tx1"/>
                  </a:solidFill>
                </a:endParaRPr>
              </a:p>
            </p:txBody>
          </p:sp>
          <p:cxnSp>
            <p:nvCxnSpPr>
              <p:cNvPr id="24" name="Straight Connector 23"/>
              <p:cNvCxnSpPr/>
              <p:nvPr/>
            </p:nvCxnSpPr>
            <p:spPr>
              <a:xfrm flipH="1">
                <a:off x="5592106" y="3040381"/>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5" name="Isosceles Triangle 24"/>
              <p:cNvSpPr/>
              <p:nvPr/>
            </p:nvSpPr>
            <p:spPr>
              <a:xfrm rot="10800000">
                <a:off x="4914900" y="260603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4982830" y="270250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p:nvCxnSpPr>
            <p:spPr>
              <a:xfrm flipH="1">
                <a:off x="4965000" y="3053026"/>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15" name="Straight Arrow Connector 14"/>
            <p:cNvCxnSpPr/>
            <p:nvPr/>
          </p:nvCxnSpPr>
          <p:spPr>
            <a:xfrm flipV="1">
              <a:off x="4510758" y="2944490"/>
              <a:ext cx="1766217" cy="45784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510758" y="3663980"/>
              <a:ext cx="1726310" cy="49168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80103" y="3688129"/>
              <a:ext cx="28725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x</a:t>
              </a:r>
              <a:endParaRPr lang="en-US"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7340787" y="3017037"/>
              <a:ext cx="364202"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y</a:t>
              </a:r>
              <a:r>
                <a:rPr lang="en-US" baseline="-25000" dirty="0" smtClean="0">
                  <a:latin typeface="Times New Roman" panose="02020603050405020304" pitchFamily="18" charset="0"/>
                  <a:cs typeface="Times New Roman" panose="02020603050405020304" pitchFamily="18" charset="0"/>
                </a:rPr>
                <a:t>1</a:t>
              </a:r>
              <a:endParaRPr lang="en-US" baseline="-25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7340787" y="4157030"/>
              <a:ext cx="364202"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y</a:t>
              </a:r>
              <a:r>
                <a:rPr lang="en-US" baseline="-25000" dirty="0" smtClean="0">
                  <a:latin typeface="Times New Roman" panose="02020603050405020304" pitchFamily="18" charset="0"/>
                  <a:cs typeface="Times New Roman" panose="02020603050405020304" pitchFamily="18" charset="0"/>
                </a:rPr>
                <a:t>2</a:t>
              </a:r>
              <a:endParaRPr lang="en-US" baseline="-250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5134093" y="2835650"/>
              <a:ext cx="377026"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h</a:t>
              </a:r>
              <a:r>
                <a:rPr lang="en-US" baseline="-25000" dirty="0" smtClean="0">
                  <a:latin typeface="Times New Roman" panose="02020603050405020304" pitchFamily="18" charset="0"/>
                  <a:cs typeface="Times New Roman" panose="02020603050405020304" pitchFamily="18" charset="0"/>
                </a:rPr>
                <a:t>1</a:t>
              </a:r>
              <a:endParaRPr lang="en-US" baseline="-25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5107718" y="3873463"/>
              <a:ext cx="377026"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h</a:t>
              </a:r>
              <a:r>
                <a:rPr lang="en-US" baseline="-25000" dirty="0" smtClean="0">
                  <a:latin typeface="Times New Roman" panose="02020603050405020304" pitchFamily="18" charset="0"/>
                  <a:cs typeface="Times New Roman" panose="02020603050405020304" pitchFamily="18" charset="0"/>
                </a:rPr>
                <a:t>2</a:t>
              </a:r>
              <a:endParaRPr lang="en-US" baseline="-25000" dirty="0">
                <a:latin typeface="Times New Roman" panose="02020603050405020304" pitchFamily="18" charset="0"/>
                <a:cs typeface="Times New Roman" panose="02020603050405020304" pitchFamily="18" charset="0"/>
              </a:endParaRPr>
            </a:p>
          </p:txBody>
        </p:sp>
        <p:cxnSp>
          <p:nvCxnSpPr>
            <p:cNvPr id="22" name="Straight Connector 21"/>
            <p:cNvCxnSpPr/>
            <p:nvPr/>
          </p:nvCxnSpPr>
          <p:spPr>
            <a:xfrm>
              <a:off x="7262544" y="2996047"/>
              <a:ext cx="0" cy="17760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flipH="1">
            <a:off x="1632594" y="4682301"/>
            <a:ext cx="810310" cy="0"/>
          </a:xfrm>
          <a:prstGeom prst="line">
            <a:avLst/>
          </a:prstGeom>
          <a:ln w="63500">
            <a:solidFill>
              <a:srgbClr val="FFC000"/>
            </a:solidFill>
          </a:ln>
        </p:spPr>
        <p:style>
          <a:lnRef idx="1">
            <a:schemeClr val="accent4"/>
          </a:lnRef>
          <a:fillRef idx="0">
            <a:schemeClr val="accent4"/>
          </a:fillRef>
          <a:effectRef idx="0">
            <a:schemeClr val="accent4"/>
          </a:effectRef>
          <a:fontRef idx="minor">
            <a:schemeClr val="tx1"/>
          </a:fontRef>
        </p:style>
      </p:cxnSp>
      <p:cxnSp>
        <p:nvCxnSpPr>
          <p:cNvPr id="39" name="Straight Connector 38"/>
          <p:cNvCxnSpPr/>
          <p:nvPr/>
        </p:nvCxnSpPr>
        <p:spPr>
          <a:xfrm flipV="1">
            <a:off x="2433264" y="4250553"/>
            <a:ext cx="0" cy="446988"/>
          </a:xfrm>
          <a:prstGeom prst="line">
            <a:avLst/>
          </a:prstGeom>
          <a:ln w="63500">
            <a:solidFill>
              <a:srgbClr val="FFC000"/>
            </a:solidFill>
          </a:ln>
        </p:spPr>
        <p:style>
          <a:lnRef idx="1">
            <a:schemeClr val="accent4"/>
          </a:lnRef>
          <a:fillRef idx="0">
            <a:schemeClr val="accent4"/>
          </a:fillRef>
          <a:effectRef idx="0">
            <a:schemeClr val="accent4"/>
          </a:effectRef>
          <a:fontRef idx="minor">
            <a:schemeClr val="tx1"/>
          </a:fontRef>
        </p:style>
      </p:cxnSp>
      <p:cxnSp>
        <p:nvCxnSpPr>
          <p:cNvPr id="40" name="Straight Connector 39"/>
          <p:cNvCxnSpPr/>
          <p:nvPr/>
        </p:nvCxnSpPr>
        <p:spPr>
          <a:xfrm flipV="1">
            <a:off x="4563941" y="3648041"/>
            <a:ext cx="0" cy="446988"/>
          </a:xfrm>
          <a:prstGeom prst="line">
            <a:avLst/>
          </a:prstGeom>
          <a:ln w="63500">
            <a:solidFill>
              <a:srgbClr val="FFC000"/>
            </a:solidFill>
          </a:ln>
        </p:spPr>
        <p:style>
          <a:lnRef idx="1">
            <a:schemeClr val="accent4"/>
          </a:lnRef>
          <a:fillRef idx="0">
            <a:schemeClr val="accent4"/>
          </a:fillRef>
          <a:effectRef idx="0">
            <a:schemeClr val="accent4"/>
          </a:effectRef>
          <a:fontRef idx="minor">
            <a:schemeClr val="tx1"/>
          </a:fontRef>
        </p:style>
      </p:cxnSp>
      <p:cxnSp>
        <p:nvCxnSpPr>
          <p:cNvPr id="41" name="Straight Connector 40"/>
          <p:cNvCxnSpPr/>
          <p:nvPr/>
        </p:nvCxnSpPr>
        <p:spPr>
          <a:xfrm flipH="1">
            <a:off x="4551415" y="4080897"/>
            <a:ext cx="810310" cy="0"/>
          </a:xfrm>
          <a:prstGeom prst="line">
            <a:avLst/>
          </a:prstGeom>
          <a:ln w="63500">
            <a:solidFill>
              <a:srgbClr val="FFC000"/>
            </a:solidFill>
          </a:ln>
        </p:spPr>
        <p:style>
          <a:lnRef idx="1">
            <a:schemeClr val="accent4"/>
          </a:lnRef>
          <a:fillRef idx="0">
            <a:schemeClr val="accent4"/>
          </a:fillRef>
          <a:effectRef idx="0">
            <a:schemeClr val="accent4"/>
          </a:effectRef>
          <a:fontRef idx="minor">
            <a:schemeClr val="tx1"/>
          </a:fontRef>
        </p:style>
      </p:cxnSp>
      <p:cxnSp>
        <p:nvCxnSpPr>
          <p:cNvPr id="42" name="Straight Connector 41"/>
          <p:cNvCxnSpPr>
            <a:stCxn id="35" idx="3"/>
            <a:endCxn id="30" idx="5"/>
          </p:cNvCxnSpPr>
          <p:nvPr/>
        </p:nvCxnSpPr>
        <p:spPr>
          <a:xfrm flipV="1">
            <a:off x="2439744" y="3691248"/>
            <a:ext cx="2091366" cy="551688"/>
          </a:xfrm>
          <a:prstGeom prst="line">
            <a:avLst/>
          </a:prstGeom>
          <a:ln w="63500">
            <a:solidFill>
              <a:srgbClr val="FF0000"/>
            </a:solidFill>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1529083" y="3691248"/>
                <a:ext cx="612795" cy="5350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b="1" i="1" smtClean="0">
                              <a:solidFill>
                                <a:srgbClr val="FFC000"/>
                              </a:solidFill>
                              <a:latin typeface="Cambria Math" panose="02040503050406030204" pitchFamily="18" charset="0"/>
                            </a:rPr>
                          </m:ctrlPr>
                        </m:sSubSupPr>
                        <m:e>
                          <m:r>
                            <a:rPr lang="en-US" sz="2800" b="1" i="1" smtClean="0">
                              <a:solidFill>
                                <a:srgbClr val="FFC000"/>
                              </a:solidFill>
                              <a:latin typeface="Cambria Math" panose="02040503050406030204" pitchFamily="18" charset="0"/>
                            </a:rPr>
                            <m:t>𝒉</m:t>
                          </m:r>
                        </m:e>
                        <m:sub>
                          <m:r>
                            <a:rPr lang="en-US" sz="2800" b="1" i="1" smtClean="0">
                              <a:solidFill>
                                <a:srgbClr val="FFC000"/>
                              </a:solidFill>
                              <a:latin typeface="Cambria Math" panose="02040503050406030204" pitchFamily="18" charset="0"/>
                            </a:rPr>
                            <m:t>𝒕𝒙</m:t>
                          </m:r>
                        </m:sub>
                        <m:sup>
                          <m:r>
                            <a:rPr lang="en-US" sz="2800" b="1" i="1" smtClean="0">
                              <a:solidFill>
                                <a:srgbClr val="FFC000"/>
                              </a:solidFill>
                              <a:latin typeface="Cambria Math" panose="02040503050406030204" pitchFamily="18" charset="0"/>
                            </a:rPr>
                            <m:t>𝒓𝒇</m:t>
                          </m:r>
                        </m:sup>
                      </m:sSubSup>
                    </m:oMath>
                  </m:oMathPara>
                </a14:m>
                <a:endParaRPr lang="en-US" sz="2800" b="1" dirty="0">
                  <a:solidFill>
                    <a:srgbClr val="FFC00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1529083" y="3691248"/>
                <a:ext cx="612795" cy="53508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747797" y="2953692"/>
                <a:ext cx="612795" cy="5350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b="1" i="1" smtClean="0">
                              <a:solidFill>
                                <a:srgbClr val="FFC000"/>
                              </a:solidFill>
                              <a:latin typeface="Cambria Math" panose="02040503050406030204" pitchFamily="18" charset="0"/>
                            </a:rPr>
                          </m:ctrlPr>
                        </m:sSubSupPr>
                        <m:e>
                          <m:r>
                            <a:rPr lang="en-US" sz="2800" b="1" i="1" smtClean="0">
                              <a:solidFill>
                                <a:srgbClr val="FFC000"/>
                              </a:solidFill>
                              <a:latin typeface="Cambria Math" panose="02040503050406030204" pitchFamily="18" charset="0"/>
                            </a:rPr>
                            <m:t>𝒉</m:t>
                          </m:r>
                        </m:e>
                        <m:sub>
                          <m:r>
                            <a:rPr lang="en-US" sz="2800" b="1" i="1" smtClean="0">
                              <a:solidFill>
                                <a:srgbClr val="FFC000"/>
                              </a:solidFill>
                              <a:latin typeface="Cambria Math" panose="02040503050406030204" pitchFamily="18" charset="0"/>
                            </a:rPr>
                            <m:t>𝒓𝒙</m:t>
                          </m:r>
                        </m:sub>
                        <m:sup>
                          <m:r>
                            <a:rPr lang="en-US" sz="2800" b="1" i="1" smtClean="0">
                              <a:solidFill>
                                <a:srgbClr val="FFC000"/>
                              </a:solidFill>
                              <a:latin typeface="Cambria Math" panose="02040503050406030204" pitchFamily="18" charset="0"/>
                            </a:rPr>
                            <m:t>𝒓𝒇</m:t>
                          </m:r>
                        </m:sup>
                      </m:sSubSup>
                    </m:oMath>
                  </m:oMathPara>
                </a14:m>
                <a:endParaRPr lang="en-US" sz="2800" b="1" dirty="0">
                  <a:solidFill>
                    <a:srgbClr val="FFC00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4747797" y="2953692"/>
                <a:ext cx="612795" cy="53508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3030974" y="3207924"/>
                <a:ext cx="726609" cy="441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1" i="1" smtClean="0">
                              <a:solidFill>
                                <a:srgbClr val="FF0000"/>
                              </a:solidFill>
                              <a:latin typeface="Cambria Math" panose="02040503050406030204" pitchFamily="18" charset="0"/>
                            </a:rPr>
                          </m:ctrlPr>
                        </m:sSupPr>
                        <m:e>
                          <m:r>
                            <a:rPr lang="en-US" sz="2800" b="1" i="1" smtClean="0">
                              <a:solidFill>
                                <a:srgbClr val="FF0000"/>
                              </a:solidFill>
                              <a:latin typeface="Cambria Math" panose="02040503050406030204" pitchFamily="18" charset="0"/>
                            </a:rPr>
                            <m:t>𝒉</m:t>
                          </m:r>
                        </m:e>
                        <m:sup>
                          <m:r>
                            <a:rPr lang="en-US" sz="2800" b="1" i="1" smtClean="0">
                              <a:solidFill>
                                <a:srgbClr val="FF0000"/>
                              </a:solidFill>
                              <a:latin typeface="Cambria Math" panose="02040503050406030204" pitchFamily="18" charset="0"/>
                            </a:rPr>
                            <m:t>𝒂𝒊𝒓</m:t>
                          </m:r>
                        </m:sup>
                      </m:sSup>
                    </m:oMath>
                  </m:oMathPara>
                </a14:m>
                <a:endParaRPr lang="en-US" sz="2800" b="1" dirty="0">
                  <a:solidFill>
                    <a:srgbClr val="FF000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3030974" y="3207924"/>
                <a:ext cx="726609" cy="441916"/>
              </a:xfrm>
              <a:prstGeom prst="rect">
                <a:avLst/>
              </a:prstGeom>
              <a:blipFill>
                <a:blip r:embed="rId5"/>
                <a:stretch>
                  <a:fillRect/>
                </a:stretch>
              </a:blipFill>
            </p:spPr>
            <p:txBody>
              <a:bodyPr/>
              <a:lstStyle/>
              <a:p>
                <a:r>
                  <a:rPr lang="en-US">
                    <a:noFill/>
                  </a:rPr>
                  <a:t> </a:t>
                </a:r>
              </a:p>
            </p:txBody>
          </p:sp>
        </mc:Fallback>
      </mc:AlternateContent>
      <p:sp>
        <p:nvSpPr>
          <p:cNvPr id="46" name="TextBox 45"/>
          <p:cNvSpPr txBox="1"/>
          <p:nvPr/>
        </p:nvSpPr>
        <p:spPr>
          <a:xfrm>
            <a:off x="1168576" y="1772135"/>
            <a:ext cx="5683479" cy="523220"/>
          </a:xfrm>
          <a:prstGeom prst="rect">
            <a:avLst/>
          </a:prstGeom>
          <a:noFill/>
        </p:spPr>
        <p:txBody>
          <a:bodyPr wrap="none" rtlCol="0">
            <a:spAutoFit/>
          </a:bodyPr>
          <a:lstStyle/>
          <a:p>
            <a:r>
              <a:rPr lang="en-US" sz="2800" b="1" dirty="0" smtClean="0"/>
              <a:t>End-to-end communication channel: </a:t>
            </a:r>
            <a:endParaRPr lang="en-US" sz="2800" b="1" dirty="0"/>
          </a:p>
        </p:txBody>
      </p:sp>
      <mc:AlternateContent xmlns:mc="http://schemas.openxmlformats.org/markup-compatibility/2006" xmlns:a14="http://schemas.microsoft.com/office/drawing/2010/main">
        <mc:Choice Requires="a14">
          <p:sp>
            <p:nvSpPr>
              <p:cNvPr id="47" name="Rectangle 46"/>
              <p:cNvSpPr/>
              <p:nvPr/>
            </p:nvSpPr>
            <p:spPr>
              <a:xfrm>
                <a:off x="7252803" y="4286908"/>
                <a:ext cx="2397708" cy="5399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𝒉</m:t>
                      </m:r>
                      <m:r>
                        <a:rPr lang="en-US" sz="2800" b="1" i="1" smtClean="0">
                          <a:latin typeface="Cambria Math" panose="02040503050406030204" pitchFamily="18" charset="0"/>
                        </a:rPr>
                        <m:t>=</m:t>
                      </m:r>
                      <m:sSup>
                        <m:sSupPr>
                          <m:ctrlPr>
                            <a:rPr lang="en-US" sz="2800" b="1" i="1" smtClean="0">
                              <a:solidFill>
                                <a:srgbClr val="FF0000"/>
                              </a:solidFill>
                              <a:latin typeface="Cambria Math" panose="02040503050406030204" pitchFamily="18" charset="0"/>
                            </a:rPr>
                          </m:ctrlPr>
                        </m:sSupPr>
                        <m:e>
                          <m:r>
                            <a:rPr lang="en-US" sz="2800" b="1" i="1" smtClean="0">
                              <a:solidFill>
                                <a:srgbClr val="FF0000"/>
                              </a:solidFill>
                              <a:latin typeface="Cambria Math" panose="02040503050406030204" pitchFamily="18" charset="0"/>
                            </a:rPr>
                            <m:t>𝒉</m:t>
                          </m:r>
                        </m:e>
                        <m:sup>
                          <m:r>
                            <a:rPr lang="en-US" sz="2800" b="1" i="1" smtClean="0">
                              <a:solidFill>
                                <a:srgbClr val="FF0000"/>
                              </a:solidFill>
                              <a:latin typeface="Cambria Math" panose="02040503050406030204" pitchFamily="18" charset="0"/>
                            </a:rPr>
                            <m:t>𝒂𝒊𝒓</m:t>
                          </m:r>
                        </m:sup>
                      </m:sSup>
                      <m:r>
                        <a:rPr lang="en-US" sz="2800" b="1" i="1" smtClean="0">
                          <a:latin typeface="Cambria Math" panose="02040503050406030204" pitchFamily="18" charset="0"/>
                          <a:ea typeface="Cambria Math" panose="02040503050406030204" pitchFamily="18" charset="0"/>
                        </a:rPr>
                        <m:t>∙</m:t>
                      </m:r>
                      <m:sSup>
                        <m:sSupPr>
                          <m:ctrlPr>
                            <a:rPr lang="en-US" sz="2800" b="1" i="1" smtClean="0">
                              <a:solidFill>
                                <a:srgbClr val="FFC000"/>
                              </a:solidFill>
                              <a:latin typeface="Cambria Math" panose="02040503050406030204" pitchFamily="18" charset="0"/>
                              <a:ea typeface="Cambria Math" panose="02040503050406030204" pitchFamily="18" charset="0"/>
                            </a:rPr>
                          </m:ctrlPr>
                        </m:sSupPr>
                        <m:e>
                          <m:r>
                            <a:rPr lang="en-US" sz="2800" b="1" i="1" smtClean="0">
                              <a:solidFill>
                                <a:srgbClr val="FFC000"/>
                              </a:solidFill>
                              <a:latin typeface="Cambria Math" panose="02040503050406030204" pitchFamily="18" charset="0"/>
                              <a:ea typeface="Cambria Math" panose="02040503050406030204" pitchFamily="18" charset="0"/>
                            </a:rPr>
                            <m:t>𝒉</m:t>
                          </m:r>
                        </m:e>
                        <m:sup>
                          <m:r>
                            <a:rPr lang="en-US" sz="2800" b="1" i="1" smtClean="0">
                              <a:solidFill>
                                <a:srgbClr val="FFC000"/>
                              </a:solidFill>
                              <a:latin typeface="Cambria Math" panose="02040503050406030204" pitchFamily="18" charset="0"/>
                              <a:ea typeface="Cambria Math" panose="02040503050406030204" pitchFamily="18" charset="0"/>
                            </a:rPr>
                            <m:t>𝒓𝒇</m:t>
                          </m:r>
                        </m:sup>
                      </m:sSup>
                    </m:oMath>
                  </m:oMathPara>
                </a14:m>
                <a:endParaRPr lang="en-US" sz="2800" b="1" dirty="0"/>
              </a:p>
            </p:txBody>
          </p:sp>
        </mc:Choice>
        <mc:Fallback xmlns="">
          <p:sp>
            <p:nvSpPr>
              <p:cNvPr id="47" name="Rectangle 46"/>
              <p:cNvSpPr>
                <a:spLocks noRot="1" noChangeAspect="1" noMove="1" noResize="1" noEditPoints="1" noAdjustHandles="1" noChangeArrowheads="1" noChangeShapeType="1" noTextEdit="1"/>
              </p:cNvSpPr>
              <p:nvPr/>
            </p:nvSpPr>
            <p:spPr>
              <a:xfrm>
                <a:off x="7252803" y="4286908"/>
                <a:ext cx="2397708" cy="539956"/>
              </a:xfrm>
              <a:prstGeom prst="rect">
                <a:avLst/>
              </a:prstGeom>
              <a:blipFill>
                <a:blip r:embed="rId6"/>
                <a:stretch>
                  <a:fillRect/>
                </a:stretch>
              </a:blipFill>
            </p:spPr>
            <p:txBody>
              <a:bodyPr/>
              <a:lstStyle/>
              <a:p>
                <a:r>
                  <a:rPr lang="en-US">
                    <a:noFill/>
                  </a:rPr>
                  <a:t> </a:t>
                </a:r>
              </a:p>
            </p:txBody>
          </p:sp>
        </mc:Fallback>
      </mc:AlternateContent>
      <p:sp>
        <p:nvSpPr>
          <p:cNvPr id="48" name="TextBox 47"/>
          <p:cNvSpPr txBox="1"/>
          <p:nvPr/>
        </p:nvSpPr>
        <p:spPr>
          <a:xfrm>
            <a:off x="6336766" y="3274498"/>
            <a:ext cx="1670201" cy="707886"/>
          </a:xfrm>
          <a:prstGeom prst="rect">
            <a:avLst/>
          </a:prstGeom>
          <a:noFill/>
        </p:spPr>
        <p:txBody>
          <a:bodyPr wrap="none" rtlCol="0">
            <a:spAutoFit/>
          </a:bodyPr>
          <a:lstStyle/>
          <a:p>
            <a:r>
              <a:rPr lang="en-US" sz="2000" b="1" dirty="0" smtClean="0"/>
              <a:t>Raw phase</a:t>
            </a:r>
          </a:p>
          <a:p>
            <a:r>
              <a:rPr lang="en-US" sz="2000" b="1" dirty="0" smtClean="0"/>
              <a:t>measurement</a:t>
            </a:r>
            <a:endParaRPr lang="en-US" sz="2000" b="1" dirty="0"/>
          </a:p>
        </p:txBody>
      </p:sp>
      <p:sp>
        <p:nvSpPr>
          <p:cNvPr id="49" name="TextBox 48"/>
          <p:cNvSpPr txBox="1"/>
          <p:nvPr/>
        </p:nvSpPr>
        <p:spPr>
          <a:xfrm>
            <a:off x="8372525" y="3471425"/>
            <a:ext cx="1404552" cy="400110"/>
          </a:xfrm>
          <a:prstGeom prst="rect">
            <a:avLst/>
          </a:prstGeom>
          <a:noFill/>
        </p:spPr>
        <p:txBody>
          <a:bodyPr wrap="none" rtlCol="0">
            <a:spAutoFit/>
          </a:bodyPr>
          <a:lstStyle/>
          <a:p>
            <a:r>
              <a:rPr lang="en-US" sz="2000" b="1" i="1" dirty="0" smtClean="0">
                <a:solidFill>
                  <a:srgbClr val="A50021"/>
                </a:solidFill>
              </a:rPr>
              <a:t>Air-channel</a:t>
            </a:r>
            <a:endParaRPr lang="en-US" sz="2000" b="1" i="1" dirty="0">
              <a:solidFill>
                <a:srgbClr val="A50021"/>
              </a:solidFill>
            </a:endParaRPr>
          </a:p>
        </p:txBody>
      </p:sp>
      <p:sp>
        <p:nvSpPr>
          <p:cNvPr id="50" name="TextBox 49"/>
          <p:cNvSpPr txBox="1"/>
          <p:nvPr/>
        </p:nvSpPr>
        <p:spPr>
          <a:xfrm>
            <a:off x="7979418" y="5164826"/>
            <a:ext cx="3701975"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smtClean="0"/>
              <a:t>Central Frequency Offset (CFO)</a:t>
            </a:r>
          </a:p>
          <a:p>
            <a:pPr marL="285750" indent="-285750">
              <a:buFont typeface="Arial" panose="020B0604020202020204" pitchFamily="34" charset="0"/>
              <a:buChar char="•"/>
            </a:pPr>
            <a:r>
              <a:rPr lang="en-US" sz="2000" dirty="0" smtClean="0"/>
              <a:t>Sampling Timing Offset (STO)</a:t>
            </a:r>
          </a:p>
          <a:p>
            <a:pPr marL="285750" indent="-285750">
              <a:buFont typeface="Arial" panose="020B0604020202020204" pitchFamily="34" charset="0"/>
              <a:buChar char="•"/>
            </a:pPr>
            <a:r>
              <a:rPr lang="en-US" sz="2000" dirty="0" smtClean="0"/>
              <a:t>Hardware phase offset</a:t>
            </a:r>
            <a:endParaRPr lang="en-US" sz="2000" dirty="0"/>
          </a:p>
        </p:txBody>
      </p:sp>
      <p:cxnSp>
        <p:nvCxnSpPr>
          <p:cNvPr id="51" name="Straight Connector 50"/>
          <p:cNvCxnSpPr>
            <a:endCxn id="48" idx="2"/>
          </p:cNvCxnSpPr>
          <p:nvPr/>
        </p:nvCxnSpPr>
        <p:spPr>
          <a:xfrm flipH="1" flipV="1">
            <a:off x="7171867" y="3982384"/>
            <a:ext cx="277445" cy="343596"/>
          </a:xfrm>
          <a:prstGeom prst="line">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7" idx="0"/>
          </p:cNvCxnSpPr>
          <p:nvPr/>
        </p:nvCxnSpPr>
        <p:spPr>
          <a:xfrm flipV="1">
            <a:off x="8451657" y="3917255"/>
            <a:ext cx="277815" cy="369653"/>
          </a:xfrm>
          <a:prstGeom prst="straightConnector1">
            <a:avLst/>
          </a:prstGeom>
          <a:ln w="2540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204960" y="4781143"/>
            <a:ext cx="231648" cy="353033"/>
          </a:xfrm>
          <a:prstGeom prst="straightConnector1">
            <a:avLst/>
          </a:prstGeom>
          <a:ln w="25400">
            <a:solidFill>
              <a:srgbClr val="FFC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743480" y="2233627"/>
            <a:ext cx="5348324" cy="461665"/>
          </a:xfrm>
          <a:prstGeom prst="rect">
            <a:avLst/>
          </a:prstGeom>
        </p:spPr>
        <p:txBody>
          <a:bodyPr wrap="none">
            <a:spAutoFit/>
          </a:bodyPr>
          <a:lstStyle/>
          <a:p>
            <a:r>
              <a:rPr lang="en-US" sz="2400" dirty="0"/>
              <a:t>RF front (TX) + </a:t>
            </a:r>
            <a:r>
              <a:rPr lang="en-US" sz="2400" b="1" i="1" dirty="0">
                <a:solidFill>
                  <a:srgbClr val="FF0000"/>
                </a:solidFill>
              </a:rPr>
              <a:t>Air-channel</a:t>
            </a:r>
            <a:r>
              <a:rPr lang="en-US" sz="2400" dirty="0"/>
              <a:t> + RF front (RX)</a:t>
            </a:r>
          </a:p>
        </p:txBody>
      </p:sp>
    </p:spTree>
    <p:extLst>
      <p:ext uri="{BB962C8B-B14F-4D97-AF65-F5344CB8AC3E}">
        <p14:creationId xmlns:p14="http://schemas.microsoft.com/office/powerpoint/2010/main" val="240267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up)">
                                      <p:cBhvr>
                                        <p:cTn id="19" dur="500"/>
                                        <p:tgtEl>
                                          <p:spTgt spid="4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500"/>
                                        <p:tgtEl>
                                          <p:spTgt spid="41"/>
                                        </p:tgtEl>
                                      </p:cBhvr>
                                    </p:animEffect>
                                  </p:childTnLst>
                                </p:cTn>
                              </p:par>
                            </p:childTnLst>
                          </p:cTn>
                        </p:par>
                        <p:par>
                          <p:cTn id="24" fill="hold">
                            <p:stCondLst>
                              <p:cond delay="2500"/>
                            </p:stCondLst>
                            <p:childTnLst>
                              <p:par>
                                <p:cTn id="25" presetID="1"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grpId="0" nodeType="afterEffect">
                                  <p:stCondLst>
                                    <p:cond delay="500"/>
                                  </p:stCondLst>
                                  <p:childTnLst>
                                    <p:set>
                                      <p:cBhvr>
                                        <p:cTn id="29" dur="1" fill="hold">
                                          <p:stCondLst>
                                            <p:cond delay="0"/>
                                          </p:stCondLst>
                                        </p:cTn>
                                        <p:tgtEl>
                                          <p:spTgt spid="45"/>
                                        </p:tgtEl>
                                        <p:attrNameLst>
                                          <p:attrName>style.visibility</p:attrName>
                                        </p:attrNameLst>
                                      </p:cBhvr>
                                      <p:to>
                                        <p:strVal val="visible"/>
                                      </p:to>
                                    </p:set>
                                  </p:childTnLst>
                                </p:cTn>
                              </p:par>
                            </p:childTnLst>
                          </p:cTn>
                        </p:par>
                        <p:par>
                          <p:cTn id="30" fill="hold">
                            <p:stCondLst>
                              <p:cond delay="3000"/>
                            </p:stCondLst>
                            <p:childTnLst>
                              <p:par>
                                <p:cTn id="31" presetID="1" presetClass="entr" presetSubtype="0" fill="hold" grpId="0" nodeType="afterEffect">
                                  <p:stCondLst>
                                    <p:cond delay="50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down)">
                                      <p:cBhvr>
                                        <p:cTn id="49" dur="500"/>
                                        <p:tgtEl>
                                          <p:spTgt spid="52"/>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ipe(up)">
                                      <p:cBhvr>
                                        <p:cTn id="57" dur="500"/>
                                        <p:tgtEl>
                                          <p:spTgt spid="53"/>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7" grpId="0"/>
      <p:bldP spid="48" grpId="0"/>
      <p:bldP spid="49" grpId="0"/>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Frequency Offset</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17</a:t>
            </a:fld>
            <a:endParaRPr lang="en-US"/>
          </a:p>
        </p:txBody>
      </p:sp>
      <p:sp>
        <p:nvSpPr>
          <p:cNvPr id="4" name="TextBox 3"/>
          <p:cNvSpPr txBox="1"/>
          <p:nvPr/>
        </p:nvSpPr>
        <p:spPr>
          <a:xfrm>
            <a:off x="838200" y="1976533"/>
            <a:ext cx="6504858" cy="461665"/>
          </a:xfrm>
          <a:prstGeom prst="rect">
            <a:avLst/>
          </a:prstGeom>
          <a:noFill/>
        </p:spPr>
        <p:txBody>
          <a:bodyPr wrap="none" rtlCol="0">
            <a:spAutoFit/>
          </a:bodyPr>
          <a:lstStyle/>
          <a:p>
            <a:r>
              <a:rPr lang="en-US" sz="2400" b="1" dirty="0" smtClean="0"/>
              <a:t>CFO: </a:t>
            </a:r>
            <a:r>
              <a:rPr lang="en-US" sz="2400" dirty="0" smtClean="0"/>
              <a:t>frequency disparity between </a:t>
            </a:r>
            <a:r>
              <a:rPr lang="en-US" sz="2400" dirty="0" err="1" smtClean="0"/>
              <a:t>Tx</a:t>
            </a:r>
            <a:r>
              <a:rPr lang="en-US" sz="2400" dirty="0" smtClean="0"/>
              <a:t> and Rx radios</a:t>
            </a:r>
            <a:endParaRPr lang="en-US" sz="2400" dirty="0"/>
          </a:p>
        </p:txBody>
      </p:sp>
      <p:cxnSp>
        <p:nvCxnSpPr>
          <p:cNvPr id="9" name="Straight Connector 8"/>
          <p:cNvCxnSpPr/>
          <p:nvPr/>
        </p:nvCxnSpPr>
        <p:spPr>
          <a:xfrm>
            <a:off x="2438400" y="3169920"/>
            <a:ext cx="6352032"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38400" y="4718304"/>
            <a:ext cx="6352032"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62656" y="2901696"/>
            <a:ext cx="0" cy="212140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04716" y="2901696"/>
            <a:ext cx="0" cy="212140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688836" y="2901696"/>
            <a:ext cx="0" cy="212140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930896" y="2901696"/>
            <a:ext cx="0" cy="212140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446776" y="2901696"/>
            <a:ext cx="0" cy="212140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962656" y="3169920"/>
            <a:ext cx="1242060" cy="1548384"/>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88836" y="3169920"/>
            <a:ext cx="1242060" cy="1548384"/>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204715" y="3169920"/>
            <a:ext cx="1242060" cy="1548384"/>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434582" y="3176016"/>
            <a:ext cx="1242060" cy="1548384"/>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48128" y="3169920"/>
            <a:ext cx="0" cy="1548384"/>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83924" y="3564987"/>
            <a:ext cx="1697734" cy="830997"/>
          </a:xfrm>
          <a:prstGeom prst="rect">
            <a:avLst/>
          </a:prstGeom>
          <a:noFill/>
        </p:spPr>
        <p:txBody>
          <a:bodyPr wrap="square" rtlCol="0">
            <a:spAutoFit/>
          </a:bodyPr>
          <a:lstStyle/>
          <a:p>
            <a:pPr algn="ctr"/>
            <a:r>
              <a:rPr lang="en-US" sz="2400" b="1" dirty="0" smtClean="0"/>
              <a:t>BW of transmitter</a:t>
            </a:r>
            <a:endParaRPr lang="en-US" sz="2400" b="1" dirty="0"/>
          </a:p>
        </p:txBody>
      </p:sp>
    </p:spTree>
    <p:extLst>
      <p:ext uri="{BB962C8B-B14F-4D97-AF65-F5344CB8AC3E}">
        <p14:creationId xmlns:p14="http://schemas.microsoft.com/office/powerpoint/2010/main" val="378799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Horizontal)">
                                      <p:cBhvr>
                                        <p:cTn id="7" dur="500"/>
                                        <p:tgtEl>
                                          <p:spTgt spid="3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flipV="1">
            <a:off x="4200144" y="2889504"/>
            <a:ext cx="1459165" cy="1834896"/>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443728" y="2889504"/>
            <a:ext cx="1459165" cy="1834896"/>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962656" y="2889504"/>
            <a:ext cx="1459165" cy="1834896"/>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Central Frequency Offset</a:t>
            </a:r>
          </a:p>
        </p:txBody>
      </p:sp>
      <p:sp>
        <p:nvSpPr>
          <p:cNvPr id="3" name="Slide Number Placeholder 2"/>
          <p:cNvSpPr>
            <a:spLocks noGrp="1"/>
          </p:cNvSpPr>
          <p:nvPr>
            <p:ph type="sldNum" sz="quarter" idx="12"/>
          </p:nvPr>
        </p:nvSpPr>
        <p:spPr/>
        <p:txBody>
          <a:bodyPr/>
          <a:lstStyle/>
          <a:p>
            <a:fld id="{B89DFAED-0EC1-471F-AE92-29A31774D4BF}" type="slidenum">
              <a:rPr lang="en-US" smtClean="0"/>
              <a:t>18</a:t>
            </a:fld>
            <a:endParaRPr lang="en-US"/>
          </a:p>
        </p:txBody>
      </p:sp>
      <p:sp>
        <p:nvSpPr>
          <p:cNvPr id="4" name="TextBox 3"/>
          <p:cNvSpPr txBox="1"/>
          <p:nvPr/>
        </p:nvSpPr>
        <p:spPr>
          <a:xfrm>
            <a:off x="838200" y="1976533"/>
            <a:ext cx="6504858" cy="461665"/>
          </a:xfrm>
          <a:prstGeom prst="rect">
            <a:avLst/>
          </a:prstGeom>
          <a:noFill/>
        </p:spPr>
        <p:txBody>
          <a:bodyPr wrap="none" rtlCol="0">
            <a:spAutoFit/>
          </a:bodyPr>
          <a:lstStyle/>
          <a:p>
            <a:r>
              <a:rPr lang="en-US" sz="2400" b="1" dirty="0" smtClean="0"/>
              <a:t>CFO: </a:t>
            </a:r>
            <a:r>
              <a:rPr lang="en-US" sz="2400" dirty="0" smtClean="0"/>
              <a:t>frequency disparity between </a:t>
            </a:r>
            <a:r>
              <a:rPr lang="en-US" sz="2400" dirty="0" err="1" smtClean="0"/>
              <a:t>Tx</a:t>
            </a:r>
            <a:r>
              <a:rPr lang="en-US" sz="2400" dirty="0" smtClean="0"/>
              <a:t> and Rx radios</a:t>
            </a:r>
            <a:endParaRPr lang="en-US" sz="2400" dirty="0"/>
          </a:p>
        </p:txBody>
      </p:sp>
      <p:cxnSp>
        <p:nvCxnSpPr>
          <p:cNvPr id="9" name="Straight Connector 8"/>
          <p:cNvCxnSpPr/>
          <p:nvPr/>
        </p:nvCxnSpPr>
        <p:spPr>
          <a:xfrm>
            <a:off x="2438400" y="3169920"/>
            <a:ext cx="6352032" cy="0"/>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38400" y="4718304"/>
            <a:ext cx="6352032" cy="0"/>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62656" y="2901696"/>
            <a:ext cx="0" cy="212140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04716" y="2901696"/>
            <a:ext cx="0" cy="212140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688836" y="2901696"/>
            <a:ext cx="0" cy="212140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930896" y="2901696"/>
            <a:ext cx="0" cy="212140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446776" y="2901696"/>
            <a:ext cx="0" cy="212140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962656" y="3169920"/>
            <a:ext cx="1242060" cy="1548384"/>
          </a:xfrm>
          <a:prstGeom prst="line">
            <a:avLst/>
          </a:prstGeom>
          <a:ln w="635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88836" y="3169920"/>
            <a:ext cx="1242060" cy="1548384"/>
          </a:xfrm>
          <a:prstGeom prst="line">
            <a:avLst/>
          </a:prstGeom>
          <a:ln w="635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204715" y="3169920"/>
            <a:ext cx="1242060" cy="1548384"/>
          </a:xfrm>
          <a:prstGeom prst="line">
            <a:avLst/>
          </a:prstGeom>
          <a:ln w="635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434582" y="3176016"/>
            <a:ext cx="1242060" cy="1548384"/>
          </a:xfrm>
          <a:prstGeom prst="line">
            <a:avLst/>
          </a:prstGeom>
          <a:ln w="635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48128" y="3169920"/>
            <a:ext cx="0" cy="1548384"/>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83924" y="3564987"/>
            <a:ext cx="1697734" cy="830997"/>
          </a:xfrm>
          <a:prstGeom prst="rect">
            <a:avLst/>
          </a:prstGeom>
          <a:noFill/>
        </p:spPr>
        <p:txBody>
          <a:bodyPr wrap="square" rtlCol="0">
            <a:spAutoFit/>
          </a:bodyPr>
          <a:lstStyle/>
          <a:p>
            <a:pPr algn="ctr"/>
            <a:r>
              <a:rPr lang="en-US" sz="2400" b="1" dirty="0" smtClean="0"/>
              <a:t>BW of transmitter</a:t>
            </a:r>
            <a:endParaRPr lang="en-US" sz="2400" b="1" dirty="0"/>
          </a:p>
        </p:txBody>
      </p:sp>
      <p:cxnSp>
        <p:nvCxnSpPr>
          <p:cNvPr id="19" name="Straight Connector 18"/>
          <p:cNvCxnSpPr/>
          <p:nvPr/>
        </p:nvCxnSpPr>
        <p:spPr>
          <a:xfrm>
            <a:off x="2432304" y="2883408"/>
            <a:ext cx="6352032" cy="0"/>
          </a:xfrm>
          <a:prstGeom prst="line">
            <a:avLst/>
          </a:prstGeom>
          <a:ln w="38100">
            <a:solidFill>
              <a:schemeClr val="accent2">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32304" y="4431792"/>
            <a:ext cx="6352032" cy="0"/>
          </a:xfrm>
          <a:prstGeom prst="line">
            <a:avLst/>
          </a:prstGeom>
          <a:ln w="38100">
            <a:solidFill>
              <a:schemeClr val="accent2">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98408" y="2901696"/>
            <a:ext cx="0" cy="1548384"/>
          </a:xfrm>
          <a:prstGeom prst="line">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610600" y="3308188"/>
            <a:ext cx="1697734" cy="830997"/>
          </a:xfrm>
          <a:prstGeom prst="rect">
            <a:avLst/>
          </a:prstGeom>
          <a:noFill/>
        </p:spPr>
        <p:txBody>
          <a:bodyPr wrap="square" rtlCol="0">
            <a:spAutoFit/>
          </a:bodyPr>
          <a:lstStyle/>
          <a:p>
            <a:pPr algn="ctr"/>
            <a:r>
              <a:rPr lang="en-US" sz="2400" b="1" i="1" dirty="0" smtClean="0">
                <a:solidFill>
                  <a:schemeClr val="accent2">
                    <a:lumMod val="75000"/>
                  </a:schemeClr>
                </a:solidFill>
              </a:rPr>
              <a:t>BW of receiver</a:t>
            </a:r>
            <a:endParaRPr lang="en-US" sz="2400" b="1" i="1" dirty="0">
              <a:solidFill>
                <a:schemeClr val="accent2">
                  <a:lumMod val="75000"/>
                </a:schemeClr>
              </a:solidFill>
            </a:endParaRPr>
          </a:p>
        </p:txBody>
      </p:sp>
      <p:cxnSp>
        <p:nvCxnSpPr>
          <p:cNvPr id="35" name="Straight Connector 34"/>
          <p:cNvCxnSpPr/>
          <p:nvPr/>
        </p:nvCxnSpPr>
        <p:spPr>
          <a:xfrm>
            <a:off x="7715378" y="2905150"/>
            <a:ext cx="214057" cy="266849"/>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00400" y="2676144"/>
            <a:ext cx="0" cy="2121408"/>
          </a:xfrm>
          <a:prstGeom prst="line">
            <a:avLst/>
          </a:prstGeom>
          <a:ln w="254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442460" y="2676144"/>
            <a:ext cx="0" cy="2121408"/>
          </a:xfrm>
          <a:prstGeom prst="line">
            <a:avLst/>
          </a:prstGeom>
          <a:ln w="254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26580" y="2676144"/>
            <a:ext cx="0" cy="2121408"/>
          </a:xfrm>
          <a:prstGeom prst="line">
            <a:avLst/>
          </a:prstGeom>
          <a:ln w="254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168640" y="2676144"/>
            <a:ext cx="0" cy="2121408"/>
          </a:xfrm>
          <a:prstGeom prst="line">
            <a:avLst/>
          </a:prstGeom>
          <a:ln w="254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684520" y="2676144"/>
            <a:ext cx="0" cy="2121408"/>
          </a:xfrm>
          <a:prstGeom prst="line">
            <a:avLst/>
          </a:prstGeom>
          <a:ln w="254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473440" y="4431792"/>
            <a:ext cx="0" cy="28651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407846" y="4649153"/>
            <a:ext cx="779957" cy="523220"/>
          </a:xfrm>
          <a:prstGeom prst="rect">
            <a:avLst/>
          </a:prstGeom>
          <a:noFill/>
        </p:spPr>
        <p:txBody>
          <a:bodyPr wrap="none" rtlCol="0">
            <a:spAutoFit/>
          </a:bodyPr>
          <a:lstStyle/>
          <a:p>
            <a:r>
              <a:rPr lang="en-US" sz="2800" b="1" i="1" dirty="0" smtClean="0">
                <a:solidFill>
                  <a:srgbClr val="FF0000"/>
                </a:solidFill>
              </a:rPr>
              <a:t>CFO</a:t>
            </a:r>
            <a:endParaRPr lang="en-US" sz="2800" b="1" i="1" dirty="0">
              <a:solidFill>
                <a:srgbClr val="FF0000"/>
              </a:solidFill>
            </a:endParaRPr>
          </a:p>
        </p:txBody>
      </p:sp>
      <p:cxnSp>
        <p:nvCxnSpPr>
          <p:cNvPr id="46" name="Straight Arrow Connector 45"/>
          <p:cNvCxnSpPr/>
          <p:nvPr/>
        </p:nvCxnSpPr>
        <p:spPr>
          <a:xfrm>
            <a:off x="3974592" y="4916424"/>
            <a:ext cx="22555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456176" y="4916424"/>
            <a:ext cx="225552" cy="0"/>
          </a:xfrm>
          <a:prstGeom prst="straightConnector1">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86913" y="4894712"/>
            <a:ext cx="798576" cy="707886"/>
          </a:xfrm>
          <a:prstGeom prst="rect">
            <a:avLst/>
          </a:prstGeom>
          <a:noFill/>
        </p:spPr>
        <p:txBody>
          <a:bodyPr wrap="square" rtlCol="0">
            <a:spAutoFit/>
          </a:bodyPr>
          <a:lstStyle/>
          <a:p>
            <a:r>
              <a:rPr lang="en-US" sz="2000" b="1" i="1" dirty="0" smtClean="0"/>
              <a:t>Real edge</a:t>
            </a:r>
            <a:endParaRPr lang="en-US" sz="2000" b="1" i="1" dirty="0"/>
          </a:p>
        </p:txBody>
      </p:sp>
      <p:sp>
        <p:nvSpPr>
          <p:cNvPr id="49" name="TextBox 48"/>
          <p:cNvSpPr txBox="1"/>
          <p:nvPr/>
        </p:nvSpPr>
        <p:spPr>
          <a:xfrm>
            <a:off x="4456176" y="4894712"/>
            <a:ext cx="1535494" cy="707886"/>
          </a:xfrm>
          <a:prstGeom prst="rect">
            <a:avLst/>
          </a:prstGeom>
          <a:noFill/>
        </p:spPr>
        <p:txBody>
          <a:bodyPr wrap="square" rtlCol="0">
            <a:spAutoFit/>
          </a:bodyPr>
          <a:lstStyle/>
          <a:p>
            <a:r>
              <a:rPr lang="en-US" sz="2000" b="1" i="1" dirty="0" smtClean="0">
                <a:solidFill>
                  <a:schemeClr val="accent2">
                    <a:lumMod val="75000"/>
                  </a:schemeClr>
                </a:solidFill>
              </a:rPr>
              <a:t>Detected edge</a:t>
            </a:r>
            <a:endParaRPr lang="en-US" sz="2000" b="1" i="1" dirty="0">
              <a:solidFill>
                <a:schemeClr val="accent2">
                  <a:lumMod val="75000"/>
                </a:schemeClr>
              </a:solidFill>
            </a:endParaRPr>
          </a:p>
        </p:txBody>
      </p:sp>
    </p:spTree>
    <p:extLst>
      <p:ext uri="{BB962C8B-B14F-4D97-AF65-F5344CB8AC3E}">
        <p14:creationId xmlns:p14="http://schemas.microsoft.com/office/powerpoint/2010/main" val="228656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outHorizontal)">
                                      <p:cBhvr>
                                        <p:cTn id="7" dur="500"/>
                                        <p:tgtEl>
                                          <p:spTgt spid="2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4"/>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par>
                                <p:cTn id="32" presetID="22" presetClass="entr" presetSubtype="4"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down)">
                                      <p:cBhvr>
                                        <p:cTn id="34" dur="500"/>
                                        <p:tgtEl>
                                          <p:spTgt spid="37"/>
                                        </p:tgtEl>
                                      </p:cBhvr>
                                    </p:animEffect>
                                  </p:childTnLst>
                                </p:cTn>
                              </p:par>
                              <p:par>
                                <p:cTn id="35" presetID="22" presetClass="entr" presetSubtype="4"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down)">
                                      <p:cBhvr>
                                        <p:cTn id="37" dur="500"/>
                                        <p:tgtEl>
                                          <p:spTgt spid="40"/>
                                        </p:tgtEl>
                                      </p:cBhvr>
                                    </p:animEffect>
                                  </p:childTnLst>
                                </p:cTn>
                              </p:par>
                              <p:par>
                                <p:cTn id="38" presetID="22" presetClass="entr" presetSubtype="4"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down)">
                                      <p:cBhvr>
                                        <p:cTn id="40" dur="500"/>
                                        <p:tgtEl>
                                          <p:spTgt spid="38"/>
                                        </p:tgtEl>
                                      </p:cBhvr>
                                    </p:animEffect>
                                  </p:childTnLst>
                                </p:cTn>
                              </p:par>
                              <p:par>
                                <p:cTn id="41" presetID="22" presetClass="entr" presetSubtype="4"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down)">
                                      <p:cBhvr>
                                        <p:cTn id="43" dur="500"/>
                                        <p:tgtEl>
                                          <p:spTgt spid="39"/>
                                        </p:tgtEl>
                                      </p:cBhvr>
                                    </p:animEffect>
                                  </p:childTnLst>
                                </p:cTn>
                              </p:par>
                            </p:childTnLst>
                          </p:cTn>
                        </p:par>
                        <p:par>
                          <p:cTn id="44" fill="hold">
                            <p:stCondLst>
                              <p:cond delay="500"/>
                            </p:stCondLst>
                            <p:childTnLst>
                              <p:par>
                                <p:cTn id="45" presetID="1" presetClass="entr" presetSubtype="0" fill="hold" nodeType="afterEffect">
                                  <p:stCondLst>
                                    <p:cond delay="50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4" grpId="0"/>
      <p:bldP spid="48" grpId="0"/>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6915085" y="2785616"/>
            <a:ext cx="1261176" cy="1827371"/>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21821" y="2785616"/>
            <a:ext cx="1261176" cy="1827371"/>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V="1">
            <a:off x="4200144" y="2889504"/>
            <a:ext cx="1459165" cy="1834896"/>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443728" y="2889504"/>
            <a:ext cx="1459165" cy="1834896"/>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962656" y="2889504"/>
            <a:ext cx="1459165" cy="1834896"/>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Central Frequency Offset</a:t>
            </a:r>
          </a:p>
        </p:txBody>
      </p:sp>
      <p:sp>
        <p:nvSpPr>
          <p:cNvPr id="3" name="Slide Number Placeholder 2"/>
          <p:cNvSpPr>
            <a:spLocks noGrp="1"/>
          </p:cNvSpPr>
          <p:nvPr>
            <p:ph type="sldNum" sz="quarter" idx="12"/>
          </p:nvPr>
        </p:nvSpPr>
        <p:spPr/>
        <p:txBody>
          <a:bodyPr/>
          <a:lstStyle/>
          <a:p>
            <a:fld id="{B89DFAED-0EC1-471F-AE92-29A31774D4BF}" type="slidenum">
              <a:rPr lang="en-US" smtClean="0"/>
              <a:t>19</a:t>
            </a:fld>
            <a:endParaRPr lang="en-US"/>
          </a:p>
        </p:txBody>
      </p:sp>
      <p:sp>
        <p:nvSpPr>
          <p:cNvPr id="4" name="TextBox 3"/>
          <p:cNvSpPr txBox="1"/>
          <p:nvPr/>
        </p:nvSpPr>
        <p:spPr>
          <a:xfrm>
            <a:off x="838200" y="1976533"/>
            <a:ext cx="6504858" cy="461665"/>
          </a:xfrm>
          <a:prstGeom prst="rect">
            <a:avLst/>
          </a:prstGeom>
          <a:noFill/>
        </p:spPr>
        <p:txBody>
          <a:bodyPr wrap="none" rtlCol="0">
            <a:spAutoFit/>
          </a:bodyPr>
          <a:lstStyle/>
          <a:p>
            <a:r>
              <a:rPr lang="en-US" sz="2400" b="1" dirty="0" smtClean="0"/>
              <a:t>CFO: </a:t>
            </a:r>
            <a:r>
              <a:rPr lang="en-US" sz="2400" dirty="0" smtClean="0"/>
              <a:t>frequency disparity between </a:t>
            </a:r>
            <a:r>
              <a:rPr lang="en-US" sz="2400" dirty="0" err="1" smtClean="0"/>
              <a:t>Tx</a:t>
            </a:r>
            <a:r>
              <a:rPr lang="en-US" sz="2400" dirty="0" smtClean="0"/>
              <a:t> and Rx radios</a:t>
            </a:r>
            <a:endParaRPr lang="en-US" sz="2400" dirty="0"/>
          </a:p>
        </p:txBody>
      </p:sp>
      <p:cxnSp>
        <p:nvCxnSpPr>
          <p:cNvPr id="9" name="Straight Connector 8"/>
          <p:cNvCxnSpPr/>
          <p:nvPr/>
        </p:nvCxnSpPr>
        <p:spPr>
          <a:xfrm>
            <a:off x="2438400" y="3169920"/>
            <a:ext cx="6352032" cy="0"/>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38400" y="4718304"/>
            <a:ext cx="6352032" cy="0"/>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62656" y="2901696"/>
            <a:ext cx="0" cy="212140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04716" y="2901696"/>
            <a:ext cx="0" cy="212140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688836" y="2901696"/>
            <a:ext cx="0" cy="212140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930896" y="2901696"/>
            <a:ext cx="0" cy="212140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446776" y="2901696"/>
            <a:ext cx="0" cy="212140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962656" y="3169920"/>
            <a:ext cx="1242060" cy="1548384"/>
          </a:xfrm>
          <a:prstGeom prst="line">
            <a:avLst/>
          </a:prstGeom>
          <a:ln w="635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88836" y="3169920"/>
            <a:ext cx="1242060" cy="1548384"/>
          </a:xfrm>
          <a:prstGeom prst="line">
            <a:avLst/>
          </a:prstGeom>
          <a:ln w="635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204715" y="3169920"/>
            <a:ext cx="1242060" cy="1548384"/>
          </a:xfrm>
          <a:prstGeom prst="line">
            <a:avLst/>
          </a:prstGeom>
          <a:ln w="635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434582" y="3176016"/>
            <a:ext cx="1242060" cy="1548384"/>
          </a:xfrm>
          <a:prstGeom prst="line">
            <a:avLst/>
          </a:prstGeom>
          <a:ln w="635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48128" y="3169920"/>
            <a:ext cx="0" cy="1548384"/>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83924" y="3564987"/>
            <a:ext cx="1697734" cy="830997"/>
          </a:xfrm>
          <a:prstGeom prst="rect">
            <a:avLst/>
          </a:prstGeom>
          <a:noFill/>
        </p:spPr>
        <p:txBody>
          <a:bodyPr wrap="square" rtlCol="0">
            <a:spAutoFit/>
          </a:bodyPr>
          <a:lstStyle/>
          <a:p>
            <a:pPr algn="ctr"/>
            <a:r>
              <a:rPr lang="en-US" sz="2400" b="1" dirty="0" smtClean="0"/>
              <a:t>BW of transmitter</a:t>
            </a:r>
            <a:endParaRPr lang="en-US" sz="2400" b="1" dirty="0"/>
          </a:p>
        </p:txBody>
      </p:sp>
      <p:cxnSp>
        <p:nvCxnSpPr>
          <p:cNvPr id="19" name="Straight Connector 18"/>
          <p:cNvCxnSpPr/>
          <p:nvPr/>
        </p:nvCxnSpPr>
        <p:spPr>
          <a:xfrm>
            <a:off x="2432304" y="2883408"/>
            <a:ext cx="6352032" cy="0"/>
          </a:xfrm>
          <a:prstGeom prst="line">
            <a:avLst/>
          </a:prstGeom>
          <a:ln w="38100">
            <a:solidFill>
              <a:schemeClr val="accent2">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32304" y="4431792"/>
            <a:ext cx="6352032" cy="0"/>
          </a:xfrm>
          <a:prstGeom prst="line">
            <a:avLst/>
          </a:prstGeom>
          <a:ln w="38100">
            <a:solidFill>
              <a:schemeClr val="accent2">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98408" y="2901696"/>
            <a:ext cx="0" cy="1548384"/>
          </a:xfrm>
          <a:prstGeom prst="line">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610600" y="3308188"/>
            <a:ext cx="1697734" cy="830997"/>
          </a:xfrm>
          <a:prstGeom prst="rect">
            <a:avLst/>
          </a:prstGeom>
          <a:noFill/>
        </p:spPr>
        <p:txBody>
          <a:bodyPr wrap="square" rtlCol="0">
            <a:spAutoFit/>
          </a:bodyPr>
          <a:lstStyle/>
          <a:p>
            <a:pPr algn="ctr"/>
            <a:r>
              <a:rPr lang="en-US" sz="2400" b="1" i="1" dirty="0" smtClean="0">
                <a:solidFill>
                  <a:schemeClr val="accent2">
                    <a:lumMod val="75000"/>
                  </a:schemeClr>
                </a:solidFill>
              </a:rPr>
              <a:t>BW of receiver</a:t>
            </a:r>
            <a:endParaRPr lang="en-US" sz="2400" b="1" i="1" dirty="0">
              <a:solidFill>
                <a:schemeClr val="accent2">
                  <a:lumMod val="75000"/>
                </a:schemeClr>
              </a:solidFill>
            </a:endParaRPr>
          </a:p>
        </p:txBody>
      </p:sp>
      <p:cxnSp>
        <p:nvCxnSpPr>
          <p:cNvPr id="35" name="Straight Connector 34"/>
          <p:cNvCxnSpPr/>
          <p:nvPr/>
        </p:nvCxnSpPr>
        <p:spPr>
          <a:xfrm>
            <a:off x="7715378" y="2905150"/>
            <a:ext cx="214057" cy="266849"/>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00400" y="2676144"/>
            <a:ext cx="0" cy="2121408"/>
          </a:xfrm>
          <a:prstGeom prst="line">
            <a:avLst/>
          </a:prstGeom>
          <a:ln w="254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442460" y="2676144"/>
            <a:ext cx="0" cy="2121408"/>
          </a:xfrm>
          <a:prstGeom prst="line">
            <a:avLst/>
          </a:prstGeom>
          <a:ln w="254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26580" y="2676144"/>
            <a:ext cx="0" cy="2121408"/>
          </a:xfrm>
          <a:prstGeom prst="line">
            <a:avLst/>
          </a:prstGeom>
          <a:ln w="254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168640" y="2676144"/>
            <a:ext cx="0" cy="2121408"/>
          </a:xfrm>
          <a:prstGeom prst="line">
            <a:avLst/>
          </a:prstGeom>
          <a:ln w="254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684520" y="2676144"/>
            <a:ext cx="0" cy="2121408"/>
          </a:xfrm>
          <a:prstGeom prst="line">
            <a:avLst/>
          </a:prstGeom>
          <a:ln w="254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473440" y="4431792"/>
            <a:ext cx="0" cy="28651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407846" y="4649153"/>
            <a:ext cx="779957" cy="523220"/>
          </a:xfrm>
          <a:prstGeom prst="rect">
            <a:avLst/>
          </a:prstGeom>
          <a:noFill/>
        </p:spPr>
        <p:txBody>
          <a:bodyPr wrap="none" rtlCol="0">
            <a:spAutoFit/>
          </a:bodyPr>
          <a:lstStyle/>
          <a:p>
            <a:r>
              <a:rPr lang="en-US" sz="2800" b="1" i="1" dirty="0" smtClean="0">
                <a:solidFill>
                  <a:srgbClr val="FF0000"/>
                </a:solidFill>
              </a:rPr>
              <a:t>CFO</a:t>
            </a:r>
            <a:endParaRPr lang="en-US" sz="2800" b="1" i="1" dirty="0">
              <a:solidFill>
                <a:srgbClr val="FF0000"/>
              </a:solidFill>
            </a:endParaRPr>
          </a:p>
        </p:txBody>
      </p:sp>
      <p:cxnSp>
        <p:nvCxnSpPr>
          <p:cNvPr id="46" name="Straight Arrow Connector 45"/>
          <p:cNvCxnSpPr/>
          <p:nvPr/>
        </p:nvCxnSpPr>
        <p:spPr>
          <a:xfrm>
            <a:off x="3974592" y="4916424"/>
            <a:ext cx="22555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456176" y="4916424"/>
            <a:ext cx="225552" cy="0"/>
          </a:xfrm>
          <a:prstGeom prst="straightConnector1">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4090416" y="4891957"/>
                <a:ext cx="4724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m:t>
                      </m:r>
                      <m:r>
                        <a:rPr lang="en-US" b="1" i="1" smtClean="0">
                          <a:solidFill>
                            <a:srgbClr val="FF0000"/>
                          </a:solidFill>
                          <a:latin typeface="Cambria Math" panose="02040503050406030204" pitchFamily="18" charset="0"/>
                          <a:ea typeface="Cambria Math" panose="02040503050406030204" pitchFamily="18" charset="0"/>
                        </a:rPr>
                        <m:t>𝒕</m:t>
                      </m:r>
                    </m:oMath>
                  </m:oMathPara>
                </a14:m>
                <a:endParaRPr lang="en-US" b="1"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090416" y="4891957"/>
                <a:ext cx="472437" cy="369332"/>
              </a:xfrm>
              <a:prstGeom prst="rect">
                <a:avLst/>
              </a:prstGeom>
              <a:blipFill>
                <a:blip r:embed="rId3"/>
                <a:stretch>
                  <a:fillRect/>
                </a:stretch>
              </a:blipFill>
            </p:spPr>
            <p:txBody>
              <a:bodyPr/>
              <a:lstStyle/>
              <a:p>
                <a:r>
                  <a:rPr lang="en-US">
                    <a:noFill/>
                  </a:rPr>
                  <a:t> </a:t>
                </a:r>
              </a:p>
            </p:txBody>
          </p:sp>
        </mc:Fallback>
      </mc:AlternateContent>
      <p:cxnSp>
        <p:nvCxnSpPr>
          <p:cNvPr id="42" name="Straight Arrow Connector 41"/>
          <p:cNvCxnSpPr/>
          <p:nvPr/>
        </p:nvCxnSpPr>
        <p:spPr>
          <a:xfrm>
            <a:off x="6467856" y="4922520"/>
            <a:ext cx="22555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949440" y="4922520"/>
            <a:ext cx="225552" cy="0"/>
          </a:xfrm>
          <a:prstGeom prst="straightConnector1">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p:cNvSpPr txBox="1"/>
              <p:nvPr/>
            </p:nvSpPr>
            <p:spPr>
              <a:xfrm>
                <a:off x="6583680" y="4898053"/>
                <a:ext cx="4724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m:t>
                      </m:r>
                      <m:r>
                        <a:rPr lang="en-US" b="1" i="1" smtClean="0">
                          <a:solidFill>
                            <a:srgbClr val="FF0000"/>
                          </a:solidFill>
                          <a:latin typeface="Cambria Math" panose="02040503050406030204" pitchFamily="18" charset="0"/>
                          <a:ea typeface="Cambria Math" panose="02040503050406030204" pitchFamily="18" charset="0"/>
                        </a:rPr>
                        <m:t>𝒕</m:t>
                      </m:r>
                    </m:oMath>
                  </m:oMathPara>
                </a14:m>
                <a:endParaRPr lang="en-US" b="1"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583680" y="4898053"/>
                <a:ext cx="47243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738356" y="5549115"/>
                <a:ext cx="2728504"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𝑓</m:t>
                              </m:r>
                            </m:e>
                            <m:sub>
                              <m:r>
                                <a:rPr lang="en-US" sz="2400" b="0" i="1" smtClean="0">
                                  <a:latin typeface="Cambria Math" panose="02040503050406030204" pitchFamily="18" charset="0"/>
                                  <a:ea typeface="Cambria Math" panose="02040503050406030204" pitchFamily="18" charset="0"/>
                                </a:rPr>
                                <m:t>𝑐𝑓𝑜</m:t>
                              </m:r>
                            </m:sub>
                          </m:sSub>
                          <m:r>
                            <a:rPr lang="en-US" sz="2400" b="0" i="1" smtClean="0">
                              <a:latin typeface="Cambria Math" panose="02040503050406030204" pitchFamily="18" charset="0"/>
                              <a:ea typeface="Cambria Math" panose="02040503050406030204" pitchFamily="18" charset="0"/>
                            </a:rPr>
                            <m:t>𝑡</m:t>
                          </m:r>
                        </m:sup>
                      </m:sSup>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738356" y="5549115"/>
                <a:ext cx="2728504" cy="3913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229350" y="5549115"/>
                <a:ext cx="3039102"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𝑪</m:t>
                          </m:r>
                        </m:e>
                        <m:sup>
                          <m:r>
                            <a:rPr lang="en-US" sz="2400" b="1" i="1" smtClean="0">
                              <a:latin typeface="Cambria Math" panose="02040503050406030204" pitchFamily="18" charset="0"/>
                            </a:rPr>
                            <m:t>−</m:t>
                          </m:r>
                          <m:r>
                            <a:rPr lang="en-US" sz="2400" b="1" i="1" smtClean="0">
                              <a:latin typeface="Cambria Math" panose="02040503050406030204" pitchFamily="18" charset="0"/>
                            </a:rPr>
                            <m:t>𝟏</m:t>
                          </m:r>
                        </m:sup>
                      </m:sSup>
                      <m:r>
                        <a:rPr lang="en-US" sz="2400" b="1" i="1" smtClean="0">
                          <a:latin typeface="Cambria Math" panose="02040503050406030204" pitchFamily="18" charset="0"/>
                        </a:rPr>
                        <m:t>(</m:t>
                      </m:r>
                      <m:r>
                        <a:rPr lang="en-US" sz="2400" b="1" i="1" smtClean="0">
                          <a:latin typeface="Cambria Math" panose="02040503050406030204" pitchFamily="18" charset="0"/>
                        </a:rPr>
                        <m:t>𝒕</m:t>
                      </m:r>
                      <m:r>
                        <a:rPr lang="en-US" sz="2400" b="1" i="1" smtClean="0">
                          <a:latin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𝒕</m:t>
                      </m:r>
                      <m:r>
                        <a:rPr lang="en-US" sz="2400" b="1" i="1" smtClean="0">
                          <a:latin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𝒆</m:t>
                          </m:r>
                        </m:e>
                        <m:sup>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𝒋</m:t>
                          </m:r>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𝒇</m:t>
                              </m:r>
                            </m:e>
                            <m:sub>
                              <m:r>
                                <a:rPr lang="en-US" sz="2400" b="1" i="1" smtClean="0">
                                  <a:latin typeface="Cambria Math" panose="02040503050406030204" pitchFamily="18" charset="0"/>
                                  <a:ea typeface="Cambria Math" panose="02040503050406030204" pitchFamily="18" charset="0"/>
                                </a:rPr>
                                <m:t>𝒄𝒇𝒐</m:t>
                              </m:r>
                            </m:sub>
                          </m:sSub>
                          <m:r>
                            <a:rPr lang="en-US" sz="2400" b="1" i="1" smtClean="0">
                              <a:latin typeface="Cambria Math" panose="02040503050406030204" pitchFamily="18" charset="0"/>
                              <a:ea typeface="Cambria Math" panose="02040503050406030204" pitchFamily="18" charset="0"/>
                            </a:rPr>
                            <m:t>𝒕</m:t>
                          </m:r>
                        </m:sup>
                      </m:sSup>
                    </m:oMath>
                  </m:oMathPara>
                </a14:m>
                <a:endParaRPr lang="en-US" sz="2400"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6229350" y="5549115"/>
                <a:ext cx="3039102" cy="39138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659309" y="5560143"/>
                <a:ext cx="2885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5659309" y="5560143"/>
                <a:ext cx="288541" cy="369332"/>
              </a:xfrm>
              <a:prstGeom prst="rect">
                <a:avLst/>
              </a:prstGeom>
              <a:blipFill>
                <a:blip r:embed="rId6"/>
                <a:stretch>
                  <a:fillRect l="-16667" r="-18750"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9384766" y="5501954"/>
                <a:ext cx="1802225" cy="4857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𝒆</m:t>
                          </m:r>
                        </m:e>
                        <m:sup>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𝒋</m:t>
                          </m:r>
                          <m:r>
                            <a:rPr lang="en-US" sz="2400" b="1" i="1" smtClean="0">
                              <a:solidFill>
                                <a:srgbClr val="A50021"/>
                              </a:solidFill>
                              <a:latin typeface="Cambria Math" panose="02040503050406030204" pitchFamily="18" charset="0"/>
                              <a:ea typeface="Cambria Math" panose="02040503050406030204" pitchFamily="18" charset="0"/>
                            </a:rPr>
                            <m:t>𝟐</m:t>
                          </m:r>
                          <m:r>
                            <a:rPr lang="en-US" sz="2400" b="1" i="1">
                              <a:solidFill>
                                <a:srgbClr val="A50021"/>
                              </a:solidFill>
                              <a:latin typeface="Cambria Math" panose="02040503050406030204" pitchFamily="18" charset="0"/>
                              <a:ea typeface="Cambria Math" panose="02040503050406030204" pitchFamily="18" charset="0"/>
                            </a:rPr>
                            <m:t>∆</m:t>
                          </m:r>
                          <m:sSub>
                            <m:sSubPr>
                              <m:ctrlPr>
                                <a:rPr lang="en-US" sz="2400" b="1" i="1">
                                  <a:solidFill>
                                    <a:srgbClr val="A50021"/>
                                  </a:solidFill>
                                  <a:latin typeface="Cambria Math" panose="02040503050406030204" pitchFamily="18" charset="0"/>
                                  <a:ea typeface="Cambria Math" panose="02040503050406030204" pitchFamily="18" charset="0"/>
                                </a:rPr>
                              </m:ctrlPr>
                            </m:sSubPr>
                            <m:e>
                              <m:r>
                                <a:rPr lang="en-US" sz="2400" b="1" i="1">
                                  <a:solidFill>
                                    <a:srgbClr val="A50021"/>
                                  </a:solidFill>
                                  <a:latin typeface="Cambria Math" panose="02040503050406030204" pitchFamily="18" charset="0"/>
                                  <a:ea typeface="Cambria Math" panose="02040503050406030204" pitchFamily="18" charset="0"/>
                                </a:rPr>
                                <m:t>𝒇</m:t>
                              </m:r>
                            </m:e>
                            <m:sub>
                              <m:r>
                                <a:rPr lang="en-US" sz="2400" b="1" i="1">
                                  <a:solidFill>
                                    <a:srgbClr val="A50021"/>
                                  </a:solidFill>
                                  <a:latin typeface="Cambria Math" panose="02040503050406030204" pitchFamily="18" charset="0"/>
                                  <a:ea typeface="Cambria Math" panose="02040503050406030204" pitchFamily="18" charset="0"/>
                                </a:rPr>
                                <m:t>𝒄𝒇𝒐</m:t>
                              </m:r>
                            </m:sub>
                          </m:sSub>
                          <m:r>
                            <a:rPr lang="en-US" sz="2400" b="1" i="1">
                              <a:latin typeface="Cambria Math" panose="02040503050406030204" pitchFamily="18" charset="0"/>
                              <a:ea typeface="Cambria Math" panose="02040503050406030204" pitchFamily="18" charset="0"/>
                            </a:rPr>
                            <m:t>𝒕</m:t>
                          </m:r>
                        </m:sup>
                      </m:sSup>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9384766" y="5501954"/>
                <a:ext cx="1802225" cy="48571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1709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6"/>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5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50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50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animBg="1"/>
      <p:bldP spid="6" grpId="0"/>
      <p:bldP spid="50" grpId="0"/>
      <p:bldP spid="7" grpId="0"/>
      <p:bldP spid="51" grpId="0"/>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Connecting Internet-of-Things with </a:t>
            </a:r>
            <a:r>
              <a:rPr lang="en-US" dirty="0" err="1" smtClean="0"/>
              <a:t>LoRa</a:t>
            </a:r>
            <a:endParaRPr lang="en-US" dirty="0"/>
          </a:p>
        </p:txBody>
      </p:sp>
      <p:sp>
        <p:nvSpPr>
          <p:cNvPr id="4" name="Slide Number Placeholder 3"/>
          <p:cNvSpPr>
            <a:spLocks noGrp="1"/>
          </p:cNvSpPr>
          <p:nvPr>
            <p:ph type="sldNum" sz="quarter" idx="12"/>
          </p:nvPr>
        </p:nvSpPr>
        <p:spPr/>
        <p:txBody>
          <a:bodyPr/>
          <a:lstStyle/>
          <a:p>
            <a:fld id="{B89DFAED-0EC1-471F-AE92-29A31774D4BF}" type="slidenum">
              <a:rPr lang="en-US" smtClean="0"/>
              <a:t>2</a:t>
            </a:fld>
            <a:endParaRPr lang="en-US"/>
          </a:p>
        </p:txBody>
      </p:sp>
      <p:pic>
        <p:nvPicPr>
          <p:cNvPr id="6" name="Picture 5"/>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8330516" y="2208254"/>
            <a:ext cx="3657600" cy="2286000"/>
          </a:xfrm>
          <a:prstGeom prst="rect">
            <a:avLst/>
          </a:prstGeom>
        </p:spPr>
      </p:pic>
      <p:sp>
        <p:nvSpPr>
          <p:cNvPr id="7" name="TextBox 6"/>
          <p:cNvSpPr txBox="1"/>
          <p:nvPr/>
        </p:nvSpPr>
        <p:spPr>
          <a:xfrm>
            <a:off x="9071262" y="1736957"/>
            <a:ext cx="2176109" cy="461665"/>
          </a:xfrm>
          <a:prstGeom prst="rect">
            <a:avLst/>
          </a:prstGeom>
          <a:noFill/>
        </p:spPr>
        <p:txBody>
          <a:bodyPr wrap="none" rtlCol="0">
            <a:spAutoFit/>
          </a:bodyPr>
          <a:lstStyle/>
          <a:p>
            <a:r>
              <a:rPr lang="en-US" sz="2400" dirty="0"/>
              <a:t>Smart metering</a:t>
            </a:r>
          </a:p>
        </p:txBody>
      </p:sp>
      <p:pic>
        <p:nvPicPr>
          <p:cNvPr id="8" name="Picture 7"/>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215381" y="2208254"/>
            <a:ext cx="3657600" cy="2286000"/>
          </a:xfrm>
          <a:prstGeom prst="rect">
            <a:avLst/>
          </a:prstGeom>
        </p:spPr>
      </p:pic>
      <p:sp>
        <p:nvSpPr>
          <p:cNvPr id="9" name="TextBox 8"/>
          <p:cNvSpPr txBox="1"/>
          <p:nvPr/>
        </p:nvSpPr>
        <p:spPr>
          <a:xfrm>
            <a:off x="1306639" y="1736957"/>
            <a:ext cx="1475084" cy="461665"/>
          </a:xfrm>
          <a:prstGeom prst="rect">
            <a:avLst/>
          </a:prstGeom>
          <a:noFill/>
        </p:spPr>
        <p:txBody>
          <a:bodyPr wrap="none" rtlCol="0">
            <a:spAutoFit/>
          </a:bodyPr>
          <a:lstStyle/>
          <a:p>
            <a:r>
              <a:rPr lang="en-US" sz="2400" dirty="0" smtClean="0"/>
              <a:t>Smart city</a:t>
            </a:r>
            <a:endParaRPr lang="en-US" sz="2400"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8664" y="2208254"/>
            <a:ext cx="3466169" cy="2286000"/>
          </a:xfrm>
          <a:prstGeom prst="rect">
            <a:avLst/>
          </a:prstGeom>
        </p:spPr>
      </p:pic>
      <p:sp>
        <p:nvSpPr>
          <p:cNvPr id="11" name="TextBox 10"/>
          <p:cNvSpPr txBox="1"/>
          <p:nvPr/>
        </p:nvSpPr>
        <p:spPr>
          <a:xfrm>
            <a:off x="5300214" y="1736957"/>
            <a:ext cx="1603068" cy="461665"/>
          </a:xfrm>
          <a:prstGeom prst="rect">
            <a:avLst/>
          </a:prstGeom>
          <a:noFill/>
        </p:spPr>
        <p:txBody>
          <a:bodyPr wrap="none" rtlCol="0">
            <a:spAutoFit/>
          </a:bodyPr>
          <a:lstStyle/>
          <a:p>
            <a:r>
              <a:rPr lang="en-US" sz="2400" dirty="0" smtClean="0"/>
              <a:t>Agriculture</a:t>
            </a:r>
            <a:endParaRPr lang="en-US" sz="2400" dirty="0"/>
          </a:p>
        </p:txBody>
      </p:sp>
      <p:sp>
        <p:nvSpPr>
          <p:cNvPr id="12" name="TextBox 11"/>
          <p:cNvSpPr txBox="1"/>
          <p:nvPr/>
        </p:nvSpPr>
        <p:spPr>
          <a:xfrm>
            <a:off x="339964" y="4930706"/>
            <a:ext cx="3408434" cy="846386"/>
          </a:xfrm>
          <a:prstGeom prst="rect">
            <a:avLst/>
          </a:prstGeom>
          <a:noFill/>
        </p:spPr>
        <p:txBody>
          <a:bodyPr wrap="none" rtlCol="0">
            <a:spAutoFit/>
          </a:bodyPr>
          <a:lstStyle/>
          <a:p>
            <a:pPr>
              <a:spcAft>
                <a:spcPts val="600"/>
              </a:spcAft>
            </a:pPr>
            <a:r>
              <a:rPr lang="en-US" altLang="zh-CN" sz="2400" b="1" dirty="0" smtClean="0"/>
              <a:t>Low power consumption </a:t>
            </a:r>
          </a:p>
          <a:p>
            <a:pPr marL="285750" indent="-285750">
              <a:buFont typeface="Arial" panose="020B0604020202020204" pitchFamily="34" charset="0"/>
              <a:buChar char="•"/>
            </a:pPr>
            <a:r>
              <a:rPr lang="en-US" altLang="zh-CN" sz="2000" dirty="0" smtClean="0"/>
              <a:t>AA battery for 5+ years</a:t>
            </a:r>
          </a:p>
        </p:txBody>
      </p:sp>
      <p:sp>
        <p:nvSpPr>
          <p:cNvPr id="13" name="TextBox 12"/>
          <p:cNvSpPr txBox="1"/>
          <p:nvPr/>
        </p:nvSpPr>
        <p:spPr>
          <a:xfrm>
            <a:off x="4368664" y="4930706"/>
            <a:ext cx="3701463" cy="846386"/>
          </a:xfrm>
          <a:prstGeom prst="rect">
            <a:avLst/>
          </a:prstGeom>
          <a:noFill/>
        </p:spPr>
        <p:txBody>
          <a:bodyPr wrap="none" rtlCol="0">
            <a:spAutoFit/>
          </a:bodyPr>
          <a:lstStyle/>
          <a:p>
            <a:pPr>
              <a:spcAft>
                <a:spcPts val="600"/>
              </a:spcAft>
            </a:pPr>
            <a:r>
              <a:rPr lang="en-US" altLang="zh-CN" sz="2400" b="1" dirty="0" smtClean="0"/>
              <a:t>Long communication range </a:t>
            </a:r>
          </a:p>
          <a:p>
            <a:pPr marL="285750" indent="-285750">
              <a:buFont typeface="Arial" panose="020B0604020202020204" pitchFamily="34" charset="0"/>
              <a:buChar char="•"/>
            </a:pPr>
            <a:r>
              <a:rPr lang="en-US" altLang="zh-CN" sz="2000" dirty="0" smtClean="0"/>
              <a:t>~10 km</a:t>
            </a:r>
            <a:endParaRPr lang="en-US" sz="2000" dirty="0" smtClean="0"/>
          </a:p>
        </p:txBody>
      </p:sp>
      <p:sp>
        <p:nvSpPr>
          <p:cNvPr id="14" name="TextBox 13"/>
          <p:cNvSpPr txBox="1"/>
          <p:nvPr/>
        </p:nvSpPr>
        <p:spPr>
          <a:xfrm>
            <a:off x="9250349" y="4930706"/>
            <a:ext cx="1997022" cy="846386"/>
          </a:xfrm>
          <a:prstGeom prst="rect">
            <a:avLst/>
          </a:prstGeom>
          <a:noFill/>
        </p:spPr>
        <p:txBody>
          <a:bodyPr wrap="none" rtlCol="0">
            <a:spAutoFit/>
          </a:bodyPr>
          <a:lstStyle/>
          <a:p>
            <a:pPr>
              <a:spcAft>
                <a:spcPts val="600"/>
              </a:spcAft>
            </a:pPr>
            <a:r>
              <a:rPr lang="en-US" sz="2400" b="1" dirty="0" smtClean="0"/>
              <a:t>Low data rate </a:t>
            </a:r>
          </a:p>
          <a:p>
            <a:pPr marL="285750" indent="-285750">
              <a:buFont typeface="Arial" panose="020B0604020202020204" pitchFamily="34" charset="0"/>
              <a:buChar char="•"/>
            </a:pPr>
            <a:r>
              <a:rPr lang="en-US" sz="2000" dirty="0" smtClean="0"/>
              <a:t>&lt; 100 kbps</a:t>
            </a:r>
          </a:p>
        </p:txBody>
      </p:sp>
    </p:spTree>
    <p:extLst>
      <p:ext uri="{BB962C8B-B14F-4D97-AF65-F5344CB8AC3E}">
        <p14:creationId xmlns:p14="http://schemas.microsoft.com/office/powerpoint/2010/main" val="18816018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a:t>
            </a:r>
            <a:r>
              <a:rPr lang="en-US" dirty="0"/>
              <a:t>Timing Offset </a:t>
            </a:r>
          </a:p>
        </p:txBody>
      </p:sp>
      <p:sp>
        <p:nvSpPr>
          <p:cNvPr id="3" name="Slide Number Placeholder 2"/>
          <p:cNvSpPr>
            <a:spLocks noGrp="1"/>
          </p:cNvSpPr>
          <p:nvPr>
            <p:ph type="sldNum" sz="quarter" idx="12"/>
          </p:nvPr>
        </p:nvSpPr>
        <p:spPr/>
        <p:txBody>
          <a:bodyPr/>
          <a:lstStyle/>
          <a:p>
            <a:fld id="{B89DFAED-0EC1-471F-AE92-29A31774D4BF}" type="slidenum">
              <a:rPr lang="en-US" smtClean="0"/>
              <a:t>20</a:t>
            </a:fld>
            <a:endParaRPr lang="en-US"/>
          </a:p>
        </p:txBody>
      </p:sp>
      <p:cxnSp>
        <p:nvCxnSpPr>
          <p:cNvPr id="4" name="Straight Connector 3"/>
          <p:cNvCxnSpPr/>
          <p:nvPr/>
        </p:nvCxnSpPr>
        <p:spPr>
          <a:xfrm>
            <a:off x="1829754" y="4123846"/>
            <a:ext cx="238636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829754" y="2948224"/>
            <a:ext cx="238636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2376163" y="2982078"/>
            <a:ext cx="880947" cy="1119466"/>
          </a:xfrm>
          <a:prstGeom prst="line">
            <a:avLst/>
          </a:prstGeom>
          <a:ln w="635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502010" y="4060101"/>
            <a:ext cx="120803" cy="12080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145170" y="4060101"/>
            <a:ext cx="120803" cy="12080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58850" y="4060101"/>
            <a:ext cx="120803" cy="12080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2562411" y="3881216"/>
            <a:ext cx="0" cy="5897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2199262" y="4491349"/>
                <a:ext cx="5765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ea typeface="Cambria Math" panose="02040503050406030204" pitchFamily="18" charset="0"/>
                        </a:rPr>
                        <m:t>Δ</m:t>
                      </m:r>
                      <m:sSub>
                        <m:sSubPr>
                          <m:ctrlPr>
                            <a:rPr lang="el-GR"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𝑠</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2199262" y="4491349"/>
                <a:ext cx="576503"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062976" y="3466445"/>
                <a:ext cx="2002278" cy="653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b="1" i="1" smtClean="0">
                          <a:latin typeface="Cambria Math" panose="02040503050406030204" pitchFamily="18" charset="0"/>
                          <a:ea typeface="Cambria Math" panose="02040503050406030204" pitchFamily="18" charset="0"/>
                        </a:rPr>
                        <m:t>𝜟</m:t>
                      </m:r>
                      <m:sSub>
                        <m:sSubPr>
                          <m:ctrlPr>
                            <a:rPr lang="el-GR" b="1" i="1">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𝒇</m:t>
                          </m:r>
                        </m:e>
                        <m:sub>
                          <m:r>
                            <a:rPr lang="en-US" b="1" i="1">
                              <a:latin typeface="Cambria Math" panose="02040503050406030204" pitchFamily="18" charset="0"/>
                              <a:ea typeface="Cambria Math" panose="02040503050406030204" pitchFamily="18" charset="0"/>
                            </a:rPr>
                            <m:t>𝒔</m:t>
                          </m:r>
                          <m:r>
                            <a:rPr lang="en-US" b="1" i="1" smtClean="0">
                              <a:latin typeface="Cambria Math" panose="02040503050406030204" pitchFamily="18" charset="0"/>
                              <a:ea typeface="Cambria Math" panose="02040503050406030204" pitchFamily="18" charset="0"/>
                            </a:rPr>
                            <m:t>𝒕𝒐</m:t>
                          </m:r>
                        </m:sub>
                      </m:sSub>
                      <m:r>
                        <a:rPr lang="en-US" b="1" i="1" smtClean="0">
                          <a:latin typeface="Cambria Math" panose="02040503050406030204" pitchFamily="18" charset="0"/>
                          <a:ea typeface="Cambria Math" panose="02040503050406030204" pitchFamily="18" charset="0"/>
                        </a:rPr>
                        <m:t>=</m:t>
                      </m:r>
                      <m:box>
                        <m:boxPr>
                          <m:ctrlPr>
                            <a:rPr lang="en-US" b="1" i="1" smtClean="0">
                              <a:latin typeface="Cambria Math" panose="02040503050406030204" pitchFamily="18" charset="0"/>
                              <a:ea typeface="Cambria Math" panose="02040503050406030204" pitchFamily="18" charset="0"/>
                            </a:rPr>
                          </m:ctrlPr>
                        </m:boxPr>
                        <m:e>
                          <m:f>
                            <m:fPr>
                              <m:ctrlPr>
                                <a:rPr lang="en-US" b="1" i="1" smtClean="0">
                                  <a:latin typeface="Cambria Math" panose="02040503050406030204" pitchFamily="18" charset="0"/>
                                  <a:ea typeface="Cambria Math" panose="02040503050406030204" pitchFamily="18" charset="0"/>
                                </a:rPr>
                              </m:ctrlPr>
                            </m:fPr>
                            <m:num>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𝑩𝑾</m:t>
                                  </m:r>
                                </m:e>
                                <m:sup>
                                  <m:r>
                                    <a:rPr lang="en-US" b="1" i="1" smtClean="0">
                                      <a:latin typeface="Cambria Math" panose="02040503050406030204" pitchFamily="18" charset="0"/>
                                      <a:ea typeface="Cambria Math" panose="02040503050406030204" pitchFamily="18" charset="0"/>
                                    </a:rPr>
                                    <m:t>𝟐</m:t>
                                  </m:r>
                                </m:sup>
                              </m:sSup>
                            </m:num>
                            <m:den>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𝟐</m:t>
                                  </m:r>
                                </m:e>
                                <m:sup>
                                  <m:r>
                                    <a:rPr lang="en-US" b="1" i="1" smtClean="0">
                                      <a:latin typeface="Cambria Math" panose="02040503050406030204" pitchFamily="18" charset="0"/>
                                      <a:ea typeface="Cambria Math" panose="02040503050406030204" pitchFamily="18" charset="0"/>
                                    </a:rPr>
                                    <m:t>𝑺𝑭</m:t>
                                  </m:r>
                                </m:sup>
                              </m:sSup>
                            </m:den>
                          </m:f>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𝑻</m:t>
                              </m:r>
                            </m:e>
                            <m:sub>
                              <m:r>
                                <a:rPr lang="en-US" b="1" i="1" smtClean="0">
                                  <a:latin typeface="Cambria Math" panose="02040503050406030204" pitchFamily="18" charset="0"/>
                                  <a:ea typeface="Cambria Math" panose="02040503050406030204" pitchFamily="18" charset="0"/>
                                </a:rPr>
                                <m:t>𝒔</m:t>
                              </m:r>
                            </m:sub>
                          </m:sSub>
                        </m:e>
                      </m:box>
                    </m:oMath>
                  </m:oMathPara>
                </a14:m>
                <a:endParaRPr lang="en-US" b="1" dirty="0"/>
              </a:p>
            </p:txBody>
          </p:sp>
        </mc:Choice>
        <mc:Fallback xmlns="">
          <p:sp>
            <p:nvSpPr>
              <p:cNvPr id="14" name="Rectangle 13"/>
              <p:cNvSpPr>
                <a:spLocks noRot="1" noChangeAspect="1" noMove="1" noResize="1" noEditPoints="1" noAdjustHandles="1" noChangeArrowheads="1" noChangeShapeType="1" noTextEdit="1"/>
              </p:cNvSpPr>
              <p:nvPr/>
            </p:nvSpPr>
            <p:spPr>
              <a:xfrm>
                <a:off x="3062976" y="3466445"/>
                <a:ext cx="2002278" cy="653384"/>
              </a:xfrm>
              <a:prstGeom prst="rect">
                <a:avLst/>
              </a:prstGeom>
              <a:blipFill>
                <a:blip r:embed="rId4"/>
                <a:stretch>
                  <a:fillRect/>
                </a:stretch>
              </a:blipFill>
            </p:spPr>
            <p:txBody>
              <a:bodyPr/>
              <a:lstStyle/>
              <a:p>
                <a:r>
                  <a:rPr lang="en-US">
                    <a:noFill/>
                  </a:rPr>
                  <a:t> </a:t>
                </a:r>
              </a:p>
            </p:txBody>
          </p:sp>
        </mc:Fallback>
      </mc:AlternateContent>
      <p:cxnSp>
        <p:nvCxnSpPr>
          <p:cNvPr id="15" name="Straight Connector 14"/>
          <p:cNvCxnSpPr/>
          <p:nvPr/>
        </p:nvCxnSpPr>
        <p:spPr>
          <a:xfrm>
            <a:off x="2566128" y="3881216"/>
            <a:ext cx="5794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1849789" y="4218191"/>
                <a:ext cx="4328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1849789" y="4218191"/>
                <a:ext cx="43287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2556303" y="4231322"/>
                <a:ext cx="4275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𝑡</m:t>
                          </m:r>
                        </m:e>
                        <m:sub>
                          <m:r>
                            <a:rPr lang="en-US" i="1">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2556303" y="4231322"/>
                <a:ext cx="42755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775576" y="4509361"/>
                <a:ext cx="1735540" cy="4069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𝑆</m:t>
                          </m:r>
                        </m:sub>
                      </m:sSub>
                      <m:r>
                        <a:rPr lang="en-US" b="0" i="1" smtClean="0">
                          <a:latin typeface="Cambria Math" panose="02040503050406030204" pitchFamily="18" charset="0"/>
                          <a:ea typeface="Cambria Math" panose="02040503050406030204" pitchFamily="18" charset="0"/>
                        </a:rPr>
                        <m:t>&lt;</m:t>
                      </m:r>
                      <m:f>
                        <m:fPr>
                          <m:type m:val="skw"/>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𝐹</m:t>
                              </m:r>
                            </m:e>
                            <m:sub>
                              <m:r>
                                <a:rPr lang="en-US" b="0" i="1" smtClean="0">
                                  <a:latin typeface="Cambria Math" panose="02040503050406030204" pitchFamily="18" charset="0"/>
                                  <a:ea typeface="Cambria Math" panose="02040503050406030204" pitchFamily="18" charset="0"/>
                                </a:rPr>
                                <m:t>𝑠</m:t>
                              </m:r>
                            </m:sub>
                          </m:sSub>
                        </m:den>
                      </m:f>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775576" y="4509361"/>
                <a:ext cx="1735540" cy="406906"/>
              </a:xfrm>
              <a:prstGeom prst="rect">
                <a:avLst/>
              </a:prstGeom>
              <a:blipFill>
                <a:blip r:embed="rId7"/>
                <a:stretch>
                  <a:fillRect l="-4211" t="-142424" r="-34035" b="-2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3142601" y="3092043"/>
                <a:ext cx="6741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3142601" y="3092043"/>
                <a:ext cx="674159" cy="369332"/>
              </a:xfrm>
              <a:prstGeom prst="rect">
                <a:avLst/>
              </a:prstGeom>
              <a:blipFill>
                <a:blip r:embed="rId8"/>
                <a:stretch>
                  <a:fillRect/>
                </a:stretch>
              </a:blipFill>
            </p:spPr>
            <p:txBody>
              <a:bodyPr/>
              <a:lstStyle/>
              <a:p>
                <a:r>
                  <a:rPr lang="en-US">
                    <a:noFill/>
                  </a:rPr>
                  <a:t> </a:t>
                </a:r>
              </a:p>
            </p:txBody>
          </p:sp>
        </mc:Fallback>
      </mc:AlternateContent>
      <p:sp>
        <p:nvSpPr>
          <p:cNvPr id="21" name="TextBox 20"/>
          <p:cNvSpPr txBox="1"/>
          <p:nvPr/>
        </p:nvSpPr>
        <p:spPr>
          <a:xfrm>
            <a:off x="622734" y="1946223"/>
            <a:ext cx="3903248" cy="461665"/>
          </a:xfrm>
          <a:prstGeom prst="rect">
            <a:avLst/>
          </a:prstGeom>
          <a:noFill/>
        </p:spPr>
        <p:txBody>
          <a:bodyPr wrap="none" rtlCol="0">
            <a:spAutoFit/>
          </a:bodyPr>
          <a:lstStyle/>
          <a:p>
            <a:r>
              <a:rPr lang="en-US" sz="2400" b="1" dirty="0" smtClean="0"/>
              <a:t>Sampling Timing Offset (STO)</a:t>
            </a:r>
            <a:endParaRPr lang="en-US" sz="2400" b="1" dirty="0"/>
          </a:p>
        </p:txBody>
      </p:sp>
      <p:cxnSp>
        <p:nvCxnSpPr>
          <p:cNvPr id="23" name="Straight Connector 22"/>
          <p:cNvCxnSpPr/>
          <p:nvPr/>
        </p:nvCxnSpPr>
        <p:spPr>
          <a:xfrm flipV="1">
            <a:off x="2363509" y="2828544"/>
            <a:ext cx="0" cy="1536192"/>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133600" y="4306824"/>
            <a:ext cx="22555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578608" y="4306824"/>
            <a:ext cx="225552" cy="0"/>
          </a:xfrm>
          <a:prstGeom prst="straightConnector1">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6206743" y="2984385"/>
                <a:ext cx="3775457" cy="4769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𝑦</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𝑡</m:t>
                          </m:r>
                        </m:e>
                      </m:d>
                      <m:r>
                        <a:rPr lang="en-US" sz="2400" b="0" i="1" smtClean="0">
                          <a:latin typeface="Cambria Math" panose="02040503050406030204" pitchFamily="18" charset="0"/>
                        </a:rPr>
                        <m:t>=</m:t>
                      </m:r>
                      <m:r>
                        <a:rPr lang="en-US" sz="2400" b="1" i="1" smtClean="0">
                          <a:latin typeface="Cambria Math" panose="02040503050406030204" pitchFamily="18" charset="0"/>
                        </a:rPr>
                        <m:t>𝑪</m:t>
                      </m:r>
                      <m:r>
                        <a:rPr lang="en-US" sz="2400" b="1" i="1" smtClean="0">
                          <a:latin typeface="Cambria Math" panose="02040503050406030204" pitchFamily="18" charset="0"/>
                        </a:rPr>
                        <m:t>(</m:t>
                      </m:r>
                      <m:r>
                        <a:rPr lang="en-US" sz="2400" b="1" i="1" smtClean="0">
                          <a:latin typeface="Cambria Math" panose="02040503050406030204" pitchFamily="18" charset="0"/>
                        </a:rPr>
                        <m:t>𝒕</m:t>
                      </m:r>
                      <m:r>
                        <a:rPr lang="en-US" sz="2400" b="1"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m:t>
                          </m:r>
                          <m:sSub>
                            <m:sSubPr>
                              <m:ctrlPr>
                                <a:rPr lang="en-US" sz="2400" b="0" i="1" smtClean="0">
                                  <a:solidFill>
                                    <a:srgbClr val="A50021"/>
                                  </a:solidFill>
                                  <a:latin typeface="Cambria Math" panose="02040503050406030204" pitchFamily="18" charset="0"/>
                                  <a:ea typeface="Cambria Math" panose="02040503050406030204" pitchFamily="18" charset="0"/>
                                </a:rPr>
                              </m:ctrlPr>
                            </m:sSubPr>
                            <m:e>
                              <m:r>
                                <a:rPr lang="en-US" sz="2400" b="0" i="1" smtClean="0">
                                  <a:solidFill>
                                    <a:srgbClr val="A50021"/>
                                  </a:solidFill>
                                  <a:latin typeface="Cambria Math" panose="02040503050406030204" pitchFamily="18" charset="0"/>
                                  <a:ea typeface="Cambria Math" panose="02040503050406030204" pitchFamily="18" charset="0"/>
                                </a:rPr>
                                <m:t>𝑓</m:t>
                              </m:r>
                            </m:e>
                            <m:sub>
                              <m:r>
                                <a:rPr lang="en-US" sz="2400" b="0" i="1" smtClean="0">
                                  <a:solidFill>
                                    <a:srgbClr val="A50021"/>
                                  </a:solidFill>
                                  <a:latin typeface="Cambria Math" panose="02040503050406030204" pitchFamily="18" charset="0"/>
                                  <a:ea typeface="Cambria Math" panose="02040503050406030204" pitchFamily="18" charset="0"/>
                                </a:rPr>
                                <m:t>𝑠𝑡𝑜</m:t>
                              </m:r>
                            </m:sub>
                          </m:s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solidFill>
                                    <a:srgbClr val="A50021"/>
                                  </a:solidFill>
                                  <a:latin typeface="Cambria Math" panose="02040503050406030204" pitchFamily="18" charset="0"/>
                                  <a:ea typeface="Cambria Math" panose="02040503050406030204" pitchFamily="18" charset="0"/>
                                </a:rPr>
                                <m:t>𝜑</m:t>
                              </m:r>
                            </m:e>
                            <m:sub>
                              <m:r>
                                <a:rPr lang="en-US" sz="2400" b="0" i="1" smtClean="0">
                                  <a:solidFill>
                                    <a:srgbClr val="A50021"/>
                                  </a:solidFill>
                                  <a:latin typeface="Cambria Math" panose="02040503050406030204" pitchFamily="18" charset="0"/>
                                  <a:ea typeface="Cambria Math" panose="02040503050406030204" pitchFamily="18" charset="0"/>
                                </a:rPr>
                                <m:t>𝑠𝑡𝑜</m:t>
                              </m:r>
                            </m:sub>
                          </m:sSub>
                          <m:r>
                            <a:rPr lang="en-US" sz="2400" b="0" i="1" smtClean="0">
                              <a:latin typeface="Cambria Math" panose="02040503050406030204" pitchFamily="18" charset="0"/>
                              <a:ea typeface="Cambria Math" panose="02040503050406030204" pitchFamily="18" charset="0"/>
                            </a:rPr>
                            <m:t>)</m:t>
                          </m:r>
                        </m:sup>
                      </m:sSup>
                    </m:oMath>
                  </m:oMathPara>
                </a14:m>
                <a:endParaRPr 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6206743" y="2984385"/>
                <a:ext cx="3775457" cy="476990"/>
              </a:xfrm>
              <a:prstGeom prst="rect">
                <a:avLst/>
              </a:prstGeom>
              <a:blipFill>
                <a:blip r:embed="rId9"/>
                <a:stretch>
                  <a:fillRect b="-17949"/>
                </a:stretch>
              </a:blipFill>
            </p:spPr>
            <p:txBody>
              <a:bodyPr/>
              <a:lstStyle/>
              <a:p>
                <a:r>
                  <a:rPr lang="en-US">
                    <a:noFill/>
                  </a:rPr>
                  <a:t> </a:t>
                </a:r>
              </a:p>
            </p:txBody>
          </p:sp>
        </mc:Fallback>
      </mc:AlternateContent>
      <p:sp>
        <p:nvSpPr>
          <p:cNvPr id="27" name="TextBox 26"/>
          <p:cNvSpPr txBox="1"/>
          <p:nvPr/>
        </p:nvSpPr>
        <p:spPr>
          <a:xfrm>
            <a:off x="5779009" y="3755135"/>
            <a:ext cx="1499616" cy="707886"/>
          </a:xfrm>
          <a:prstGeom prst="rect">
            <a:avLst/>
          </a:prstGeom>
          <a:noFill/>
        </p:spPr>
        <p:txBody>
          <a:bodyPr wrap="square" rtlCol="0">
            <a:spAutoFit/>
          </a:bodyPr>
          <a:lstStyle/>
          <a:p>
            <a:r>
              <a:rPr lang="en-US" sz="2000" i="1" dirty="0" smtClean="0"/>
              <a:t>Received base-chirp</a:t>
            </a:r>
            <a:endParaRPr lang="en-US" sz="2000" i="1" dirty="0"/>
          </a:p>
        </p:txBody>
      </p:sp>
      <p:sp>
        <p:nvSpPr>
          <p:cNvPr id="28" name="TextBox 27"/>
          <p:cNvSpPr txBox="1"/>
          <p:nvPr/>
        </p:nvSpPr>
        <p:spPr>
          <a:xfrm>
            <a:off x="7680961" y="3755135"/>
            <a:ext cx="1499616" cy="707886"/>
          </a:xfrm>
          <a:prstGeom prst="rect">
            <a:avLst/>
          </a:prstGeom>
          <a:noFill/>
        </p:spPr>
        <p:txBody>
          <a:bodyPr wrap="square" rtlCol="0">
            <a:spAutoFit/>
          </a:bodyPr>
          <a:lstStyle/>
          <a:p>
            <a:r>
              <a:rPr lang="en-US" sz="2000" b="1" dirty="0" smtClean="0"/>
              <a:t>Standard base-chirp</a:t>
            </a:r>
            <a:endParaRPr lang="en-US" sz="2000" b="1" dirty="0"/>
          </a:p>
        </p:txBody>
      </p:sp>
      <p:cxnSp>
        <p:nvCxnSpPr>
          <p:cNvPr id="30" name="Straight Connector 29"/>
          <p:cNvCxnSpPr/>
          <p:nvPr/>
        </p:nvCxnSpPr>
        <p:spPr>
          <a:xfrm>
            <a:off x="7680961" y="3461375"/>
            <a:ext cx="219455" cy="29376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315456" y="3461375"/>
            <a:ext cx="213361" cy="293760"/>
          </a:xfrm>
          <a:prstGeom prst="line">
            <a:avLst/>
          </a:prstGeom>
          <a:ln w="25400">
            <a:solidFill>
              <a:srgbClr val="A5002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999488" y="2957694"/>
            <a:ext cx="0" cy="1137751"/>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390371" y="3305203"/>
            <a:ext cx="557589" cy="400110"/>
          </a:xfrm>
          <a:prstGeom prst="rect">
            <a:avLst/>
          </a:prstGeom>
          <a:noFill/>
        </p:spPr>
        <p:txBody>
          <a:bodyPr wrap="none" rtlCol="0">
            <a:spAutoFit/>
          </a:bodyPr>
          <a:lstStyle/>
          <a:p>
            <a:r>
              <a:rPr lang="en-US" sz="2000" b="1" dirty="0" smtClean="0"/>
              <a:t>BW</a:t>
            </a:r>
            <a:endParaRPr lang="en-US" sz="2000" b="1" dirty="0"/>
          </a:p>
        </p:txBody>
      </p:sp>
    </p:spTree>
    <p:extLst>
      <p:ext uri="{BB962C8B-B14F-4D97-AF65-F5344CB8AC3E}">
        <p14:creationId xmlns:p14="http://schemas.microsoft.com/office/powerpoint/2010/main" val="353410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500"/>
                            </p:stCondLst>
                            <p:childTnLst>
                              <p:par>
                                <p:cTn id="9" presetID="1" presetClass="entr" presetSubtype="0" fill="hold" nodeType="afterEffect">
                                  <p:stCondLst>
                                    <p:cond delay="500"/>
                                  </p:stCondLst>
                                  <p:childTnLst>
                                    <p:set>
                                      <p:cBhvr>
                                        <p:cTn id="10" dur="1" fill="hold">
                                          <p:stCondLst>
                                            <p:cond delay="0"/>
                                          </p:stCondLst>
                                        </p:cTn>
                                        <p:tgtEl>
                                          <p:spTgt spid="24"/>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500"/>
                                  </p:stCondLst>
                                  <p:childTnLst>
                                    <p:set>
                                      <p:cBhvr>
                                        <p:cTn id="20" dur="1" fill="hold">
                                          <p:stCondLst>
                                            <p:cond delay="0"/>
                                          </p:stCondLst>
                                        </p:cTn>
                                        <p:tgtEl>
                                          <p:spTgt spid="8"/>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50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nodeType="afterEffect">
                                  <p:stCondLst>
                                    <p:cond delay="500"/>
                                  </p:stCondLst>
                                  <p:childTnLst>
                                    <p:set>
                                      <p:cBhvr>
                                        <p:cTn id="26" dur="1" fill="hold">
                                          <p:stCondLst>
                                            <p:cond delay="0"/>
                                          </p:stCondLst>
                                        </p:cTn>
                                        <p:tgtEl>
                                          <p:spTgt spid="25"/>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par>
                          <p:cTn id="37" fill="hold">
                            <p:stCondLst>
                              <p:cond delay="0"/>
                            </p:stCondLst>
                            <p:childTnLst>
                              <p:par>
                                <p:cTn id="38" presetID="22" presetClass="entr" presetSubtype="4" fill="hold" nodeType="afterEffect">
                                  <p:stCondLst>
                                    <p:cond delay="50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childTnLst>
                          </p:cTn>
                        </p:par>
                        <p:par>
                          <p:cTn id="45" fill="hold">
                            <p:stCondLst>
                              <p:cond delay="1500"/>
                            </p:stCondLst>
                            <p:childTnLst>
                              <p:par>
                                <p:cTn id="46" presetID="1"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up)">
                                      <p:cBhvr>
                                        <p:cTn id="56" dur="500"/>
                                        <p:tgtEl>
                                          <p:spTgt spid="32"/>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up)">
                                      <p:cBhvr>
                                        <p:cTn id="64" dur="500"/>
                                        <p:tgtEl>
                                          <p:spTgt spid="30"/>
                                        </p:tgtEl>
                                      </p:cBhvr>
                                    </p:animEffec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4" grpId="0"/>
      <p:bldP spid="16" grpId="0"/>
      <p:bldP spid="17" grpId="0"/>
      <p:bldP spid="18" grpId="0"/>
      <p:bldP spid="26" grpId="0"/>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Calibrating frequency offset</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21</a:t>
            </a:fld>
            <a:endParaRPr lang="en-US"/>
          </a:p>
        </p:txBody>
      </p:sp>
      <p:sp>
        <p:nvSpPr>
          <p:cNvPr id="6" name="TextBox 5"/>
          <p:cNvSpPr txBox="1"/>
          <p:nvPr/>
        </p:nvSpPr>
        <p:spPr>
          <a:xfrm>
            <a:off x="1374457" y="1706282"/>
            <a:ext cx="2872518" cy="461665"/>
          </a:xfrm>
          <a:prstGeom prst="rect">
            <a:avLst/>
          </a:prstGeom>
          <a:noFill/>
        </p:spPr>
        <p:txBody>
          <a:bodyPr wrap="none" rtlCol="0">
            <a:spAutoFit/>
          </a:bodyPr>
          <a:lstStyle/>
          <a:p>
            <a:r>
              <a:rPr lang="en-US" sz="2400" dirty="0" smtClean="0"/>
              <a:t>Received chirp signal:</a:t>
            </a:r>
            <a:endParaRPr lang="en-US" sz="2400" dirty="0"/>
          </a:p>
        </p:txBody>
      </p:sp>
      <mc:AlternateContent xmlns:mc="http://schemas.openxmlformats.org/markup-compatibility/2006" xmlns:a14="http://schemas.microsoft.com/office/drawing/2010/main">
        <mc:Choice Requires="a14">
          <p:sp>
            <p:nvSpPr>
              <p:cNvPr id="4" name="TextBox 3"/>
              <p:cNvSpPr txBox="1"/>
              <p:nvPr/>
            </p:nvSpPr>
            <p:spPr>
              <a:xfrm>
                <a:off x="2103580" y="2551489"/>
                <a:ext cx="9451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2103580" y="2551489"/>
                <a:ext cx="945195" cy="369332"/>
              </a:xfrm>
              <a:prstGeom prst="rect">
                <a:avLst/>
              </a:prstGeom>
              <a:blipFill>
                <a:blip r:embed="rId3"/>
                <a:stretch>
                  <a:fillRect l="-7742" r="-258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564821" y="2573478"/>
                <a:ext cx="1326197"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𝑠𝑦𝑚</m:t>
                          </m:r>
                        </m:sub>
                      </m:sSub>
                      <m:r>
                        <a:rPr lang="en-US" sz="2400" b="0" i="1" smtClean="0">
                          <a:latin typeface="Cambria Math" panose="02040503050406030204" pitchFamily="18" charset="0"/>
                        </a:rPr>
                        <m:t>)</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564821" y="2573478"/>
                <a:ext cx="1326197" cy="398507"/>
              </a:xfrm>
              <a:prstGeom prst="rect">
                <a:avLst/>
              </a:prstGeom>
              <a:blipFill>
                <a:blip r:embed="rId4"/>
                <a:stretch>
                  <a:fillRect l="-5069" r="-783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066627" y="2499360"/>
                <a:ext cx="1615699" cy="4735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tx1"/>
                              </a:solidFill>
                              <a:latin typeface="Cambria Math" panose="02040503050406030204" pitchFamily="18" charset="0"/>
                            </a:rPr>
                          </m:ctrlPr>
                        </m:sSupPr>
                        <m:e>
                          <m:r>
                            <a:rPr lang="en-US" sz="2400" b="0" i="1">
                              <a:solidFill>
                                <a:schemeClr val="tx1"/>
                              </a:solidFill>
                              <a:latin typeface="Cambria Math" panose="02040503050406030204" pitchFamily="18" charset="0"/>
                            </a:rPr>
                            <m:t>h</m:t>
                          </m:r>
                        </m:e>
                        <m:sup>
                          <m:r>
                            <a:rPr lang="en-US" sz="2400" b="0" i="1">
                              <a:solidFill>
                                <a:schemeClr val="tx1"/>
                              </a:solidFill>
                              <a:latin typeface="Cambria Math" panose="02040503050406030204" pitchFamily="18" charset="0"/>
                            </a:rPr>
                            <m:t>𝑎𝑖𝑟</m:t>
                          </m:r>
                        </m:sup>
                      </m:sSup>
                      <m:r>
                        <a:rPr lang="en-US" sz="2400" b="0" i="1">
                          <a:solidFill>
                            <a:schemeClr val="tx1"/>
                          </a:solidFill>
                          <a:latin typeface="Cambria Math" panose="02040503050406030204" pitchFamily="18" charset="0"/>
                          <a:ea typeface="Cambria Math" panose="02040503050406030204" pitchFamily="18" charset="0"/>
                        </a:rPr>
                        <m:t>∙</m:t>
                      </m:r>
                      <m:sSup>
                        <m:sSupPr>
                          <m:ctrlPr>
                            <a:rPr lang="en-US" sz="2400" i="1" smtClean="0">
                              <a:solidFill>
                                <a:schemeClr val="tx1"/>
                              </a:solidFill>
                              <a:latin typeface="Cambria Math" panose="02040503050406030204" pitchFamily="18" charset="0"/>
                              <a:ea typeface="Cambria Math" panose="02040503050406030204" pitchFamily="18" charset="0"/>
                            </a:rPr>
                          </m:ctrlPr>
                        </m:sSupPr>
                        <m:e>
                          <m:r>
                            <a:rPr lang="en-US" sz="2400" b="0" i="1">
                              <a:solidFill>
                                <a:schemeClr val="tx1"/>
                              </a:solidFill>
                              <a:latin typeface="Cambria Math" panose="02040503050406030204" pitchFamily="18" charset="0"/>
                              <a:ea typeface="Cambria Math" panose="02040503050406030204" pitchFamily="18" charset="0"/>
                            </a:rPr>
                            <m:t>h</m:t>
                          </m:r>
                        </m:e>
                        <m:sup>
                          <m:r>
                            <a:rPr lang="en-US" sz="2400" b="0" i="1">
                              <a:solidFill>
                                <a:schemeClr val="tx1"/>
                              </a:solidFill>
                              <a:latin typeface="Cambria Math" panose="02040503050406030204" pitchFamily="18" charset="0"/>
                              <a:ea typeface="Cambria Math" panose="02040503050406030204" pitchFamily="18" charset="0"/>
                            </a:rPr>
                            <m:t>𝑟𝑓</m:t>
                          </m:r>
                        </m:sup>
                      </m:sSup>
                      <m:r>
                        <a:rPr lang="en-US" sz="2400" i="1"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066627" y="2499360"/>
                <a:ext cx="1615699" cy="47359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874476" y="3286558"/>
                <a:ext cx="4639412" cy="394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𝑓</m:t>
                              </m:r>
                            </m:e>
                            <m:sub>
                              <m:r>
                                <a:rPr lang="en-US" sz="2400" b="0" i="1" smtClean="0">
                                  <a:latin typeface="Cambria Math" panose="02040503050406030204" pitchFamily="18" charset="0"/>
                                  <a:ea typeface="Cambria Math" panose="02040503050406030204" pitchFamily="18" charset="0"/>
                                </a:rPr>
                                <m:t>𝑐𝑓𝑜</m:t>
                              </m:r>
                            </m:sub>
                          </m:s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𝑜𝑠𝑐</m:t>
                              </m:r>
                            </m:sub>
                          </m:sSub>
                          <m:r>
                            <a:rPr lang="en-US" sz="2400" b="0" i="1" smtClean="0">
                              <a:latin typeface="Cambria Math" panose="02040503050406030204" pitchFamily="18" charset="0"/>
                            </a:rPr>
                            <m:t>)</m:t>
                          </m:r>
                        </m:sup>
                      </m:sSup>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r>
                            <a:rPr lang="en-US" sz="2400" b="0" i="1" smtClean="0">
                              <a:latin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𝑓</m:t>
                              </m:r>
                            </m:e>
                            <m:sub>
                              <m:r>
                                <a:rPr lang="en-US" sz="2400" b="0" i="1" smtClean="0">
                                  <a:latin typeface="Cambria Math" panose="02040503050406030204" pitchFamily="18" charset="0"/>
                                  <a:ea typeface="Cambria Math" panose="02040503050406030204" pitchFamily="18" charset="0"/>
                                </a:rPr>
                                <m:t>𝑠𝑡𝑜</m:t>
                              </m:r>
                            </m:sub>
                          </m:s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𝑠𝑡𝑜</m:t>
                              </m:r>
                            </m:sub>
                          </m:sSub>
                          <m:r>
                            <a:rPr lang="en-US" sz="2400" b="0" i="1" smtClean="0">
                              <a:latin typeface="Cambria Math" panose="02040503050406030204" pitchFamily="18" charset="0"/>
                            </a:rPr>
                            <m:t>)</m:t>
                          </m:r>
                        </m:sup>
                      </m:sSup>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rPr>
                                <m:t>𝑣𝑎𝑟</m:t>
                              </m:r>
                            </m:sub>
                          </m:sSub>
                        </m:sup>
                      </m:sSup>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3874476" y="3286558"/>
                <a:ext cx="4639412" cy="39478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3072059" y="3247157"/>
                <a:ext cx="943463" cy="4735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h</m:t>
                          </m:r>
                        </m:e>
                        <m:sup>
                          <m:r>
                            <a:rPr lang="en-US" sz="2400" i="1">
                              <a:solidFill>
                                <a:schemeClr val="tx1"/>
                              </a:solidFill>
                              <a:latin typeface="Cambria Math" panose="02040503050406030204" pitchFamily="18" charset="0"/>
                            </a:rPr>
                            <m:t>𝑎𝑖𝑟</m:t>
                          </m:r>
                        </m:sup>
                      </m:sSup>
                      <m:r>
                        <a:rPr lang="en-US" sz="2400" i="1">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3072059" y="3247157"/>
                <a:ext cx="943463" cy="47359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501025" y="3321275"/>
                <a:ext cx="1481175" cy="398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𝑆</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𝑠𝑦𝑚</m:t>
                          </m:r>
                        </m:sub>
                      </m:sSub>
                      <m:r>
                        <a:rPr lang="en-US" sz="2400" b="0" i="1" smtClean="0">
                          <a:latin typeface="Cambria Math" panose="02040503050406030204" pitchFamily="18" charset="0"/>
                        </a:rPr>
                        <m:t>)</m:t>
                      </m:r>
                    </m:oMath>
                  </m:oMathPara>
                </a14:m>
                <a:endParaRPr lang="en-US"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8501025" y="3321275"/>
                <a:ext cx="1481175" cy="398507"/>
              </a:xfrm>
              <a:prstGeom prst="rect">
                <a:avLst/>
              </a:prstGeom>
              <a:blipFill>
                <a:blip r:embed="rId8"/>
                <a:stretch>
                  <a:fillRect l="-1235" r="-6996" b="-26154"/>
                </a:stretch>
              </a:blipFill>
            </p:spPr>
            <p:txBody>
              <a:bodyPr/>
              <a:lstStyle/>
              <a:p>
                <a:r>
                  <a:rPr lang="en-US">
                    <a:noFill/>
                  </a:rPr>
                  <a:t> </a:t>
                </a:r>
              </a:p>
            </p:txBody>
          </p:sp>
        </mc:Fallback>
      </mc:AlternateContent>
      <p:sp>
        <p:nvSpPr>
          <p:cNvPr id="25" name="TextBox 24"/>
          <p:cNvSpPr txBox="1"/>
          <p:nvPr/>
        </p:nvSpPr>
        <p:spPr>
          <a:xfrm>
            <a:off x="7832277" y="3927146"/>
            <a:ext cx="3203249" cy="400110"/>
          </a:xfrm>
          <a:prstGeom prst="rect">
            <a:avLst/>
          </a:prstGeom>
          <a:noFill/>
        </p:spPr>
        <p:txBody>
          <a:bodyPr wrap="none" rtlCol="0">
            <a:spAutoFit/>
          </a:bodyPr>
          <a:lstStyle/>
          <a:p>
            <a:r>
              <a:rPr lang="en-US" sz="2000" b="1" dirty="0" smtClean="0"/>
              <a:t>Symbol-level phase variance</a:t>
            </a:r>
            <a:endParaRPr lang="en-US" sz="2000" b="1" dirty="0"/>
          </a:p>
        </p:txBody>
      </p:sp>
      <p:cxnSp>
        <p:nvCxnSpPr>
          <p:cNvPr id="27" name="Straight Arrow Connector 26"/>
          <p:cNvCxnSpPr/>
          <p:nvPr/>
        </p:nvCxnSpPr>
        <p:spPr>
          <a:xfrm>
            <a:off x="8119872" y="3681346"/>
            <a:ext cx="231648" cy="245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4340352" y="3247157"/>
            <a:ext cx="831687" cy="4341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138672" y="3247157"/>
            <a:ext cx="831687" cy="4341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2109676" y="3299286"/>
                <a:ext cx="9451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2109676" y="3299286"/>
                <a:ext cx="945195" cy="369332"/>
              </a:xfrm>
              <a:prstGeom prst="rect">
                <a:avLst/>
              </a:prstGeom>
              <a:blipFill>
                <a:blip r:embed="rId9"/>
                <a:stretch>
                  <a:fillRect l="-7742" r="-2581" b="-24590"/>
                </a:stretch>
              </a:blipFill>
            </p:spPr>
            <p:txBody>
              <a:bodyPr/>
              <a:lstStyle/>
              <a:p>
                <a:r>
                  <a:rPr lang="en-US">
                    <a:noFill/>
                  </a:rPr>
                  <a:t> </a:t>
                </a:r>
              </a:p>
            </p:txBody>
          </p:sp>
        </mc:Fallback>
      </mc:AlternateContent>
      <p:sp>
        <p:nvSpPr>
          <p:cNvPr id="33" name="TextBox 32"/>
          <p:cNvSpPr txBox="1"/>
          <p:nvPr/>
        </p:nvSpPr>
        <p:spPr>
          <a:xfrm>
            <a:off x="2748929" y="4799957"/>
            <a:ext cx="5954643" cy="523220"/>
          </a:xfrm>
          <a:prstGeom prst="rect">
            <a:avLst/>
          </a:prstGeom>
          <a:noFill/>
        </p:spPr>
        <p:txBody>
          <a:bodyPr wrap="none" rtlCol="0">
            <a:spAutoFit/>
          </a:bodyPr>
          <a:lstStyle/>
          <a:p>
            <a:r>
              <a:rPr lang="en-US" sz="2800" b="1" dirty="0" smtClean="0"/>
              <a:t>How to remove random phase offsets?</a:t>
            </a:r>
            <a:endParaRPr lang="en-US" sz="2800" b="1" dirty="0"/>
          </a:p>
        </p:txBody>
      </p:sp>
    </p:spTree>
    <p:extLst>
      <p:ext uri="{BB962C8B-B14F-4D97-AF65-F5344CB8AC3E}">
        <p14:creationId xmlns:p14="http://schemas.microsoft.com/office/powerpoint/2010/main" val="14475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50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grpId="0" nodeType="afterEffect">
                                  <p:stCondLst>
                                    <p:cond delay="50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down)">
                                      <p:cBhvr>
                                        <p:cTn id="30" dur="500"/>
                                        <p:tgtEl>
                                          <p:spTgt spid="29"/>
                                        </p:tgtEl>
                                      </p:cBhvr>
                                    </p:animEffect>
                                  </p:childTnLst>
                                </p:cTn>
                              </p:par>
                            </p:childTnLst>
                          </p:cTn>
                        </p:par>
                        <p:par>
                          <p:cTn id="31" fill="hold">
                            <p:stCondLst>
                              <p:cond delay="500"/>
                            </p:stCondLst>
                            <p:childTnLst>
                              <p:par>
                                <p:cTn id="32" presetID="22" presetClass="entr" presetSubtype="4" fill="hold" nodeType="after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wipe(down)">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up)">
                                      <p:cBhvr>
                                        <p:cTn id="39" dur="500"/>
                                        <p:tgtEl>
                                          <p:spTgt spid="27"/>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7" grpId="0"/>
      <p:bldP spid="18" grpId="0"/>
      <p:bldP spid="25" grpId="0"/>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Calibrating </a:t>
            </a:r>
            <a:r>
              <a:rPr lang="en-US" dirty="0" smtClean="0"/>
              <a:t>phase </a:t>
            </a:r>
            <a:r>
              <a:rPr lang="en-US" dirty="0"/>
              <a:t>offset</a:t>
            </a:r>
          </a:p>
        </p:txBody>
      </p:sp>
      <p:sp>
        <p:nvSpPr>
          <p:cNvPr id="3" name="Slide Number Placeholder 2"/>
          <p:cNvSpPr>
            <a:spLocks noGrp="1"/>
          </p:cNvSpPr>
          <p:nvPr>
            <p:ph type="sldNum" sz="quarter" idx="12"/>
          </p:nvPr>
        </p:nvSpPr>
        <p:spPr/>
        <p:txBody>
          <a:bodyPr/>
          <a:lstStyle/>
          <a:p>
            <a:fld id="{B89DFAED-0EC1-471F-AE92-29A31774D4BF}" type="slidenum">
              <a:rPr lang="en-US" smtClean="0"/>
              <a:t>22</a:t>
            </a:fld>
            <a:endParaRPr lang="en-US"/>
          </a:p>
        </p:txBody>
      </p:sp>
      <p:sp>
        <p:nvSpPr>
          <p:cNvPr id="5" name="Rectangle 4"/>
          <p:cNvSpPr/>
          <p:nvPr/>
        </p:nvSpPr>
        <p:spPr>
          <a:xfrm>
            <a:off x="597408" y="1874443"/>
            <a:ext cx="10046208" cy="461665"/>
          </a:xfrm>
          <a:prstGeom prst="rect">
            <a:avLst/>
          </a:prstGeom>
        </p:spPr>
        <p:txBody>
          <a:bodyPr wrap="square">
            <a:spAutoFit/>
          </a:bodyPr>
          <a:lstStyle/>
          <a:p>
            <a:r>
              <a:rPr lang="en-US" sz="2400" dirty="0" smtClean="0"/>
              <a:t>Calibrate with a pair of synchronized Rx antennas (i.e., </a:t>
            </a:r>
            <a:r>
              <a:rPr lang="en-US" sz="2400" b="1" i="1" dirty="0" smtClean="0"/>
              <a:t>Rx-pair</a:t>
            </a:r>
            <a:r>
              <a:rPr lang="en-US" sz="2400" dirty="0" smtClean="0"/>
              <a:t>)</a:t>
            </a:r>
            <a:endParaRPr lang="en-US" sz="2400" dirty="0"/>
          </a:p>
        </p:txBody>
      </p:sp>
      <p:grpSp>
        <p:nvGrpSpPr>
          <p:cNvPr id="8" name="Group 7"/>
          <p:cNvGrpSpPr/>
          <p:nvPr/>
        </p:nvGrpSpPr>
        <p:grpSpPr>
          <a:xfrm>
            <a:off x="1474098" y="3450456"/>
            <a:ext cx="871920" cy="680452"/>
            <a:chOff x="1848420" y="2811778"/>
            <a:chExt cx="871920" cy="680452"/>
          </a:xfrm>
        </p:grpSpPr>
        <p:sp>
          <p:nvSpPr>
            <p:cNvPr id="9" name="Rectangle 8"/>
            <p:cNvSpPr/>
            <p:nvPr/>
          </p:nvSpPr>
          <p:spPr>
            <a:xfrm>
              <a:off x="2023353" y="3025302"/>
              <a:ext cx="466928" cy="4669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TX1</a:t>
              </a:r>
              <a:endParaRPr lang="en-US" sz="1400" dirty="0">
                <a:solidFill>
                  <a:schemeClr val="tx1"/>
                </a:solidFill>
              </a:endParaRPr>
            </a:p>
          </p:txBody>
        </p:sp>
        <p:cxnSp>
          <p:nvCxnSpPr>
            <p:cNvPr id="10" name="Straight Connector 9"/>
            <p:cNvCxnSpPr/>
            <p:nvPr/>
          </p:nvCxnSpPr>
          <p:spPr>
            <a:xfrm flipH="1">
              <a:off x="2475526" y="3246121"/>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1" name="Isosceles Triangle 10"/>
            <p:cNvSpPr/>
            <p:nvPr/>
          </p:nvSpPr>
          <p:spPr>
            <a:xfrm rot="10800000">
              <a:off x="2590800" y="281177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2658730" y="290824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H="1">
              <a:off x="1848420" y="3258766"/>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4" name="Group 13"/>
          <p:cNvGrpSpPr/>
          <p:nvPr/>
        </p:nvGrpSpPr>
        <p:grpSpPr>
          <a:xfrm>
            <a:off x="4340229" y="2853048"/>
            <a:ext cx="852139" cy="680452"/>
            <a:chOff x="4914900" y="2606038"/>
            <a:chExt cx="852139" cy="680452"/>
          </a:xfrm>
        </p:grpSpPr>
        <p:sp>
          <p:nvSpPr>
            <p:cNvPr id="15" name="Rectangle 14"/>
            <p:cNvSpPr/>
            <p:nvPr/>
          </p:nvSpPr>
          <p:spPr>
            <a:xfrm>
              <a:off x="5139933" y="2819562"/>
              <a:ext cx="466928" cy="4669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
              </a:r>
              <a:r>
                <a:rPr lang="en-US" sz="1400" dirty="0" smtClean="0">
                  <a:solidFill>
                    <a:schemeClr val="tx1"/>
                  </a:solidFill>
                </a:rPr>
                <a:t>X1</a:t>
              </a:r>
              <a:endParaRPr lang="en-US" sz="1400" dirty="0">
                <a:solidFill>
                  <a:schemeClr val="tx1"/>
                </a:solidFill>
              </a:endParaRPr>
            </a:p>
          </p:txBody>
        </p:sp>
        <p:cxnSp>
          <p:nvCxnSpPr>
            <p:cNvPr id="16" name="Straight Connector 15"/>
            <p:cNvCxnSpPr/>
            <p:nvPr/>
          </p:nvCxnSpPr>
          <p:spPr>
            <a:xfrm flipH="1">
              <a:off x="5592106" y="3040381"/>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7" name="Isosceles Triangle 16"/>
            <p:cNvSpPr/>
            <p:nvPr/>
          </p:nvSpPr>
          <p:spPr>
            <a:xfrm rot="10800000">
              <a:off x="4914900" y="260603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982830" y="270250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H="1">
              <a:off x="4965000" y="3053026"/>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0" name="Group 19"/>
          <p:cNvGrpSpPr/>
          <p:nvPr/>
        </p:nvGrpSpPr>
        <p:grpSpPr>
          <a:xfrm>
            <a:off x="4340229" y="3988663"/>
            <a:ext cx="852139" cy="680452"/>
            <a:chOff x="4914900" y="2606038"/>
            <a:chExt cx="852139" cy="680452"/>
          </a:xfrm>
        </p:grpSpPr>
        <p:sp>
          <p:nvSpPr>
            <p:cNvPr id="21" name="Rectangle 20"/>
            <p:cNvSpPr/>
            <p:nvPr/>
          </p:nvSpPr>
          <p:spPr>
            <a:xfrm>
              <a:off x="5139933" y="2819562"/>
              <a:ext cx="466928" cy="4669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RX2</a:t>
              </a:r>
              <a:endParaRPr lang="en-US" sz="1400" dirty="0">
                <a:solidFill>
                  <a:schemeClr val="tx1"/>
                </a:solidFill>
              </a:endParaRPr>
            </a:p>
          </p:txBody>
        </p:sp>
        <p:cxnSp>
          <p:nvCxnSpPr>
            <p:cNvPr id="22" name="Straight Connector 21"/>
            <p:cNvCxnSpPr/>
            <p:nvPr/>
          </p:nvCxnSpPr>
          <p:spPr>
            <a:xfrm flipH="1">
              <a:off x="5592106" y="3040381"/>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3" name="Isosceles Triangle 22"/>
            <p:cNvSpPr/>
            <p:nvPr/>
          </p:nvSpPr>
          <p:spPr>
            <a:xfrm rot="10800000">
              <a:off x="4914900" y="260603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4982830" y="270250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p:nvCxnSpPr>
          <p:spPr>
            <a:xfrm flipH="1">
              <a:off x="4965000" y="3053026"/>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26" name="Straight Arrow Connector 25"/>
          <p:cNvCxnSpPr/>
          <p:nvPr/>
        </p:nvCxnSpPr>
        <p:spPr>
          <a:xfrm flipV="1">
            <a:off x="2450310" y="3016656"/>
            <a:ext cx="1775619" cy="36971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450310" y="3663980"/>
            <a:ext cx="1726310" cy="49168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19655" y="3688129"/>
            <a:ext cx="287258"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x</a:t>
            </a:r>
            <a:endParaRPr lang="en-US" baseline="-250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5280339" y="3017037"/>
            <a:ext cx="364202"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y</a:t>
            </a:r>
            <a:r>
              <a:rPr lang="en-US" baseline="-25000" dirty="0" smtClean="0">
                <a:latin typeface="Times New Roman" panose="02020603050405020304" pitchFamily="18" charset="0"/>
                <a:cs typeface="Times New Roman" panose="02020603050405020304" pitchFamily="18" charset="0"/>
              </a:rPr>
              <a:t>1</a:t>
            </a:r>
            <a:endParaRPr lang="en-US" baseline="-25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5280339" y="4157030"/>
            <a:ext cx="364202"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y</a:t>
            </a:r>
            <a:r>
              <a:rPr lang="en-US" baseline="-25000" dirty="0" smtClean="0">
                <a:latin typeface="Times New Roman" panose="02020603050405020304" pitchFamily="18" charset="0"/>
                <a:cs typeface="Times New Roman" panose="02020603050405020304" pitchFamily="18" charset="0"/>
              </a:rPr>
              <a:t>2</a:t>
            </a:r>
            <a:endParaRPr lang="en-US" baseline="-25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3073645" y="2835650"/>
            <a:ext cx="377026"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h</a:t>
            </a:r>
            <a:r>
              <a:rPr lang="en-US" baseline="-25000" dirty="0" smtClean="0">
                <a:latin typeface="Times New Roman" panose="02020603050405020304" pitchFamily="18" charset="0"/>
                <a:cs typeface="Times New Roman" panose="02020603050405020304" pitchFamily="18" charset="0"/>
              </a:rPr>
              <a:t>1</a:t>
            </a:r>
            <a:endParaRPr lang="en-US" baseline="-25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3047270" y="3873463"/>
            <a:ext cx="377026"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h</a:t>
            </a:r>
            <a:r>
              <a:rPr lang="en-US" baseline="-25000" dirty="0" smtClean="0">
                <a:latin typeface="Times New Roman" panose="02020603050405020304" pitchFamily="18" charset="0"/>
                <a:cs typeface="Times New Roman" panose="02020603050405020304" pitchFamily="18" charset="0"/>
              </a:rPr>
              <a:t>2</a:t>
            </a:r>
            <a:endParaRPr lang="en-US" baseline="-25000" dirty="0">
              <a:latin typeface="Times New Roman" panose="02020603050405020304" pitchFamily="18" charset="0"/>
              <a:cs typeface="Times New Roman" panose="02020603050405020304" pitchFamily="18" charset="0"/>
            </a:endParaRPr>
          </a:p>
        </p:txBody>
      </p:sp>
      <p:cxnSp>
        <p:nvCxnSpPr>
          <p:cNvPr id="33" name="Straight Connector 32"/>
          <p:cNvCxnSpPr/>
          <p:nvPr/>
        </p:nvCxnSpPr>
        <p:spPr>
          <a:xfrm>
            <a:off x="5202096" y="2996047"/>
            <a:ext cx="0" cy="17760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3"/>
          <a:stretch>
            <a:fillRect/>
          </a:stretch>
        </p:blipFill>
        <p:spPr>
          <a:xfrm>
            <a:off x="5741127" y="4103359"/>
            <a:ext cx="1597393" cy="948452"/>
          </a:xfrm>
          <a:prstGeom prst="rect">
            <a:avLst/>
          </a:prstGeom>
        </p:spPr>
      </p:pic>
      <p:pic>
        <p:nvPicPr>
          <p:cNvPr id="35" name="Picture 34"/>
          <p:cNvPicPr>
            <a:picLocks noChangeAspect="1"/>
          </p:cNvPicPr>
          <p:nvPr/>
        </p:nvPicPr>
        <p:blipFill>
          <a:blip r:embed="rId4"/>
          <a:stretch>
            <a:fillRect/>
          </a:stretch>
        </p:blipFill>
        <p:spPr>
          <a:xfrm>
            <a:off x="5741127" y="2788691"/>
            <a:ext cx="1597393" cy="948452"/>
          </a:xfrm>
          <a:prstGeom prst="rect">
            <a:avLst/>
          </a:prstGeom>
        </p:spPr>
      </p:pic>
      <p:sp>
        <p:nvSpPr>
          <p:cNvPr id="37" name="Rectangle 36"/>
          <p:cNvSpPr/>
          <p:nvPr/>
        </p:nvSpPr>
        <p:spPr>
          <a:xfrm>
            <a:off x="5741127" y="5998058"/>
            <a:ext cx="5344278" cy="461665"/>
          </a:xfrm>
          <a:prstGeom prst="rect">
            <a:avLst/>
          </a:prstGeom>
        </p:spPr>
        <p:txBody>
          <a:bodyPr wrap="square">
            <a:spAutoFit/>
          </a:bodyPr>
          <a:lstStyle/>
          <a:p>
            <a:pPr>
              <a:spcAft>
                <a:spcPts val="600"/>
              </a:spcAft>
            </a:pPr>
            <a:r>
              <a:rPr lang="en-US" sz="2400" b="1" i="1" dirty="0" smtClean="0">
                <a:solidFill>
                  <a:srgbClr val="A50021"/>
                </a:solidFill>
              </a:rPr>
              <a:t>Phase D</a:t>
            </a:r>
            <a:r>
              <a:rPr lang="en-US" altLang="zh-CN" sz="2400" b="1" i="1" dirty="0" smtClean="0">
                <a:solidFill>
                  <a:srgbClr val="A50021"/>
                </a:solidFill>
              </a:rPr>
              <a:t>ifference of Air-channel (</a:t>
            </a:r>
            <a:r>
              <a:rPr lang="en-US" altLang="zh-CN" sz="2400" b="1" i="1" dirty="0" err="1" smtClean="0">
                <a:solidFill>
                  <a:srgbClr val="A50021"/>
                </a:solidFill>
              </a:rPr>
              <a:t>PDoA</a:t>
            </a:r>
            <a:r>
              <a:rPr lang="en-US" altLang="zh-CN" sz="2400" b="1" i="1" dirty="0" smtClean="0">
                <a:solidFill>
                  <a:srgbClr val="A50021"/>
                </a:solidFill>
              </a:rPr>
              <a:t>)</a:t>
            </a:r>
            <a:endParaRPr lang="en-US" sz="2400" b="1" i="1" dirty="0" smtClean="0">
              <a:solidFill>
                <a:srgbClr val="A50021"/>
              </a:solidFill>
            </a:endParaRPr>
          </a:p>
        </p:txBody>
      </p:sp>
      <mc:AlternateContent xmlns:mc="http://schemas.openxmlformats.org/markup-compatibility/2006" xmlns:a14="http://schemas.microsoft.com/office/drawing/2010/main">
        <mc:Choice Requires="a14">
          <p:sp>
            <p:nvSpPr>
              <p:cNvPr id="38" name="TextBox 37"/>
              <p:cNvSpPr txBox="1"/>
              <p:nvPr/>
            </p:nvSpPr>
            <p:spPr>
              <a:xfrm>
                <a:off x="7577541" y="2858807"/>
                <a:ext cx="3499099" cy="3543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h</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𝑎𝑖𝑟</m:t>
                          </m:r>
                        </m:sup>
                      </m:sSubSup>
                      <m:r>
                        <a:rPr lang="en-US" sz="2000" b="0" i="1" smtClean="0">
                          <a:latin typeface="Cambria Math" panose="02040503050406030204" pitchFamily="18" charset="0"/>
                          <a:ea typeface="Cambria Math" panose="02040503050406030204" pitchFamily="18" charset="0"/>
                        </a:rPr>
                        <m:t>∙</m:t>
                      </m:r>
                      <m:sSup>
                        <m:sSupPr>
                          <m:ctrlPr>
                            <a:rPr lang="en-US" sz="2000" i="1" smtClean="0">
                              <a:solidFill>
                                <a:srgbClr val="FF0000"/>
                              </a:solidFill>
                              <a:latin typeface="Cambria Math" panose="02040503050406030204" pitchFamily="18" charset="0"/>
                            </a:rPr>
                          </m:ctrlPr>
                        </m:sSupPr>
                        <m:e>
                          <m:r>
                            <a:rPr lang="en-US" sz="2000" i="1">
                              <a:solidFill>
                                <a:srgbClr val="FF0000"/>
                              </a:solidFill>
                              <a:latin typeface="Cambria Math" panose="02040503050406030204" pitchFamily="18" charset="0"/>
                            </a:rPr>
                            <m:t>𝑒</m:t>
                          </m:r>
                        </m:e>
                        <m:sup>
                          <m:r>
                            <a:rPr lang="en-US" sz="2000" i="1">
                              <a:solidFill>
                                <a:srgbClr val="FF0000"/>
                              </a:solidFill>
                              <a:latin typeface="Cambria Math" panose="02040503050406030204" pitchFamily="18" charset="0"/>
                            </a:rPr>
                            <m:t>𝑗</m:t>
                          </m:r>
                          <m:sSub>
                            <m:sSubPr>
                              <m:ctrlPr>
                                <a:rPr lang="en-US" sz="2000" i="1" smtClean="0">
                                  <a:solidFill>
                                    <a:srgbClr val="FF0000"/>
                                  </a:solidFill>
                                  <a:latin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𝜑</m:t>
                              </m:r>
                            </m:e>
                            <m:sub>
                              <m:r>
                                <a:rPr lang="en-US" sz="2000" b="0" i="1" smtClean="0">
                                  <a:solidFill>
                                    <a:srgbClr val="FF0000"/>
                                  </a:solidFill>
                                  <a:latin typeface="Cambria Math" panose="02040503050406030204" pitchFamily="18" charset="0"/>
                                </a:rPr>
                                <m:t>𝑣𝑎𝑟</m:t>
                              </m:r>
                            </m:sub>
                          </m:sSub>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𝑆</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𝑠𝑦𝑚</m:t>
                          </m:r>
                        </m:sub>
                      </m:sSub>
                      <m:r>
                        <a:rPr lang="en-US" sz="2000" i="1">
                          <a:latin typeface="Cambria Math" panose="02040503050406030204" pitchFamily="18" charset="0"/>
                        </a:rPr>
                        <m:t>)</m:t>
                      </m:r>
                    </m:oMath>
                  </m:oMathPara>
                </a14:m>
                <a:endParaRPr lang="en-US"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7577541" y="2858807"/>
                <a:ext cx="3499099" cy="354392"/>
              </a:xfrm>
              <a:prstGeom prst="rect">
                <a:avLst/>
              </a:prstGeom>
              <a:blipFill>
                <a:blip r:embed="rId5"/>
                <a:stretch>
                  <a:fillRect l="-1394" r="-2265" b="-241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7577541" y="3951603"/>
                <a:ext cx="3505062" cy="354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altLang="zh-CN" sz="2000" i="1">
                              <a:latin typeface="Cambria Math" panose="02040503050406030204" pitchFamily="18" charset="0"/>
                            </a:rPr>
                            <m:t>2</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h</m:t>
                          </m:r>
                        </m:e>
                        <m:sub>
                          <m:r>
                            <a:rPr lang="en-US" altLang="zh-CN" sz="2000" i="1">
                              <a:latin typeface="Cambria Math" panose="02040503050406030204" pitchFamily="18" charset="0"/>
                            </a:rPr>
                            <m:t>2</m:t>
                          </m:r>
                        </m:sub>
                        <m:sup>
                          <m:r>
                            <a:rPr lang="en-US" sz="2000" b="0" i="1" smtClean="0">
                              <a:latin typeface="Cambria Math" panose="02040503050406030204" pitchFamily="18" charset="0"/>
                            </a:rPr>
                            <m:t>𝑎𝑖𝑟</m:t>
                          </m:r>
                        </m:sup>
                      </m:sSubSup>
                      <m:r>
                        <a:rPr lang="en-US" sz="2000" b="0" i="1" smtClean="0">
                          <a:latin typeface="Cambria Math" panose="02040503050406030204" pitchFamily="18" charset="0"/>
                          <a:ea typeface="Cambria Math" panose="02040503050406030204" pitchFamily="18" charset="0"/>
                        </a:rPr>
                        <m:t>∙</m:t>
                      </m:r>
                      <m:sSup>
                        <m:sSupPr>
                          <m:ctrlPr>
                            <a:rPr lang="en-US" sz="2000" i="1" smtClean="0">
                              <a:solidFill>
                                <a:srgbClr val="FF0000"/>
                              </a:solidFill>
                              <a:latin typeface="Cambria Math" panose="02040503050406030204" pitchFamily="18" charset="0"/>
                            </a:rPr>
                          </m:ctrlPr>
                        </m:sSupPr>
                        <m:e>
                          <m:r>
                            <a:rPr lang="en-US" sz="2000" i="1">
                              <a:solidFill>
                                <a:srgbClr val="FF0000"/>
                              </a:solidFill>
                              <a:latin typeface="Cambria Math" panose="02040503050406030204" pitchFamily="18" charset="0"/>
                            </a:rPr>
                            <m:t>𝑒</m:t>
                          </m:r>
                        </m:e>
                        <m:sup>
                          <m:r>
                            <a:rPr lang="en-US" sz="2000" i="1">
                              <a:solidFill>
                                <a:srgbClr val="FF0000"/>
                              </a:solidFill>
                              <a:latin typeface="Cambria Math" panose="02040503050406030204" pitchFamily="18" charset="0"/>
                            </a:rPr>
                            <m:t>𝑗</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𝜑</m:t>
                              </m:r>
                            </m:e>
                            <m:sub>
                              <m:r>
                                <a:rPr lang="en-US" sz="2000" i="1">
                                  <a:solidFill>
                                    <a:srgbClr val="FF0000"/>
                                  </a:solidFill>
                                  <a:latin typeface="Cambria Math" panose="02040503050406030204" pitchFamily="18" charset="0"/>
                                </a:rPr>
                                <m:t>𝑣𝑎𝑟</m:t>
                              </m:r>
                            </m:sub>
                          </m:sSub>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𝑆</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𝑠𝑦𝑚</m:t>
                          </m:r>
                        </m:sub>
                      </m:sSub>
                      <m:r>
                        <a:rPr lang="en-US" sz="2000" i="1">
                          <a:latin typeface="Cambria Math" panose="02040503050406030204" pitchFamily="18" charset="0"/>
                        </a:rPr>
                        <m:t>)</m:t>
                      </m:r>
                    </m:oMath>
                  </m:oMathPara>
                </a14:m>
                <a:endParaRPr lang="en-US"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7577541" y="3951603"/>
                <a:ext cx="3505062" cy="354712"/>
              </a:xfrm>
              <a:prstGeom prst="rect">
                <a:avLst/>
              </a:prstGeom>
              <a:blipFill>
                <a:blip r:embed="rId6"/>
                <a:stretch>
                  <a:fillRect l="-1391" r="-2261" b="-241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275904" y="2404763"/>
                <a:ext cx="52783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𝝓</m:t>
                          </m:r>
                        </m:e>
                        <m:sub>
                          <m:r>
                            <a:rPr lang="en-US" sz="2800" b="1" i="1" smtClean="0">
                              <a:latin typeface="Cambria Math" panose="02040503050406030204" pitchFamily="18" charset="0"/>
                            </a:rPr>
                            <m:t>𝟏</m:t>
                          </m:r>
                        </m:sub>
                      </m:sSub>
                    </m:oMath>
                  </m:oMathPara>
                </a14:m>
                <a:endParaRPr lang="en-US" sz="28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6275904" y="2404763"/>
                <a:ext cx="527837"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255767" y="3829503"/>
                <a:ext cx="52783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𝝓</m:t>
                          </m:r>
                        </m:e>
                        <m:sub>
                          <m:r>
                            <a:rPr lang="en-US" sz="2800" b="1" i="1" smtClean="0">
                              <a:latin typeface="Cambria Math" panose="02040503050406030204" pitchFamily="18" charset="0"/>
                            </a:rPr>
                            <m:t>𝟐</m:t>
                          </m:r>
                        </m:sub>
                      </m:sSub>
                    </m:oMath>
                  </m:oMathPara>
                </a14:m>
                <a:endParaRPr lang="en-US" sz="2800"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6255767" y="3829503"/>
                <a:ext cx="527837"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720972" y="5255378"/>
                <a:ext cx="3856569" cy="554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𝝓</m:t>
                          </m:r>
                        </m:e>
                        <m:sub>
                          <m:r>
                            <a:rPr lang="en-US" sz="2800" b="1" i="1">
                              <a:latin typeface="Cambria Math" panose="02040503050406030204" pitchFamily="18" charset="0"/>
                            </a:rPr>
                            <m:t>𝟏</m:t>
                          </m:r>
                        </m:sub>
                      </m:sSub>
                      <m:r>
                        <a:rPr lang="en-US" sz="2800" b="1" i="1" smtClean="0">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𝝓</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rPr>
                        <m:t>=</m:t>
                      </m:r>
                      <m:sSubSup>
                        <m:sSubSupPr>
                          <m:ctrlPr>
                            <a:rPr lang="en-US" sz="2800" b="1" i="1" smtClean="0">
                              <a:latin typeface="Cambria Math" panose="02040503050406030204" pitchFamily="18" charset="0"/>
                            </a:rPr>
                          </m:ctrlPr>
                        </m:sSubSupPr>
                        <m:e>
                          <m:r>
                            <a:rPr lang="en-US" sz="2800" b="1" i="1" smtClean="0">
                              <a:latin typeface="Cambria Math" panose="02040503050406030204" pitchFamily="18" charset="0"/>
                              <a:ea typeface="Cambria Math" panose="02040503050406030204" pitchFamily="18" charset="0"/>
                            </a:rPr>
                            <m:t>𝝋</m:t>
                          </m:r>
                        </m:e>
                        <m:sub>
                          <m:r>
                            <a:rPr lang="en-US" sz="2800" b="1" i="1" smtClean="0">
                              <a:latin typeface="Cambria Math" panose="02040503050406030204" pitchFamily="18" charset="0"/>
                            </a:rPr>
                            <m:t>𝟏</m:t>
                          </m:r>
                        </m:sub>
                        <m:sup>
                          <m:r>
                            <a:rPr lang="en-US" sz="2800" b="1" i="1" smtClean="0">
                              <a:latin typeface="Cambria Math" panose="02040503050406030204" pitchFamily="18" charset="0"/>
                            </a:rPr>
                            <m:t>𝒂𝒊𝒓</m:t>
                          </m:r>
                        </m:sup>
                      </m:sSubSup>
                      <m:r>
                        <a:rPr lang="en-US" sz="2800" b="1" i="1" smtClean="0">
                          <a:latin typeface="Cambria Math" panose="02040503050406030204" pitchFamily="18" charset="0"/>
                        </a:rPr>
                        <m:t>−</m:t>
                      </m:r>
                      <m:sSubSup>
                        <m:sSubSupPr>
                          <m:ctrlPr>
                            <a:rPr lang="en-US" sz="2800" b="1" i="1">
                              <a:latin typeface="Cambria Math" panose="02040503050406030204" pitchFamily="18" charset="0"/>
                            </a:rPr>
                          </m:ctrlPr>
                        </m:sSubSupPr>
                        <m:e>
                          <m:r>
                            <a:rPr lang="en-US" sz="2800" b="1" i="1">
                              <a:latin typeface="Cambria Math" panose="02040503050406030204" pitchFamily="18" charset="0"/>
                              <a:ea typeface="Cambria Math" panose="02040503050406030204" pitchFamily="18" charset="0"/>
                            </a:rPr>
                            <m:t>𝝋</m:t>
                          </m:r>
                        </m:e>
                        <m:sub>
                          <m:r>
                            <a:rPr lang="en-US" sz="2800" b="1" i="1" smtClean="0">
                              <a:latin typeface="Cambria Math" panose="02040503050406030204" pitchFamily="18" charset="0"/>
                            </a:rPr>
                            <m:t>𝟐</m:t>
                          </m:r>
                        </m:sub>
                        <m:sup>
                          <m:r>
                            <a:rPr lang="en-US" sz="2800" b="1" i="1">
                              <a:latin typeface="Cambria Math" panose="02040503050406030204" pitchFamily="18" charset="0"/>
                            </a:rPr>
                            <m:t>𝒂𝒊𝒓</m:t>
                          </m:r>
                        </m:sup>
                      </m:sSubSup>
                    </m:oMath>
                  </m:oMathPara>
                </a14:m>
                <a:endParaRPr lang="en-US" sz="2800" b="1" dirty="0"/>
              </a:p>
            </p:txBody>
          </p:sp>
        </mc:Choice>
        <mc:Fallback xmlns="">
          <p:sp>
            <p:nvSpPr>
              <p:cNvPr id="6" name="Rectangle 5"/>
              <p:cNvSpPr>
                <a:spLocks noRot="1" noChangeAspect="1" noMove="1" noResize="1" noEditPoints="1" noAdjustHandles="1" noChangeArrowheads="1" noChangeShapeType="1" noTextEdit="1"/>
              </p:cNvSpPr>
              <p:nvPr/>
            </p:nvSpPr>
            <p:spPr>
              <a:xfrm>
                <a:off x="3720972" y="5255378"/>
                <a:ext cx="3856569" cy="554383"/>
              </a:xfrm>
              <a:prstGeom prst="rect">
                <a:avLst/>
              </a:prstGeom>
              <a:blipFill>
                <a:blip r:embed="rId9"/>
                <a:stretch>
                  <a:fillRect/>
                </a:stretch>
              </a:blipFill>
            </p:spPr>
            <p:txBody>
              <a:bodyPr/>
              <a:lstStyle/>
              <a:p>
                <a:r>
                  <a:rPr lang="en-US">
                    <a:noFill/>
                  </a:rPr>
                  <a:t> </a:t>
                </a:r>
              </a:p>
            </p:txBody>
          </p:sp>
        </mc:Fallback>
      </mc:AlternateContent>
      <p:cxnSp>
        <p:nvCxnSpPr>
          <p:cNvPr id="41" name="Straight Connector 40"/>
          <p:cNvCxnSpPr/>
          <p:nvPr/>
        </p:nvCxnSpPr>
        <p:spPr>
          <a:xfrm>
            <a:off x="5709461" y="5870721"/>
            <a:ext cx="148872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3720972" y="5828322"/>
            <a:ext cx="360524" cy="2374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10532" y="5988138"/>
            <a:ext cx="3021658" cy="707886"/>
          </a:xfrm>
          <a:prstGeom prst="rect">
            <a:avLst/>
          </a:prstGeom>
          <a:noFill/>
        </p:spPr>
        <p:txBody>
          <a:bodyPr wrap="square" rtlCol="0">
            <a:spAutoFit/>
          </a:bodyPr>
          <a:lstStyle/>
          <a:p>
            <a:r>
              <a:rPr lang="en-US" sz="2000" dirty="0" smtClean="0"/>
              <a:t>Raw phase measurement @ Rx1 and Rx2</a:t>
            </a:r>
            <a:endParaRPr lang="en-US" sz="2000" dirty="0"/>
          </a:p>
        </p:txBody>
      </p:sp>
      <p:pic>
        <p:nvPicPr>
          <p:cNvPr id="42" name="Picture 41"/>
          <p:cNvPicPr>
            <a:picLocks noChangeAspect="1"/>
          </p:cNvPicPr>
          <p:nvPr/>
        </p:nvPicPr>
        <p:blipFill>
          <a:blip r:embed="rId10"/>
          <a:stretch>
            <a:fillRect/>
          </a:stretch>
        </p:blipFill>
        <p:spPr>
          <a:xfrm>
            <a:off x="223534" y="2661834"/>
            <a:ext cx="1988441" cy="1005648"/>
          </a:xfrm>
          <a:prstGeom prst="rect">
            <a:avLst/>
          </a:prstGeom>
        </p:spPr>
      </p:pic>
    </p:spTree>
    <p:extLst>
      <p:ext uri="{BB962C8B-B14F-4D97-AF65-F5344CB8AC3E}">
        <p14:creationId xmlns:p14="http://schemas.microsoft.com/office/powerpoint/2010/main" val="11469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4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up)">
                                      <p:cBhvr>
                                        <p:cTn id="30" dur="500"/>
                                        <p:tgtEl>
                                          <p:spTgt spid="43"/>
                                        </p:tgtEl>
                                      </p:cBhvr>
                                    </p:animEffec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 grpId="0"/>
      <p:bldP spid="40" grpId="0"/>
      <p:bldP spid="6" grpId="0"/>
      <p:bldP spid="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PDoA</a:t>
            </a:r>
            <a:r>
              <a:rPr lang="en-US" dirty="0" smtClean="0"/>
              <a:t> based parallel decoding</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23</a:t>
            </a:fld>
            <a:endParaRPr lang="en-US"/>
          </a:p>
        </p:txBody>
      </p:sp>
      <p:pic>
        <p:nvPicPr>
          <p:cNvPr id="4" name="Picture 3"/>
          <p:cNvPicPr>
            <a:picLocks noChangeAspect="1"/>
          </p:cNvPicPr>
          <p:nvPr/>
        </p:nvPicPr>
        <p:blipFill rotWithShape="1">
          <a:blip r:embed="rId3"/>
          <a:srcRect r="64753" b="16909"/>
          <a:stretch/>
        </p:blipFill>
        <p:spPr>
          <a:xfrm>
            <a:off x="1030414" y="1656309"/>
            <a:ext cx="5065586" cy="2156842"/>
          </a:xfrm>
          <a:prstGeom prst="rect">
            <a:avLst/>
          </a:prstGeom>
        </p:spPr>
      </p:pic>
      <p:pic>
        <p:nvPicPr>
          <p:cNvPr id="6" name="Picture 5"/>
          <p:cNvPicPr>
            <a:picLocks noChangeAspect="1"/>
          </p:cNvPicPr>
          <p:nvPr/>
        </p:nvPicPr>
        <p:blipFill rotWithShape="1">
          <a:blip r:embed="rId3"/>
          <a:srcRect l="37282" r="50862" b="16909"/>
          <a:stretch/>
        </p:blipFill>
        <p:spPr>
          <a:xfrm>
            <a:off x="6811962" y="1656309"/>
            <a:ext cx="1703832" cy="2156842"/>
          </a:xfrm>
          <a:prstGeom prst="rect">
            <a:avLst/>
          </a:prstGeom>
        </p:spPr>
      </p:pic>
      <p:pic>
        <p:nvPicPr>
          <p:cNvPr id="8" name="Picture 7"/>
          <p:cNvPicPr>
            <a:picLocks noChangeAspect="1"/>
          </p:cNvPicPr>
          <p:nvPr/>
        </p:nvPicPr>
        <p:blipFill rotWithShape="1">
          <a:blip r:embed="rId3"/>
          <a:srcRect l="49914" r="27906" b="16909"/>
          <a:stretch/>
        </p:blipFill>
        <p:spPr>
          <a:xfrm>
            <a:off x="2139250" y="4025914"/>
            <a:ext cx="3187700" cy="2156842"/>
          </a:xfrm>
          <a:prstGeom prst="rect">
            <a:avLst/>
          </a:prstGeom>
        </p:spPr>
      </p:pic>
      <p:pic>
        <p:nvPicPr>
          <p:cNvPr id="9" name="Picture 8"/>
          <p:cNvPicPr>
            <a:picLocks noChangeAspect="1"/>
          </p:cNvPicPr>
          <p:nvPr/>
        </p:nvPicPr>
        <p:blipFill rotWithShape="1">
          <a:blip r:embed="rId3"/>
          <a:srcRect l="73711" r="14624" b="16909"/>
          <a:stretch/>
        </p:blipFill>
        <p:spPr>
          <a:xfrm>
            <a:off x="8515794" y="1656309"/>
            <a:ext cx="1676400" cy="2156842"/>
          </a:xfrm>
          <a:prstGeom prst="rect">
            <a:avLst/>
          </a:prstGeom>
        </p:spPr>
      </p:pic>
      <p:pic>
        <p:nvPicPr>
          <p:cNvPr id="10" name="Picture 9"/>
          <p:cNvPicPr>
            <a:picLocks noChangeAspect="1"/>
          </p:cNvPicPr>
          <p:nvPr/>
        </p:nvPicPr>
        <p:blipFill rotWithShape="1">
          <a:blip r:embed="rId3"/>
          <a:srcRect l="86169" r="2" b="16909"/>
          <a:stretch/>
        </p:blipFill>
        <p:spPr>
          <a:xfrm>
            <a:off x="6811962" y="4025914"/>
            <a:ext cx="1987490" cy="2156842"/>
          </a:xfrm>
          <a:prstGeom prst="rect">
            <a:avLst/>
          </a:prstGeom>
        </p:spPr>
      </p:pic>
    </p:spTree>
    <p:extLst>
      <p:ext uri="{BB962C8B-B14F-4D97-AF65-F5344CB8AC3E}">
        <p14:creationId xmlns:p14="http://schemas.microsoft.com/office/powerpoint/2010/main" val="1385968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t>
            </a:r>
            <a:r>
              <a:rPr lang="en-US" altLang="zh-CN" dirty="0" smtClean="0"/>
              <a:t>valuation</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24</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838200" y="1781052"/>
                <a:ext cx="3488071" cy="1154162"/>
              </a:xfrm>
              <a:prstGeom prst="rect">
                <a:avLst/>
              </a:prstGeom>
              <a:noFill/>
            </p:spPr>
            <p:txBody>
              <a:bodyPr wrap="none" rtlCol="0">
                <a:spAutoFit/>
              </a:bodyPr>
              <a:lstStyle/>
              <a:p>
                <a:pPr>
                  <a:spcAft>
                    <a:spcPts val="600"/>
                  </a:spcAft>
                </a:pPr>
                <a:r>
                  <a:rPr lang="en-US" sz="2400" b="1" dirty="0" smtClean="0"/>
                  <a:t>Testbed</a:t>
                </a:r>
              </a:p>
              <a:p>
                <a:pPr marL="342900" indent="-342900">
                  <a:buFont typeface="Arial" panose="020B0604020202020204" pitchFamily="34" charset="0"/>
                  <a:buChar char="•"/>
                </a:pPr>
                <a:r>
                  <a:rPr lang="en-US" sz="2000" dirty="0" smtClean="0"/>
                  <a:t>Outdoor: </a:t>
                </a:r>
                <a14:m>
                  <m:oMath xmlns:m="http://schemas.openxmlformats.org/officeDocument/2006/math">
                    <m:r>
                      <a:rPr lang="en-US" sz="2000" b="0" i="0" smtClean="0">
                        <a:latin typeface="Cambria Math" panose="02040503050406030204" pitchFamily="18" charset="0"/>
                      </a:rPr>
                      <m:t>1.08 </m:t>
                    </m:r>
                    <m:r>
                      <a:rPr lang="en-US" sz="2000" b="0" i="1" smtClean="0">
                        <a:latin typeface="Cambria Math" panose="02040503050406030204" pitchFamily="18" charset="0"/>
                      </a:rPr>
                      <m:t>𝑘𝑚</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1.2 </m:t>
                    </m:r>
                    <m:r>
                      <a:rPr lang="en-US" sz="2000" b="0" i="1" smtClean="0">
                        <a:latin typeface="Cambria Math" panose="02040503050406030204" pitchFamily="18" charset="0"/>
                      </a:rPr>
                      <m:t>𝑘𝑚</m:t>
                    </m:r>
                  </m:oMath>
                </a14:m>
                <a:endParaRPr lang="en-US" sz="2000" dirty="0" smtClean="0"/>
              </a:p>
              <a:p>
                <a:pPr marL="342900" indent="-342900">
                  <a:buFont typeface="Arial" panose="020B0604020202020204" pitchFamily="34" charset="0"/>
                  <a:buChar char="•"/>
                </a:pPr>
                <a:r>
                  <a:rPr lang="en-US" sz="2000" dirty="0" smtClean="0"/>
                  <a:t>Indoor: meeting room</a:t>
                </a:r>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1781052"/>
                <a:ext cx="3488071" cy="1154162"/>
              </a:xfrm>
              <a:prstGeom prst="rect">
                <a:avLst/>
              </a:prstGeom>
              <a:blipFill>
                <a:blip r:embed="rId3"/>
                <a:stretch>
                  <a:fillRect l="-2797" t="-4233" b="-8995"/>
                </a:stretch>
              </a:blipFill>
            </p:spPr>
            <p:txBody>
              <a:bodyPr/>
              <a:lstStyle/>
              <a:p>
                <a:r>
                  <a:rPr lang="en-US">
                    <a:noFill/>
                  </a:rPr>
                  <a:t> </a:t>
                </a:r>
              </a:p>
            </p:txBody>
          </p:sp>
        </mc:Fallback>
      </mc:AlternateContent>
      <p:pic>
        <p:nvPicPr>
          <p:cNvPr id="5" name="Picture 4"/>
          <p:cNvPicPr>
            <a:picLocks noChangeAspect="1"/>
          </p:cNvPicPr>
          <p:nvPr/>
        </p:nvPicPr>
        <p:blipFill rotWithShape="1">
          <a:blip r:embed="rId4"/>
          <a:srcRect r="56175"/>
          <a:stretch/>
        </p:blipFill>
        <p:spPr>
          <a:xfrm>
            <a:off x="6730317" y="4017597"/>
            <a:ext cx="1986963" cy="2095500"/>
          </a:xfrm>
          <a:prstGeom prst="rect">
            <a:avLst/>
          </a:prstGeom>
        </p:spPr>
      </p:pic>
      <p:sp>
        <p:nvSpPr>
          <p:cNvPr id="6" name="TextBox 5"/>
          <p:cNvSpPr txBox="1"/>
          <p:nvPr/>
        </p:nvSpPr>
        <p:spPr>
          <a:xfrm>
            <a:off x="838200" y="3284619"/>
            <a:ext cx="5203860" cy="1154162"/>
          </a:xfrm>
          <a:prstGeom prst="rect">
            <a:avLst/>
          </a:prstGeom>
          <a:noFill/>
        </p:spPr>
        <p:txBody>
          <a:bodyPr wrap="none" rtlCol="0">
            <a:spAutoFit/>
          </a:bodyPr>
          <a:lstStyle/>
          <a:p>
            <a:pPr>
              <a:spcAft>
                <a:spcPts val="600"/>
              </a:spcAft>
            </a:pPr>
            <a:r>
              <a:rPr lang="en-US" sz="2400" b="1" dirty="0" smtClean="0"/>
              <a:t>Devices</a:t>
            </a:r>
          </a:p>
          <a:p>
            <a:pPr marL="342900" indent="-342900">
              <a:buFont typeface="Arial" panose="020B0604020202020204" pitchFamily="34" charset="0"/>
              <a:buChar char="•"/>
            </a:pPr>
            <a:r>
              <a:rPr lang="en-US" sz="2000" dirty="0" smtClean="0"/>
              <a:t>Multi-antenna gateway: 8 USRP, shared clock</a:t>
            </a:r>
          </a:p>
          <a:p>
            <a:pPr marL="342900" indent="-342900">
              <a:buFont typeface="Arial" panose="020B0604020202020204" pitchFamily="34" charset="0"/>
              <a:buChar char="•"/>
            </a:pPr>
            <a:r>
              <a:rPr lang="en-US" sz="2000" dirty="0" smtClean="0"/>
              <a:t>COTS </a:t>
            </a:r>
            <a:r>
              <a:rPr lang="en-US" sz="2000" dirty="0" err="1" smtClean="0"/>
              <a:t>LoRa</a:t>
            </a:r>
            <a:r>
              <a:rPr lang="en-US" sz="2000" dirty="0" smtClean="0"/>
              <a:t> nodes: </a:t>
            </a:r>
            <a:r>
              <a:rPr lang="en-US" sz="2000" dirty="0" err="1" smtClean="0"/>
              <a:t>Semtech</a:t>
            </a:r>
            <a:r>
              <a:rPr lang="en-US" sz="2000" dirty="0" smtClean="0"/>
              <a:t> SX1272</a:t>
            </a:r>
            <a:endParaRPr lang="en-US" sz="2000" dirty="0"/>
          </a:p>
        </p:txBody>
      </p:sp>
      <p:pic>
        <p:nvPicPr>
          <p:cNvPr id="9" name="Picture 8"/>
          <p:cNvPicPr>
            <a:picLocks noChangeAspect="1"/>
          </p:cNvPicPr>
          <p:nvPr/>
        </p:nvPicPr>
        <p:blipFill rotWithShape="1">
          <a:blip r:embed="rId5"/>
          <a:srcRect r="49576" b="10124"/>
          <a:stretch/>
        </p:blipFill>
        <p:spPr>
          <a:xfrm>
            <a:off x="9121805" y="1658135"/>
            <a:ext cx="2047923" cy="2116209"/>
          </a:xfrm>
          <a:prstGeom prst="rect">
            <a:avLst/>
          </a:prstGeom>
        </p:spPr>
      </p:pic>
      <p:pic>
        <p:nvPicPr>
          <p:cNvPr id="7" name="Picture 6"/>
          <p:cNvPicPr>
            <a:picLocks noChangeAspect="1"/>
          </p:cNvPicPr>
          <p:nvPr/>
        </p:nvPicPr>
        <p:blipFill rotWithShape="1">
          <a:blip r:embed="rId5"/>
          <a:srcRect l="50723" b="10124"/>
          <a:stretch/>
        </p:blipFill>
        <p:spPr>
          <a:xfrm>
            <a:off x="6730317" y="1690688"/>
            <a:ext cx="2001345" cy="2116209"/>
          </a:xfrm>
          <a:prstGeom prst="rect">
            <a:avLst/>
          </a:prstGeom>
        </p:spPr>
      </p:pic>
      <p:pic>
        <p:nvPicPr>
          <p:cNvPr id="8" name="Picture 7"/>
          <p:cNvPicPr>
            <a:picLocks noChangeAspect="1"/>
          </p:cNvPicPr>
          <p:nvPr/>
        </p:nvPicPr>
        <p:blipFill rotWithShape="1">
          <a:blip r:embed="rId6" cstate="print">
            <a:extLst>
              <a:ext uri="{BEBA8EAE-BF5A-486C-A8C5-ECC9F3942E4B}">
                <a14:imgProps xmlns:a14="http://schemas.microsoft.com/office/drawing/2010/main">
                  <a14:imgLayer r:embed="rId7">
                    <a14:imgEffect>
                      <a14:colorTemperature colorTemp="5300"/>
                    </a14:imgEffect>
                    <a14:imgEffect>
                      <a14:brightnessContrast bright="20000" contrast="20000"/>
                    </a14:imgEffect>
                  </a14:imgLayer>
                </a14:imgProps>
              </a:ext>
              <a:ext uri="{28A0092B-C50C-407E-A947-70E740481C1C}">
                <a14:useLocalDpi xmlns:a14="http://schemas.microsoft.com/office/drawing/2010/main" val="0"/>
              </a:ext>
            </a:extLst>
          </a:blip>
          <a:srcRect l="9111" t="33901" r="11607" b="14542"/>
          <a:stretch/>
        </p:blipFill>
        <p:spPr>
          <a:xfrm>
            <a:off x="9295450" y="4488015"/>
            <a:ext cx="1874278" cy="1625082"/>
          </a:xfrm>
          <a:prstGeom prst="rect">
            <a:avLst/>
          </a:prstGeom>
        </p:spPr>
      </p:pic>
      <p:sp>
        <p:nvSpPr>
          <p:cNvPr id="10" name="TextBox 9"/>
          <p:cNvSpPr txBox="1"/>
          <p:nvPr/>
        </p:nvSpPr>
        <p:spPr>
          <a:xfrm>
            <a:off x="838200" y="4788186"/>
            <a:ext cx="3545458" cy="1461939"/>
          </a:xfrm>
          <a:prstGeom prst="rect">
            <a:avLst/>
          </a:prstGeom>
          <a:noFill/>
        </p:spPr>
        <p:txBody>
          <a:bodyPr wrap="none" rtlCol="0">
            <a:spAutoFit/>
          </a:bodyPr>
          <a:lstStyle/>
          <a:p>
            <a:pPr>
              <a:spcAft>
                <a:spcPts val="600"/>
              </a:spcAft>
            </a:pPr>
            <a:r>
              <a:rPr lang="en-US" sz="2400" b="1" dirty="0" smtClean="0"/>
              <a:t>Metrics</a:t>
            </a:r>
          </a:p>
          <a:p>
            <a:pPr marL="342900" indent="-342900">
              <a:buFont typeface="Arial" panose="020B0604020202020204" pitchFamily="34" charset="0"/>
              <a:buChar char="•"/>
            </a:pPr>
            <a:r>
              <a:rPr lang="en-US" sz="2000" dirty="0" smtClean="0"/>
              <a:t>Network throughput</a:t>
            </a:r>
          </a:p>
          <a:p>
            <a:pPr marL="342900" indent="-342900">
              <a:buFont typeface="Arial" panose="020B0604020202020204" pitchFamily="34" charset="0"/>
              <a:buChar char="•"/>
            </a:pPr>
            <a:r>
              <a:rPr lang="en-US" sz="2000" dirty="0" smtClean="0"/>
              <a:t>Packet Reception Ratio (PRR)</a:t>
            </a:r>
          </a:p>
          <a:p>
            <a:pPr marL="342900" indent="-342900">
              <a:buFont typeface="Arial" panose="020B0604020202020204" pitchFamily="34" charset="0"/>
              <a:buChar char="•"/>
            </a:pPr>
            <a:r>
              <a:rPr lang="en-US" sz="2000" dirty="0" smtClean="0"/>
              <a:t>Decoding capability</a:t>
            </a:r>
            <a:endParaRPr lang="en-US" sz="2000" dirty="0"/>
          </a:p>
        </p:txBody>
      </p:sp>
    </p:spTree>
    <p:extLst>
      <p:ext uri="{BB962C8B-B14F-4D97-AF65-F5344CB8AC3E}">
        <p14:creationId xmlns:p14="http://schemas.microsoft.com/office/powerpoint/2010/main" val="1025392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Throughput performance</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25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518" y="2736342"/>
            <a:ext cx="5400675" cy="3238500"/>
          </a:xfrm>
          <a:prstGeom prst="rect">
            <a:avLst/>
          </a:prstGeom>
        </p:spPr>
      </p:pic>
      <p:sp>
        <p:nvSpPr>
          <p:cNvPr id="6" name="Rectangle 5"/>
          <p:cNvSpPr/>
          <p:nvPr/>
        </p:nvSpPr>
        <p:spPr>
          <a:xfrm>
            <a:off x="838200" y="1982682"/>
            <a:ext cx="5687967" cy="461665"/>
          </a:xfrm>
          <a:prstGeom prst="rect">
            <a:avLst/>
          </a:prstGeom>
        </p:spPr>
        <p:txBody>
          <a:bodyPr wrap="none">
            <a:spAutoFit/>
          </a:bodyPr>
          <a:lstStyle/>
          <a:p>
            <a:r>
              <a:rPr lang="en-US" sz="2400" b="1" dirty="0"/>
              <a:t>Aggregated throughput of received packets</a:t>
            </a:r>
          </a:p>
        </p:txBody>
      </p:sp>
    </p:spTree>
    <p:extLst>
      <p:ext uri="{BB962C8B-B14F-4D97-AF65-F5344CB8AC3E}">
        <p14:creationId xmlns:p14="http://schemas.microsoft.com/office/powerpoint/2010/main" val="1088057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518" y="2736342"/>
            <a:ext cx="5400675" cy="3238500"/>
          </a:xfrm>
          <a:prstGeom prst="rect">
            <a:avLst/>
          </a:prstGeom>
        </p:spPr>
      </p:pic>
      <p:sp>
        <p:nvSpPr>
          <p:cNvPr id="2" name="Title 1"/>
          <p:cNvSpPr>
            <a:spLocks noGrp="1"/>
          </p:cNvSpPr>
          <p:nvPr>
            <p:ph type="title"/>
          </p:nvPr>
        </p:nvSpPr>
        <p:spPr/>
        <p:txBody>
          <a:bodyPr/>
          <a:lstStyle/>
          <a:p>
            <a:r>
              <a:rPr lang="en-US" dirty="0" smtClean="0"/>
              <a:t>Throughput performance</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26</a:t>
            </a:fld>
            <a:endParaRPr lang="en-US"/>
          </a:p>
        </p:txBody>
      </p:sp>
      <p:sp>
        <p:nvSpPr>
          <p:cNvPr id="6" name="Rectangle 5"/>
          <p:cNvSpPr/>
          <p:nvPr/>
        </p:nvSpPr>
        <p:spPr>
          <a:xfrm>
            <a:off x="838200" y="1982682"/>
            <a:ext cx="5772927" cy="461665"/>
          </a:xfrm>
          <a:prstGeom prst="rect">
            <a:avLst/>
          </a:prstGeom>
        </p:spPr>
        <p:txBody>
          <a:bodyPr wrap="none">
            <a:spAutoFit/>
          </a:bodyPr>
          <a:lstStyle/>
          <a:p>
            <a:r>
              <a:rPr lang="en-US" sz="2400" b="1" dirty="0"/>
              <a:t>Aggregated throughput of received </a:t>
            </a:r>
            <a:r>
              <a:rPr lang="en-US" sz="2400" b="1" dirty="0" smtClean="0"/>
              <a:t>packets</a:t>
            </a:r>
            <a:endParaRPr lang="en-US" sz="2400" b="1" dirty="0"/>
          </a:p>
        </p:txBody>
      </p:sp>
      <p:sp>
        <p:nvSpPr>
          <p:cNvPr id="7" name="Rectangle 6"/>
          <p:cNvSpPr/>
          <p:nvPr/>
        </p:nvSpPr>
        <p:spPr>
          <a:xfrm>
            <a:off x="8610600" y="2736342"/>
            <a:ext cx="2240037" cy="400110"/>
          </a:xfrm>
          <a:prstGeom prst="rect">
            <a:avLst/>
          </a:prstGeom>
        </p:spPr>
        <p:txBody>
          <a:bodyPr wrap="none">
            <a:spAutoFit/>
          </a:bodyPr>
          <a:lstStyle/>
          <a:p>
            <a:r>
              <a:rPr lang="en-US" sz="2000" i="1" dirty="0"/>
              <a:t>Standard </a:t>
            </a:r>
            <a:r>
              <a:rPr lang="en-US" sz="2000" i="1" dirty="0" err="1"/>
              <a:t>LoRaWAN</a:t>
            </a:r>
            <a:endParaRPr lang="en-US" sz="2000" i="1" dirty="0"/>
          </a:p>
        </p:txBody>
      </p:sp>
    </p:spTree>
    <p:extLst>
      <p:ext uri="{BB962C8B-B14F-4D97-AF65-F5344CB8AC3E}">
        <p14:creationId xmlns:p14="http://schemas.microsoft.com/office/powerpoint/2010/main" val="1476767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518" y="2736342"/>
            <a:ext cx="5400675" cy="3238500"/>
          </a:xfrm>
          <a:prstGeom prst="rect">
            <a:avLst/>
          </a:prstGeom>
        </p:spPr>
      </p:pic>
      <p:sp>
        <p:nvSpPr>
          <p:cNvPr id="2" name="Title 1"/>
          <p:cNvSpPr>
            <a:spLocks noGrp="1"/>
          </p:cNvSpPr>
          <p:nvPr>
            <p:ph type="title"/>
          </p:nvPr>
        </p:nvSpPr>
        <p:spPr/>
        <p:txBody>
          <a:bodyPr/>
          <a:lstStyle/>
          <a:p>
            <a:r>
              <a:rPr lang="en-US" dirty="0" smtClean="0"/>
              <a:t>Throughput performance</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27</a:t>
            </a:fld>
            <a:endParaRPr lang="en-US"/>
          </a:p>
        </p:txBody>
      </p:sp>
      <p:sp>
        <p:nvSpPr>
          <p:cNvPr id="6" name="Rectangle 5"/>
          <p:cNvSpPr/>
          <p:nvPr/>
        </p:nvSpPr>
        <p:spPr>
          <a:xfrm>
            <a:off x="838200" y="1982682"/>
            <a:ext cx="5687967" cy="461665"/>
          </a:xfrm>
          <a:prstGeom prst="rect">
            <a:avLst/>
          </a:prstGeom>
        </p:spPr>
        <p:txBody>
          <a:bodyPr wrap="none">
            <a:spAutoFit/>
          </a:bodyPr>
          <a:lstStyle/>
          <a:p>
            <a:r>
              <a:rPr lang="en-US" sz="2400" b="1" dirty="0"/>
              <a:t>Aggregated throughput of received packets</a:t>
            </a:r>
          </a:p>
        </p:txBody>
      </p:sp>
      <p:sp>
        <p:nvSpPr>
          <p:cNvPr id="7" name="Rectangle 6"/>
          <p:cNvSpPr/>
          <p:nvPr/>
        </p:nvSpPr>
        <p:spPr>
          <a:xfrm>
            <a:off x="8610600" y="2736342"/>
            <a:ext cx="1219757" cy="707886"/>
          </a:xfrm>
          <a:prstGeom prst="rect">
            <a:avLst/>
          </a:prstGeom>
        </p:spPr>
        <p:txBody>
          <a:bodyPr wrap="none">
            <a:spAutoFit/>
          </a:bodyPr>
          <a:lstStyle/>
          <a:p>
            <a:r>
              <a:rPr lang="en-US" sz="2000" i="1" dirty="0" smtClean="0"/>
              <a:t>Choir</a:t>
            </a:r>
          </a:p>
          <a:p>
            <a:r>
              <a:rPr lang="en-US" sz="2000" dirty="0" err="1" smtClean="0"/>
              <a:t>LoRaWAN</a:t>
            </a:r>
            <a:endParaRPr lang="en-US" sz="2000" dirty="0"/>
          </a:p>
        </p:txBody>
      </p:sp>
    </p:spTree>
    <p:extLst>
      <p:ext uri="{BB962C8B-B14F-4D97-AF65-F5344CB8AC3E}">
        <p14:creationId xmlns:p14="http://schemas.microsoft.com/office/powerpoint/2010/main" val="2538917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518" y="2736342"/>
            <a:ext cx="5400675" cy="3238500"/>
          </a:xfrm>
          <a:prstGeom prst="rect">
            <a:avLst/>
          </a:prstGeom>
        </p:spPr>
      </p:pic>
      <p:sp>
        <p:nvSpPr>
          <p:cNvPr id="2" name="Title 1"/>
          <p:cNvSpPr>
            <a:spLocks noGrp="1"/>
          </p:cNvSpPr>
          <p:nvPr>
            <p:ph type="title"/>
          </p:nvPr>
        </p:nvSpPr>
        <p:spPr/>
        <p:txBody>
          <a:bodyPr/>
          <a:lstStyle/>
          <a:p>
            <a:r>
              <a:rPr lang="en-US" dirty="0" smtClean="0"/>
              <a:t>Throughput performance</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28</a:t>
            </a:fld>
            <a:endParaRPr lang="en-US"/>
          </a:p>
        </p:txBody>
      </p:sp>
      <p:sp>
        <p:nvSpPr>
          <p:cNvPr id="6" name="Rectangle 5"/>
          <p:cNvSpPr/>
          <p:nvPr/>
        </p:nvSpPr>
        <p:spPr>
          <a:xfrm>
            <a:off x="838200" y="1982682"/>
            <a:ext cx="5687967" cy="461665"/>
          </a:xfrm>
          <a:prstGeom prst="rect">
            <a:avLst/>
          </a:prstGeom>
        </p:spPr>
        <p:txBody>
          <a:bodyPr wrap="none">
            <a:spAutoFit/>
          </a:bodyPr>
          <a:lstStyle/>
          <a:p>
            <a:r>
              <a:rPr lang="en-US" sz="2400" b="1" dirty="0"/>
              <a:t>Aggregated throughput of received packets</a:t>
            </a:r>
          </a:p>
        </p:txBody>
      </p:sp>
      <p:sp>
        <p:nvSpPr>
          <p:cNvPr id="7" name="Rectangle 6"/>
          <p:cNvSpPr/>
          <p:nvPr/>
        </p:nvSpPr>
        <p:spPr>
          <a:xfrm>
            <a:off x="8610600" y="2736342"/>
            <a:ext cx="1219757" cy="1015663"/>
          </a:xfrm>
          <a:prstGeom prst="rect">
            <a:avLst/>
          </a:prstGeom>
        </p:spPr>
        <p:txBody>
          <a:bodyPr wrap="none">
            <a:spAutoFit/>
          </a:bodyPr>
          <a:lstStyle/>
          <a:p>
            <a:r>
              <a:rPr lang="en-US" sz="2000" i="1" dirty="0" err="1" smtClean="0"/>
              <a:t>FTrack</a:t>
            </a:r>
            <a:endParaRPr lang="en-US" sz="2000" i="1" dirty="0" smtClean="0"/>
          </a:p>
          <a:p>
            <a:r>
              <a:rPr lang="en-US" sz="2000" dirty="0" smtClean="0"/>
              <a:t>Choir</a:t>
            </a:r>
          </a:p>
          <a:p>
            <a:r>
              <a:rPr lang="en-US" sz="2000" dirty="0" err="1" smtClean="0"/>
              <a:t>LoRaWAN</a:t>
            </a:r>
            <a:endParaRPr lang="en-US" sz="2000" dirty="0"/>
          </a:p>
        </p:txBody>
      </p:sp>
    </p:spTree>
    <p:extLst>
      <p:ext uri="{BB962C8B-B14F-4D97-AF65-F5344CB8AC3E}">
        <p14:creationId xmlns:p14="http://schemas.microsoft.com/office/powerpoint/2010/main" val="27611975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518" y="2736342"/>
            <a:ext cx="5400675" cy="3238500"/>
          </a:xfrm>
          <a:prstGeom prst="rect">
            <a:avLst/>
          </a:prstGeom>
        </p:spPr>
      </p:pic>
      <p:sp>
        <p:nvSpPr>
          <p:cNvPr id="2" name="Title 1"/>
          <p:cNvSpPr>
            <a:spLocks noGrp="1"/>
          </p:cNvSpPr>
          <p:nvPr>
            <p:ph type="title"/>
          </p:nvPr>
        </p:nvSpPr>
        <p:spPr/>
        <p:txBody>
          <a:bodyPr/>
          <a:lstStyle/>
          <a:p>
            <a:r>
              <a:rPr lang="en-US" dirty="0" smtClean="0"/>
              <a:t>Throughput performance</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29</a:t>
            </a:fld>
            <a:endParaRPr lang="en-US"/>
          </a:p>
        </p:txBody>
      </p:sp>
      <p:sp>
        <p:nvSpPr>
          <p:cNvPr id="6" name="Rectangle 5"/>
          <p:cNvSpPr/>
          <p:nvPr/>
        </p:nvSpPr>
        <p:spPr>
          <a:xfrm>
            <a:off x="838200" y="1982682"/>
            <a:ext cx="5687967" cy="461665"/>
          </a:xfrm>
          <a:prstGeom prst="rect">
            <a:avLst/>
          </a:prstGeom>
        </p:spPr>
        <p:txBody>
          <a:bodyPr wrap="none">
            <a:spAutoFit/>
          </a:bodyPr>
          <a:lstStyle/>
          <a:p>
            <a:r>
              <a:rPr lang="en-US" sz="2400" b="1" dirty="0"/>
              <a:t>Aggregated throughput of received packets</a:t>
            </a:r>
          </a:p>
        </p:txBody>
      </p:sp>
      <p:sp>
        <p:nvSpPr>
          <p:cNvPr id="7" name="Rectangle 6"/>
          <p:cNvSpPr/>
          <p:nvPr/>
        </p:nvSpPr>
        <p:spPr>
          <a:xfrm>
            <a:off x="8610600" y="2736342"/>
            <a:ext cx="1219757" cy="1323439"/>
          </a:xfrm>
          <a:prstGeom prst="rect">
            <a:avLst/>
          </a:prstGeom>
        </p:spPr>
        <p:txBody>
          <a:bodyPr wrap="none">
            <a:spAutoFit/>
          </a:bodyPr>
          <a:lstStyle/>
          <a:p>
            <a:r>
              <a:rPr lang="en-US" sz="2000" i="1" dirty="0" smtClean="0"/>
              <a:t>MIMO</a:t>
            </a:r>
          </a:p>
          <a:p>
            <a:r>
              <a:rPr lang="en-US" sz="2000" dirty="0" err="1" smtClean="0"/>
              <a:t>FTrack</a:t>
            </a:r>
            <a:endParaRPr lang="en-US" sz="2000" dirty="0" smtClean="0"/>
          </a:p>
          <a:p>
            <a:r>
              <a:rPr lang="en-US" sz="2000" dirty="0" smtClean="0"/>
              <a:t>Choir</a:t>
            </a:r>
          </a:p>
          <a:p>
            <a:r>
              <a:rPr lang="en-US" sz="2000" dirty="0" err="1" smtClean="0"/>
              <a:t>LoRaWAN</a:t>
            </a:r>
            <a:endParaRPr lang="en-US" sz="2000" dirty="0"/>
          </a:p>
        </p:txBody>
      </p:sp>
    </p:spTree>
    <p:extLst>
      <p:ext uri="{BB962C8B-B14F-4D97-AF65-F5344CB8AC3E}">
        <p14:creationId xmlns:p14="http://schemas.microsoft.com/office/powerpoint/2010/main" val="1770815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36" y="2654186"/>
            <a:ext cx="3341180" cy="1828800"/>
          </a:xfrm>
          <a:prstGeom prst="rect">
            <a:avLst/>
          </a:prstGeom>
        </p:spPr>
      </p:pic>
      <p:sp>
        <p:nvSpPr>
          <p:cNvPr id="2" name="Title 1"/>
          <p:cNvSpPr>
            <a:spLocks noGrp="1"/>
          </p:cNvSpPr>
          <p:nvPr>
            <p:ph type="title"/>
          </p:nvPr>
        </p:nvSpPr>
        <p:spPr/>
        <p:txBody>
          <a:bodyPr/>
          <a:lstStyle/>
          <a:p>
            <a:r>
              <a:rPr lang="en-US" dirty="0" err="1" smtClean="0"/>
              <a:t>LoRa</a:t>
            </a:r>
            <a:r>
              <a:rPr lang="en-US" dirty="0" smtClean="0"/>
              <a:t> </a:t>
            </a:r>
            <a:r>
              <a:rPr lang="en-US" altLang="zh-CN" dirty="0" smtClean="0"/>
              <a:t>primer</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3</a:t>
            </a:fld>
            <a:endParaRPr lang="en-US" dirty="0"/>
          </a:p>
        </p:txBody>
      </p:sp>
      <p:sp>
        <p:nvSpPr>
          <p:cNvPr id="5" name="TextBox 4"/>
          <p:cNvSpPr txBox="1"/>
          <p:nvPr/>
        </p:nvSpPr>
        <p:spPr>
          <a:xfrm>
            <a:off x="1479628" y="2218692"/>
            <a:ext cx="1500732" cy="461665"/>
          </a:xfrm>
          <a:prstGeom prst="rect">
            <a:avLst/>
          </a:prstGeom>
          <a:noFill/>
        </p:spPr>
        <p:txBody>
          <a:bodyPr wrap="none" rtlCol="0">
            <a:spAutoFit/>
          </a:bodyPr>
          <a:lstStyle/>
          <a:p>
            <a:r>
              <a:rPr lang="en-US" altLang="zh-CN" sz="2400" dirty="0" smtClean="0"/>
              <a:t>Base chirp</a:t>
            </a:r>
            <a:endParaRPr lang="en-US" sz="2400" dirty="0"/>
          </a:p>
        </p:txBody>
      </p:sp>
      <p:sp>
        <p:nvSpPr>
          <p:cNvPr id="7" name="TextBox 6"/>
          <p:cNvSpPr txBox="1"/>
          <p:nvPr/>
        </p:nvSpPr>
        <p:spPr>
          <a:xfrm>
            <a:off x="4867068" y="2218692"/>
            <a:ext cx="3121239" cy="461665"/>
          </a:xfrm>
          <a:prstGeom prst="rect">
            <a:avLst/>
          </a:prstGeom>
          <a:noFill/>
        </p:spPr>
        <p:txBody>
          <a:bodyPr wrap="none" rtlCol="0">
            <a:spAutoFit/>
          </a:bodyPr>
          <a:lstStyle/>
          <a:p>
            <a:r>
              <a:rPr lang="en-US" altLang="zh-CN" sz="2400" dirty="0" smtClean="0"/>
              <a:t>Modulated symbol #63</a:t>
            </a:r>
            <a:endParaRPr lang="en-US" sz="2400" dirty="0"/>
          </a:p>
        </p:txBody>
      </p:sp>
      <p:sp>
        <p:nvSpPr>
          <p:cNvPr id="9" name="TextBox 8"/>
          <p:cNvSpPr txBox="1"/>
          <p:nvPr/>
        </p:nvSpPr>
        <p:spPr>
          <a:xfrm>
            <a:off x="8357669" y="2218692"/>
            <a:ext cx="3276731" cy="461665"/>
          </a:xfrm>
          <a:prstGeom prst="rect">
            <a:avLst/>
          </a:prstGeom>
          <a:noFill/>
        </p:spPr>
        <p:txBody>
          <a:bodyPr wrap="none" rtlCol="0">
            <a:spAutoFit/>
          </a:bodyPr>
          <a:lstStyle/>
          <a:p>
            <a:r>
              <a:rPr lang="en-US" altLang="zh-CN" sz="2400" dirty="0"/>
              <a:t>Modulated symbol </a:t>
            </a:r>
            <a:r>
              <a:rPr lang="en-US" altLang="zh-CN" sz="2400" dirty="0" smtClean="0"/>
              <a:t>#191</a:t>
            </a:r>
            <a:endParaRPr lang="en-US" sz="2400" dirty="0"/>
          </a:p>
        </p:txBody>
      </p:sp>
      <mc:AlternateContent xmlns:mc="http://schemas.openxmlformats.org/markup-compatibility/2006" xmlns:a14="http://schemas.microsoft.com/office/drawing/2010/main">
        <mc:Choice Requires="a14">
          <p:sp>
            <p:nvSpPr>
              <p:cNvPr id="12" name="TextBox 11"/>
              <p:cNvSpPr txBox="1"/>
              <p:nvPr/>
            </p:nvSpPr>
            <p:spPr>
              <a:xfrm>
                <a:off x="1014153" y="4548737"/>
                <a:ext cx="2928366" cy="6440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d>
                            <m:dPr>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𝑘</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𝐵𝑊</m:t>
                                  </m:r>
                                </m:num>
                                <m:den>
                                  <m:r>
                                    <a:rPr lang="en-US" sz="2400" b="0" i="1" smtClean="0">
                                      <a:latin typeface="Cambria Math" panose="02040503050406030204" pitchFamily="18" charset="0"/>
                                      <a:ea typeface="Cambria Math" panose="02040503050406030204" pitchFamily="18" charset="0"/>
                                    </a:rPr>
                                    <m:t>2</m:t>
                                  </m:r>
                                </m:den>
                              </m:f>
                            </m:e>
                          </m:d>
                          <m:r>
                            <a:rPr lang="en-US" sz="2400" b="0" i="1" smtClean="0">
                              <a:latin typeface="Cambria Math" panose="02040503050406030204" pitchFamily="18" charset="0"/>
                              <a:ea typeface="Cambria Math" panose="02040503050406030204" pitchFamily="18" charset="0"/>
                            </a:rPr>
                            <m:t>𝑡</m:t>
                          </m:r>
                        </m:sup>
                      </m:sSup>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014153" y="4548737"/>
                <a:ext cx="2928366" cy="6440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853966" y="4607631"/>
                <a:ext cx="3196581" cy="4816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sSub>
                            <m:sSubPr>
                              <m:ctrlPr>
                                <a:rPr lang="en-US" sz="2400" b="1" i="1" smtClean="0">
                                  <a:solidFill>
                                    <a:srgbClr val="C00000"/>
                                  </a:solidFill>
                                  <a:latin typeface="Cambria Math" panose="02040503050406030204" pitchFamily="18" charset="0"/>
                                  <a:ea typeface="Cambria Math" panose="02040503050406030204" pitchFamily="18" charset="0"/>
                                </a:rPr>
                              </m:ctrlPr>
                            </m:sSubPr>
                            <m:e>
                              <m:r>
                                <a:rPr lang="en-US" sz="2400" b="1" i="1">
                                  <a:solidFill>
                                    <a:srgbClr val="C00000"/>
                                  </a:solidFill>
                                  <a:latin typeface="Cambria Math" panose="02040503050406030204" pitchFamily="18" charset="0"/>
                                  <a:ea typeface="Cambria Math" panose="02040503050406030204" pitchFamily="18" charset="0"/>
                                </a:rPr>
                                <m:t>𝒇</m:t>
                              </m:r>
                            </m:e>
                            <m:sub>
                              <m:r>
                                <a:rPr lang="en-US" sz="2400" b="1" i="1">
                                  <a:solidFill>
                                    <a:srgbClr val="C00000"/>
                                  </a:solidFill>
                                  <a:latin typeface="Cambria Math" panose="02040503050406030204" pitchFamily="18" charset="0"/>
                                  <a:ea typeface="Cambria Math" panose="02040503050406030204" pitchFamily="18" charset="0"/>
                                </a:rPr>
                                <m:t>𝒔𝒚𝒎</m:t>
                              </m:r>
                            </m:sub>
                          </m:sSub>
                          <m:r>
                            <a:rPr lang="en-US" sz="2400" b="0" i="1" smtClean="0">
                              <a:latin typeface="Cambria Math" panose="02040503050406030204" pitchFamily="18" charset="0"/>
                              <a:ea typeface="Cambria Math" panose="02040503050406030204" pitchFamily="18" charset="0"/>
                            </a:rPr>
                            <m:t>𝑡</m:t>
                          </m:r>
                        </m:sup>
                      </m:sSup>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853966" y="4607631"/>
                <a:ext cx="3196581" cy="48160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369129" y="5486382"/>
                <a:ext cx="3500445" cy="629660"/>
              </a:xfrm>
              <a:prstGeom prst="rect">
                <a:avLst/>
              </a:prstGeom>
              <a:noFill/>
            </p:spPr>
            <p:txBody>
              <a:bodyPr wrap="none" rtlCol="0">
                <a:spAutoFit/>
              </a:bodyPr>
              <a:lstStyle/>
              <a:p>
                <a14:m>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𝒌</m:t>
                        </m:r>
                      </m:num>
                      <m:den>
                        <m:r>
                          <a:rPr lang="en-US" sz="2400" b="1" i="1" smtClean="0">
                            <a:latin typeface="Cambria Math" panose="02040503050406030204" pitchFamily="18" charset="0"/>
                          </a:rPr>
                          <m:t>𝟐</m:t>
                        </m:r>
                      </m:den>
                    </m:f>
                  </m:oMath>
                </a14:m>
                <a:r>
                  <a:rPr lang="en-US" sz="2400" b="1" i="1" dirty="0" smtClean="0"/>
                  <a:t>:</a:t>
                </a:r>
                <a:r>
                  <a:rPr lang="en-US" sz="2400" dirty="0" smtClean="0"/>
                  <a:t> slope of chirp frequency</a:t>
                </a:r>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369129" y="5486382"/>
                <a:ext cx="3500445" cy="629660"/>
              </a:xfrm>
              <a:prstGeom prst="rect">
                <a:avLst/>
              </a:prstGeom>
              <a:blipFill>
                <a:blip r:embed="rId6"/>
                <a:stretch>
                  <a:fillRect r="-1220" b="-9709"/>
                </a:stretch>
              </a:blipFill>
            </p:spPr>
            <p:txBody>
              <a:bodyPr/>
              <a:lstStyle/>
              <a:p>
                <a:r>
                  <a:rPr lang="en-US">
                    <a:noFill/>
                  </a:rPr>
                  <a:t> </a:t>
                </a:r>
              </a:p>
            </p:txBody>
          </p:sp>
        </mc:Fallback>
      </mc:AlternateContent>
      <p:sp>
        <p:nvSpPr>
          <p:cNvPr id="17" name="Right Arrow 16"/>
          <p:cNvSpPr/>
          <p:nvPr/>
        </p:nvSpPr>
        <p:spPr>
          <a:xfrm>
            <a:off x="4094920" y="3321507"/>
            <a:ext cx="470984" cy="275805"/>
          </a:xfrm>
          <a:prstGeom prst="rightArrow">
            <a:avLst/>
          </a:prstGeom>
          <a:solidFill>
            <a:srgbClr val="990033">
              <a:alpha val="20000"/>
            </a:srgbClr>
          </a:solidFill>
          <a:ln w="25400">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094920" y="4737436"/>
            <a:ext cx="470984" cy="275805"/>
          </a:xfrm>
          <a:prstGeom prst="rightArrow">
            <a:avLst/>
          </a:prstGeom>
          <a:solidFill>
            <a:srgbClr val="990033">
              <a:alpha val="20000"/>
            </a:srgbClr>
          </a:solidFill>
          <a:ln w="25400">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7271" y="2654186"/>
            <a:ext cx="3341180" cy="18288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63338" y="2654186"/>
            <a:ext cx="3341180" cy="1828800"/>
          </a:xfrm>
          <a:prstGeom prst="rect">
            <a:avLst/>
          </a:prstGeom>
        </p:spPr>
      </p:pic>
      <p:cxnSp>
        <p:nvCxnSpPr>
          <p:cNvPr id="15" name="Straight Arrow Connector 14"/>
          <p:cNvCxnSpPr/>
          <p:nvPr/>
        </p:nvCxnSpPr>
        <p:spPr>
          <a:xfrm>
            <a:off x="1238049" y="2725861"/>
            <a:ext cx="0" cy="1349131"/>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90552" y="2817242"/>
            <a:ext cx="1715854" cy="461665"/>
          </a:xfrm>
          <a:prstGeom prst="rect">
            <a:avLst/>
          </a:prstGeom>
          <a:noFill/>
        </p:spPr>
        <p:txBody>
          <a:bodyPr wrap="none" rtlCol="0">
            <a:spAutoFit/>
          </a:bodyPr>
          <a:lstStyle/>
          <a:p>
            <a:r>
              <a:rPr lang="en-US" sz="2400" b="1" i="1" dirty="0" smtClean="0">
                <a:solidFill>
                  <a:srgbClr val="FF0000"/>
                </a:solidFill>
              </a:rPr>
              <a:t>BW=250kHz</a:t>
            </a:r>
            <a:endParaRPr lang="en-US" sz="2400" b="1" i="1" dirty="0">
              <a:solidFill>
                <a:srgbClr val="FF0000"/>
              </a:solidFill>
            </a:endParaRPr>
          </a:p>
        </p:txBody>
      </p:sp>
      <p:sp>
        <p:nvSpPr>
          <p:cNvPr id="20" name="TextBox 19"/>
          <p:cNvSpPr txBox="1"/>
          <p:nvPr/>
        </p:nvSpPr>
        <p:spPr>
          <a:xfrm>
            <a:off x="574322" y="1605959"/>
            <a:ext cx="6850606" cy="523220"/>
          </a:xfrm>
          <a:prstGeom prst="rect">
            <a:avLst/>
          </a:prstGeom>
          <a:noFill/>
          <a:ln w="19050">
            <a:noFill/>
          </a:ln>
        </p:spPr>
        <p:txBody>
          <a:bodyPr wrap="square" rtlCol="0">
            <a:spAutoFit/>
          </a:bodyPr>
          <a:lstStyle/>
          <a:p>
            <a:r>
              <a:rPr lang="en-US" sz="2800" b="1" dirty="0" smtClean="0"/>
              <a:t>Modulation: Chirp </a:t>
            </a:r>
            <a:r>
              <a:rPr lang="en-US" sz="2800" b="1" dirty="0"/>
              <a:t>Spread Spectrum (CSS</a:t>
            </a:r>
            <a:r>
              <a:rPr lang="en-US" sz="2800" b="1" dirty="0" smtClean="0"/>
              <a:t>)</a:t>
            </a:r>
            <a:endParaRPr lang="en-US" sz="2800" b="1" dirty="0"/>
          </a:p>
        </p:txBody>
      </p:sp>
    </p:spTree>
    <p:extLst>
      <p:ext uri="{BB962C8B-B14F-4D97-AF65-F5344CB8AC3E}">
        <p14:creationId xmlns:p14="http://schemas.microsoft.com/office/powerpoint/2010/main" val="1525846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518" y="2736342"/>
            <a:ext cx="5400675" cy="3238500"/>
          </a:xfrm>
          <a:prstGeom prst="rect">
            <a:avLst/>
          </a:prstGeom>
        </p:spPr>
      </p:pic>
      <p:sp>
        <p:nvSpPr>
          <p:cNvPr id="2" name="Title 1"/>
          <p:cNvSpPr>
            <a:spLocks noGrp="1"/>
          </p:cNvSpPr>
          <p:nvPr>
            <p:ph type="title"/>
          </p:nvPr>
        </p:nvSpPr>
        <p:spPr/>
        <p:txBody>
          <a:bodyPr/>
          <a:lstStyle/>
          <a:p>
            <a:r>
              <a:rPr lang="en-US" dirty="0" smtClean="0"/>
              <a:t>Throughput performance</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30</a:t>
            </a:fld>
            <a:endParaRPr lang="en-US"/>
          </a:p>
        </p:txBody>
      </p:sp>
      <p:sp>
        <p:nvSpPr>
          <p:cNvPr id="6" name="Rectangle 5"/>
          <p:cNvSpPr/>
          <p:nvPr/>
        </p:nvSpPr>
        <p:spPr>
          <a:xfrm>
            <a:off x="838200" y="1982682"/>
            <a:ext cx="5687967" cy="461665"/>
          </a:xfrm>
          <a:prstGeom prst="rect">
            <a:avLst/>
          </a:prstGeom>
        </p:spPr>
        <p:txBody>
          <a:bodyPr wrap="none">
            <a:spAutoFit/>
          </a:bodyPr>
          <a:lstStyle/>
          <a:p>
            <a:r>
              <a:rPr lang="en-US" sz="2400" b="1" dirty="0"/>
              <a:t>Aggregated throughput of received packets</a:t>
            </a:r>
          </a:p>
        </p:txBody>
      </p:sp>
      <p:sp>
        <p:nvSpPr>
          <p:cNvPr id="7" name="Rectangle 6"/>
          <p:cNvSpPr/>
          <p:nvPr/>
        </p:nvSpPr>
        <p:spPr>
          <a:xfrm>
            <a:off x="8610600" y="2736342"/>
            <a:ext cx="1503938" cy="1631216"/>
          </a:xfrm>
          <a:prstGeom prst="rect">
            <a:avLst/>
          </a:prstGeom>
        </p:spPr>
        <p:txBody>
          <a:bodyPr wrap="none">
            <a:spAutoFit/>
          </a:bodyPr>
          <a:lstStyle/>
          <a:p>
            <a:r>
              <a:rPr lang="en-US" sz="2000" i="1" dirty="0" err="1" smtClean="0"/>
              <a:t>PCube</a:t>
            </a:r>
            <a:r>
              <a:rPr lang="en-US" sz="2000" i="1" dirty="0" smtClean="0"/>
              <a:t> (2 Rx)</a:t>
            </a:r>
          </a:p>
          <a:p>
            <a:r>
              <a:rPr lang="en-US" sz="2000" dirty="0" smtClean="0"/>
              <a:t>MIMO</a:t>
            </a:r>
          </a:p>
          <a:p>
            <a:r>
              <a:rPr lang="en-US" sz="2000" dirty="0" err="1" smtClean="0"/>
              <a:t>FTrack</a:t>
            </a:r>
            <a:endParaRPr lang="en-US" sz="2000" dirty="0" smtClean="0"/>
          </a:p>
          <a:p>
            <a:r>
              <a:rPr lang="en-US" sz="2000" dirty="0" smtClean="0"/>
              <a:t>Choir</a:t>
            </a:r>
          </a:p>
          <a:p>
            <a:r>
              <a:rPr lang="en-US" sz="2000" dirty="0" err="1" smtClean="0"/>
              <a:t>LoRaWAN</a:t>
            </a:r>
            <a:endParaRPr lang="en-US" sz="2000" dirty="0"/>
          </a:p>
        </p:txBody>
      </p:sp>
    </p:spTree>
    <p:extLst>
      <p:ext uri="{BB962C8B-B14F-4D97-AF65-F5344CB8AC3E}">
        <p14:creationId xmlns:p14="http://schemas.microsoft.com/office/powerpoint/2010/main" val="8010442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518" y="2736342"/>
            <a:ext cx="5400675" cy="3238500"/>
          </a:xfrm>
          <a:prstGeom prst="rect">
            <a:avLst/>
          </a:prstGeom>
        </p:spPr>
      </p:pic>
      <p:sp>
        <p:nvSpPr>
          <p:cNvPr id="2" name="Title 1"/>
          <p:cNvSpPr>
            <a:spLocks noGrp="1"/>
          </p:cNvSpPr>
          <p:nvPr>
            <p:ph type="title"/>
          </p:nvPr>
        </p:nvSpPr>
        <p:spPr/>
        <p:txBody>
          <a:bodyPr/>
          <a:lstStyle/>
          <a:p>
            <a:r>
              <a:rPr lang="en-US" dirty="0" smtClean="0"/>
              <a:t>Throughput performance</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31</a:t>
            </a:fld>
            <a:endParaRPr lang="en-US"/>
          </a:p>
        </p:txBody>
      </p:sp>
      <p:sp>
        <p:nvSpPr>
          <p:cNvPr id="6" name="Rectangle 5"/>
          <p:cNvSpPr/>
          <p:nvPr/>
        </p:nvSpPr>
        <p:spPr>
          <a:xfrm>
            <a:off x="838200" y="1982682"/>
            <a:ext cx="5687967" cy="461665"/>
          </a:xfrm>
          <a:prstGeom prst="rect">
            <a:avLst/>
          </a:prstGeom>
        </p:spPr>
        <p:txBody>
          <a:bodyPr wrap="none">
            <a:spAutoFit/>
          </a:bodyPr>
          <a:lstStyle/>
          <a:p>
            <a:r>
              <a:rPr lang="en-US" sz="2400" b="1" dirty="0"/>
              <a:t>Aggregated throughput of received packets</a:t>
            </a:r>
          </a:p>
        </p:txBody>
      </p:sp>
      <p:sp>
        <p:nvSpPr>
          <p:cNvPr id="7" name="Rectangle 6"/>
          <p:cNvSpPr/>
          <p:nvPr/>
        </p:nvSpPr>
        <p:spPr>
          <a:xfrm>
            <a:off x="8610600" y="2736342"/>
            <a:ext cx="1503938" cy="1938992"/>
          </a:xfrm>
          <a:prstGeom prst="rect">
            <a:avLst/>
          </a:prstGeom>
        </p:spPr>
        <p:txBody>
          <a:bodyPr wrap="none">
            <a:spAutoFit/>
          </a:bodyPr>
          <a:lstStyle/>
          <a:p>
            <a:r>
              <a:rPr lang="en-US" sz="2000" i="1" dirty="0" err="1" smtClean="0"/>
              <a:t>PCube</a:t>
            </a:r>
            <a:r>
              <a:rPr lang="en-US" sz="2000" i="1" dirty="0" smtClean="0"/>
              <a:t> (8 Rx)</a:t>
            </a:r>
          </a:p>
          <a:p>
            <a:r>
              <a:rPr lang="en-US" sz="2000" dirty="0" err="1"/>
              <a:t>PCube</a:t>
            </a:r>
            <a:r>
              <a:rPr lang="en-US" sz="2000" dirty="0"/>
              <a:t> (2 Rx)</a:t>
            </a:r>
            <a:endParaRPr lang="en-US" sz="2000" dirty="0" smtClean="0"/>
          </a:p>
          <a:p>
            <a:r>
              <a:rPr lang="en-US" sz="2000" dirty="0" smtClean="0"/>
              <a:t>MIMO</a:t>
            </a:r>
          </a:p>
          <a:p>
            <a:r>
              <a:rPr lang="en-US" sz="2000" dirty="0" err="1" smtClean="0"/>
              <a:t>FTrack</a:t>
            </a:r>
            <a:endParaRPr lang="en-US" sz="2000" dirty="0" smtClean="0"/>
          </a:p>
          <a:p>
            <a:r>
              <a:rPr lang="en-US" sz="2000" dirty="0" smtClean="0"/>
              <a:t>Choir</a:t>
            </a:r>
          </a:p>
          <a:p>
            <a:r>
              <a:rPr lang="en-US" sz="2000" dirty="0" err="1" smtClean="0"/>
              <a:t>LoRaWAN</a:t>
            </a:r>
            <a:endParaRPr lang="en-US" sz="2000" dirty="0"/>
          </a:p>
        </p:txBody>
      </p:sp>
    </p:spTree>
    <p:extLst>
      <p:ext uri="{BB962C8B-B14F-4D97-AF65-F5344CB8AC3E}">
        <p14:creationId xmlns:p14="http://schemas.microsoft.com/office/powerpoint/2010/main" val="2850925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32</a:t>
            </a:fld>
            <a:endParaRPr lang="en-US"/>
          </a:p>
        </p:txBody>
      </p:sp>
      <p:sp>
        <p:nvSpPr>
          <p:cNvPr id="4" name="TextBox 3"/>
          <p:cNvSpPr txBox="1"/>
          <p:nvPr/>
        </p:nvSpPr>
        <p:spPr>
          <a:xfrm>
            <a:off x="929949" y="1865376"/>
            <a:ext cx="9750243"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Collision recovery in a new phase domain, complementary with existing time- and frequency-domain approaches</a:t>
            </a:r>
            <a:endParaRPr lang="en-US" sz="2800" dirty="0"/>
          </a:p>
        </p:txBody>
      </p:sp>
      <p:sp>
        <p:nvSpPr>
          <p:cNvPr id="5" name="TextBox 4"/>
          <p:cNvSpPr txBox="1"/>
          <p:nvPr/>
        </p:nvSpPr>
        <p:spPr>
          <a:xfrm>
            <a:off x="929951" y="3302358"/>
            <a:ext cx="97502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Techniques for estimating/calibrating frequency and phase offsets of concurrent packets in the presence of collisions</a:t>
            </a:r>
            <a:endParaRPr lang="en-US" sz="2800" dirty="0"/>
          </a:p>
        </p:txBody>
      </p:sp>
      <p:sp>
        <p:nvSpPr>
          <p:cNvPr id="6" name="TextBox 5"/>
          <p:cNvSpPr txBox="1"/>
          <p:nvPr/>
        </p:nvSpPr>
        <p:spPr>
          <a:xfrm>
            <a:off x="929950" y="4739340"/>
            <a:ext cx="97502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Phase-based parallel packet decoder with higher decoding capability than traditional MIMO</a:t>
            </a:r>
            <a:endParaRPr lang="en-US" sz="2800" dirty="0"/>
          </a:p>
        </p:txBody>
      </p:sp>
    </p:spTree>
    <p:extLst>
      <p:ext uri="{BB962C8B-B14F-4D97-AF65-F5344CB8AC3E}">
        <p14:creationId xmlns:p14="http://schemas.microsoft.com/office/powerpoint/2010/main" val="11712086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89DFAED-0EC1-471F-AE92-29A31774D4BF}" type="slidenum">
              <a:rPr lang="en-US" smtClean="0"/>
              <a:t>33</a:t>
            </a:fld>
            <a:endParaRPr lang="en-US"/>
          </a:p>
        </p:txBody>
      </p:sp>
      <p:sp>
        <p:nvSpPr>
          <p:cNvPr id="4" name="TextBox 3"/>
          <p:cNvSpPr txBox="1"/>
          <p:nvPr/>
        </p:nvSpPr>
        <p:spPr>
          <a:xfrm>
            <a:off x="4578694" y="2644170"/>
            <a:ext cx="3034613" cy="1569660"/>
          </a:xfrm>
          <a:prstGeom prst="rect">
            <a:avLst/>
          </a:prstGeom>
          <a:noFill/>
        </p:spPr>
        <p:txBody>
          <a:bodyPr wrap="none" rtlCol="0">
            <a:spAutoFit/>
          </a:bodyPr>
          <a:lstStyle/>
          <a:p>
            <a:pPr algn="ctr"/>
            <a:r>
              <a:rPr lang="en-US" sz="4800" b="1" dirty="0" smtClean="0">
                <a:solidFill>
                  <a:srgbClr val="C00000"/>
                </a:solidFill>
              </a:rPr>
              <a:t>Thank you!</a:t>
            </a:r>
          </a:p>
          <a:p>
            <a:pPr algn="ctr"/>
            <a:r>
              <a:rPr lang="en-US" sz="4800" b="1" dirty="0" smtClean="0">
                <a:solidFill>
                  <a:srgbClr val="C00000"/>
                </a:solidFill>
              </a:rPr>
              <a:t>Q&amp;A</a:t>
            </a:r>
            <a:endParaRPr lang="en-US" sz="4800" b="1" dirty="0">
              <a:solidFill>
                <a:srgbClr val="C00000"/>
              </a:solidFill>
            </a:endParaRPr>
          </a:p>
        </p:txBody>
      </p:sp>
    </p:spTree>
    <p:extLst>
      <p:ext uri="{BB962C8B-B14F-4D97-AF65-F5344CB8AC3E}">
        <p14:creationId xmlns:p14="http://schemas.microsoft.com/office/powerpoint/2010/main" val="15810702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Calibration results</a:t>
            </a:r>
            <a:endParaRPr lang="en-US"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9DFAED-0EC1-471F-AE92-29A31774D4B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p:cNvSpPr txBox="1"/>
          <p:nvPr/>
        </p:nvSpPr>
        <p:spPr>
          <a:xfrm>
            <a:off x="329184" y="1857431"/>
            <a:ext cx="243872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Raw phase measurement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908" y="5118734"/>
            <a:ext cx="7145655" cy="16030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908" y="3418085"/>
            <a:ext cx="7145655" cy="160305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908" y="1717435"/>
            <a:ext cx="7145655" cy="1603058"/>
          </a:xfrm>
          <a:prstGeom prst="rect">
            <a:avLst/>
          </a:prstGeom>
        </p:spPr>
      </p:pic>
      <p:sp>
        <p:nvSpPr>
          <p:cNvPr id="9" name="TextBox 8"/>
          <p:cNvSpPr txBox="1"/>
          <p:nvPr/>
        </p:nvSpPr>
        <p:spPr>
          <a:xfrm>
            <a:off x="329184" y="3487236"/>
            <a:ext cx="243872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Calibrating for frequency offset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p:cNvSpPr txBox="1"/>
          <p:nvPr/>
        </p:nvSpPr>
        <p:spPr>
          <a:xfrm>
            <a:off x="329184" y="5199287"/>
            <a:ext cx="243872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Calibrating for phase offset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4542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title"/>
          </p:nvPr>
        </p:nvSpPr>
        <p:spPr/>
        <p:txBody>
          <a:bodyPr/>
          <a:lstStyle/>
          <a:p>
            <a:r>
              <a:rPr lang="en-US" dirty="0"/>
              <a:t>Scaling with multiple antennas</a:t>
            </a:r>
          </a:p>
        </p:txBody>
      </p:sp>
      <p:sp>
        <p:nvSpPr>
          <p:cNvPr id="3" name="Slide Number Placeholder 2"/>
          <p:cNvSpPr>
            <a:spLocks noGrp="1"/>
          </p:cNvSpPr>
          <p:nvPr>
            <p:ph type="sldNum" sz="quarter" idx="12"/>
          </p:nvPr>
        </p:nvSpPr>
        <p:spPr/>
        <p:txBody>
          <a:bodyPr/>
          <a:lstStyle/>
          <a:p>
            <a:fld id="{B89DFAED-0EC1-471F-AE92-29A31774D4BF}" type="slidenum">
              <a:rPr lang="en-US" smtClean="0"/>
              <a:t>35</a:t>
            </a:fld>
            <a:endParaRPr lang="en-US"/>
          </a:p>
        </p:txBody>
      </p:sp>
      <p:pic>
        <p:nvPicPr>
          <p:cNvPr id="6" name="Picture 5"/>
          <p:cNvPicPr>
            <a:picLocks noChangeAspect="1"/>
          </p:cNvPicPr>
          <p:nvPr/>
        </p:nvPicPr>
        <p:blipFill>
          <a:blip r:embed="rId2"/>
          <a:stretch>
            <a:fillRect/>
          </a:stretch>
        </p:blipFill>
        <p:spPr>
          <a:xfrm>
            <a:off x="1047750" y="2286000"/>
            <a:ext cx="1714500" cy="1577340"/>
          </a:xfrm>
          <a:prstGeom prst="rect">
            <a:avLst/>
          </a:prstGeom>
        </p:spPr>
      </p:pic>
      <p:pic>
        <p:nvPicPr>
          <p:cNvPr id="8" name="Picture 7"/>
          <p:cNvPicPr>
            <a:picLocks noChangeAspect="1"/>
          </p:cNvPicPr>
          <p:nvPr/>
        </p:nvPicPr>
        <p:blipFill>
          <a:blip r:embed="rId3"/>
          <a:stretch>
            <a:fillRect/>
          </a:stretch>
        </p:blipFill>
        <p:spPr>
          <a:xfrm>
            <a:off x="3321558" y="2286000"/>
            <a:ext cx="1714500" cy="1577340"/>
          </a:xfrm>
          <a:prstGeom prst="rect">
            <a:avLst/>
          </a:prstGeom>
        </p:spPr>
      </p:pic>
      <p:pic>
        <p:nvPicPr>
          <p:cNvPr id="9" name="Picture 8"/>
          <p:cNvPicPr>
            <a:picLocks noChangeAspect="1"/>
          </p:cNvPicPr>
          <p:nvPr/>
        </p:nvPicPr>
        <p:blipFill>
          <a:blip r:embed="rId4"/>
          <a:stretch>
            <a:fillRect/>
          </a:stretch>
        </p:blipFill>
        <p:spPr>
          <a:xfrm>
            <a:off x="5875782" y="2286000"/>
            <a:ext cx="1714500" cy="1577340"/>
          </a:xfrm>
          <a:prstGeom prst="rect">
            <a:avLst/>
          </a:prstGeom>
        </p:spPr>
      </p:pic>
      <p:pic>
        <p:nvPicPr>
          <p:cNvPr id="10" name="Picture 9"/>
          <p:cNvPicPr>
            <a:picLocks noChangeAspect="1"/>
          </p:cNvPicPr>
          <p:nvPr/>
        </p:nvPicPr>
        <p:blipFill>
          <a:blip r:embed="rId5"/>
          <a:stretch>
            <a:fillRect/>
          </a:stretch>
        </p:blipFill>
        <p:spPr>
          <a:xfrm>
            <a:off x="1047750" y="4185666"/>
            <a:ext cx="1714500" cy="1577340"/>
          </a:xfrm>
          <a:prstGeom prst="rect">
            <a:avLst/>
          </a:prstGeom>
        </p:spPr>
      </p:pic>
      <p:pic>
        <p:nvPicPr>
          <p:cNvPr id="11" name="Picture 10"/>
          <p:cNvPicPr>
            <a:picLocks noChangeAspect="1"/>
          </p:cNvPicPr>
          <p:nvPr/>
        </p:nvPicPr>
        <p:blipFill>
          <a:blip r:embed="rId6"/>
          <a:stretch>
            <a:fillRect/>
          </a:stretch>
        </p:blipFill>
        <p:spPr>
          <a:xfrm>
            <a:off x="3321558" y="4185666"/>
            <a:ext cx="1714500" cy="1577340"/>
          </a:xfrm>
          <a:prstGeom prst="rect">
            <a:avLst/>
          </a:prstGeom>
        </p:spPr>
      </p:pic>
      <p:pic>
        <p:nvPicPr>
          <p:cNvPr id="12" name="Picture 11"/>
          <p:cNvPicPr>
            <a:picLocks noChangeAspect="1"/>
          </p:cNvPicPr>
          <p:nvPr/>
        </p:nvPicPr>
        <p:blipFill>
          <a:blip r:embed="rId7"/>
          <a:stretch>
            <a:fillRect/>
          </a:stretch>
        </p:blipFill>
        <p:spPr>
          <a:xfrm>
            <a:off x="5875782" y="4185666"/>
            <a:ext cx="1714500" cy="1577340"/>
          </a:xfrm>
          <a:prstGeom prst="rect">
            <a:avLst/>
          </a:prstGeom>
        </p:spPr>
      </p:pic>
      <p:pic>
        <p:nvPicPr>
          <p:cNvPr id="13" name="Picture 12"/>
          <p:cNvPicPr>
            <a:picLocks noChangeAspect="1"/>
          </p:cNvPicPr>
          <p:nvPr/>
        </p:nvPicPr>
        <p:blipFill>
          <a:blip r:embed="rId8"/>
          <a:stretch>
            <a:fillRect/>
          </a:stretch>
        </p:blipFill>
        <p:spPr>
          <a:xfrm>
            <a:off x="8606028" y="4185666"/>
            <a:ext cx="2167128" cy="1577340"/>
          </a:xfrm>
          <a:prstGeom prst="rect">
            <a:avLst/>
          </a:prstGeom>
        </p:spPr>
      </p:pic>
      <p:sp>
        <p:nvSpPr>
          <p:cNvPr id="14" name="Down Arrow 13"/>
          <p:cNvSpPr/>
          <p:nvPr/>
        </p:nvSpPr>
        <p:spPr>
          <a:xfrm>
            <a:off x="1818894" y="3751326"/>
            <a:ext cx="172212" cy="256032"/>
          </a:xfrm>
          <a:prstGeom prst="down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4178808" y="3751326"/>
            <a:ext cx="172212" cy="256032"/>
          </a:xfrm>
          <a:prstGeom prst="down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6733032" y="3751326"/>
            <a:ext cx="172212" cy="256032"/>
          </a:xfrm>
          <a:prstGeom prst="down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8099298" y="4779264"/>
            <a:ext cx="330708" cy="195072"/>
          </a:xfrm>
          <a:prstGeom prst="rightArrow">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955548" y="4102608"/>
            <a:ext cx="6798564" cy="1712976"/>
          </a:xfrm>
          <a:prstGeom prst="roundRect">
            <a:avLst>
              <a:gd name="adj" fmla="val 7143"/>
            </a:avLst>
          </a:prstGeom>
          <a:noFill/>
          <a:ln w="190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204088" y="2609088"/>
            <a:ext cx="503664" cy="646331"/>
          </a:xfrm>
          <a:prstGeom prst="rect">
            <a:avLst/>
          </a:prstGeom>
          <a:noFill/>
        </p:spPr>
        <p:txBody>
          <a:bodyPr wrap="none" rtlCol="0">
            <a:spAutoFit/>
          </a:bodyPr>
          <a:lstStyle/>
          <a:p>
            <a:r>
              <a:rPr lang="en-US" sz="3600" dirty="0" smtClean="0"/>
              <a:t>…</a:t>
            </a:r>
            <a:endParaRPr lang="en-US" sz="3600" dirty="0"/>
          </a:p>
        </p:txBody>
      </p:sp>
      <p:sp>
        <p:nvSpPr>
          <p:cNvPr id="24" name="TextBox 23"/>
          <p:cNvSpPr txBox="1"/>
          <p:nvPr/>
        </p:nvSpPr>
        <p:spPr>
          <a:xfrm>
            <a:off x="5196096" y="4456098"/>
            <a:ext cx="503664" cy="646331"/>
          </a:xfrm>
          <a:prstGeom prst="rect">
            <a:avLst/>
          </a:prstGeom>
          <a:noFill/>
        </p:spPr>
        <p:txBody>
          <a:bodyPr wrap="none" rtlCol="0">
            <a:spAutoFit/>
          </a:bodyPr>
          <a:lstStyle/>
          <a:p>
            <a:r>
              <a:rPr lang="en-US" sz="3600" dirty="0" smtClean="0"/>
              <a:t>…</a:t>
            </a:r>
            <a:endParaRPr lang="en-US" sz="3600" dirty="0"/>
          </a:p>
        </p:txBody>
      </p:sp>
      <p:sp>
        <p:nvSpPr>
          <p:cNvPr id="26" name="TextBox 25"/>
          <p:cNvSpPr txBox="1"/>
          <p:nvPr/>
        </p:nvSpPr>
        <p:spPr>
          <a:xfrm>
            <a:off x="1254366" y="1868150"/>
            <a:ext cx="1473480" cy="461665"/>
          </a:xfrm>
          <a:prstGeom prst="rect">
            <a:avLst/>
          </a:prstGeom>
          <a:noFill/>
        </p:spPr>
        <p:txBody>
          <a:bodyPr wrap="none" rtlCol="0">
            <a:spAutoFit/>
          </a:bodyPr>
          <a:lstStyle/>
          <a:p>
            <a:r>
              <a:rPr lang="en-US" sz="2400" dirty="0" smtClean="0"/>
              <a:t>Rx-pair #1</a:t>
            </a:r>
            <a:endParaRPr lang="en-US" sz="2400" dirty="0"/>
          </a:p>
        </p:txBody>
      </p:sp>
      <p:sp>
        <p:nvSpPr>
          <p:cNvPr id="27" name="TextBox 26"/>
          <p:cNvSpPr txBox="1"/>
          <p:nvPr/>
        </p:nvSpPr>
        <p:spPr>
          <a:xfrm>
            <a:off x="3442068" y="1868150"/>
            <a:ext cx="1473480" cy="461665"/>
          </a:xfrm>
          <a:prstGeom prst="rect">
            <a:avLst/>
          </a:prstGeom>
          <a:noFill/>
        </p:spPr>
        <p:txBody>
          <a:bodyPr wrap="none" rtlCol="0">
            <a:spAutoFit/>
          </a:bodyPr>
          <a:lstStyle/>
          <a:p>
            <a:r>
              <a:rPr lang="en-US" sz="2400" dirty="0" smtClean="0"/>
              <a:t>Rx-pair #2</a:t>
            </a:r>
            <a:endParaRPr lang="en-US" sz="2400" dirty="0"/>
          </a:p>
        </p:txBody>
      </p:sp>
      <p:sp>
        <p:nvSpPr>
          <p:cNvPr id="28" name="TextBox 27"/>
          <p:cNvSpPr txBox="1"/>
          <p:nvPr/>
        </p:nvSpPr>
        <p:spPr>
          <a:xfrm>
            <a:off x="5996292" y="1852803"/>
            <a:ext cx="1487908" cy="461665"/>
          </a:xfrm>
          <a:prstGeom prst="rect">
            <a:avLst/>
          </a:prstGeom>
          <a:noFill/>
        </p:spPr>
        <p:txBody>
          <a:bodyPr wrap="none" rtlCol="0">
            <a:spAutoFit/>
          </a:bodyPr>
          <a:lstStyle/>
          <a:p>
            <a:r>
              <a:rPr lang="en-US" sz="2400" dirty="0" smtClean="0"/>
              <a:t>Rx-pair #</a:t>
            </a:r>
            <a:r>
              <a:rPr lang="en-US" sz="2400" i="1" dirty="0" smtClean="0"/>
              <a:t>N</a:t>
            </a:r>
            <a:endParaRPr lang="en-US" sz="2400" i="1" dirty="0"/>
          </a:p>
        </p:txBody>
      </p:sp>
      <p:sp>
        <p:nvSpPr>
          <p:cNvPr id="29" name="TextBox 28"/>
          <p:cNvSpPr txBox="1"/>
          <p:nvPr/>
        </p:nvSpPr>
        <p:spPr>
          <a:xfrm>
            <a:off x="1239938" y="5847207"/>
            <a:ext cx="3959995" cy="461665"/>
          </a:xfrm>
          <a:prstGeom prst="rect">
            <a:avLst/>
          </a:prstGeom>
          <a:noFill/>
        </p:spPr>
        <p:txBody>
          <a:bodyPr wrap="none" rtlCol="0">
            <a:spAutoFit/>
          </a:bodyPr>
          <a:lstStyle/>
          <a:p>
            <a:r>
              <a:rPr lang="en-US" sz="2400" b="1" i="1" dirty="0" smtClean="0"/>
              <a:t>Phase rotation and alignment</a:t>
            </a:r>
            <a:endParaRPr lang="en-US" sz="2400" b="1" i="1" dirty="0"/>
          </a:p>
        </p:txBody>
      </p:sp>
      <p:sp>
        <p:nvSpPr>
          <p:cNvPr id="30" name="TextBox 29"/>
          <p:cNvSpPr txBox="1"/>
          <p:nvPr/>
        </p:nvSpPr>
        <p:spPr>
          <a:xfrm>
            <a:off x="8326903" y="5804461"/>
            <a:ext cx="1555234" cy="461665"/>
          </a:xfrm>
          <a:prstGeom prst="rect">
            <a:avLst/>
          </a:prstGeom>
          <a:noFill/>
        </p:spPr>
        <p:txBody>
          <a:bodyPr wrap="none" rtlCol="0">
            <a:spAutoFit/>
          </a:bodyPr>
          <a:lstStyle/>
          <a:p>
            <a:r>
              <a:rPr lang="en-US" sz="2400" b="1" i="1" dirty="0" smtClean="0"/>
              <a:t>Combining</a:t>
            </a:r>
            <a:endParaRPr lang="en-US" sz="2400" b="1" i="1" dirty="0"/>
          </a:p>
        </p:txBody>
      </p:sp>
      <p:sp>
        <p:nvSpPr>
          <p:cNvPr id="31" name="TextBox 30"/>
          <p:cNvSpPr txBox="1"/>
          <p:nvPr/>
        </p:nvSpPr>
        <p:spPr>
          <a:xfrm>
            <a:off x="7757043" y="2613005"/>
            <a:ext cx="2744726" cy="461665"/>
          </a:xfrm>
          <a:prstGeom prst="rect">
            <a:avLst/>
          </a:prstGeom>
          <a:noFill/>
        </p:spPr>
        <p:txBody>
          <a:bodyPr wrap="none" rtlCol="0">
            <a:spAutoFit/>
          </a:bodyPr>
          <a:lstStyle/>
          <a:p>
            <a:r>
              <a:rPr lang="en-US" sz="2400" b="1" i="1" dirty="0" err="1" smtClean="0"/>
              <a:t>PDoA</a:t>
            </a:r>
            <a:r>
              <a:rPr lang="en-US" sz="2400" b="1" i="1" dirty="0" smtClean="0"/>
              <a:t> measurement</a:t>
            </a:r>
            <a:endParaRPr lang="en-US" sz="2400" b="1" i="1" dirty="0"/>
          </a:p>
        </p:txBody>
      </p:sp>
    </p:spTree>
    <p:extLst>
      <p:ext uri="{BB962C8B-B14F-4D97-AF65-F5344CB8AC3E}">
        <p14:creationId xmlns:p14="http://schemas.microsoft.com/office/powerpoint/2010/main" val="2628341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23"/>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par>
                          <p:cTn id="27" fill="hold">
                            <p:stCondLst>
                              <p:cond delay="500"/>
                            </p:stCondLst>
                            <p:childTnLst>
                              <p:par>
                                <p:cTn id="28" presetID="22" presetClass="entr" presetSubtype="1" fill="hold" grpId="0" nodeType="afterEffect">
                                  <p:stCondLst>
                                    <p:cond delay="50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par>
                          <p:cTn id="31" fill="hold">
                            <p:stCondLst>
                              <p:cond delay="1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par>
                          <p:cTn id="34" fill="hold">
                            <p:stCondLst>
                              <p:cond delay="1500"/>
                            </p:stCondLst>
                            <p:childTnLst>
                              <p:par>
                                <p:cTn id="35" presetID="1" presetClass="entr" presetSubtype="0" fill="hold" grpId="0" nodeType="afterEffect">
                                  <p:stCondLst>
                                    <p:cond delay="500"/>
                                  </p:stCondLst>
                                  <p:childTnLst>
                                    <p:set>
                                      <p:cBhvr>
                                        <p:cTn id="36" dur="1" fill="hold">
                                          <p:stCondLst>
                                            <p:cond delay="0"/>
                                          </p:stCondLst>
                                        </p:cTn>
                                        <p:tgtEl>
                                          <p:spTgt spid="24"/>
                                        </p:tgtEl>
                                        <p:attrNameLst>
                                          <p:attrName>style.visibility</p:attrName>
                                        </p:attrNameLst>
                                      </p:cBhvr>
                                      <p:to>
                                        <p:strVal val="visible"/>
                                      </p:to>
                                    </p:set>
                                  </p:childTnLst>
                                </p:cTn>
                              </p:par>
                            </p:childTnLst>
                          </p:cTn>
                        </p:par>
                        <p:par>
                          <p:cTn id="37" fill="hold">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2500"/>
                            </p:stCondLst>
                            <p:childTnLst>
                              <p:par>
                                <p:cTn id="42" presetID="1"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par>
                          <p:cTn id="51" fill="hold">
                            <p:stCondLst>
                              <p:cond delay="0"/>
                            </p:stCondLst>
                            <p:childTnLst>
                              <p:par>
                                <p:cTn id="52" presetID="22" presetClass="entr" presetSubtype="8" fill="hold" grpId="0" nodeType="afterEffect">
                                  <p:stCondLst>
                                    <p:cond delay="20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childTnLst>
                          </p:cTn>
                        </p:par>
                        <p:par>
                          <p:cTn id="55" fill="hold">
                            <p:stCondLst>
                              <p:cond delay="700"/>
                            </p:stCondLst>
                            <p:childTnLst>
                              <p:par>
                                <p:cTn id="56" presetID="1" presetClass="entr" presetSubtype="0"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childTnLst>
                          </p:cTn>
                        </p:par>
                        <p:par>
                          <p:cTn id="58" fill="hold">
                            <p:stCondLst>
                              <p:cond delay="700"/>
                            </p:stCondLst>
                            <p:childTnLst>
                              <p:par>
                                <p:cTn id="59" presetID="1" presetClass="entr" presetSubtype="0" fill="hold" nodeType="after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9" grpId="0" animBg="1"/>
      <p:bldP spid="21" grpId="0" animBg="1"/>
      <p:bldP spid="23" grpId="0"/>
      <p:bldP spid="24" grpId="0"/>
      <p:bldP spid="29" grpId="0"/>
      <p:bldP spid="30"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478" y="2748534"/>
            <a:ext cx="5400675" cy="3238500"/>
          </a:xfrm>
          <a:prstGeom prst="rect">
            <a:avLst/>
          </a:prstGeom>
        </p:spPr>
      </p:pic>
      <p:sp>
        <p:nvSpPr>
          <p:cNvPr id="2" name="Title 1"/>
          <p:cNvSpPr>
            <a:spLocks noGrp="1"/>
          </p:cNvSpPr>
          <p:nvPr>
            <p:ph type="title"/>
          </p:nvPr>
        </p:nvSpPr>
        <p:spPr/>
        <p:txBody>
          <a:bodyPr/>
          <a:lstStyle/>
          <a:p>
            <a:r>
              <a:rPr lang="en-US" dirty="0" smtClean="0"/>
              <a:t>Decoding capability</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36</a:t>
            </a:fld>
            <a:endParaRPr lang="en-US"/>
          </a:p>
        </p:txBody>
      </p:sp>
      <p:sp>
        <p:nvSpPr>
          <p:cNvPr id="6" name="Rectangle 5"/>
          <p:cNvSpPr/>
          <p:nvPr/>
        </p:nvSpPr>
        <p:spPr>
          <a:xfrm>
            <a:off x="838200" y="1982682"/>
            <a:ext cx="5086136" cy="461665"/>
          </a:xfrm>
          <a:prstGeom prst="rect">
            <a:avLst/>
          </a:prstGeom>
        </p:spPr>
        <p:txBody>
          <a:bodyPr wrap="none">
            <a:spAutoFit/>
          </a:bodyPr>
          <a:lstStyle/>
          <a:p>
            <a:r>
              <a:rPr lang="en-US" sz="2400" b="1" dirty="0"/>
              <a:t>Maximum number of received packets</a:t>
            </a:r>
          </a:p>
        </p:txBody>
      </p:sp>
      <p:sp>
        <p:nvSpPr>
          <p:cNvPr id="7" name="Rectangle 6"/>
          <p:cNvSpPr/>
          <p:nvPr/>
        </p:nvSpPr>
        <p:spPr>
          <a:xfrm>
            <a:off x="8610600" y="2736342"/>
            <a:ext cx="1978427" cy="1631216"/>
          </a:xfrm>
          <a:prstGeom prst="rect">
            <a:avLst/>
          </a:prstGeom>
        </p:spPr>
        <p:txBody>
          <a:bodyPr wrap="none">
            <a:spAutoFit/>
          </a:bodyPr>
          <a:lstStyle/>
          <a:p>
            <a:r>
              <a:rPr lang="en-US" sz="2000" i="1" dirty="0" err="1" smtClean="0"/>
              <a:t>PCube</a:t>
            </a:r>
            <a:r>
              <a:rPr lang="en-US" sz="2000" i="1" dirty="0" smtClean="0"/>
              <a:t> (80% PRR)</a:t>
            </a:r>
          </a:p>
          <a:p>
            <a:r>
              <a:rPr lang="en-US" sz="2000" dirty="0" err="1"/>
              <a:t>PCube</a:t>
            </a:r>
            <a:r>
              <a:rPr lang="en-US" sz="2000" dirty="0"/>
              <a:t> (85% PRR)</a:t>
            </a:r>
            <a:endParaRPr lang="en-US" sz="2000" dirty="0" smtClean="0"/>
          </a:p>
          <a:p>
            <a:r>
              <a:rPr lang="en-US" sz="2000" dirty="0" err="1"/>
              <a:t>PCube</a:t>
            </a:r>
            <a:r>
              <a:rPr lang="en-US" sz="2000" dirty="0"/>
              <a:t> (</a:t>
            </a:r>
            <a:r>
              <a:rPr lang="en-US" sz="2000" dirty="0" smtClean="0"/>
              <a:t>90% </a:t>
            </a:r>
            <a:r>
              <a:rPr lang="en-US" sz="2000" dirty="0"/>
              <a:t>PRR</a:t>
            </a:r>
            <a:r>
              <a:rPr lang="en-US" sz="2000" dirty="0" smtClean="0"/>
              <a:t>)</a:t>
            </a:r>
          </a:p>
          <a:p>
            <a:r>
              <a:rPr lang="en-US" sz="2000" dirty="0" err="1"/>
              <a:t>PCube</a:t>
            </a:r>
            <a:r>
              <a:rPr lang="en-US" sz="2000" dirty="0"/>
              <a:t> (95% PRR)</a:t>
            </a:r>
            <a:endParaRPr lang="en-US" sz="2000" dirty="0" smtClean="0"/>
          </a:p>
          <a:p>
            <a:r>
              <a:rPr lang="en-US" sz="2000" dirty="0" smtClean="0"/>
              <a:t>MIMO</a:t>
            </a:r>
          </a:p>
        </p:txBody>
      </p:sp>
    </p:spTree>
    <p:extLst>
      <p:ext uri="{BB962C8B-B14F-4D97-AF65-F5344CB8AC3E}">
        <p14:creationId xmlns:p14="http://schemas.microsoft.com/office/powerpoint/2010/main" val="36704582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Decoding performance (SF8, BW250kHz)</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37</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13" y="2692343"/>
            <a:ext cx="4936241" cy="26989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448" y="2692343"/>
            <a:ext cx="4936241" cy="2698952"/>
          </a:xfrm>
          <a:prstGeom prst="rect">
            <a:avLst/>
          </a:prstGeom>
        </p:spPr>
      </p:pic>
    </p:spTree>
    <p:extLst>
      <p:ext uri="{BB962C8B-B14F-4D97-AF65-F5344CB8AC3E}">
        <p14:creationId xmlns:p14="http://schemas.microsoft.com/office/powerpoint/2010/main" val="2619394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LoRa</a:t>
            </a:r>
            <a:r>
              <a:rPr lang="en-US" dirty="0" smtClean="0"/>
              <a:t> </a:t>
            </a:r>
            <a:r>
              <a:rPr lang="en-US" altLang="zh-CN" dirty="0" smtClean="0"/>
              <a:t>primer</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4</a:t>
            </a:fld>
            <a:endParaRPr lang="en-US"/>
          </a:p>
        </p:txBody>
      </p:sp>
      <p:sp>
        <p:nvSpPr>
          <p:cNvPr id="5" name="TextBox 4"/>
          <p:cNvSpPr txBox="1"/>
          <p:nvPr/>
        </p:nvSpPr>
        <p:spPr>
          <a:xfrm>
            <a:off x="428067" y="1614176"/>
            <a:ext cx="2854436" cy="461665"/>
          </a:xfrm>
          <a:prstGeom prst="rect">
            <a:avLst/>
          </a:prstGeom>
          <a:noFill/>
        </p:spPr>
        <p:txBody>
          <a:bodyPr wrap="none" rtlCol="0">
            <a:spAutoFit/>
          </a:bodyPr>
          <a:lstStyle/>
          <a:p>
            <a:r>
              <a:rPr lang="en-US" altLang="zh-CN" sz="2400" b="1" dirty="0" smtClean="0"/>
              <a:t>Received </a:t>
            </a:r>
            <a:r>
              <a:rPr lang="en-US" altLang="zh-CN" sz="2400" b="1" dirty="0"/>
              <a:t>symbol #63</a:t>
            </a:r>
            <a:endParaRPr lang="en-US" sz="2400" b="1" dirty="0"/>
          </a:p>
        </p:txBody>
      </p:sp>
      <p:sp>
        <p:nvSpPr>
          <p:cNvPr id="7" name="TextBox 6"/>
          <p:cNvSpPr txBox="1"/>
          <p:nvPr/>
        </p:nvSpPr>
        <p:spPr>
          <a:xfrm>
            <a:off x="6131988" y="2533355"/>
            <a:ext cx="1176925" cy="461665"/>
          </a:xfrm>
          <a:prstGeom prst="rect">
            <a:avLst/>
          </a:prstGeom>
          <a:noFill/>
        </p:spPr>
        <p:txBody>
          <a:bodyPr wrap="none" rtlCol="0">
            <a:spAutoFit/>
          </a:bodyPr>
          <a:lstStyle/>
          <a:p>
            <a:r>
              <a:rPr lang="en-US" altLang="zh-CN" sz="2400" b="1" dirty="0" err="1" smtClean="0"/>
              <a:t>Dechirp</a:t>
            </a:r>
            <a:endParaRPr lang="en-US" sz="2400" b="1" dirty="0"/>
          </a:p>
        </p:txBody>
      </p:sp>
      <p:sp>
        <p:nvSpPr>
          <p:cNvPr id="9" name="TextBox 8"/>
          <p:cNvSpPr txBox="1"/>
          <p:nvPr/>
        </p:nvSpPr>
        <p:spPr>
          <a:xfrm>
            <a:off x="9756343" y="2533355"/>
            <a:ext cx="619080" cy="461665"/>
          </a:xfrm>
          <a:prstGeom prst="rect">
            <a:avLst/>
          </a:prstGeom>
          <a:noFill/>
        </p:spPr>
        <p:txBody>
          <a:bodyPr wrap="none" rtlCol="0">
            <a:spAutoFit/>
          </a:bodyPr>
          <a:lstStyle/>
          <a:p>
            <a:r>
              <a:rPr lang="en-US" altLang="zh-CN" sz="2400" b="1" dirty="0" smtClean="0"/>
              <a:t>FFT</a:t>
            </a:r>
            <a:endParaRPr lang="en-US" sz="2400" b="1" dirty="0"/>
          </a:p>
        </p:txBody>
      </p:sp>
      <p:sp>
        <p:nvSpPr>
          <p:cNvPr id="12" name="Right Arrow 11"/>
          <p:cNvSpPr/>
          <p:nvPr/>
        </p:nvSpPr>
        <p:spPr>
          <a:xfrm>
            <a:off x="4445440" y="3709322"/>
            <a:ext cx="470984" cy="275805"/>
          </a:xfrm>
          <a:prstGeom prst="rightArrow">
            <a:avLst/>
          </a:prstGeom>
          <a:solidFill>
            <a:srgbClr val="990033">
              <a:alpha val="20000"/>
            </a:srgbClr>
          </a:solidFill>
          <a:ln w="25400">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3298405" y="1581263"/>
                <a:ext cx="3196581" cy="4816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sSub>
                            <m:sSubPr>
                              <m:ctrlPr>
                                <a:rPr lang="en-US" sz="2400" b="1" i="1" smtClean="0">
                                  <a:solidFill>
                                    <a:srgbClr val="C00000"/>
                                  </a:solidFill>
                                  <a:latin typeface="Cambria Math" panose="02040503050406030204" pitchFamily="18" charset="0"/>
                                  <a:ea typeface="Cambria Math" panose="02040503050406030204" pitchFamily="18" charset="0"/>
                                </a:rPr>
                              </m:ctrlPr>
                            </m:sSubPr>
                            <m:e>
                              <m:r>
                                <a:rPr lang="en-US" sz="2400" b="1" i="1" smtClean="0">
                                  <a:solidFill>
                                    <a:srgbClr val="C00000"/>
                                  </a:solidFill>
                                  <a:latin typeface="Cambria Math" panose="02040503050406030204" pitchFamily="18" charset="0"/>
                                  <a:ea typeface="Cambria Math" panose="02040503050406030204" pitchFamily="18" charset="0"/>
                                </a:rPr>
                                <m:t>𝒇</m:t>
                              </m:r>
                            </m:e>
                            <m:sub>
                              <m:r>
                                <a:rPr lang="en-US" sz="2400" b="1" i="1" smtClean="0">
                                  <a:solidFill>
                                    <a:srgbClr val="C00000"/>
                                  </a:solidFill>
                                  <a:latin typeface="Cambria Math" panose="02040503050406030204" pitchFamily="18" charset="0"/>
                                  <a:ea typeface="Cambria Math" panose="02040503050406030204" pitchFamily="18" charset="0"/>
                                </a:rPr>
                                <m:t>𝒔𝒚𝒎</m:t>
                              </m:r>
                            </m:sub>
                          </m:sSub>
                          <m:r>
                            <a:rPr lang="en-US" sz="2400" b="0" i="1" smtClean="0">
                              <a:latin typeface="Cambria Math" panose="02040503050406030204" pitchFamily="18" charset="0"/>
                              <a:ea typeface="Cambria Math" panose="02040503050406030204" pitchFamily="18" charset="0"/>
                            </a:rPr>
                            <m:t>𝑡</m:t>
                          </m:r>
                        </m:sup>
                      </m:sSup>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298405" y="1581263"/>
                <a:ext cx="3196581" cy="48160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304956" y="5521324"/>
                <a:ext cx="3572132" cy="4843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𝐶</m:t>
                              </m:r>
                            </m:e>
                            <m:sup>
                              <m:r>
                                <a:rPr lang="en-US" sz="2400" b="0" i="1" smtClean="0">
                                  <a:latin typeface="Cambria Math" panose="02040503050406030204" pitchFamily="18" charset="0"/>
                                </a:rPr>
                                <m:t>−1</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sSub>
                            <m:sSubPr>
                              <m:ctrlPr>
                                <a:rPr lang="en-US" sz="2400" b="1" i="1">
                                  <a:solidFill>
                                    <a:srgbClr val="C00000"/>
                                  </a:solidFill>
                                  <a:latin typeface="Cambria Math" panose="02040503050406030204" pitchFamily="18" charset="0"/>
                                  <a:ea typeface="Cambria Math" panose="02040503050406030204" pitchFamily="18" charset="0"/>
                                </a:rPr>
                              </m:ctrlPr>
                            </m:sSubPr>
                            <m:e>
                              <m:r>
                                <a:rPr lang="en-US" sz="2400" b="1" i="1">
                                  <a:solidFill>
                                    <a:srgbClr val="C00000"/>
                                  </a:solidFill>
                                  <a:latin typeface="Cambria Math" panose="02040503050406030204" pitchFamily="18" charset="0"/>
                                  <a:ea typeface="Cambria Math" panose="02040503050406030204" pitchFamily="18" charset="0"/>
                                </a:rPr>
                                <m:t>𝒇</m:t>
                              </m:r>
                            </m:e>
                            <m:sub>
                              <m:r>
                                <a:rPr lang="en-US" sz="2400" b="1" i="1">
                                  <a:solidFill>
                                    <a:srgbClr val="C00000"/>
                                  </a:solidFill>
                                  <a:latin typeface="Cambria Math" panose="02040503050406030204" pitchFamily="18" charset="0"/>
                                  <a:ea typeface="Cambria Math" panose="02040503050406030204" pitchFamily="18" charset="0"/>
                                </a:rPr>
                                <m:t>𝒔𝒚𝒎</m:t>
                              </m:r>
                            </m:sub>
                          </m:sSub>
                          <m:r>
                            <a:rPr lang="en-US" sz="2400" b="0" i="1" smtClean="0">
                              <a:latin typeface="Cambria Math" panose="02040503050406030204" pitchFamily="18" charset="0"/>
                              <a:ea typeface="Cambria Math" panose="02040503050406030204" pitchFamily="18" charset="0"/>
                            </a:rPr>
                            <m:t>𝑡</m:t>
                          </m:r>
                        </m:sup>
                      </m:sSup>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304956" y="5521324"/>
                <a:ext cx="3572132" cy="484363"/>
              </a:xfrm>
              <a:prstGeom prst="rect">
                <a:avLst/>
              </a:prstGeom>
              <a:blipFill>
                <a:blip r:embed="rId4"/>
                <a:stretch>
                  <a:fillRect/>
                </a:stretch>
              </a:blipFill>
            </p:spPr>
            <p:txBody>
              <a:bodyPr/>
              <a:lstStyle/>
              <a:p>
                <a:r>
                  <a:rPr lang="en-US">
                    <a:noFill/>
                  </a:rPr>
                  <a:t> </a:t>
                </a:r>
              </a:p>
            </p:txBody>
          </p:sp>
        </mc:Fallback>
      </mc:AlternateContent>
      <p:sp>
        <p:nvSpPr>
          <p:cNvPr id="17" name="TextBox 16"/>
          <p:cNvSpPr txBox="1"/>
          <p:nvPr/>
        </p:nvSpPr>
        <p:spPr>
          <a:xfrm>
            <a:off x="428067" y="4012270"/>
            <a:ext cx="2870338" cy="461665"/>
          </a:xfrm>
          <a:prstGeom prst="rect">
            <a:avLst/>
          </a:prstGeom>
          <a:noFill/>
        </p:spPr>
        <p:txBody>
          <a:bodyPr wrap="none" rtlCol="0">
            <a:spAutoFit/>
          </a:bodyPr>
          <a:lstStyle/>
          <a:p>
            <a:r>
              <a:rPr lang="en-US" altLang="zh-CN" sz="2400" b="1" dirty="0" smtClean="0"/>
              <a:t>Standard down-chirp</a:t>
            </a:r>
            <a:endParaRPr lang="en-US" sz="2400" b="1" dirty="0"/>
          </a:p>
        </p:txBody>
      </p:sp>
      <mc:AlternateContent xmlns:mc="http://schemas.openxmlformats.org/markup-compatibility/2006" xmlns:a14="http://schemas.microsoft.com/office/drawing/2010/main">
        <mc:Choice Requires="a14">
          <p:sp>
            <p:nvSpPr>
              <p:cNvPr id="18" name="Rectangle 17"/>
              <p:cNvSpPr/>
              <p:nvPr/>
            </p:nvSpPr>
            <p:spPr>
              <a:xfrm>
                <a:off x="3249958" y="4012270"/>
                <a:ext cx="11468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𝐶</m:t>
                          </m:r>
                        </m:e>
                        <m:sup>
                          <m:r>
                            <a:rPr lang="en-US" sz="2400" i="1">
                              <a:latin typeface="Cambria Math" panose="02040503050406030204" pitchFamily="18" charset="0"/>
                            </a:rPr>
                            <m:t>−1</m:t>
                          </m:r>
                        </m:sup>
                      </m:sSup>
                      <m:d>
                        <m:dPr>
                          <m:ctrlPr>
                            <a:rPr lang="en-US" sz="2400" i="1">
                              <a:latin typeface="Cambria Math" panose="02040503050406030204" pitchFamily="18" charset="0"/>
                            </a:rPr>
                          </m:ctrlPr>
                        </m:dPr>
                        <m:e>
                          <m:r>
                            <a:rPr lang="en-US" sz="2400" i="1">
                              <a:latin typeface="Cambria Math" panose="02040503050406030204" pitchFamily="18" charset="0"/>
                            </a:rPr>
                            <m:t>𝑡</m:t>
                          </m:r>
                        </m:e>
                      </m:d>
                    </m:oMath>
                  </m:oMathPara>
                </a14:m>
                <a:endParaRPr lang="en-US" sz="2400" dirty="0"/>
              </a:p>
            </p:txBody>
          </p:sp>
        </mc:Choice>
        <mc:Fallback xmlns="">
          <p:sp>
            <p:nvSpPr>
              <p:cNvPr id="18" name="Rectangle 17"/>
              <p:cNvSpPr>
                <a:spLocks noRot="1" noChangeAspect="1" noMove="1" noResize="1" noEditPoints="1" noAdjustHandles="1" noChangeArrowheads="1" noChangeShapeType="1" noTextEdit="1"/>
              </p:cNvSpPr>
              <p:nvPr/>
            </p:nvSpPr>
            <p:spPr>
              <a:xfrm>
                <a:off x="3249958" y="4012270"/>
                <a:ext cx="1146852" cy="461665"/>
              </a:xfrm>
              <a:prstGeom prst="rect">
                <a:avLst/>
              </a:prstGeom>
              <a:blipFill>
                <a:blip r:embed="rId5"/>
                <a:stretch>
                  <a:fillRect/>
                </a:stretch>
              </a:blipFill>
            </p:spPr>
            <p:txBody>
              <a:bodyPr/>
              <a:lstStyle/>
              <a:p>
                <a:r>
                  <a:rPr lang="en-US">
                    <a:noFill/>
                  </a:rPr>
                  <a:t> </a:t>
                </a:r>
              </a:p>
            </p:txBody>
          </p:sp>
        </mc:Fallback>
      </mc:AlternateContent>
      <p:sp>
        <p:nvSpPr>
          <p:cNvPr id="19" name="TextBox 18"/>
          <p:cNvSpPr txBox="1"/>
          <p:nvPr/>
        </p:nvSpPr>
        <p:spPr>
          <a:xfrm>
            <a:off x="4607562" y="5061960"/>
            <a:ext cx="2420727" cy="523220"/>
          </a:xfrm>
          <a:prstGeom prst="rect">
            <a:avLst/>
          </a:prstGeom>
          <a:noFill/>
        </p:spPr>
        <p:txBody>
          <a:bodyPr wrap="none" rtlCol="0">
            <a:spAutoFit/>
          </a:bodyPr>
          <a:lstStyle/>
          <a:p>
            <a:r>
              <a:rPr lang="en-US" altLang="zh-CN" sz="2800" b="1" i="1" dirty="0" smtClean="0">
                <a:solidFill>
                  <a:srgbClr val="C00000"/>
                </a:solidFill>
              </a:rPr>
              <a:t>Demodulation:</a:t>
            </a:r>
            <a:endParaRPr lang="en-US" sz="2800" b="1" i="1" dirty="0">
              <a:solidFill>
                <a:srgbClr val="C00000"/>
              </a:solidFill>
            </a:endParaRPr>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72635" y="3042001"/>
            <a:ext cx="3040849" cy="1828800"/>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565" y="2127601"/>
            <a:ext cx="3341180" cy="1828800"/>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0565" y="4420395"/>
            <a:ext cx="3341180" cy="1828800"/>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55518" y="3042001"/>
            <a:ext cx="3341180" cy="1828800"/>
          </a:xfrm>
          <a:prstGeom prst="rect">
            <a:avLst/>
          </a:prstGeom>
        </p:spPr>
      </p:pic>
    </p:spTree>
    <p:extLst>
      <p:ext uri="{BB962C8B-B14F-4D97-AF65-F5344CB8AC3E}">
        <p14:creationId xmlns:p14="http://schemas.microsoft.com/office/powerpoint/2010/main" val="2662012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collision</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33" y="2005391"/>
            <a:ext cx="6239057" cy="215066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997581" y="2529110"/>
            <a:ext cx="1118534" cy="1211745"/>
          </a:xfrm>
          <a:prstGeom prst="rect">
            <a:avLst/>
          </a:prstGeom>
        </p:spPr>
      </p:pic>
      <p:pic>
        <p:nvPicPr>
          <p:cNvPr id="6" name="Picture 2" descr="“wireless node icon”的图片搜索结果"/>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6486" t="28484" r="15688" b="36112"/>
          <a:stretch/>
        </p:blipFill>
        <p:spPr bwMode="auto">
          <a:xfrm>
            <a:off x="8025046" y="2238886"/>
            <a:ext cx="548117" cy="3081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wireless node icon”的图片搜索结果"/>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6486" t="28484" r="15688" b="36112"/>
          <a:stretch/>
        </p:blipFill>
        <p:spPr bwMode="auto">
          <a:xfrm>
            <a:off x="7397496" y="2833209"/>
            <a:ext cx="548117" cy="3081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wireless node icon”的图片搜索结果"/>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6486" t="28484" r="15688" b="36112"/>
          <a:stretch/>
        </p:blipFill>
        <p:spPr bwMode="auto">
          <a:xfrm>
            <a:off x="7949630" y="3750583"/>
            <a:ext cx="548117" cy="30811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8573163" y="2566393"/>
            <a:ext cx="1040428" cy="393975"/>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589485" y="3395657"/>
            <a:ext cx="1024106" cy="451361"/>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65561" y="2960368"/>
            <a:ext cx="492408" cy="435289"/>
          </a:xfrm>
          <a:prstGeom prst="rect">
            <a:avLst/>
          </a:prstGeom>
        </p:spPr>
      </p:pic>
      <p:sp>
        <p:nvSpPr>
          <p:cNvPr id="12" name="TextBox 11"/>
          <p:cNvSpPr txBox="1"/>
          <p:nvPr/>
        </p:nvSpPr>
        <p:spPr>
          <a:xfrm>
            <a:off x="1488702" y="4825498"/>
            <a:ext cx="9281643" cy="584775"/>
          </a:xfrm>
          <a:prstGeom prst="rect">
            <a:avLst/>
          </a:prstGeom>
          <a:noFill/>
        </p:spPr>
        <p:txBody>
          <a:bodyPr wrap="none" rtlCol="0">
            <a:spAutoFit/>
          </a:bodyPr>
          <a:lstStyle/>
          <a:p>
            <a:r>
              <a:rPr lang="en-US" sz="3200" b="1" dirty="0" smtClean="0"/>
              <a:t>How can </a:t>
            </a:r>
            <a:r>
              <a:rPr lang="en-US" sz="3200" b="1" dirty="0" err="1" smtClean="0"/>
              <a:t>LoRa</a:t>
            </a:r>
            <a:r>
              <a:rPr lang="en-US" sz="3200" b="1" dirty="0" smtClean="0"/>
              <a:t> support a large number of </a:t>
            </a:r>
            <a:r>
              <a:rPr lang="en-US" sz="3200" b="1" dirty="0" err="1" smtClean="0"/>
              <a:t>IoT</a:t>
            </a:r>
            <a:r>
              <a:rPr lang="en-US" sz="3200" b="1" dirty="0" smtClean="0"/>
              <a:t> devices?</a:t>
            </a:r>
            <a:endParaRPr lang="en-US" sz="3200" b="1" dirty="0"/>
          </a:p>
        </p:txBody>
      </p:sp>
    </p:spTree>
    <p:extLst>
      <p:ext uri="{BB962C8B-B14F-4D97-AF65-F5344CB8AC3E}">
        <p14:creationId xmlns:p14="http://schemas.microsoft.com/office/powerpoint/2010/main" val="47375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500"/>
                            </p:stCondLst>
                            <p:childTnLst>
                              <p:par>
                                <p:cTn id="22" presetID="31"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fltVal val="0"/>
                                          </p:val>
                                        </p:tav>
                                        <p:tav tm="100000">
                                          <p:val>
                                            <p:strVal val="#ppt_w"/>
                                          </p:val>
                                        </p:tav>
                                      </p:tavLst>
                                    </p:anim>
                                    <p:anim calcmode="lin" valueType="num">
                                      <p:cBhvr>
                                        <p:cTn id="25" dur="1000" fill="hold"/>
                                        <p:tgtEl>
                                          <p:spTgt spid="11"/>
                                        </p:tgtEl>
                                        <p:attrNameLst>
                                          <p:attrName>ppt_h</p:attrName>
                                        </p:attrNameLst>
                                      </p:cBhvr>
                                      <p:tavLst>
                                        <p:tav tm="0">
                                          <p:val>
                                            <p:fltVal val="0"/>
                                          </p:val>
                                        </p:tav>
                                        <p:tav tm="100000">
                                          <p:val>
                                            <p:strVal val="#ppt_h"/>
                                          </p:val>
                                        </p:tav>
                                      </p:tavLst>
                                    </p:anim>
                                    <p:anim calcmode="lin" valueType="num">
                                      <p:cBhvr>
                                        <p:cTn id="26" dur="1000" fill="hold"/>
                                        <p:tgtEl>
                                          <p:spTgt spid="11"/>
                                        </p:tgtEl>
                                        <p:attrNameLst>
                                          <p:attrName>style.rotation</p:attrName>
                                        </p:attrNameLst>
                                      </p:cBhvr>
                                      <p:tavLst>
                                        <p:tav tm="0">
                                          <p:val>
                                            <p:fltVal val="90"/>
                                          </p:val>
                                        </p:tav>
                                        <p:tav tm="100000">
                                          <p:val>
                                            <p:fltVal val="0"/>
                                          </p:val>
                                        </p:tav>
                                      </p:tavLst>
                                    </p:anim>
                                    <p:animEffect transition="in" filter="fade">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Communication for </a:t>
            </a:r>
            <a:r>
              <a:rPr lang="en-US" dirty="0" err="1" smtClean="0"/>
              <a:t>LoRa</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6</a:t>
            </a:fld>
            <a:endParaRPr lang="en-US"/>
          </a:p>
        </p:txBody>
      </p:sp>
      <p:sp>
        <p:nvSpPr>
          <p:cNvPr id="4" name="TextBox 3"/>
          <p:cNvSpPr txBox="1"/>
          <p:nvPr/>
        </p:nvSpPr>
        <p:spPr>
          <a:xfrm>
            <a:off x="838201" y="1877568"/>
            <a:ext cx="3526535" cy="1154162"/>
          </a:xfrm>
          <a:prstGeom prst="rect">
            <a:avLst/>
          </a:prstGeom>
          <a:noFill/>
        </p:spPr>
        <p:txBody>
          <a:bodyPr wrap="square" rtlCol="0">
            <a:spAutoFit/>
          </a:bodyPr>
          <a:lstStyle/>
          <a:p>
            <a:pPr>
              <a:spcAft>
                <a:spcPts val="600"/>
              </a:spcAft>
            </a:pPr>
            <a:r>
              <a:rPr lang="en-US" sz="2400" b="1" dirty="0" smtClean="0"/>
              <a:t>Orthogonal parameters</a:t>
            </a:r>
          </a:p>
          <a:p>
            <a:pPr marL="342900" indent="-342900">
              <a:buFont typeface="Arial" panose="020B0604020202020204" pitchFamily="34" charset="0"/>
              <a:buChar char="•"/>
            </a:pPr>
            <a:r>
              <a:rPr lang="en-US" sz="2000" dirty="0" smtClean="0"/>
              <a:t>8 parallel decoders supported by COTS gateways</a:t>
            </a:r>
          </a:p>
        </p:txBody>
      </p:sp>
      <mc:AlternateContent xmlns:mc="http://schemas.openxmlformats.org/markup-compatibility/2006" xmlns:a14="http://schemas.microsoft.com/office/drawing/2010/main">
        <mc:Choice Requires="a14">
          <p:sp>
            <p:nvSpPr>
              <p:cNvPr id="5" name="TextBox 4"/>
              <p:cNvSpPr txBox="1"/>
              <p:nvPr/>
            </p:nvSpPr>
            <p:spPr>
              <a:xfrm>
                <a:off x="4827747" y="1877568"/>
                <a:ext cx="3118674" cy="1154162"/>
              </a:xfrm>
              <a:prstGeom prst="rect">
                <a:avLst/>
              </a:prstGeom>
              <a:noFill/>
            </p:spPr>
            <p:txBody>
              <a:bodyPr wrap="none" rtlCol="0">
                <a:spAutoFit/>
              </a:bodyPr>
              <a:lstStyle/>
              <a:p>
                <a:pPr>
                  <a:spcAft>
                    <a:spcPts val="600"/>
                  </a:spcAft>
                </a:pPr>
                <a:r>
                  <a:rPr lang="en-US" sz="2400" b="1" dirty="0" smtClean="0"/>
                  <a:t>Low duty-cycle</a:t>
                </a:r>
              </a:p>
              <a:p>
                <a:pPr marL="342900"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&lt;</m:t>
                    </m:r>
                    <m:r>
                      <a:rPr lang="en-US" sz="2000" b="0" i="1">
                        <a:latin typeface="Cambria Math" panose="02040503050406030204" pitchFamily="18" charset="0"/>
                        <a:ea typeface="Cambria Math" panose="02040503050406030204" pitchFamily="18" charset="0"/>
                      </a:rPr>
                      <m:t>1%</m:t>
                    </m:r>
                  </m:oMath>
                </a14:m>
                <a:r>
                  <a:rPr lang="en-US" sz="2000" dirty="0" smtClean="0"/>
                  <a:t> in EU</a:t>
                </a:r>
              </a:p>
              <a:p>
                <a:pPr marL="342900"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&lt;0.1%</m:t>
                    </m:r>
                  </m:oMath>
                </a14:m>
                <a:r>
                  <a:rPr lang="en-US" sz="2000" dirty="0" smtClean="0"/>
                  <a:t> in some regions </a:t>
                </a:r>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4827747" y="1877568"/>
                <a:ext cx="3118674" cy="1154162"/>
              </a:xfrm>
              <a:prstGeom prst="rect">
                <a:avLst/>
              </a:prstGeom>
              <a:blipFill>
                <a:blip r:embed="rId3"/>
                <a:stretch>
                  <a:fillRect l="-3125" t="-4233" r="-977" b="-8995"/>
                </a:stretch>
              </a:blipFill>
            </p:spPr>
            <p:txBody>
              <a:bodyPr/>
              <a:lstStyle/>
              <a:p>
                <a:r>
                  <a:rPr lang="en-US">
                    <a:noFill/>
                  </a:rPr>
                  <a:t> </a:t>
                </a:r>
              </a:p>
            </p:txBody>
          </p:sp>
        </mc:Fallback>
      </mc:AlternateContent>
      <p:sp>
        <p:nvSpPr>
          <p:cNvPr id="6" name="TextBox 5"/>
          <p:cNvSpPr txBox="1"/>
          <p:nvPr/>
        </p:nvSpPr>
        <p:spPr>
          <a:xfrm>
            <a:off x="8409432" y="1877568"/>
            <a:ext cx="2648482" cy="1154162"/>
          </a:xfrm>
          <a:prstGeom prst="rect">
            <a:avLst/>
          </a:prstGeom>
          <a:noFill/>
        </p:spPr>
        <p:txBody>
          <a:bodyPr wrap="none" rtlCol="0">
            <a:spAutoFit/>
          </a:bodyPr>
          <a:lstStyle/>
          <a:p>
            <a:pPr>
              <a:spcAft>
                <a:spcPts val="600"/>
              </a:spcAft>
            </a:pPr>
            <a:r>
              <a:rPr lang="en-US" sz="2400" b="1" dirty="0" smtClean="0"/>
              <a:t>Multi-channel</a:t>
            </a:r>
          </a:p>
          <a:p>
            <a:pPr marL="342900" indent="-342900">
              <a:buFont typeface="Arial" panose="020B0604020202020204" pitchFamily="34" charset="0"/>
              <a:buChar char="•"/>
            </a:pPr>
            <a:r>
              <a:rPr lang="en-US" sz="2000" dirty="0" smtClean="0"/>
              <a:t>200 kHz per channel</a:t>
            </a:r>
          </a:p>
          <a:p>
            <a:pPr marL="342900" indent="-342900">
              <a:buFont typeface="Arial" panose="020B0604020202020204" pitchFamily="34" charset="0"/>
              <a:buChar char="•"/>
            </a:pPr>
            <a:r>
              <a:rPr lang="en-US" sz="2000" dirty="0" smtClean="0"/>
              <a:t>80 channels in US</a:t>
            </a:r>
          </a:p>
        </p:txBody>
      </p:sp>
      <p:sp>
        <p:nvSpPr>
          <p:cNvPr id="7" name="Rectangle 6"/>
          <p:cNvSpPr/>
          <p:nvPr/>
        </p:nvSpPr>
        <p:spPr>
          <a:xfrm>
            <a:off x="838200" y="3617125"/>
            <a:ext cx="5033814" cy="969496"/>
          </a:xfrm>
          <a:prstGeom prst="rect">
            <a:avLst/>
          </a:prstGeom>
        </p:spPr>
        <p:txBody>
          <a:bodyPr wrap="none">
            <a:spAutoFit/>
          </a:bodyPr>
          <a:lstStyle/>
          <a:p>
            <a:pPr>
              <a:spcAft>
                <a:spcPts val="600"/>
              </a:spcAft>
            </a:pPr>
            <a:r>
              <a:rPr lang="en-US" sz="2800" b="1" i="1" u="sng" dirty="0" smtClean="0"/>
              <a:t>Problems</a:t>
            </a:r>
          </a:p>
          <a:p>
            <a:pPr marL="342900" indent="-342900">
              <a:buBlip>
                <a:blip r:embed="rId4"/>
              </a:buBlip>
            </a:pPr>
            <a:r>
              <a:rPr lang="en-US" sz="2400" dirty="0" smtClean="0"/>
              <a:t>Complex </a:t>
            </a:r>
            <a:r>
              <a:rPr lang="en-US" sz="2400" dirty="0"/>
              <a:t>coordination among </a:t>
            </a:r>
            <a:r>
              <a:rPr lang="en-US" sz="2400" dirty="0" smtClean="0"/>
              <a:t>nodes</a:t>
            </a:r>
          </a:p>
        </p:txBody>
      </p:sp>
      <p:sp>
        <p:nvSpPr>
          <p:cNvPr id="8" name="TextBox 7"/>
          <p:cNvSpPr txBox="1"/>
          <p:nvPr/>
        </p:nvSpPr>
        <p:spPr>
          <a:xfrm>
            <a:off x="2180628" y="5015307"/>
            <a:ext cx="7807843" cy="523220"/>
          </a:xfrm>
          <a:prstGeom prst="rect">
            <a:avLst/>
          </a:prstGeom>
          <a:noFill/>
        </p:spPr>
        <p:txBody>
          <a:bodyPr wrap="none" rtlCol="0">
            <a:spAutoFit/>
          </a:bodyPr>
          <a:lstStyle/>
          <a:p>
            <a:r>
              <a:rPr lang="en-US" sz="2800" b="1" dirty="0" smtClean="0">
                <a:solidFill>
                  <a:srgbClr val="FF0000"/>
                </a:solidFill>
              </a:rPr>
              <a:t>Can we support more </a:t>
            </a:r>
            <a:r>
              <a:rPr lang="en-US" altLang="zh-CN" sz="2800" b="1" dirty="0" smtClean="0">
                <a:solidFill>
                  <a:srgbClr val="FF0000"/>
                </a:solidFill>
              </a:rPr>
              <a:t>concurrent </a:t>
            </a:r>
            <a:r>
              <a:rPr lang="en-US" sz="2800" b="1" dirty="0" smtClean="0">
                <a:solidFill>
                  <a:srgbClr val="FF0000"/>
                </a:solidFill>
              </a:rPr>
              <a:t>communications?</a:t>
            </a:r>
            <a:endParaRPr lang="en-US" sz="2800" b="1" dirty="0">
              <a:solidFill>
                <a:srgbClr val="FF0000"/>
              </a:solidFill>
            </a:endParaRPr>
          </a:p>
        </p:txBody>
      </p:sp>
      <p:sp>
        <p:nvSpPr>
          <p:cNvPr id="9" name="Rectangle 8"/>
          <p:cNvSpPr/>
          <p:nvPr/>
        </p:nvSpPr>
        <p:spPr>
          <a:xfrm>
            <a:off x="6351687" y="4124361"/>
            <a:ext cx="2648674" cy="461665"/>
          </a:xfrm>
          <a:prstGeom prst="rect">
            <a:avLst/>
          </a:prstGeom>
        </p:spPr>
        <p:txBody>
          <a:bodyPr wrap="none">
            <a:spAutoFit/>
          </a:bodyPr>
          <a:lstStyle/>
          <a:p>
            <a:pPr marL="342900" indent="-342900">
              <a:buBlip>
                <a:blip r:embed="rId4"/>
              </a:buBlip>
            </a:pPr>
            <a:r>
              <a:rPr lang="en-US" sz="2400" dirty="0" smtClean="0"/>
              <a:t>Low concurrency</a:t>
            </a:r>
            <a:endParaRPr lang="en-US" sz="2400" dirty="0"/>
          </a:p>
        </p:txBody>
      </p:sp>
      <p:cxnSp>
        <p:nvCxnSpPr>
          <p:cNvPr id="11" name="Straight Connector 10"/>
          <p:cNvCxnSpPr/>
          <p:nvPr/>
        </p:nvCxnSpPr>
        <p:spPr>
          <a:xfrm>
            <a:off x="2275116" y="5515377"/>
            <a:ext cx="75712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86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Communication for </a:t>
            </a:r>
            <a:r>
              <a:rPr lang="en-US" dirty="0" err="1"/>
              <a:t>LoRa</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7</a:t>
            </a:fld>
            <a:endParaRPr lang="en-US"/>
          </a:p>
        </p:txBody>
      </p:sp>
      <p:sp>
        <p:nvSpPr>
          <p:cNvPr id="4" name="TextBox 3"/>
          <p:cNvSpPr txBox="1"/>
          <p:nvPr/>
        </p:nvSpPr>
        <p:spPr>
          <a:xfrm>
            <a:off x="740664" y="1950720"/>
            <a:ext cx="5261377" cy="461665"/>
          </a:xfrm>
          <a:prstGeom prst="rect">
            <a:avLst/>
          </a:prstGeom>
          <a:noFill/>
        </p:spPr>
        <p:txBody>
          <a:bodyPr wrap="none" rtlCol="0">
            <a:spAutoFit/>
          </a:bodyPr>
          <a:lstStyle/>
          <a:p>
            <a:pPr>
              <a:spcAft>
                <a:spcPts val="600"/>
              </a:spcAft>
            </a:pPr>
            <a:r>
              <a:rPr lang="en-US" sz="2400" dirty="0" smtClean="0"/>
              <a:t>Multiple Input Multiple Output (MIMO)</a:t>
            </a:r>
          </a:p>
        </p:txBody>
      </p:sp>
      <p:grpSp>
        <p:nvGrpSpPr>
          <p:cNvPr id="7" name="Group 6"/>
          <p:cNvGrpSpPr/>
          <p:nvPr/>
        </p:nvGrpSpPr>
        <p:grpSpPr>
          <a:xfrm>
            <a:off x="1168423" y="2606034"/>
            <a:ext cx="4524886" cy="2192506"/>
            <a:chOff x="5486979" y="1330164"/>
            <a:chExt cx="4524886" cy="2192506"/>
          </a:xfrm>
        </p:grpSpPr>
        <p:grpSp>
          <p:nvGrpSpPr>
            <p:cNvPr id="8" name="Group 7"/>
            <p:cNvGrpSpPr/>
            <p:nvPr/>
          </p:nvGrpSpPr>
          <p:grpSpPr>
            <a:xfrm>
              <a:off x="5841422" y="1603594"/>
              <a:ext cx="871920" cy="680452"/>
              <a:chOff x="1848420" y="2811778"/>
              <a:chExt cx="871920" cy="680452"/>
            </a:xfrm>
          </p:grpSpPr>
          <p:sp>
            <p:nvSpPr>
              <p:cNvPr id="40" name="Rectangle 39"/>
              <p:cNvSpPr/>
              <p:nvPr/>
            </p:nvSpPr>
            <p:spPr>
              <a:xfrm>
                <a:off x="2023353" y="3025302"/>
                <a:ext cx="466928" cy="4669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TX1</a:t>
                </a:r>
                <a:endParaRPr lang="en-US" sz="1400" dirty="0">
                  <a:solidFill>
                    <a:schemeClr val="tx1"/>
                  </a:solidFill>
                </a:endParaRPr>
              </a:p>
            </p:txBody>
          </p:sp>
          <p:cxnSp>
            <p:nvCxnSpPr>
              <p:cNvPr id="41" name="Straight Connector 40"/>
              <p:cNvCxnSpPr/>
              <p:nvPr/>
            </p:nvCxnSpPr>
            <p:spPr>
              <a:xfrm flipH="1">
                <a:off x="2475526" y="3246121"/>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2" name="Isosceles Triangle 41"/>
              <p:cNvSpPr/>
              <p:nvPr/>
            </p:nvSpPr>
            <p:spPr>
              <a:xfrm rot="10800000">
                <a:off x="2590800" y="281177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2658730" y="290824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flipH="1">
                <a:off x="1848420" y="3258766"/>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9" name="Group 8"/>
            <p:cNvGrpSpPr/>
            <p:nvPr/>
          </p:nvGrpSpPr>
          <p:grpSpPr>
            <a:xfrm>
              <a:off x="8707553" y="1603594"/>
              <a:ext cx="852139" cy="680452"/>
              <a:chOff x="4914900" y="2606038"/>
              <a:chExt cx="852139" cy="680452"/>
            </a:xfrm>
          </p:grpSpPr>
          <p:sp>
            <p:nvSpPr>
              <p:cNvPr id="35" name="Rectangle 34"/>
              <p:cNvSpPr/>
              <p:nvPr/>
            </p:nvSpPr>
            <p:spPr>
              <a:xfrm>
                <a:off x="5139933" y="2819562"/>
                <a:ext cx="466928" cy="4669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
                </a:r>
                <a:r>
                  <a:rPr lang="en-US" sz="1400" dirty="0" smtClean="0">
                    <a:solidFill>
                      <a:schemeClr val="tx1"/>
                    </a:solidFill>
                  </a:rPr>
                  <a:t>X1</a:t>
                </a:r>
                <a:endParaRPr lang="en-US" sz="1400" dirty="0">
                  <a:solidFill>
                    <a:schemeClr val="tx1"/>
                  </a:solidFill>
                </a:endParaRPr>
              </a:p>
            </p:txBody>
          </p:sp>
          <p:cxnSp>
            <p:nvCxnSpPr>
              <p:cNvPr id="36" name="Straight Connector 35"/>
              <p:cNvCxnSpPr/>
              <p:nvPr/>
            </p:nvCxnSpPr>
            <p:spPr>
              <a:xfrm flipH="1">
                <a:off x="5592106" y="3040381"/>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7" name="Isosceles Triangle 36"/>
              <p:cNvSpPr/>
              <p:nvPr/>
            </p:nvSpPr>
            <p:spPr>
              <a:xfrm rot="10800000">
                <a:off x="4914900" y="260603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4982830" y="270250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flipH="1">
                <a:off x="4965000" y="3053026"/>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0" name="Group 9"/>
            <p:cNvGrpSpPr/>
            <p:nvPr/>
          </p:nvGrpSpPr>
          <p:grpSpPr>
            <a:xfrm>
              <a:off x="8707553" y="2739209"/>
              <a:ext cx="852139" cy="680452"/>
              <a:chOff x="4914900" y="2606038"/>
              <a:chExt cx="852139" cy="680452"/>
            </a:xfrm>
          </p:grpSpPr>
          <p:sp>
            <p:nvSpPr>
              <p:cNvPr id="30" name="Rectangle 29"/>
              <p:cNvSpPr/>
              <p:nvPr/>
            </p:nvSpPr>
            <p:spPr>
              <a:xfrm>
                <a:off x="5139933" y="2819562"/>
                <a:ext cx="466928" cy="4669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RX2</a:t>
                </a:r>
                <a:endParaRPr lang="en-US" sz="1400" dirty="0">
                  <a:solidFill>
                    <a:schemeClr val="tx1"/>
                  </a:solidFill>
                </a:endParaRPr>
              </a:p>
            </p:txBody>
          </p:sp>
          <p:cxnSp>
            <p:nvCxnSpPr>
              <p:cNvPr id="31" name="Straight Connector 30"/>
              <p:cNvCxnSpPr/>
              <p:nvPr/>
            </p:nvCxnSpPr>
            <p:spPr>
              <a:xfrm flipH="1">
                <a:off x="5592106" y="3040381"/>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2" name="Isosceles Triangle 31"/>
              <p:cNvSpPr/>
              <p:nvPr/>
            </p:nvSpPr>
            <p:spPr>
              <a:xfrm rot="10800000">
                <a:off x="4914900" y="260603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4982830" y="270250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p:nvCxnSpPr>
            <p:spPr>
              <a:xfrm flipH="1">
                <a:off x="4965000" y="3053026"/>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1" name="Group 10"/>
            <p:cNvGrpSpPr/>
            <p:nvPr/>
          </p:nvGrpSpPr>
          <p:grpSpPr>
            <a:xfrm>
              <a:off x="5841422" y="2739209"/>
              <a:ext cx="871920" cy="680452"/>
              <a:chOff x="1848420" y="2811778"/>
              <a:chExt cx="871920" cy="680452"/>
            </a:xfrm>
          </p:grpSpPr>
          <p:sp>
            <p:nvSpPr>
              <p:cNvPr id="25" name="Rectangle 24"/>
              <p:cNvSpPr/>
              <p:nvPr/>
            </p:nvSpPr>
            <p:spPr>
              <a:xfrm>
                <a:off x="2023353" y="3025302"/>
                <a:ext cx="466928" cy="4669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TX</a:t>
                </a:r>
                <a:r>
                  <a:rPr lang="en-US" sz="1400" dirty="0">
                    <a:solidFill>
                      <a:schemeClr val="tx1"/>
                    </a:solidFill>
                  </a:rPr>
                  <a:t>2</a:t>
                </a:r>
              </a:p>
            </p:txBody>
          </p:sp>
          <p:cxnSp>
            <p:nvCxnSpPr>
              <p:cNvPr id="26" name="Straight Connector 25"/>
              <p:cNvCxnSpPr/>
              <p:nvPr/>
            </p:nvCxnSpPr>
            <p:spPr>
              <a:xfrm flipH="1">
                <a:off x="2475526" y="3246121"/>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7" name="Isosceles Triangle 26"/>
              <p:cNvSpPr/>
              <p:nvPr/>
            </p:nvSpPr>
            <p:spPr>
              <a:xfrm rot="10800000">
                <a:off x="2590800" y="2811778"/>
                <a:ext cx="129540" cy="9144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2658730" y="2908245"/>
                <a:ext cx="0" cy="350521"/>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flipH="1">
                <a:off x="1848420" y="3258766"/>
                <a:ext cx="174933"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12" name="Straight Arrow Connector 11"/>
            <p:cNvCxnSpPr/>
            <p:nvPr/>
          </p:nvCxnSpPr>
          <p:spPr>
            <a:xfrm>
              <a:off x="6817634" y="1767202"/>
              <a:ext cx="177561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803353" y="1955864"/>
              <a:ext cx="1740591" cy="95034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797526" y="2017581"/>
              <a:ext cx="1762653" cy="970957"/>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817634" y="3143988"/>
              <a:ext cx="1775619"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86979" y="1841267"/>
              <a:ext cx="364202"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1</a:t>
              </a:r>
              <a:endParaRPr lang="en-US" baseline="-25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5486979" y="2961966"/>
              <a:ext cx="364202"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2</a:t>
              </a:r>
              <a:endParaRPr lang="en-US"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9647663" y="1767583"/>
              <a:ext cx="364202"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y</a:t>
              </a:r>
              <a:r>
                <a:rPr lang="en-US" baseline="-25000" dirty="0" smtClean="0">
                  <a:latin typeface="Times New Roman" panose="02020603050405020304" pitchFamily="18" charset="0"/>
                  <a:cs typeface="Times New Roman" panose="02020603050405020304" pitchFamily="18" charset="0"/>
                </a:rPr>
                <a:t>1</a:t>
              </a:r>
              <a:endParaRPr lang="en-US" baseline="-25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9647663" y="2907576"/>
              <a:ext cx="364202"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y</a:t>
              </a:r>
              <a:r>
                <a:rPr lang="en-US" baseline="-25000" dirty="0" smtClean="0">
                  <a:latin typeface="Times New Roman" panose="02020603050405020304" pitchFamily="18" charset="0"/>
                  <a:cs typeface="Times New Roman" panose="02020603050405020304" pitchFamily="18" charset="0"/>
                </a:rPr>
                <a:t>2</a:t>
              </a:r>
              <a:endParaRPr lang="en-US" baseline="-250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7465353" y="1330164"/>
              <a:ext cx="448264"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h</a:t>
              </a:r>
              <a:r>
                <a:rPr lang="en-US" baseline="-25000" dirty="0" smtClean="0">
                  <a:latin typeface="Times New Roman" panose="02020603050405020304" pitchFamily="18" charset="0"/>
                  <a:cs typeface="Times New Roman" panose="02020603050405020304" pitchFamily="18" charset="0"/>
                </a:rPr>
                <a:t>11</a:t>
              </a:r>
              <a:endParaRPr lang="en-US" baseline="-25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7134178" y="1880297"/>
              <a:ext cx="453970"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h</a:t>
              </a:r>
              <a:r>
                <a:rPr lang="en-US" baseline="-25000" dirty="0">
                  <a:latin typeface="Times New Roman" panose="02020603050405020304" pitchFamily="18" charset="0"/>
                  <a:cs typeface="Times New Roman" panose="02020603050405020304" pitchFamily="18" charset="0"/>
                </a:rPr>
                <a:t>2</a:t>
              </a:r>
              <a:r>
                <a:rPr lang="en-US" baseline="-25000" dirty="0" smtClean="0">
                  <a:latin typeface="Times New Roman" panose="02020603050405020304" pitchFamily="18" charset="0"/>
                  <a:cs typeface="Times New Roman" panose="02020603050405020304" pitchFamily="18" charset="0"/>
                </a:rPr>
                <a:t>1</a:t>
              </a:r>
              <a:endParaRPr lang="en-US" baseline="-25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6848140" y="2457309"/>
              <a:ext cx="453970"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h</a:t>
              </a:r>
              <a:r>
                <a:rPr lang="en-US" baseline="-25000" dirty="0" smtClean="0">
                  <a:latin typeface="Times New Roman" panose="02020603050405020304" pitchFamily="18" charset="0"/>
                  <a:cs typeface="Times New Roman" panose="02020603050405020304" pitchFamily="18" charset="0"/>
                </a:rPr>
                <a:t>12</a:t>
              </a:r>
              <a:endParaRPr lang="en-US" baseline="-250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430711" y="3153338"/>
              <a:ext cx="453970"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h</a:t>
              </a:r>
              <a:r>
                <a:rPr lang="en-US" baseline="-25000" dirty="0" smtClean="0">
                  <a:latin typeface="Times New Roman" panose="02020603050405020304" pitchFamily="18" charset="0"/>
                  <a:cs typeface="Times New Roman" panose="02020603050405020304" pitchFamily="18" charset="0"/>
                </a:rPr>
                <a:t>22</a:t>
              </a:r>
              <a:endParaRPr lang="en-US" baseline="-25000" dirty="0">
                <a:latin typeface="Times New Roman" panose="02020603050405020304" pitchFamily="18" charset="0"/>
                <a:cs typeface="Times New Roman" panose="02020603050405020304" pitchFamily="18" charset="0"/>
              </a:endParaRPr>
            </a:p>
          </p:txBody>
        </p:sp>
        <p:cxnSp>
          <p:nvCxnSpPr>
            <p:cNvPr id="24" name="Straight Connector 23"/>
            <p:cNvCxnSpPr/>
            <p:nvPr/>
          </p:nvCxnSpPr>
          <p:spPr>
            <a:xfrm>
              <a:off x="9569420" y="1746593"/>
              <a:ext cx="0" cy="17760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TextBox 45"/>
              <p:cNvSpPr txBox="1"/>
              <p:nvPr/>
            </p:nvSpPr>
            <p:spPr>
              <a:xfrm>
                <a:off x="6377466" y="2921659"/>
                <a:ext cx="3055435" cy="707886"/>
              </a:xfrm>
              <a:prstGeom prst="rect">
                <a:avLst/>
              </a:prstGeom>
              <a:noFill/>
            </p:spPr>
            <p:txBody>
              <a:bodyPr wrap="square" rtlCol="0">
                <a:spAutoFit/>
              </a:bodyPr>
              <a:lstStyle/>
              <a:p>
                <a:r>
                  <a:rPr lang="en-US" sz="2000" dirty="0" smtClean="0"/>
                  <a:t>Solve an equation system to extract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oMath>
                </a14:m>
                <a:r>
                  <a:rPr lang="en-US" sz="2000" dirty="0" smtClean="0"/>
                  <a:t>:</a:t>
                </a:r>
                <a:endParaRPr lang="en-US" sz="2000" dirty="0"/>
              </a:p>
            </p:txBody>
          </p:sp>
        </mc:Choice>
        <mc:Fallback xmlns="">
          <p:sp>
            <p:nvSpPr>
              <p:cNvPr id="46" name="TextBox 45"/>
              <p:cNvSpPr txBox="1">
                <a:spLocks noRot="1" noChangeAspect="1" noMove="1" noResize="1" noEditPoints="1" noAdjustHandles="1" noChangeArrowheads="1" noChangeShapeType="1" noTextEdit="1"/>
              </p:cNvSpPr>
              <p:nvPr/>
            </p:nvSpPr>
            <p:spPr>
              <a:xfrm>
                <a:off x="6377466" y="2921659"/>
                <a:ext cx="3055435" cy="707886"/>
              </a:xfrm>
              <a:prstGeom prst="rect">
                <a:avLst/>
              </a:prstGeom>
              <a:blipFill>
                <a:blip r:embed="rId3"/>
                <a:stretch>
                  <a:fillRect l="-1996" t="-4310" b="-14655"/>
                </a:stretch>
              </a:blipFill>
            </p:spPr>
            <p:txBody>
              <a:bodyPr/>
              <a:lstStyle/>
              <a:p>
                <a:r>
                  <a:rPr lang="en-US">
                    <a:noFill/>
                  </a:rPr>
                  <a:t> </a:t>
                </a:r>
              </a:p>
            </p:txBody>
          </p:sp>
        </mc:Fallback>
      </mc:AlternateContent>
      <p:sp>
        <p:nvSpPr>
          <p:cNvPr id="47" name="Rounded Rectangle 46"/>
          <p:cNvSpPr/>
          <p:nvPr/>
        </p:nvSpPr>
        <p:spPr>
          <a:xfrm>
            <a:off x="7325294" y="3766737"/>
            <a:ext cx="2806258" cy="1146639"/>
          </a:xfrm>
          <a:prstGeom prst="roundRect">
            <a:avLst>
              <a:gd name="adj" fmla="val 709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p:cNvSpPr txBox="1"/>
              <p:nvPr/>
            </p:nvSpPr>
            <p:spPr>
              <a:xfrm>
                <a:off x="7420535" y="3865420"/>
                <a:ext cx="260565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h</m:t>
                          </m:r>
                        </m:e>
                        <m:sub>
                          <m:r>
                            <a:rPr lang="en-US" sz="2400" i="1">
                              <a:latin typeface="Cambria Math" panose="02040503050406030204" pitchFamily="18" charset="0"/>
                            </a:rPr>
                            <m:t>1</m:t>
                          </m:r>
                          <m:r>
                            <a:rPr lang="en-US" sz="2400" b="0" i="1" smtClean="0">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1</m:t>
                          </m:r>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US" sz="2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7420535" y="3865420"/>
                <a:ext cx="2605650" cy="369332"/>
              </a:xfrm>
              <a:prstGeom prst="rect">
                <a:avLst/>
              </a:prstGeom>
              <a:blipFill>
                <a:blip r:embed="rId4"/>
                <a:stretch>
                  <a:fillRect l="-2336" r="-70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7420535" y="4388540"/>
                <a:ext cx="26270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21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b="0" i="1" smtClean="0">
                              <a:latin typeface="Cambria Math" panose="02040503050406030204" pitchFamily="18" charset="0"/>
                            </a:rPr>
                            <m:t>22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US" sz="2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7420535" y="4388540"/>
                <a:ext cx="2627001" cy="369332"/>
              </a:xfrm>
              <a:prstGeom prst="rect">
                <a:avLst/>
              </a:prstGeom>
              <a:blipFill>
                <a:blip r:embed="rId5"/>
                <a:stretch>
                  <a:fillRect l="-2320" r="-696" b="-26667"/>
                </a:stretch>
              </a:blipFill>
            </p:spPr>
            <p:txBody>
              <a:bodyPr/>
              <a:lstStyle/>
              <a:p>
                <a:r>
                  <a:rPr lang="en-US">
                    <a:noFill/>
                  </a:rPr>
                  <a:t> </a:t>
                </a:r>
              </a:p>
            </p:txBody>
          </p:sp>
        </mc:Fallback>
      </mc:AlternateContent>
      <p:sp>
        <p:nvSpPr>
          <p:cNvPr id="5" name="Rectangle 4"/>
          <p:cNvSpPr/>
          <p:nvPr/>
        </p:nvSpPr>
        <p:spPr>
          <a:xfrm>
            <a:off x="1673558" y="5315632"/>
            <a:ext cx="8672823" cy="584775"/>
          </a:xfrm>
          <a:prstGeom prst="rect">
            <a:avLst/>
          </a:prstGeom>
        </p:spPr>
        <p:txBody>
          <a:bodyPr wrap="none">
            <a:spAutoFit/>
          </a:bodyPr>
          <a:lstStyle/>
          <a:p>
            <a:r>
              <a:rPr lang="en-US" sz="3200" b="1" dirty="0" smtClean="0"/>
              <a:t>Concurrency </a:t>
            </a:r>
            <a:r>
              <a:rPr lang="en-US" sz="3200" b="1" dirty="0"/>
              <a:t>is limited by the number of antennas</a:t>
            </a:r>
          </a:p>
        </p:txBody>
      </p:sp>
    </p:spTree>
    <p:extLst>
      <p:ext uri="{BB962C8B-B14F-4D97-AF65-F5344CB8AC3E}">
        <p14:creationId xmlns:p14="http://schemas.microsoft.com/office/powerpoint/2010/main" val="43714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Concurrent Communication for </a:t>
            </a:r>
            <a:r>
              <a:rPr lang="en-US" dirty="0" err="1"/>
              <a:t>LoRa</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8</a:t>
            </a:fld>
            <a:endParaRPr lang="en-US"/>
          </a:p>
        </p:txBody>
      </p:sp>
      <p:pic>
        <p:nvPicPr>
          <p:cNvPr id="4" name="Picture 3"/>
          <p:cNvPicPr>
            <a:picLocks noChangeAspect="1"/>
          </p:cNvPicPr>
          <p:nvPr/>
        </p:nvPicPr>
        <p:blipFill rotWithShape="1">
          <a:blip r:embed="rId3"/>
          <a:srcRect l="63377"/>
          <a:stretch/>
        </p:blipFill>
        <p:spPr>
          <a:xfrm>
            <a:off x="4996644" y="2370541"/>
            <a:ext cx="2021302" cy="1688592"/>
          </a:xfrm>
          <a:prstGeom prst="rect">
            <a:avLst/>
          </a:prstGeom>
        </p:spPr>
      </p:pic>
      <p:grpSp>
        <p:nvGrpSpPr>
          <p:cNvPr id="18" name="Group 17"/>
          <p:cNvGrpSpPr/>
          <p:nvPr/>
        </p:nvGrpSpPr>
        <p:grpSpPr>
          <a:xfrm>
            <a:off x="983683" y="3120007"/>
            <a:ext cx="3718619" cy="1819810"/>
            <a:chOff x="983683" y="3333367"/>
            <a:chExt cx="3718619" cy="1819810"/>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583768" y="3623591"/>
              <a:ext cx="1118534" cy="1211745"/>
            </a:xfrm>
            <a:prstGeom prst="rect">
              <a:avLst/>
            </a:prstGeom>
          </p:spPr>
        </p:pic>
        <p:pic>
          <p:nvPicPr>
            <p:cNvPr id="6" name="Picture 2" descr="“wireless node icon”的图片搜索结果"/>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6486" t="28484" r="15688" b="36112"/>
            <a:stretch/>
          </p:blipFill>
          <p:spPr bwMode="auto">
            <a:xfrm>
              <a:off x="1611233" y="3333367"/>
              <a:ext cx="548117" cy="3081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wireless node icon”的图片搜索结果"/>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6486" t="28484" r="15688" b="36112"/>
            <a:stretch/>
          </p:blipFill>
          <p:spPr bwMode="auto">
            <a:xfrm>
              <a:off x="983683" y="3927690"/>
              <a:ext cx="548117" cy="3081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wireless node icon”的图片搜索结果"/>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6486" t="28484" r="15688" b="36112"/>
            <a:stretch/>
          </p:blipFill>
          <p:spPr bwMode="auto">
            <a:xfrm>
              <a:off x="1535817" y="4845064"/>
              <a:ext cx="548117" cy="30811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2159350" y="3660874"/>
              <a:ext cx="1040428" cy="393975"/>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175672" y="4490138"/>
              <a:ext cx="1024106" cy="451361"/>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1748" y="4054849"/>
              <a:ext cx="492408" cy="435289"/>
            </a:xfrm>
            <a:prstGeom prst="rect">
              <a:avLst/>
            </a:prstGeom>
          </p:spPr>
        </p:pic>
      </p:grpSp>
      <mc:AlternateContent xmlns:mc="http://schemas.openxmlformats.org/markup-compatibility/2006" xmlns:a14="http://schemas.microsoft.com/office/drawing/2010/main">
        <mc:Choice Requires="a14">
          <p:sp>
            <p:nvSpPr>
              <p:cNvPr id="12" name="TextBox 11"/>
              <p:cNvSpPr txBox="1"/>
              <p:nvPr/>
            </p:nvSpPr>
            <p:spPr>
              <a:xfrm>
                <a:off x="2083934" y="2834879"/>
                <a:ext cx="984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0099"/>
                          </a:solidFill>
                          <a:latin typeface="Cambria Math" panose="02040503050406030204" pitchFamily="18" charset="0"/>
                          <a:ea typeface="Cambria Math" panose="02040503050406030204" pitchFamily="18" charset="0"/>
                        </a:rPr>
                        <m:t>∆</m:t>
                      </m:r>
                      <m:r>
                        <a:rPr lang="en-US" b="1" i="1" smtClean="0">
                          <a:solidFill>
                            <a:srgbClr val="000099"/>
                          </a:solidFill>
                          <a:latin typeface="Cambria Math" panose="02040503050406030204" pitchFamily="18" charset="0"/>
                        </a:rPr>
                        <m:t>𝒇</m:t>
                      </m:r>
                      <m:r>
                        <a:rPr lang="en-US" b="1" i="1" smtClean="0">
                          <a:solidFill>
                            <a:srgbClr val="000099"/>
                          </a:solidFill>
                          <a:latin typeface="Cambria Math" panose="02040503050406030204" pitchFamily="18" charset="0"/>
                        </a:rPr>
                        <m:t>=</m:t>
                      </m:r>
                      <m:r>
                        <a:rPr lang="en-US" b="1" i="1" smtClean="0">
                          <a:solidFill>
                            <a:srgbClr val="000099"/>
                          </a:solidFill>
                          <a:latin typeface="Cambria Math" panose="02040503050406030204" pitchFamily="18" charset="0"/>
                        </a:rPr>
                        <m:t>𝟎</m:t>
                      </m:r>
                      <m:r>
                        <a:rPr lang="en-US" b="1" i="1" smtClean="0">
                          <a:solidFill>
                            <a:srgbClr val="000099"/>
                          </a:solidFill>
                          <a:latin typeface="Cambria Math" panose="02040503050406030204" pitchFamily="18" charset="0"/>
                        </a:rPr>
                        <m:t>.</m:t>
                      </m:r>
                      <m:r>
                        <a:rPr lang="en-US" b="1" i="1" smtClean="0">
                          <a:solidFill>
                            <a:srgbClr val="000099"/>
                          </a:solidFill>
                          <a:latin typeface="Cambria Math" panose="02040503050406030204" pitchFamily="18" charset="0"/>
                        </a:rPr>
                        <m:t>𝟐</m:t>
                      </m:r>
                    </m:oMath>
                  </m:oMathPara>
                </a14:m>
                <a:endParaRPr lang="en-US" b="1" dirty="0">
                  <a:solidFill>
                    <a:srgbClr val="000099"/>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083934" y="2834879"/>
                <a:ext cx="984244" cy="276999"/>
              </a:xfrm>
              <a:prstGeom prst="rect">
                <a:avLst/>
              </a:prstGeom>
              <a:blipFill>
                <a:blip r:embed="rId7"/>
                <a:stretch>
                  <a:fillRect l="-5590" t="-2222" r="-5590"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703481" y="4983880"/>
                <a:ext cx="984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A50021"/>
                          </a:solidFill>
                          <a:latin typeface="Cambria Math" panose="02040503050406030204" pitchFamily="18" charset="0"/>
                          <a:ea typeface="Cambria Math" panose="02040503050406030204" pitchFamily="18" charset="0"/>
                        </a:rPr>
                        <m:t>∆</m:t>
                      </m:r>
                      <m:r>
                        <a:rPr lang="en-US" b="1" i="1" smtClean="0">
                          <a:solidFill>
                            <a:srgbClr val="A50021"/>
                          </a:solidFill>
                          <a:latin typeface="Cambria Math" panose="02040503050406030204" pitchFamily="18" charset="0"/>
                        </a:rPr>
                        <m:t>𝒇</m:t>
                      </m:r>
                      <m:r>
                        <a:rPr lang="en-US" b="1" i="1" smtClean="0">
                          <a:solidFill>
                            <a:srgbClr val="A50021"/>
                          </a:solidFill>
                          <a:latin typeface="Cambria Math" panose="02040503050406030204" pitchFamily="18" charset="0"/>
                        </a:rPr>
                        <m:t>=</m:t>
                      </m:r>
                      <m:r>
                        <a:rPr lang="en-US" b="1" i="1" smtClean="0">
                          <a:solidFill>
                            <a:srgbClr val="A50021"/>
                          </a:solidFill>
                          <a:latin typeface="Cambria Math" panose="02040503050406030204" pitchFamily="18" charset="0"/>
                        </a:rPr>
                        <m:t>𝟎</m:t>
                      </m:r>
                      <m:r>
                        <a:rPr lang="en-US" b="1" i="1" smtClean="0">
                          <a:solidFill>
                            <a:srgbClr val="A50021"/>
                          </a:solidFill>
                          <a:latin typeface="Cambria Math" panose="02040503050406030204" pitchFamily="18" charset="0"/>
                        </a:rPr>
                        <m:t>.</m:t>
                      </m:r>
                      <m:r>
                        <a:rPr lang="en-US" b="1" i="1" smtClean="0">
                          <a:solidFill>
                            <a:srgbClr val="A50021"/>
                          </a:solidFill>
                          <a:latin typeface="Cambria Math" panose="02040503050406030204" pitchFamily="18" charset="0"/>
                        </a:rPr>
                        <m:t>𝟔</m:t>
                      </m:r>
                    </m:oMath>
                  </m:oMathPara>
                </a14:m>
                <a:endParaRPr lang="en-US" b="1" dirty="0">
                  <a:solidFill>
                    <a:srgbClr val="A5002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703481" y="4983880"/>
                <a:ext cx="984244" cy="276999"/>
              </a:xfrm>
              <a:prstGeom prst="rect">
                <a:avLst/>
              </a:prstGeom>
              <a:blipFill>
                <a:blip r:embed="rId8"/>
                <a:stretch>
                  <a:fillRect l="-4938" t="-4444" r="-5556" b="-35556"/>
                </a:stretch>
              </a:blipFill>
            </p:spPr>
            <p:txBody>
              <a:bodyPr/>
              <a:lstStyle/>
              <a:p>
                <a:r>
                  <a:rPr lang="en-US">
                    <a:noFill/>
                  </a:rPr>
                  <a:t> </a:t>
                </a:r>
              </a:p>
            </p:txBody>
          </p:sp>
        </mc:Fallback>
      </mc:AlternateContent>
      <p:pic>
        <p:nvPicPr>
          <p:cNvPr id="14" name="Picture 13"/>
          <p:cNvPicPr>
            <a:picLocks noChangeAspect="1"/>
          </p:cNvPicPr>
          <p:nvPr/>
        </p:nvPicPr>
        <p:blipFill rotWithShape="1">
          <a:blip r:embed="rId3"/>
          <a:srcRect r="45617"/>
          <a:stretch/>
        </p:blipFill>
        <p:spPr>
          <a:xfrm>
            <a:off x="4555998" y="4259794"/>
            <a:ext cx="3001472" cy="1688592"/>
          </a:xfrm>
          <a:prstGeom prst="rect">
            <a:avLst/>
          </a:prstGeom>
        </p:spPr>
      </p:pic>
      <p:sp>
        <p:nvSpPr>
          <p:cNvPr id="15" name="TextBox 14"/>
          <p:cNvSpPr txBox="1"/>
          <p:nvPr/>
        </p:nvSpPr>
        <p:spPr>
          <a:xfrm>
            <a:off x="7627007" y="2973378"/>
            <a:ext cx="2711961" cy="400110"/>
          </a:xfrm>
          <a:prstGeom prst="rect">
            <a:avLst/>
          </a:prstGeom>
          <a:noFill/>
        </p:spPr>
        <p:txBody>
          <a:bodyPr wrap="none" rtlCol="0">
            <a:spAutoFit/>
          </a:bodyPr>
          <a:lstStyle/>
          <a:p>
            <a:pPr marL="342900" indent="-342900">
              <a:buFont typeface="Arial" panose="020B0604020202020204" pitchFamily="34" charset="0"/>
              <a:buChar char="•"/>
            </a:pPr>
            <a:r>
              <a:rPr lang="en-US" altLang="zh-CN" sz="2000" dirty="0"/>
              <a:t>Choir [SIGCOMM’17</a:t>
            </a:r>
            <a:r>
              <a:rPr lang="en-US" altLang="zh-CN" sz="2000" dirty="0" smtClean="0"/>
              <a:t>]</a:t>
            </a:r>
            <a:endParaRPr lang="en-US" altLang="zh-CN" sz="2000" dirty="0"/>
          </a:p>
        </p:txBody>
      </p:sp>
      <p:sp>
        <p:nvSpPr>
          <p:cNvPr id="16" name="Rectangle 15"/>
          <p:cNvSpPr/>
          <p:nvPr/>
        </p:nvSpPr>
        <p:spPr>
          <a:xfrm>
            <a:off x="7627007" y="4728139"/>
            <a:ext cx="2648867" cy="1015663"/>
          </a:xfrm>
          <a:prstGeom prst="rect">
            <a:avLst/>
          </a:prstGeom>
        </p:spPr>
        <p:txBody>
          <a:bodyPr wrap="none">
            <a:spAutoFit/>
          </a:bodyPr>
          <a:lstStyle/>
          <a:p>
            <a:pPr marL="342900" indent="-342900">
              <a:buFont typeface="Arial" panose="020B0604020202020204" pitchFamily="34" charset="0"/>
              <a:buChar char="•"/>
            </a:pPr>
            <a:r>
              <a:rPr lang="en-US" sz="2000" dirty="0" err="1"/>
              <a:t>FTrack</a:t>
            </a:r>
            <a:r>
              <a:rPr lang="en-US" sz="2000" dirty="0"/>
              <a:t> [SenSys’19</a:t>
            </a:r>
            <a:r>
              <a:rPr lang="en-US" sz="2000" dirty="0" smtClean="0"/>
              <a:t>]</a:t>
            </a:r>
          </a:p>
          <a:p>
            <a:pPr marL="342900" indent="-342900">
              <a:buFont typeface="Arial" panose="020B0604020202020204" pitchFamily="34" charset="0"/>
              <a:buChar char="•"/>
            </a:pPr>
            <a:r>
              <a:rPr lang="en-US" sz="2000" dirty="0" err="1" smtClean="0"/>
              <a:t>NScale</a:t>
            </a:r>
            <a:r>
              <a:rPr lang="en-US" sz="2000" dirty="0" smtClean="0"/>
              <a:t> </a:t>
            </a:r>
            <a:r>
              <a:rPr lang="en-US" sz="2000" dirty="0"/>
              <a:t>[MobiSys’20</a:t>
            </a:r>
            <a:r>
              <a:rPr lang="en-US" sz="2000" dirty="0" smtClean="0"/>
              <a:t>]</a:t>
            </a:r>
          </a:p>
          <a:p>
            <a:pPr marL="342900" indent="-342900">
              <a:buFont typeface="Arial" panose="020B0604020202020204" pitchFamily="34" charset="0"/>
              <a:buChar char="•"/>
            </a:pPr>
            <a:r>
              <a:rPr lang="en-US" sz="2000" dirty="0" smtClean="0"/>
              <a:t>CIC </a:t>
            </a:r>
            <a:r>
              <a:rPr lang="en-US" sz="2000" dirty="0"/>
              <a:t>[SIGCOMM’21]</a:t>
            </a:r>
          </a:p>
        </p:txBody>
      </p:sp>
      <p:sp>
        <p:nvSpPr>
          <p:cNvPr id="17" name="TextBox 16"/>
          <p:cNvSpPr txBox="1"/>
          <p:nvPr/>
        </p:nvSpPr>
        <p:spPr>
          <a:xfrm>
            <a:off x="740664" y="1954169"/>
            <a:ext cx="6255559" cy="461665"/>
          </a:xfrm>
          <a:prstGeom prst="rect">
            <a:avLst/>
          </a:prstGeom>
          <a:noFill/>
        </p:spPr>
        <p:txBody>
          <a:bodyPr wrap="none" rtlCol="0">
            <a:spAutoFit/>
          </a:bodyPr>
          <a:lstStyle/>
          <a:p>
            <a:pPr>
              <a:spcAft>
                <a:spcPts val="600"/>
              </a:spcAft>
            </a:pPr>
            <a:r>
              <a:rPr lang="en-US" sz="2400" dirty="0"/>
              <a:t>Parallel packet decoding </a:t>
            </a:r>
            <a:r>
              <a:rPr lang="en-US" sz="2400" dirty="0" smtClean="0"/>
              <a:t>(i.e</a:t>
            </a:r>
            <a:r>
              <a:rPr lang="en-US" sz="2400" dirty="0"/>
              <a:t>., </a:t>
            </a:r>
            <a:r>
              <a:rPr lang="en-US" sz="2400" dirty="0" smtClean="0"/>
              <a:t>collision recovery)</a:t>
            </a:r>
          </a:p>
        </p:txBody>
      </p:sp>
    </p:spTree>
    <p:extLst>
      <p:ext uri="{BB962C8B-B14F-4D97-AF65-F5344CB8AC3E}">
        <p14:creationId xmlns:p14="http://schemas.microsoft.com/office/powerpoint/2010/main" val="140105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620268" y="4352544"/>
            <a:ext cx="10059924" cy="1373037"/>
          </a:xfrm>
          <a:prstGeom prst="roundRect">
            <a:avLst>
              <a:gd name="adj" fmla="val 6566"/>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rgbClr val="FFFF00"/>
              </a:solidFill>
            </a:endParaRPr>
          </a:p>
        </p:txBody>
      </p:sp>
      <p:sp>
        <p:nvSpPr>
          <p:cNvPr id="2" name="Title 1"/>
          <p:cNvSpPr>
            <a:spLocks noGrp="1"/>
          </p:cNvSpPr>
          <p:nvPr>
            <p:ph type="title"/>
          </p:nvPr>
        </p:nvSpPr>
        <p:spPr/>
        <p:txBody>
          <a:bodyPr/>
          <a:lstStyle/>
          <a:p>
            <a:r>
              <a:rPr lang="en-US" dirty="0"/>
              <a:t>Concurrent Communication for </a:t>
            </a:r>
            <a:r>
              <a:rPr lang="en-US" dirty="0" err="1"/>
              <a:t>LoRa</a:t>
            </a:r>
            <a:endParaRPr lang="en-US" dirty="0"/>
          </a:p>
        </p:txBody>
      </p:sp>
      <p:sp>
        <p:nvSpPr>
          <p:cNvPr id="3" name="Slide Number Placeholder 2"/>
          <p:cNvSpPr>
            <a:spLocks noGrp="1"/>
          </p:cNvSpPr>
          <p:nvPr>
            <p:ph type="sldNum" sz="quarter" idx="12"/>
          </p:nvPr>
        </p:nvSpPr>
        <p:spPr/>
        <p:txBody>
          <a:bodyPr/>
          <a:lstStyle/>
          <a:p>
            <a:fld id="{B89DFAED-0EC1-471F-AE92-29A31774D4BF}" type="slidenum">
              <a:rPr lang="en-US" smtClean="0"/>
              <a:t>9</a:t>
            </a:fld>
            <a:endParaRPr lang="en-US"/>
          </a:p>
        </p:txBody>
      </p:sp>
      <p:sp>
        <p:nvSpPr>
          <p:cNvPr id="4" name="TextBox 3"/>
          <p:cNvSpPr txBox="1"/>
          <p:nvPr/>
        </p:nvSpPr>
        <p:spPr>
          <a:xfrm>
            <a:off x="740664" y="1950720"/>
            <a:ext cx="5737725" cy="846386"/>
          </a:xfrm>
          <a:prstGeom prst="rect">
            <a:avLst/>
          </a:prstGeom>
          <a:noFill/>
        </p:spPr>
        <p:txBody>
          <a:bodyPr wrap="none" rtlCol="0">
            <a:spAutoFit/>
          </a:bodyPr>
          <a:lstStyle/>
          <a:p>
            <a:pPr>
              <a:spcAft>
                <a:spcPts val="600"/>
              </a:spcAft>
            </a:pPr>
            <a:r>
              <a:rPr lang="en-US" sz="2400" dirty="0" smtClean="0"/>
              <a:t>Multiple Input Multiple Output (MIMO)</a:t>
            </a:r>
          </a:p>
          <a:p>
            <a:pPr marL="342900" indent="-342900">
              <a:buFont typeface="Arial" panose="020B0604020202020204" pitchFamily="34" charset="0"/>
              <a:buChar char="•"/>
            </a:pPr>
            <a:r>
              <a:rPr lang="en-US" sz="2000" dirty="0" smtClean="0"/>
              <a:t>Concurrency is limited by the number of antennas</a:t>
            </a:r>
            <a:endParaRPr lang="en-US" sz="2000" dirty="0"/>
          </a:p>
        </p:txBody>
      </p:sp>
      <p:sp>
        <p:nvSpPr>
          <p:cNvPr id="5" name="Rectangle 4"/>
          <p:cNvSpPr/>
          <p:nvPr/>
        </p:nvSpPr>
        <p:spPr>
          <a:xfrm>
            <a:off x="918167" y="4500453"/>
            <a:ext cx="9464127" cy="1077218"/>
          </a:xfrm>
          <a:prstGeom prst="rect">
            <a:avLst/>
          </a:prstGeom>
        </p:spPr>
        <p:txBody>
          <a:bodyPr wrap="square">
            <a:spAutoFit/>
          </a:bodyPr>
          <a:lstStyle/>
          <a:p>
            <a:pPr algn="ctr"/>
            <a:r>
              <a:rPr lang="en-US" sz="3200" b="1" dirty="0" smtClean="0">
                <a:solidFill>
                  <a:srgbClr val="FFFF00"/>
                </a:solidFill>
              </a:rPr>
              <a:t>Can we </a:t>
            </a:r>
            <a:r>
              <a:rPr lang="en-US" altLang="zh-CN" sz="3200" b="1" dirty="0" smtClean="0">
                <a:solidFill>
                  <a:srgbClr val="FFFF00"/>
                </a:solidFill>
              </a:rPr>
              <a:t>c</a:t>
            </a:r>
            <a:r>
              <a:rPr lang="en-US" sz="3200" b="1" dirty="0" smtClean="0">
                <a:solidFill>
                  <a:srgbClr val="FFFF00"/>
                </a:solidFill>
              </a:rPr>
              <a:t>ombine multi-antenna and parallel decoding for more concurrent communications?</a:t>
            </a:r>
            <a:endParaRPr lang="en-US" sz="3200" b="1" dirty="0">
              <a:solidFill>
                <a:srgbClr val="FFFF00"/>
              </a:solidFill>
            </a:endParaRPr>
          </a:p>
        </p:txBody>
      </p:sp>
      <p:sp>
        <p:nvSpPr>
          <p:cNvPr id="6" name="TextBox 5"/>
          <p:cNvSpPr txBox="1"/>
          <p:nvPr/>
        </p:nvSpPr>
        <p:spPr>
          <a:xfrm>
            <a:off x="740664" y="3088025"/>
            <a:ext cx="6463949" cy="846386"/>
          </a:xfrm>
          <a:prstGeom prst="rect">
            <a:avLst/>
          </a:prstGeom>
          <a:noFill/>
        </p:spPr>
        <p:txBody>
          <a:bodyPr wrap="none" rtlCol="0">
            <a:spAutoFit/>
          </a:bodyPr>
          <a:lstStyle/>
          <a:p>
            <a:pPr>
              <a:spcAft>
                <a:spcPts val="600"/>
              </a:spcAft>
            </a:pPr>
            <a:r>
              <a:rPr lang="en-US" sz="2400" dirty="0" smtClean="0"/>
              <a:t>Parallel </a:t>
            </a:r>
            <a:r>
              <a:rPr lang="en-US" sz="2400" dirty="0"/>
              <a:t>packet decoding </a:t>
            </a:r>
            <a:r>
              <a:rPr lang="en-US" sz="2400" dirty="0" smtClean="0"/>
              <a:t>(i.e.,</a:t>
            </a:r>
            <a:r>
              <a:rPr lang="en-US" sz="2400" dirty="0"/>
              <a:t> </a:t>
            </a:r>
            <a:r>
              <a:rPr lang="en-US" sz="2400" dirty="0" smtClean="0"/>
              <a:t>collision recovery)</a:t>
            </a:r>
          </a:p>
          <a:p>
            <a:pPr marL="342900" indent="-342900">
              <a:buFont typeface="Arial" panose="020B0604020202020204" pitchFamily="34" charset="0"/>
              <a:buChar char="•"/>
            </a:pPr>
            <a:r>
              <a:rPr lang="en-US" sz="2000" dirty="0" smtClean="0"/>
              <a:t>One antenna for 5 (or more) packets reception in parallel</a:t>
            </a:r>
            <a:endParaRPr lang="en-US" sz="2000" dirty="0"/>
          </a:p>
        </p:txBody>
      </p:sp>
    </p:spTree>
    <p:extLst>
      <p:ext uri="{BB962C8B-B14F-4D97-AF65-F5344CB8AC3E}">
        <p14:creationId xmlns:p14="http://schemas.microsoft.com/office/powerpoint/2010/main" val="139726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11518</TotalTime>
  <Words>4346</Words>
  <Application>Microsoft Office PowerPoint</Application>
  <PresentationFormat>Widescreen</PresentationFormat>
  <Paragraphs>544</Paragraphs>
  <Slides>37</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等线</vt:lpstr>
      <vt:lpstr>等线 Light</vt:lpstr>
      <vt:lpstr>Arial</vt:lpstr>
      <vt:lpstr>Calibri</vt:lpstr>
      <vt:lpstr>Calibri Light</vt:lpstr>
      <vt:lpstr>Cambria Math</vt:lpstr>
      <vt:lpstr>Times New Roman</vt:lpstr>
      <vt:lpstr>Office Theme</vt:lpstr>
      <vt:lpstr>PCube: Scaling LoRa Concurrent Transmissions with Reception Diversities</vt:lpstr>
      <vt:lpstr>Connecting Internet-of-Things with LoRa</vt:lpstr>
      <vt:lpstr>LoRa primer</vt:lpstr>
      <vt:lpstr>LoRa primer</vt:lpstr>
      <vt:lpstr>Communication collision</vt:lpstr>
      <vt:lpstr>Concurrent Communication for LoRa</vt:lpstr>
      <vt:lpstr>Concurrent Communication for LoRa</vt:lpstr>
      <vt:lpstr>Concurrent Communication for LoRa</vt:lpstr>
      <vt:lpstr>Concurrent Communication for LoRa</vt:lpstr>
      <vt:lpstr>Multi-antenna for higher concurrency</vt:lpstr>
      <vt:lpstr>Multi-antenna for higher concurrency</vt:lpstr>
      <vt:lpstr>PCube idea</vt:lpstr>
      <vt:lpstr>PCube idea</vt:lpstr>
      <vt:lpstr>PCube idea</vt:lpstr>
      <vt:lpstr>Channel phase extraction</vt:lpstr>
      <vt:lpstr>Channel phase extraction</vt:lpstr>
      <vt:lpstr>Central Frequency Offset</vt:lpstr>
      <vt:lpstr>Central Frequency Offset</vt:lpstr>
      <vt:lpstr>Central Frequency Offset</vt:lpstr>
      <vt:lpstr>Sampling Timing Offset </vt:lpstr>
      <vt:lpstr>Calibrating frequency offset</vt:lpstr>
      <vt:lpstr>Calibrating phase offset</vt:lpstr>
      <vt:lpstr>PDoA based parallel decoding</vt:lpstr>
      <vt:lpstr>Evaluation</vt:lpstr>
      <vt:lpstr>Throughput performance</vt:lpstr>
      <vt:lpstr>Throughput performance</vt:lpstr>
      <vt:lpstr>Throughput performance</vt:lpstr>
      <vt:lpstr>Throughput performance</vt:lpstr>
      <vt:lpstr>Throughput performance</vt:lpstr>
      <vt:lpstr>Throughput performance</vt:lpstr>
      <vt:lpstr>Throughput performance</vt:lpstr>
      <vt:lpstr>Conclusion</vt:lpstr>
      <vt:lpstr>PowerPoint Presentation</vt:lpstr>
      <vt:lpstr>Calibration results</vt:lpstr>
      <vt:lpstr>Scaling with multiple antennas</vt:lpstr>
      <vt:lpstr>Decoding capability</vt:lpstr>
      <vt:lpstr>Decoding performance (SF8, BW250kHz)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Yuanqing</dc:creator>
  <cp:lastModifiedBy>Yuanqing</cp:lastModifiedBy>
  <cp:revision>424</cp:revision>
  <dcterms:created xsi:type="dcterms:W3CDTF">2021-04-30T07:57:31Z</dcterms:created>
  <dcterms:modified xsi:type="dcterms:W3CDTF">2021-09-24T08:02:23Z</dcterms:modified>
  <cp:contentStatus/>
</cp:coreProperties>
</file>