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
  </p:notesMasterIdLst>
  <p:sldIdLst>
    <p:sldId id="272" r:id="rId2"/>
    <p:sldId id="273" r:id="rId3"/>
    <p:sldId id="274" r:id="rId4"/>
    <p:sldId id="275" r:id="rId5"/>
    <p:sldId id="276" r:id="rId6"/>
    <p:sldId id="281" r:id="rId7"/>
    <p:sldId id="277" r:id="rId8"/>
    <p:sldId id="278" r:id="rId9"/>
    <p:sldId id="279" r:id="rId10"/>
    <p:sldId id="267" r:id="rId11"/>
    <p:sldId id="268" r:id="rId12"/>
    <p:sldId id="270" r:id="rId13"/>
    <p:sldId id="264"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902" autoAdjust="0"/>
  </p:normalViewPr>
  <p:slideViewPr>
    <p:cSldViewPr snapToGrid="0" snapToObjects="1">
      <p:cViewPr varScale="1">
        <p:scale>
          <a:sx n="41" d="100"/>
          <a:sy n="41" d="100"/>
        </p:scale>
        <p:origin x="-281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6D51FB-3CB3-2348-9E34-7CC8D85C3DA2}" type="doc">
      <dgm:prSet loTypeId="urn:microsoft.com/office/officeart/2005/8/layout/hProcess9" loCatId="" qsTypeId="urn:microsoft.com/office/officeart/2005/8/quickstyle/simple4" qsCatId="simple" csTypeId="urn:microsoft.com/office/officeart/2005/8/colors/accent1_2" csCatId="accent1" phldr="1"/>
      <dgm:spPr/>
    </dgm:pt>
    <dgm:pt modelId="{5D89706A-AED4-1A48-9C23-DFE159FB0071}">
      <dgm:prSet phldrT="[Text]"/>
      <dgm:spPr/>
      <dgm:t>
        <a:bodyPr/>
        <a:lstStyle/>
        <a:p>
          <a:r>
            <a:rPr lang="en-US" dirty="0"/>
            <a:t>Used past three games</a:t>
          </a:r>
        </a:p>
      </dgm:t>
    </dgm:pt>
    <dgm:pt modelId="{39D37498-21BB-8442-B6CF-639C7F646F80}" type="parTrans" cxnId="{EAEBE2D3-9BCC-854E-8036-AD83AC884257}">
      <dgm:prSet/>
      <dgm:spPr/>
      <dgm:t>
        <a:bodyPr/>
        <a:lstStyle/>
        <a:p>
          <a:endParaRPr lang="en-US"/>
        </a:p>
      </dgm:t>
    </dgm:pt>
    <dgm:pt modelId="{901B3BF2-B696-5E45-89AD-76B3B7619771}" type="sibTrans" cxnId="{EAEBE2D3-9BCC-854E-8036-AD83AC884257}">
      <dgm:prSet/>
      <dgm:spPr/>
      <dgm:t>
        <a:bodyPr/>
        <a:lstStyle/>
        <a:p>
          <a:endParaRPr lang="en-US"/>
        </a:p>
      </dgm:t>
    </dgm:pt>
    <dgm:pt modelId="{9712BEE4-2653-594F-956F-55CD066FB23F}">
      <dgm:prSet phldrT="[Text]"/>
      <dgm:spPr/>
      <dgm:t>
        <a:bodyPr/>
        <a:lstStyle/>
        <a:p>
          <a:r>
            <a:rPr lang="en-US"/>
            <a:t>Added </a:t>
          </a:r>
          <a:r>
            <a:rPr lang="en-US" dirty="0"/>
            <a:t>league position respectively</a:t>
          </a:r>
        </a:p>
      </dgm:t>
    </dgm:pt>
    <dgm:pt modelId="{374E9697-F47D-934A-812D-3289FF1C2736}" type="parTrans" cxnId="{9145AD0B-3079-9C4B-8E9A-AEFB4AE22073}">
      <dgm:prSet/>
      <dgm:spPr/>
      <dgm:t>
        <a:bodyPr/>
        <a:lstStyle/>
        <a:p>
          <a:endParaRPr lang="en-US"/>
        </a:p>
      </dgm:t>
    </dgm:pt>
    <dgm:pt modelId="{AB07DCF0-15A3-A748-B896-6F1ACB7CBCC4}" type="sibTrans" cxnId="{9145AD0B-3079-9C4B-8E9A-AEFB4AE22073}">
      <dgm:prSet/>
      <dgm:spPr/>
      <dgm:t>
        <a:bodyPr/>
        <a:lstStyle/>
        <a:p>
          <a:endParaRPr lang="en-US"/>
        </a:p>
      </dgm:t>
    </dgm:pt>
    <dgm:pt modelId="{6950EE36-132E-664E-AB26-D4F42099E4A4}">
      <dgm:prSet phldrT="[Text]"/>
      <dgm:spPr/>
      <dgm:t>
        <a:bodyPr/>
        <a:lstStyle/>
        <a:p>
          <a:r>
            <a:rPr lang="en-US" dirty="0"/>
            <a:t>Used past four games</a:t>
          </a:r>
        </a:p>
      </dgm:t>
    </dgm:pt>
    <dgm:pt modelId="{5B741CCC-7DFA-3149-A1E3-3920ACEC3C40}" type="sibTrans" cxnId="{DC6DFBB7-50FB-1640-94B1-5E0E7B2275E3}">
      <dgm:prSet/>
      <dgm:spPr/>
      <dgm:t>
        <a:bodyPr/>
        <a:lstStyle/>
        <a:p>
          <a:endParaRPr lang="en-US"/>
        </a:p>
      </dgm:t>
    </dgm:pt>
    <dgm:pt modelId="{078957BE-0DCD-FD47-A018-85EF52CA3680}" type="parTrans" cxnId="{DC6DFBB7-50FB-1640-94B1-5E0E7B2275E3}">
      <dgm:prSet/>
      <dgm:spPr/>
      <dgm:t>
        <a:bodyPr/>
        <a:lstStyle/>
        <a:p>
          <a:endParaRPr lang="en-US"/>
        </a:p>
      </dgm:t>
    </dgm:pt>
    <dgm:pt modelId="{6A369A91-8D22-8C4B-ACA3-1D2A91B3AE67}" type="pres">
      <dgm:prSet presAssocID="{A36D51FB-3CB3-2348-9E34-7CC8D85C3DA2}" presName="CompostProcess" presStyleCnt="0">
        <dgm:presLayoutVars>
          <dgm:dir/>
          <dgm:resizeHandles val="exact"/>
        </dgm:presLayoutVars>
      </dgm:prSet>
      <dgm:spPr/>
    </dgm:pt>
    <dgm:pt modelId="{C19895FE-8F81-C547-A35C-F69BA3F1EF78}" type="pres">
      <dgm:prSet presAssocID="{A36D51FB-3CB3-2348-9E34-7CC8D85C3DA2}" presName="arrow" presStyleLbl="bgShp" presStyleIdx="0" presStyleCnt="1"/>
      <dgm:spPr/>
    </dgm:pt>
    <dgm:pt modelId="{90A5F132-1DEC-9B4E-BBBC-19F0699036CE}" type="pres">
      <dgm:prSet presAssocID="{A36D51FB-3CB3-2348-9E34-7CC8D85C3DA2}" presName="linearProcess" presStyleCnt="0"/>
      <dgm:spPr/>
    </dgm:pt>
    <dgm:pt modelId="{9B203FC7-4B71-044F-B5BE-FEC7F6D956CD}" type="pres">
      <dgm:prSet presAssocID="{5D89706A-AED4-1A48-9C23-DFE159FB0071}" presName="textNode" presStyleLbl="node1" presStyleIdx="0" presStyleCnt="3">
        <dgm:presLayoutVars>
          <dgm:bulletEnabled val="1"/>
        </dgm:presLayoutVars>
      </dgm:prSet>
      <dgm:spPr/>
      <dgm:t>
        <a:bodyPr/>
        <a:lstStyle/>
        <a:p>
          <a:endParaRPr lang="en-US"/>
        </a:p>
      </dgm:t>
    </dgm:pt>
    <dgm:pt modelId="{2C7DDBBC-C0C2-F346-94EB-5EA1B1D87B65}" type="pres">
      <dgm:prSet presAssocID="{901B3BF2-B696-5E45-89AD-76B3B7619771}" presName="sibTrans" presStyleCnt="0"/>
      <dgm:spPr/>
    </dgm:pt>
    <dgm:pt modelId="{47CB23B2-236B-0F4A-9C3E-49280E303014}" type="pres">
      <dgm:prSet presAssocID="{6950EE36-132E-664E-AB26-D4F42099E4A4}" presName="textNode" presStyleLbl="node1" presStyleIdx="1" presStyleCnt="3">
        <dgm:presLayoutVars>
          <dgm:bulletEnabled val="1"/>
        </dgm:presLayoutVars>
      </dgm:prSet>
      <dgm:spPr/>
      <dgm:t>
        <a:bodyPr/>
        <a:lstStyle/>
        <a:p>
          <a:endParaRPr lang="en-US"/>
        </a:p>
      </dgm:t>
    </dgm:pt>
    <dgm:pt modelId="{8D339682-B540-9A40-8153-78DDCBC81B49}" type="pres">
      <dgm:prSet presAssocID="{5B741CCC-7DFA-3149-A1E3-3920ACEC3C40}" presName="sibTrans" presStyleCnt="0"/>
      <dgm:spPr/>
    </dgm:pt>
    <dgm:pt modelId="{292083D5-2270-314C-9CC4-7A5D230AB3F1}" type="pres">
      <dgm:prSet presAssocID="{9712BEE4-2653-594F-956F-55CD066FB23F}" presName="textNode" presStyleLbl="node1" presStyleIdx="2" presStyleCnt="3">
        <dgm:presLayoutVars>
          <dgm:bulletEnabled val="1"/>
        </dgm:presLayoutVars>
      </dgm:prSet>
      <dgm:spPr/>
      <dgm:t>
        <a:bodyPr/>
        <a:lstStyle/>
        <a:p>
          <a:endParaRPr lang="en-US"/>
        </a:p>
      </dgm:t>
    </dgm:pt>
  </dgm:ptLst>
  <dgm:cxnLst>
    <dgm:cxn modelId="{9145AD0B-3079-9C4B-8E9A-AEFB4AE22073}" srcId="{A36D51FB-3CB3-2348-9E34-7CC8D85C3DA2}" destId="{9712BEE4-2653-594F-956F-55CD066FB23F}" srcOrd="2" destOrd="0" parTransId="{374E9697-F47D-934A-812D-3289FF1C2736}" sibTransId="{AB07DCF0-15A3-A748-B896-6F1ACB7CBCC4}"/>
    <dgm:cxn modelId="{F875AF49-87C8-B845-B45A-E4CCBE2AB34D}" type="presOf" srcId="{A36D51FB-3CB3-2348-9E34-7CC8D85C3DA2}" destId="{6A369A91-8D22-8C4B-ACA3-1D2A91B3AE67}" srcOrd="0" destOrd="0" presId="urn:microsoft.com/office/officeart/2005/8/layout/hProcess9"/>
    <dgm:cxn modelId="{EAEBE2D3-9BCC-854E-8036-AD83AC884257}" srcId="{A36D51FB-3CB3-2348-9E34-7CC8D85C3DA2}" destId="{5D89706A-AED4-1A48-9C23-DFE159FB0071}" srcOrd="0" destOrd="0" parTransId="{39D37498-21BB-8442-B6CF-639C7F646F80}" sibTransId="{901B3BF2-B696-5E45-89AD-76B3B7619771}"/>
    <dgm:cxn modelId="{DB1BEB2F-8F07-7541-A673-32F225DFF128}" type="presOf" srcId="{6950EE36-132E-664E-AB26-D4F42099E4A4}" destId="{47CB23B2-236B-0F4A-9C3E-49280E303014}" srcOrd="0" destOrd="0" presId="urn:microsoft.com/office/officeart/2005/8/layout/hProcess9"/>
    <dgm:cxn modelId="{2416C895-43BF-814D-9D91-9ED5ABB99284}" type="presOf" srcId="{5D89706A-AED4-1A48-9C23-DFE159FB0071}" destId="{9B203FC7-4B71-044F-B5BE-FEC7F6D956CD}" srcOrd="0" destOrd="0" presId="urn:microsoft.com/office/officeart/2005/8/layout/hProcess9"/>
    <dgm:cxn modelId="{C84D4181-78E3-7540-BF67-3BF02294F25F}" type="presOf" srcId="{9712BEE4-2653-594F-956F-55CD066FB23F}" destId="{292083D5-2270-314C-9CC4-7A5D230AB3F1}" srcOrd="0" destOrd="0" presId="urn:microsoft.com/office/officeart/2005/8/layout/hProcess9"/>
    <dgm:cxn modelId="{DC6DFBB7-50FB-1640-94B1-5E0E7B2275E3}" srcId="{A36D51FB-3CB3-2348-9E34-7CC8D85C3DA2}" destId="{6950EE36-132E-664E-AB26-D4F42099E4A4}" srcOrd="1" destOrd="0" parTransId="{078957BE-0DCD-FD47-A018-85EF52CA3680}" sibTransId="{5B741CCC-7DFA-3149-A1E3-3920ACEC3C40}"/>
    <dgm:cxn modelId="{4382B844-D4FB-E443-B154-C47FFFD5EA6C}" type="presParOf" srcId="{6A369A91-8D22-8C4B-ACA3-1D2A91B3AE67}" destId="{C19895FE-8F81-C547-A35C-F69BA3F1EF78}" srcOrd="0" destOrd="0" presId="urn:microsoft.com/office/officeart/2005/8/layout/hProcess9"/>
    <dgm:cxn modelId="{DDA3E9AB-5709-7A47-A01D-A31EF788E88A}" type="presParOf" srcId="{6A369A91-8D22-8C4B-ACA3-1D2A91B3AE67}" destId="{90A5F132-1DEC-9B4E-BBBC-19F0699036CE}" srcOrd="1" destOrd="0" presId="urn:microsoft.com/office/officeart/2005/8/layout/hProcess9"/>
    <dgm:cxn modelId="{66A8D5B3-6762-EC45-AA8E-B21E8BDFCAFF}" type="presParOf" srcId="{90A5F132-1DEC-9B4E-BBBC-19F0699036CE}" destId="{9B203FC7-4B71-044F-B5BE-FEC7F6D956CD}" srcOrd="0" destOrd="0" presId="urn:microsoft.com/office/officeart/2005/8/layout/hProcess9"/>
    <dgm:cxn modelId="{3C77B492-3BE2-504D-8EAB-B9DCB6D2BCE2}" type="presParOf" srcId="{90A5F132-1DEC-9B4E-BBBC-19F0699036CE}" destId="{2C7DDBBC-C0C2-F346-94EB-5EA1B1D87B65}" srcOrd="1" destOrd="0" presId="urn:microsoft.com/office/officeart/2005/8/layout/hProcess9"/>
    <dgm:cxn modelId="{2EEF7177-DC71-0A4A-B33A-FFC54CD60707}" type="presParOf" srcId="{90A5F132-1DEC-9B4E-BBBC-19F0699036CE}" destId="{47CB23B2-236B-0F4A-9C3E-49280E303014}" srcOrd="2" destOrd="0" presId="urn:microsoft.com/office/officeart/2005/8/layout/hProcess9"/>
    <dgm:cxn modelId="{2B8BEA23-3CD5-4648-96F7-7A13D42873FE}" type="presParOf" srcId="{90A5F132-1DEC-9B4E-BBBC-19F0699036CE}" destId="{8D339682-B540-9A40-8153-78DDCBC81B49}" srcOrd="3" destOrd="0" presId="urn:microsoft.com/office/officeart/2005/8/layout/hProcess9"/>
    <dgm:cxn modelId="{0C7D685F-1BAD-B142-A2C2-9D70A62EE095}" type="presParOf" srcId="{90A5F132-1DEC-9B4E-BBBC-19F0699036CE}" destId="{292083D5-2270-314C-9CC4-7A5D230AB3F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337E90-87A4-1E4E-A50A-3BD974F18139}"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31AB4345-D2E6-8745-BFE3-4C697B4849CB}">
      <dgm:prSet/>
      <dgm:spPr/>
      <dgm:t>
        <a:bodyPr/>
        <a:lstStyle/>
        <a:p>
          <a:pPr rtl="0"/>
          <a:r>
            <a:rPr lang="en-US" dirty="0" smtClean="0"/>
            <a:t>Adding more features:</a:t>
          </a:r>
          <a:endParaRPr lang="en-US" dirty="0"/>
        </a:p>
      </dgm:t>
    </dgm:pt>
    <dgm:pt modelId="{594D8D93-FB07-274C-8289-AFD0E7932F9D}" type="parTrans" cxnId="{8DB01D5C-758B-314A-9FA2-B0C0220848A6}">
      <dgm:prSet/>
      <dgm:spPr/>
      <dgm:t>
        <a:bodyPr/>
        <a:lstStyle/>
        <a:p>
          <a:endParaRPr lang="en-US"/>
        </a:p>
      </dgm:t>
    </dgm:pt>
    <dgm:pt modelId="{A192472C-F8D0-8341-BFAA-09215F18209F}" type="sibTrans" cxnId="{8DB01D5C-758B-314A-9FA2-B0C0220848A6}">
      <dgm:prSet/>
      <dgm:spPr/>
      <dgm:t>
        <a:bodyPr/>
        <a:lstStyle/>
        <a:p>
          <a:endParaRPr lang="en-US"/>
        </a:p>
      </dgm:t>
    </dgm:pt>
    <dgm:pt modelId="{D6B63239-D701-1E4E-BB5D-5C37A1CEC343}">
      <dgm:prSet/>
      <dgm:spPr/>
      <dgm:t>
        <a:bodyPr/>
        <a:lstStyle/>
        <a:p>
          <a:pPr rtl="0"/>
          <a:r>
            <a:rPr lang="en-US" dirty="0" smtClean="0"/>
            <a:t>Seasonality of the matches</a:t>
          </a:r>
          <a:endParaRPr lang="en-US" dirty="0"/>
        </a:p>
      </dgm:t>
    </dgm:pt>
    <dgm:pt modelId="{57629584-11F2-F149-AB6A-AA956FA9F4AE}" type="parTrans" cxnId="{528A1610-95DD-3744-A39D-05E193E4851F}">
      <dgm:prSet/>
      <dgm:spPr/>
      <dgm:t>
        <a:bodyPr/>
        <a:lstStyle/>
        <a:p>
          <a:endParaRPr lang="en-US"/>
        </a:p>
      </dgm:t>
    </dgm:pt>
    <dgm:pt modelId="{2E4A995F-66C1-B44D-82E1-0880ADB31A8B}" type="sibTrans" cxnId="{528A1610-95DD-3744-A39D-05E193E4851F}">
      <dgm:prSet/>
      <dgm:spPr/>
      <dgm:t>
        <a:bodyPr/>
        <a:lstStyle/>
        <a:p>
          <a:endParaRPr lang="en-US"/>
        </a:p>
      </dgm:t>
    </dgm:pt>
    <dgm:pt modelId="{CAA68967-8C2E-6647-9356-0029AF7F2104}">
      <dgm:prSet/>
      <dgm:spPr/>
      <dgm:t>
        <a:bodyPr/>
        <a:lstStyle/>
        <a:p>
          <a:pPr rtl="0"/>
          <a:r>
            <a:rPr lang="en-US" dirty="0" smtClean="0"/>
            <a:t>Number of injured players for home team and away team</a:t>
          </a:r>
          <a:endParaRPr lang="en-US" dirty="0"/>
        </a:p>
      </dgm:t>
    </dgm:pt>
    <dgm:pt modelId="{EA87D868-7C61-9F40-92B5-08E169260A99}" type="parTrans" cxnId="{CEC5778B-B7D0-C849-A085-01455EEFFB9B}">
      <dgm:prSet/>
      <dgm:spPr/>
      <dgm:t>
        <a:bodyPr/>
        <a:lstStyle/>
        <a:p>
          <a:endParaRPr lang="en-US"/>
        </a:p>
      </dgm:t>
    </dgm:pt>
    <dgm:pt modelId="{49958807-F8B0-B34D-B2CC-8ED81B2F2202}" type="sibTrans" cxnId="{CEC5778B-B7D0-C849-A085-01455EEFFB9B}">
      <dgm:prSet/>
      <dgm:spPr/>
      <dgm:t>
        <a:bodyPr/>
        <a:lstStyle/>
        <a:p>
          <a:endParaRPr lang="en-US"/>
        </a:p>
      </dgm:t>
    </dgm:pt>
    <dgm:pt modelId="{D4B9A6B9-D747-BA4C-83AF-3AAA1203EF72}">
      <dgm:prSet/>
      <dgm:spPr/>
      <dgm:t>
        <a:bodyPr/>
        <a:lstStyle/>
        <a:p>
          <a:pPr rtl="0"/>
          <a:r>
            <a:rPr lang="en-US" dirty="0" smtClean="0"/>
            <a:t> Write our own multinomial logistic classifier</a:t>
          </a:r>
          <a:endParaRPr lang="en-US" dirty="0"/>
        </a:p>
      </dgm:t>
    </dgm:pt>
    <dgm:pt modelId="{928849D0-9565-B041-8BFC-7B4C1E43C11E}" type="parTrans" cxnId="{6D587C32-2E18-344E-92ED-4612158476D5}">
      <dgm:prSet/>
      <dgm:spPr/>
      <dgm:t>
        <a:bodyPr/>
        <a:lstStyle/>
        <a:p>
          <a:endParaRPr lang="en-US"/>
        </a:p>
      </dgm:t>
    </dgm:pt>
    <dgm:pt modelId="{3CC6E6B1-6B23-E64C-B116-697748DE7528}" type="sibTrans" cxnId="{6D587C32-2E18-344E-92ED-4612158476D5}">
      <dgm:prSet/>
      <dgm:spPr/>
      <dgm:t>
        <a:bodyPr/>
        <a:lstStyle/>
        <a:p>
          <a:endParaRPr lang="en-US"/>
        </a:p>
      </dgm:t>
    </dgm:pt>
    <dgm:pt modelId="{08C1ACD2-D68B-D94D-AD29-6E9B22E4188A}">
      <dgm:prSet/>
      <dgm:spPr/>
      <dgm:t>
        <a:bodyPr/>
        <a:lstStyle/>
        <a:p>
          <a:pPr rtl="0"/>
          <a:r>
            <a:rPr lang="en-US" dirty="0" smtClean="0"/>
            <a:t>Modify the object function with higher penalty on wrong prediction for draw games </a:t>
          </a:r>
          <a:endParaRPr lang="en-US" dirty="0"/>
        </a:p>
      </dgm:t>
    </dgm:pt>
    <dgm:pt modelId="{87F27814-A538-614D-A4E1-3A184E75D306}" type="parTrans" cxnId="{E40AA3E8-A7FC-DE4E-B2B2-304A4174A9C8}">
      <dgm:prSet/>
      <dgm:spPr/>
      <dgm:t>
        <a:bodyPr/>
        <a:lstStyle/>
        <a:p>
          <a:endParaRPr lang="en-US"/>
        </a:p>
      </dgm:t>
    </dgm:pt>
    <dgm:pt modelId="{486694C8-61D1-7D46-8AE7-4040000C98A5}" type="sibTrans" cxnId="{E40AA3E8-A7FC-DE4E-B2B2-304A4174A9C8}">
      <dgm:prSet/>
      <dgm:spPr/>
      <dgm:t>
        <a:bodyPr/>
        <a:lstStyle/>
        <a:p>
          <a:endParaRPr lang="en-US"/>
        </a:p>
      </dgm:t>
    </dgm:pt>
    <dgm:pt modelId="{694957E4-3B87-A04E-B7AE-AC24F27FECF9}" type="pres">
      <dgm:prSet presAssocID="{69337E90-87A4-1E4E-A50A-3BD974F18139}" presName="diagram" presStyleCnt="0">
        <dgm:presLayoutVars>
          <dgm:chPref val="1"/>
          <dgm:dir/>
          <dgm:animOne val="branch"/>
          <dgm:animLvl val="lvl"/>
          <dgm:resizeHandles/>
        </dgm:presLayoutVars>
      </dgm:prSet>
      <dgm:spPr/>
      <dgm:t>
        <a:bodyPr/>
        <a:lstStyle/>
        <a:p>
          <a:endParaRPr lang="en-US"/>
        </a:p>
      </dgm:t>
    </dgm:pt>
    <dgm:pt modelId="{3267B3C8-9E8C-264A-94AD-6A6361DF2690}" type="pres">
      <dgm:prSet presAssocID="{31AB4345-D2E6-8745-BFE3-4C697B4849CB}" presName="root" presStyleCnt="0"/>
      <dgm:spPr/>
    </dgm:pt>
    <dgm:pt modelId="{20F964F0-DCCB-864E-A207-F3A538463B09}" type="pres">
      <dgm:prSet presAssocID="{31AB4345-D2E6-8745-BFE3-4C697B4849CB}" presName="rootComposite" presStyleCnt="0"/>
      <dgm:spPr/>
    </dgm:pt>
    <dgm:pt modelId="{74A5F44B-B231-2046-A16A-943EE3E5CEBB}" type="pres">
      <dgm:prSet presAssocID="{31AB4345-D2E6-8745-BFE3-4C697B4849CB}" presName="rootText" presStyleLbl="node1" presStyleIdx="0" presStyleCnt="2"/>
      <dgm:spPr/>
      <dgm:t>
        <a:bodyPr/>
        <a:lstStyle/>
        <a:p>
          <a:endParaRPr lang="en-US"/>
        </a:p>
      </dgm:t>
    </dgm:pt>
    <dgm:pt modelId="{E4F2353A-5B60-3144-991A-C6393B9889FE}" type="pres">
      <dgm:prSet presAssocID="{31AB4345-D2E6-8745-BFE3-4C697B4849CB}" presName="rootConnector" presStyleLbl="node1" presStyleIdx="0" presStyleCnt="2"/>
      <dgm:spPr/>
      <dgm:t>
        <a:bodyPr/>
        <a:lstStyle/>
        <a:p>
          <a:endParaRPr lang="en-US"/>
        </a:p>
      </dgm:t>
    </dgm:pt>
    <dgm:pt modelId="{39DDBB60-6F37-4D44-AB71-0A5319B70C9C}" type="pres">
      <dgm:prSet presAssocID="{31AB4345-D2E6-8745-BFE3-4C697B4849CB}" presName="childShape" presStyleCnt="0"/>
      <dgm:spPr/>
    </dgm:pt>
    <dgm:pt modelId="{A9F636E4-DBB6-B74F-97A4-78908500FB3F}" type="pres">
      <dgm:prSet presAssocID="{57629584-11F2-F149-AB6A-AA956FA9F4AE}" presName="Name13" presStyleLbl="parChTrans1D2" presStyleIdx="0" presStyleCnt="3"/>
      <dgm:spPr/>
      <dgm:t>
        <a:bodyPr/>
        <a:lstStyle/>
        <a:p>
          <a:endParaRPr lang="en-US"/>
        </a:p>
      </dgm:t>
    </dgm:pt>
    <dgm:pt modelId="{A57D61C8-7A57-A34C-8CEA-402F0C41E4B5}" type="pres">
      <dgm:prSet presAssocID="{D6B63239-D701-1E4E-BB5D-5C37A1CEC343}" presName="childText" presStyleLbl="bgAcc1" presStyleIdx="0" presStyleCnt="3">
        <dgm:presLayoutVars>
          <dgm:bulletEnabled val="1"/>
        </dgm:presLayoutVars>
      </dgm:prSet>
      <dgm:spPr/>
      <dgm:t>
        <a:bodyPr/>
        <a:lstStyle/>
        <a:p>
          <a:endParaRPr lang="en-US"/>
        </a:p>
      </dgm:t>
    </dgm:pt>
    <dgm:pt modelId="{9E6AF2E3-AFFE-7F4D-8666-346DCAF67785}" type="pres">
      <dgm:prSet presAssocID="{EA87D868-7C61-9F40-92B5-08E169260A99}" presName="Name13" presStyleLbl="parChTrans1D2" presStyleIdx="1" presStyleCnt="3"/>
      <dgm:spPr/>
      <dgm:t>
        <a:bodyPr/>
        <a:lstStyle/>
        <a:p>
          <a:endParaRPr lang="en-US"/>
        </a:p>
      </dgm:t>
    </dgm:pt>
    <dgm:pt modelId="{A33410C7-8501-6646-8039-618D4BC70967}" type="pres">
      <dgm:prSet presAssocID="{CAA68967-8C2E-6647-9356-0029AF7F2104}" presName="childText" presStyleLbl="bgAcc1" presStyleIdx="1" presStyleCnt="3">
        <dgm:presLayoutVars>
          <dgm:bulletEnabled val="1"/>
        </dgm:presLayoutVars>
      </dgm:prSet>
      <dgm:spPr/>
      <dgm:t>
        <a:bodyPr/>
        <a:lstStyle/>
        <a:p>
          <a:endParaRPr lang="en-US"/>
        </a:p>
      </dgm:t>
    </dgm:pt>
    <dgm:pt modelId="{58F84864-6CE8-8045-90E9-BC3C02838B7A}" type="pres">
      <dgm:prSet presAssocID="{D4B9A6B9-D747-BA4C-83AF-3AAA1203EF72}" presName="root" presStyleCnt="0"/>
      <dgm:spPr/>
    </dgm:pt>
    <dgm:pt modelId="{EBCA8BC1-4D1D-6948-8B72-9B2920D6D079}" type="pres">
      <dgm:prSet presAssocID="{D4B9A6B9-D747-BA4C-83AF-3AAA1203EF72}" presName="rootComposite" presStyleCnt="0"/>
      <dgm:spPr/>
    </dgm:pt>
    <dgm:pt modelId="{3F99001A-496C-0141-B6AF-A545F9B2F871}" type="pres">
      <dgm:prSet presAssocID="{D4B9A6B9-D747-BA4C-83AF-3AAA1203EF72}" presName="rootText" presStyleLbl="node1" presStyleIdx="1" presStyleCnt="2"/>
      <dgm:spPr/>
      <dgm:t>
        <a:bodyPr/>
        <a:lstStyle/>
        <a:p>
          <a:endParaRPr lang="en-US"/>
        </a:p>
      </dgm:t>
    </dgm:pt>
    <dgm:pt modelId="{B3DAA777-1E9B-174C-8024-2A05AC73270E}" type="pres">
      <dgm:prSet presAssocID="{D4B9A6B9-D747-BA4C-83AF-3AAA1203EF72}" presName="rootConnector" presStyleLbl="node1" presStyleIdx="1" presStyleCnt="2"/>
      <dgm:spPr/>
      <dgm:t>
        <a:bodyPr/>
        <a:lstStyle/>
        <a:p>
          <a:endParaRPr lang="en-US"/>
        </a:p>
      </dgm:t>
    </dgm:pt>
    <dgm:pt modelId="{54D7AAAF-6B4B-E34E-85AF-1EC660E07B01}" type="pres">
      <dgm:prSet presAssocID="{D4B9A6B9-D747-BA4C-83AF-3AAA1203EF72}" presName="childShape" presStyleCnt="0"/>
      <dgm:spPr/>
    </dgm:pt>
    <dgm:pt modelId="{0D908B70-7858-E240-B1DE-BF6D7D65EF54}" type="pres">
      <dgm:prSet presAssocID="{87F27814-A538-614D-A4E1-3A184E75D306}" presName="Name13" presStyleLbl="parChTrans1D2" presStyleIdx="2" presStyleCnt="3"/>
      <dgm:spPr/>
      <dgm:t>
        <a:bodyPr/>
        <a:lstStyle/>
        <a:p>
          <a:endParaRPr lang="en-US"/>
        </a:p>
      </dgm:t>
    </dgm:pt>
    <dgm:pt modelId="{FFB490DB-D835-B944-8052-4D114B4414A2}" type="pres">
      <dgm:prSet presAssocID="{08C1ACD2-D68B-D94D-AD29-6E9B22E4188A}" presName="childText" presStyleLbl="bgAcc1" presStyleIdx="2" presStyleCnt="3">
        <dgm:presLayoutVars>
          <dgm:bulletEnabled val="1"/>
        </dgm:presLayoutVars>
      </dgm:prSet>
      <dgm:spPr/>
      <dgm:t>
        <a:bodyPr/>
        <a:lstStyle/>
        <a:p>
          <a:endParaRPr lang="en-US"/>
        </a:p>
      </dgm:t>
    </dgm:pt>
  </dgm:ptLst>
  <dgm:cxnLst>
    <dgm:cxn modelId="{5D12DFAC-D07C-854E-832F-960390FF66E6}" type="presOf" srcId="{57629584-11F2-F149-AB6A-AA956FA9F4AE}" destId="{A9F636E4-DBB6-B74F-97A4-78908500FB3F}" srcOrd="0" destOrd="0" presId="urn:microsoft.com/office/officeart/2005/8/layout/hierarchy3"/>
    <dgm:cxn modelId="{75401B5D-62A4-C345-B874-FE5327ACA2A7}" type="presOf" srcId="{31AB4345-D2E6-8745-BFE3-4C697B4849CB}" destId="{E4F2353A-5B60-3144-991A-C6393B9889FE}" srcOrd="1" destOrd="0" presId="urn:microsoft.com/office/officeart/2005/8/layout/hierarchy3"/>
    <dgm:cxn modelId="{013F4F09-C0EA-E548-BCD5-76B0DE31CEA5}" type="presOf" srcId="{D4B9A6B9-D747-BA4C-83AF-3AAA1203EF72}" destId="{B3DAA777-1E9B-174C-8024-2A05AC73270E}" srcOrd="1" destOrd="0" presId="urn:microsoft.com/office/officeart/2005/8/layout/hierarchy3"/>
    <dgm:cxn modelId="{CB6FAEA5-A944-2240-B689-F3EE47E36DEB}" type="presOf" srcId="{EA87D868-7C61-9F40-92B5-08E169260A99}" destId="{9E6AF2E3-AFFE-7F4D-8666-346DCAF67785}" srcOrd="0" destOrd="0" presId="urn:microsoft.com/office/officeart/2005/8/layout/hierarchy3"/>
    <dgm:cxn modelId="{6D587C32-2E18-344E-92ED-4612158476D5}" srcId="{69337E90-87A4-1E4E-A50A-3BD974F18139}" destId="{D4B9A6B9-D747-BA4C-83AF-3AAA1203EF72}" srcOrd="1" destOrd="0" parTransId="{928849D0-9565-B041-8BFC-7B4C1E43C11E}" sibTransId="{3CC6E6B1-6B23-E64C-B116-697748DE7528}"/>
    <dgm:cxn modelId="{ED9381F7-0003-614E-8CC8-4988580CAD1F}" type="presOf" srcId="{D4B9A6B9-D747-BA4C-83AF-3AAA1203EF72}" destId="{3F99001A-496C-0141-B6AF-A545F9B2F871}" srcOrd="0" destOrd="0" presId="urn:microsoft.com/office/officeart/2005/8/layout/hierarchy3"/>
    <dgm:cxn modelId="{E40AA3E8-A7FC-DE4E-B2B2-304A4174A9C8}" srcId="{D4B9A6B9-D747-BA4C-83AF-3AAA1203EF72}" destId="{08C1ACD2-D68B-D94D-AD29-6E9B22E4188A}" srcOrd="0" destOrd="0" parTransId="{87F27814-A538-614D-A4E1-3A184E75D306}" sibTransId="{486694C8-61D1-7D46-8AE7-4040000C98A5}"/>
    <dgm:cxn modelId="{E630228F-34C4-B04B-9F85-36ED1213F142}" type="presOf" srcId="{31AB4345-D2E6-8745-BFE3-4C697B4849CB}" destId="{74A5F44B-B231-2046-A16A-943EE3E5CEBB}" srcOrd="0" destOrd="0" presId="urn:microsoft.com/office/officeart/2005/8/layout/hierarchy3"/>
    <dgm:cxn modelId="{5A11EE4E-5CD3-2544-9896-53F73A9C9FF4}" type="presOf" srcId="{69337E90-87A4-1E4E-A50A-3BD974F18139}" destId="{694957E4-3B87-A04E-B7AE-AC24F27FECF9}" srcOrd="0" destOrd="0" presId="urn:microsoft.com/office/officeart/2005/8/layout/hierarchy3"/>
    <dgm:cxn modelId="{CEC5778B-B7D0-C849-A085-01455EEFFB9B}" srcId="{31AB4345-D2E6-8745-BFE3-4C697B4849CB}" destId="{CAA68967-8C2E-6647-9356-0029AF7F2104}" srcOrd="1" destOrd="0" parTransId="{EA87D868-7C61-9F40-92B5-08E169260A99}" sibTransId="{49958807-F8B0-B34D-B2CC-8ED81B2F2202}"/>
    <dgm:cxn modelId="{4688590E-E9F5-F847-AABD-598FD18960CA}" type="presOf" srcId="{CAA68967-8C2E-6647-9356-0029AF7F2104}" destId="{A33410C7-8501-6646-8039-618D4BC70967}" srcOrd="0" destOrd="0" presId="urn:microsoft.com/office/officeart/2005/8/layout/hierarchy3"/>
    <dgm:cxn modelId="{8DB01D5C-758B-314A-9FA2-B0C0220848A6}" srcId="{69337E90-87A4-1E4E-A50A-3BD974F18139}" destId="{31AB4345-D2E6-8745-BFE3-4C697B4849CB}" srcOrd="0" destOrd="0" parTransId="{594D8D93-FB07-274C-8289-AFD0E7932F9D}" sibTransId="{A192472C-F8D0-8341-BFAA-09215F18209F}"/>
    <dgm:cxn modelId="{FB39148C-4C4B-1E46-88ED-500C14F387CA}" type="presOf" srcId="{87F27814-A538-614D-A4E1-3A184E75D306}" destId="{0D908B70-7858-E240-B1DE-BF6D7D65EF54}" srcOrd="0" destOrd="0" presId="urn:microsoft.com/office/officeart/2005/8/layout/hierarchy3"/>
    <dgm:cxn modelId="{DE6669C7-7DC6-6441-9F31-8149A65FDB8B}" type="presOf" srcId="{08C1ACD2-D68B-D94D-AD29-6E9B22E4188A}" destId="{FFB490DB-D835-B944-8052-4D114B4414A2}" srcOrd="0" destOrd="0" presId="urn:microsoft.com/office/officeart/2005/8/layout/hierarchy3"/>
    <dgm:cxn modelId="{975D7477-D0D4-4C43-8A92-E881913C36EE}" type="presOf" srcId="{D6B63239-D701-1E4E-BB5D-5C37A1CEC343}" destId="{A57D61C8-7A57-A34C-8CEA-402F0C41E4B5}" srcOrd="0" destOrd="0" presId="urn:microsoft.com/office/officeart/2005/8/layout/hierarchy3"/>
    <dgm:cxn modelId="{528A1610-95DD-3744-A39D-05E193E4851F}" srcId="{31AB4345-D2E6-8745-BFE3-4C697B4849CB}" destId="{D6B63239-D701-1E4E-BB5D-5C37A1CEC343}" srcOrd="0" destOrd="0" parTransId="{57629584-11F2-F149-AB6A-AA956FA9F4AE}" sibTransId="{2E4A995F-66C1-B44D-82E1-0880ADB31A8B}"/>
    <dgm:cxn modelId="{91DF46E6-FD6F-F44D-BB61-F88CF1E9371C}" type="presParOf" srcId="{694957E4-3B87-A04E-B7AE-AC24F27FECF9}" destId="{3267B3C8-9E8C-264A-94AD-6A6361DF2690}" srcOrd="0" destOrd="0" presId="urn:microsoft.com/office/officeart/2005/8/layout/hierarchy3"/>
    <dgm:cxn modelId="{8A6CAF78-4B28-984B-9F46-E9741F65829D}" type="presParOf" srcId="{3267B3C8-9E8C-264A-94AD-6A6361DF2690}" destId="{20F964F0-DCCB-864E-A207-F3A538463B09}" srcOrd="0" destOrd="0" presId="urn:microsoft.com/office/officeart/2005/8/layout/hierarchy3"/>
    <dgm:cxn modelId="{624E565D-57CA-0346-9630-F2CC85D7C0B1}" type="presParOf" srcId="{20F964F0-DCCB-864E-A207-F3A538463B09}" destId="{74A5F44B-B231-2046-A16A-943EE3E5CEBB}" srcOrd="0" destOrd="0" presId="urn:microsoft.com/office/officeart/2005/8/layout/hierarchy3"/>
    <dgm:cxn modelId="{7CE4950E-98F6-0840-8702-1E4B9029490D}" type="presParOf" srcId="{20F964F0-DCCB-864E-A207-F3A538463B09}" destId="{E4F2353A-5B60-3144-991A-C6393B9889FE}" srcOrd="1" destOrd="0" presId="urn:microsoft.com/office/officeart/2005/8/layout/hierarchy3"/>
    <dgm:cxn modelId="{9FE40051-5508-044C-8FF2-6D9F631BE9B9}" type="presParOf" srcId="{3267B3C8-9E8C-264A-94AD-6A6361DF2690}" destId="{39DDBB60-6F37-4D44-AB71-0A5319B70C9C}" srcOrd="1" destOrd="0" presId="urn:microsoft.com/office/officeart/2005/8/layout/hierarchy3"/>
    <dgm:cxn modelId="{6A90B072-615D-1942-B2E6-0E41C6B450E4}" type="presParOf" srcId="{39DDBB60-6F37-4D44-AB71-0A5319B70C9C}" destId="{A9F636E4-DBB6-B74F-97A4-78908500FB3F}" srcOrd="0" destOrd="0" presId="urn:microsoft.com/office/officeart/2005/8/layout/hierarchy3"/>
    <dgm:cxn modelId="{F1CC18D5-6E28-2E45-9C92-EEF282B946EF}" type="presParOf" srcId="{39DDBB60-6F37-4D44-AB71-0A5319B70C9C}" destId="{A57D61C8-7A57-A34C-8CEA-402F0C41E4B5}" srcOrd="1" destOrd="0" presId="urn:microsoft.com/office/officeart/2005/8/layout/hierarchy3"/>
    <dgm:cxn modelId="{3DAAA5CA-3A04-3A48-BDA5-FE032F3D2BF8}" type="presParOf" srcId="{39DDBB60-6F37-4D44-AB71-0A5319B70C9C}" destId="{9E6AF2E3-AFFE-7F4D-8666-346DCAF67785}" srcOrd="2" destOrd="0" presId="urn:microsoft.com/office/officeart/2005/8/layout/hierarchy3"/>
    <dgm:cxn modelId="{FCCC618F-ACDD-BA42-A16D-107F6B591758}" type="presParOf" srcId="{39DDBB60-6F37-4D44-AB71-0A5319B70C9C}" destId="{A33410C7-8501-6646-8039-618D4BC70967}" srcOrd="3" destOrd="0" presId="urn:microsoft.com/office/officeart/2005/8/layout/hierarchy3"/>
    <dgm:cxn modelId="{7F33FFC8-88F0-4844-8945-2B93A9ACBB77}" type="presParOf" srcId="{694957E4-3B87-A04E-B7AE-AC24F27FECF9}" destId="{58F84864-6CE8-8045-90E9-BC3C02838B7A}" srcOrd="1" destOrd="0" presId="urn:microsoft.com/office/officeart/2005/8/layout/hierarchy3"/>
    <dgm:cxn modelId="{831D3196-F898-0440-ACCE-8F70694804C0}" type="presParOf" srcId="{58F84864-6CE8-8045-90E9-BC3C02838B7A}" destId="{EBCA8BC1-4D1D-6948-8B72-9B2920D6D079}" srcOrd="0" destOrd="0" presId="urn:microsoft.com/office/officeart/2005/8/layout/hierarchy3"/>
    <dgm:cxn modelId="{3E59BE53-EE8E-D54A-B172-48AFA3D61CD0}" type="presParOf" srcId="{EBCA8BC1-4D1D-6948-8B72-9B2920D6D079}" destId="{3F99001A-496C-0141-B6AF-A545F9B2F871}" srcOrd="0" destOrd="0" presId="urn:microsoft.com/office/officeart/2005/8/layout/hierarchy3"/>
    <dgm:cxn modelId="{055C3C1C-A2AE-AF40-BE68-E4784D2E03E4}" type="presParOf" srcId="{EBCA8BC1-4D1D-6948-8B72-9B2920D6D079}" destId="{B3DAA777-1E9B-174C-8024-2A05AC73270E}" srcOrd="1" destOrd="0" presId="urn:microsoft.com/office/officeart/2005/8/layout/hierarchy3"/>
    <dgm:cxn modelId="{F95C8CC4-90B3-1E40-B2DF-7F8002B8E7AE}" type="presParOf" srcId="{58F84864-6CE8-8045-90E9-BC3C02838B7A}" destId="{54D7AAAF-6B4B-E34E-85AF-1EC660E07B01}" srcOrd="1" destOrd="0" presId="urn:microsoft.com/office/officeart/2005/8/layout/hierarchy3"/>
    <dgm:cxn modelId="{0AB5CA9B-0F9E-B845-9B61-204CC1783C78}" type="presParOf" srcId="{54D7AAAF-6B4B-E34E-85AF-1EC660E07B01}" destId="{0D908B70-7858-E240-B1DE-BF6D7D65EF54}" srcOrd="0" destOrd="0" presId="urn:microsoft.com/office/officeart/2005/8/layout/hierarchy3"/>
    <dgm:cxn modelId="{BECC05F2-38E8-9843-A6B8-792037FD00C5}" type="presParOf" srcId="{54D7AAAF-6B4B-E34E-85AF-1EC660E07B01}" destId="{FFB490DB-D835-B944-8052-4D114B4414A2}"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895FE-8F81-C547-A35C-F69BA3F1EF78}">
      <dsp:nvSpPr>
        <dsp:cNvPr id="0" name=""/>
        <dsp:cNvSpPr/>
      </dsp:nvSpPr>
      <dsp:spPr>
        <a:xfrm>
          <a:off x="412406" y="0"/>
          <a:ext cx="4673935" cy="1906745"/>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1">
          <a:scrgbClr r="0" g="0" b="0"/>
        </a:fillRef>
        <a:effectRef idx="2">
          <a:scrgbClr r="0" g="0" b="0"/>
        </a:effectRef>
        <a:fontRef idx="minor"/>
      </dsp:style>
    </dsp:sp>
    <dsp:sp modelId="{9B203FC7-4B71-044F-B5BE-FEC7F6D956CD}">
      <dsp:nvSpPr>
        <dsp:cNvPr id="0" name=""/>
        <dsp:cNvSpPr/>
      </dsp:nvSpPr>
      <dsp:spPr>
        <a:xfrm>
          <a:off x="186334" y="572023"/>
          <a:ext cx="1649624" cy="762698"/>
        </a:xfrm>
        <a:prstGeom prst="roundRect">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Used past three games</a:t>
          </a:r>
        </a:p>
      </dsp:txBody>
      <dsp:txXfrm>
        <a:off x="223566" y="609255"/>
        <a:ext cx="1575160" cy="688234"/>
      </dsp:txXfrm>
    </dsp:sp>
    <dsp:sp modelId="{47CB23B2-236B-0F4A-9C3E-49280E303014}">
      <dsp:nvSpPr>
        <dsp:cNvPr id="0" name=""/>
        <dsp:cNvSpPr/>
      </dsp:nvSpPr>
      <dsp:spPr>
        <a:xfrm>
          <a:off x="1924561" y="572023"/>
          <a:ext cx="1649624" cy="762698"/>
        </a:xfrm>
        <a:prstGeom prst="roundRect">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Used past four games</a:t>
          </a:r>
        </a:p>
      </dsp:txBody>
      <dsp:txXfrm>
        <a:off x="1961793" y="609255"/>
        <a:ext cx="1575160" cy="688234"/>
      </dsp:txXfrm>
    </dsp:sp>
    <dsp:sp modelId="{292083D5-2270-314C-9CC4-7A5D230AB3F1}">
      <dsp:nvSpPr>
        <dsp:cNvPr id="0" name=""/>
        <dsp:cNvSpPr/>
      </dsp:nvSpPr>
      <dsp:spPr>
        <a:xfrm>
          <a:off x="3662789" y="572023"/>
          <a:ext cx="1649624" cy="762698"/>
        </a:xfrm>
        <a:prstGeom prst="roundRect">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Added </a:t>
          </a:r>
          <a:r>
            <a:rPr lang="en-US" sz="1400" kern="1200" dirty="0"/>
            <a:t>league position respectively</a:t>
          </a:r>
        </a:p>
      </dsp:txBody>
      <dsp:txXfrm>
        <a:off x="3700021" y="609255"/>
        <a:ext cx="1575160" cy="688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5F44B-B231-2046-A16A-943EE3E5CEBB}">
      <dsp:nvSpPr>
        <dsp:cNvPr id="0" name=""/>
        <dsp:cNvSpPr/>
      </dsp:nvSpPr>
      <dsp:spPr>
        <a:xfrm>
          <a:off x="1093716" y="1384"/>
          <a:ext cx="2621761" cy="1310880"/>
        </a:xfrm>
        <a:prstGeom prst="roundRect">
          <a:avLst>
            <a:gd name="adj" fmla="val 10000"/>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Adding more features:</a:t>
          </a:r>
          <a:endParaRPr lang="en-US" sz="2500" kern="1200" dirty="0"/>
        </a:p>
      </dsp:txBody>
      <dsp:txXfrm>
        <a:off x="1132110" y="39778"/>
        <a:ext cx="2544973" cy="1234092"/>
      </dsp:txXfrm>
    </dsp:sp>
    <dsp:sp modelId="{A9F636E4-DBB6-B74F-97A4-78908500FB3F}">
      <dsp:nvSpPr>
        <dsp:cNvPr id="0" name=""/>
        <dsp:cNvSpPr/>
      </dsp:nvSpPr>
      <dsp:spPr>
        <a:xfrm>
          <a:off x="1355892" y="1312265"/>
          <a:ext cx="262176" cy="983160"/>
        </a:xfrm>
        <a:custGeom>
          <a:avLst/>
          <a:gdLst/>
          <a:ahLst/>
          <a:cxnLst/>
          <a:rect l="0" t="0" r="0" b="0"/>
          <a:pathLst>
            <a:path>
              <a:moveTo>
                <a:pt x="0" y="0"/>
              </a:moveTo>
              <a:lnTo>
                <a:pt x="0" y="983160"/>
              </a:lnTo>
              <a:lnTo>
                <a:pt x="262176" y="98316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7D61C8-7A57-A34C-8CEA-402F0C41E4B5}">
      <dsp:nvSpPr>
        <dsp:cNvPr id="0" name=""/>
        <dsp:cNvSpPr/>
      </dsp:nvSpPr>
      <dsp:spPr>
        <a:xfrm>
          <a:off x="1618068" y="1639985"/>
          <a:ext cx="2097408" cy="13108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rtl="0">
            <a:lnSpc>
              <a:spcPct val="90000"/>
            </a:lnSpc>
            <a:spcBef>
              <a:spcPct val="0"/>
            </a:spcBef>
            <a:spcAft>
              <a:spcPct val="35000"/>
            </a:spcAft>
          </a:pPr>
          <a:r>
            <a:rPr lang="en-US" sz="1700" kern="1200" dirty="0" smtClean="0"/>
            <a:t>Seasonality of the matches</a:t>
          </a:r>
          <a:endParaRPr lang="en-US" sz="1700" kern="1200" dirty="0"/>
        </a:p>
      </dsp:txBody>
      <dsp:txXfrm>
        <a:off x="1656462" y="1678379"/>
        <a:ext cx="2020620" cy="1234092"/>
      </dsp:txXfrm>
    </dsp:sp>
    <dsp:sp modelId="{9E6AF2E3-AFFE-7F4D-8666-346DCAF67785}">
      <dsp:nvSpPr>
        <dsp:cNvPr id="0" name=""/>
        <dsp:cNvSpPr/>
      </dsp:nvSpPr>
      <dsp:spPr>
        <a:xfrm>
          <a:off x="1355892" y="1312265"/>
          <a:ext cx="262176" cy="2621761"/>
        </a:xfrm>
        <a:custGeom>
          <a:avLst/>
          <a:gdLst/>
          <a:ahLst/>
          <a:cxnLst/>
          <a:rect l="0" t="0" r="0" b="0"/>
          <a:pathLst>
            <a:path>
              <a:moveTo>
                <a:pt x="0" y="0"/>
              </a:moveTo>
              <a:lnTo>
                <a:pt x="0" y="2621761"/>
              </a:lnTo>
              <a:lnTo>
                <a:pt x="262176" y="262176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3410C7-8501-6646-8039-618D4BC70967}">
      <dsp:nvSpPr>
        <dsp:cNvPr id="0" name=""/>
        <dsp:cNvSpPr/>
      </dsp:nvSpPr>
      <dsp:spPr>
        <a:xfrm>
          <a:off x="1618068" y="3278586"/>
          <a:ext cx="2097408" cy="13108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rtl="0">
            <a:lnSpc>
              <a:spcPct val="90000"/>
            </a:lnSpc>
            <a:spcBef>
              <a:spcPct val="0"/>
            </a:spcBef>
            <a:spcAft>
              <a:spcPct val="35000"/>
            </a:spcAft>
          </a:pPr>
          <a:r>
            <a:rPr lang="en-US" sz="1700" kern="1200" dirty="0" smtClean="0"/>
            <a:t>Number of injured players for home team and away team</a:t>
          </a:r>
          <a:endParaRPr lang="en-US" sz="1700" kern="1200" dirty="0"/>
        </a:p>
      </dsp:txBody>
      <dsp:txXfrm>
        <a:off x="1656462" y="3316980"/>
        <a:ext cx="2020620" cy="1234092"/>
      </dsp:txXfrm>
    </dsp:sp>
    <dsp:sp modelId="{3F99001A-496C-0141-B6AF-A545F9B2F871}">
      <dsp:nvSpPr>
        <dsp:cNvPr id="0" name=""/>
        <dsp:cNvSpPr/>
      </dsp:nvSpPr>
      <dsp:spPr>
        <a:xfrm>
          <a:off x="4370918" y="1384"/>
          <a:ext cx="2621761" cy="1310880"/>
        </a:xfrm>
        <a:prstGeom prst="roundRect">
          <a:avLst>
            <a:gd name="adj" fmla="val 10000"/>
          </a:avLst>
        </a:prstGeom>
        <a:gradFill rotWithShape="0">
          <a:gsLst>
            <a:gs pos="0">
              <a:schemeClr val="accent1">
                <a:hueOff val="0"/>
                <a:satOff val="0"/>
                <a:lumOff val="0"/>
                <a:alphaOff val="0"/>
              </a:schemeClr>
            </a:gs>
            <a:gs pos="100000">
              <a:schemeClr val="accen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 Write our own multinomial logistic classifier</a:t>
          </a:r>
          <a:endParaRPr lang="en-US" sz="2500" kern="1200" dirty="0"/>
        </a:p>
      </dsp:txBody>
      <dsp:txXfrm>
        <a:off x="4409312" y="39778"/>
        <a:ext cx="2544973" cy="1234092"/>
      </dsp:txXfrm>
    </dsp:sp>
    <dsp:sp modelId="{0D908B70-7858-E240-B1DE-BF6D7D65EF54}">
      <dsp:nvSpPr>
        <dsp:cNvPr id="0" name=""/>
        <dsp:cNvSpPr/>
      </dsp:nvSpPr>
      <dsp:spPr>
        <a:xfrm>
          <a:off x="4633094" y="1312265"/>
          <a:ext cx="262176" cy="983160"/>
        </a:xfrm>
        <a:custGeom>
          <a:avLst/>
          <a:gdLst/>
          <a:ahLst/>
          <a:cxnLst/>
          <a:rect l="0" t="0" r="0" b="0"/>
          <a:pathLst>
            <a:path>
              <a:moveTo>
                <a:pt x="0" y="0"/>
              </a:moveTo>
              <a:lnTo>
                <a:pt x="0" y="983160"/>
              </a:lnTo>
              <a:lnTo>
                <a:pt x="262176" y="98316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B490DB-D835-B944-8052-4D114B4414A2}">
      <dsp:nvSpPr>
        <dsp:cNvPr id="0" name=""/>
        <dsp:cNvSpPr/>
      </dsp:nvSpPr>
      <dsp:spPr>
        <a:xfrm>
          <a:off x="4895270" y="1639985"/>
          <a:ext cx="2097408" cy="13108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rtl="0">
            <a:lnSpc>
              <a:spcPct val="90000"/>
            </a:lnSpc>
            <a:spcBef>
              <a:spcPct val="0"/>
            </a:spcBef>
            <a:spcAft>
              <a:spcPct val="35000"/>
            </a:spcAft>
          </a:pPr>
          <a:r>
            <a:rPr lang="en-US" sz="1700" kern="1200" dirty="0" smtClean="0"/>
            <a:t>Modify the object function with higher penalty on wrong prediction for draw games </a:t>
          </a:r>
          <a:endParaRPr lang="en-US" sz="1700" kern="1200" dirty="0"/>
        </a:p>
      </dsp:txBody>
      <dsp:txXfrm>
        <a:off x="4933664" y="1678379"/>
        <a:ext cx="2020620" cy="12340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9B6C5-3C3B-F54B-A9C5-6688C1AB008B}" type="datetimeFigureOut">
              <a:rPr lang="en-US" smtClean="0"/>
              <a:t>4/27/17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D1F25-B399-D840-9C6B-58F3C3C61956}" type="slidenum">
              <a:rPr lang="en-US" smtClean="0"/>
              <a:t>‹#›</a:t>
            </a:fld>
            <a:endParaRPr lang="en-US"/>
          </a:p>
        </p:txBody>
      </p:sp>
    </p:spTree>
    <p:extLst>
      <p:ext uri="{BB962C8B-B14F-4D97-AF65-F5344CB8AC3E}">
        <p14:creationId xmlns:p14="http://schemas.microsoft.com/office/powerpoint/2010/main" val="30835644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endParaRPr lang="en-US" dirty="0"/>
          </a:p>
          <a:p>
            <a:r>
              <a:rPr lang="en-US" dirty="0"/>
              <a:t>My name Is Min and this is </a:t>
            </a:r>
            <a:r>
              <a:rPr lang="en-US" dirty="0" err="1"/>
              <a:t>Ningning</a:t>
            </a:r>
            <a:r>
              <a:rPr lang="en-US" dirty="0"/>
              <a:t>. </a:t>
            </a:r>
          </a:p>
          <a:p>
            <a:endParaRPr lang="en-US" dirty="0"/>
          </a:p>
          <a:p>
            <a:r>
              <a:rPr lang="en-US" dirty="0"/>
              <a:t>We have made a series of progress </a:t>
            </a:r>
            <a:r>
              <a:rPr lang="en-US" dirty="0" smtClean="0"/>
              <a:t>and </a:t>
            </a:r>
            <a:r>
              <a:rPr lang="en-US" dirty="0"/>
              <a:t>are proud to present to you our project on soccer match result prediction. </a:t>
            </a:r>
          </a:p>
        </p:txBody>
      </p:sp>
      <p:sp>
        <p:nvSpPr>
          <p:cNvPr id="4" name="Slide Number Placeholder 3"/>
          <p:cNvSpPr>
            <a:spLocks noGrp="1"/>
          </p:cNvSpPr>
          <p:nvPr>
            <p:ph type="sldNum" sz="quarter" idx="10"/>
          </p:nvPr>
        </p:nvSpPr>
        <p:spPr/>
        <p:txBody>
          <a:bodyPr/>
          <a:lstStyle/>
          <a:p>
            <a:fld id="{AA8D1F25-B399-D840-9C6B-58F3C3C61956}" type="slidenum">
              <a:rPr lang="en-US" smtClean="0"/>
              <a:t>1</a:t>
            </a:fld>
            <a:endParaRPr lang="en-US"/>
          </a:p>
        </p:txBody>
      </p:sp>
    </p:spTree>
    <p:extLst>
      <p:ext uri="{BB962C8B-B14F-4D97-AF65-F5344CB8AC3E}">
        <p14:creationId xmlns:p14="http://schemas.microsoft.com/office/powerpoint/2010/main" val="2415120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we mentioned before, the result is categorical, which means KNN is a simple model we can try with classification.</a:t>
            </a:r>
          </a:p>
          <a:p>
            <a:endParaRPr lang="en-US" baseline="0" dirty="0" smtClean="0"/>
          </a:p>
          <a:p>
            <a:r>
              <a:rPr lang="en-US" baseline="0" dirty="0" smtClean="0"/>
              <a:t>After tuning the parameter k, the highest accuracy is generated with past 3 games.</a:t>
            </a:r>
          </a:p>
          <a:p>
            <a:endParaRPr lang="en-US" baseline="0" dirty="0" smtClean="0"/>
          </a:p>
          <a:p>
            <a:r>
              <a:rPr lang="en-US" baseline="0" dirty="0" smtClean="0"/>
              <a:t>This graph is the change of prediction accuracy on test set with respect to different k. The model we used here is the </a:t>
            </a:r>
            <a:r>
              <a:rPr lang="en-US" baseline="0" dirty="0" err="1" smtClean="0"/>
              <a:t>knn</a:t>
            </a:r>
            <a:r>
              <a:rPr lang="en-US" baseline="0" dirty="0" smtClean="0"/>
              <a:t> model with past 3 games, and the graph for the model with past 4 games is very similar. We can see after k=100, there are not much changes on accuracy. So, we just chose k=190 in our </a:t>
            </a:r>
            <a:r>
              <a:rPr lang="en-US" baseline="0" dirty="0" err="1" smtClean="0"/>
              <a:t>knn</a:t>
            </a:r>
            <a:r>
              <a:rPr lang="en-US" baseline="0" dirty="0" smtClean="0"/>
              <a:t> model.</a:t>
            </a:r>
          </a:p>
          <a:p>
            <a:endParaRPr lang="en-US" baseline="0" dirty="0" smtClean="0"/>
          </a:p>
          <a:p>
            <a:r>
              <a:rPr lang="en-US" baseline="0" dirty="0" smtClean="0"/>
              <a:t>These two tables are the confusion matrices for the KNN model with past 3 games and past 4 games. From both matrices, we can see the highest rate of wrong prediction is predicting a draw game as a game won by home team. Also, the highest rate of correct prediction is predicting a home team winning game. Another interesting result is that none of the draw game is correctly predicted, which shows that a draw game is really hard to be predicted correctly.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A8D1F25-B399-D840-9C6B-58F3C3C61956}" type="slidenum">
              <a:rPr lang="en-US" smtClean="0"/>
              <a:t>10</a:t>
            </a:fld>
            <a:endParaRPr lang="en-US"/>
          </a:p>
        </p:txBody>
      </p:sp>
    </p:spTree>
    <p:extLst>
      <p:ext uri="{BB962C8B-B14F-4D97-AF65-F5344CB8AC3E}">
        <p14:creationId xmlns:p14="http://schemas.microsoft.com/office/powerpoint/2010/main" val="3836930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last presentation, we mentioned that the highest prediction accuracy achieved on </a:t>
            </a:r>
            <a:r>
              <a:rPr lang="en-US" baseline="0" dirty="0" err="1" smtClean="0"/>
              <a:t>Kaggle</a:t>
            </a:r>
            <a:r>
              <a:rPr lang="en-US" baseline="0" dirty="0" smtClean="0"/>
              <a:t> so far is given by naïve </a:t>
            </a:r>
            <a:r>
              <a:rPr lang="en-US" baseline="0" dirty="0" err="1" smtClean="0"/>
              <a:t>bayes</a:t>
            </a:r>
            <a:r>
              <a:rPr lang="en-US" baseline="0" dirty="0" smtClean="0"/>
              <a:t> model. So, we tried this model with past 3 and 4 games respectively. The prediction accuracy for naïve </a:t>
            </a:r>
            <a:r>
              <a:rPr lang="en-US" baseline="0" dirty="0" err="1" smtClean="0"/>
              <a:t>bayes</a:t>
            </a:r>
            <a:r>
              <a:rPr lang="en-US" baseline="0" dirty="0" smtClean="0"/>
              <a:t> model with past 4 games is even below the baseline. </a:t>
            </a:r>
          </a:p>
          <a:p>
            <a:endParaRPr lang="en-US" baseline="0" dirty="0" smtClean="0"/>
          </a:p>
          <a:p>
            <a:r>
              <a:rPr lang="en-US" baseline="0" dirty="0" smtClean="0"/>
              <a:t>After understanding the theories behind the model, we realized that one of the assumption about naïve </a:t>
            </a:r>
            <a:r>
              <a:rPr lang="en-US" baseline="0" dirty="0" err="1" smtClean="0"/>
              <a:t>bayes</a:t>
            </a:r>
            <a:r>
              <a:rPr lang="en-US" baseline="0" dirty="0" smtClean="0"/>
              <a:t> model is the mutually independence among features. However, our features is highly correlated, since we are using the past games results for prediction. </a:t>
            </a:r>
          </a:p>
          <a:p>
            <a:endParaRPr lang="en-US" baseline="0" dirty="0" smtClean="0"/>
          </a:p>
          <a:p>
            <a:r>
              <a:rPr lang="en-US" baseline="0" dirty="0" smtClean="0"/>
              <a:t>The person on </a:t>
            </a:r>
            <a:r>
              <a:rPr lang="en-US" baseline="0" dirty="0" err="1" smtClean="0"/>
              <a:t>Kaggle</a:t>
            </a:r>
            <a:r>
              <a:rPr lang="en-US" baseline="0" dirty="0" smtClean="0"/>
              <a:t> used PCA before fitting the model, so the impact on dependence should be removed. But we didn’t generate as much features as him, and PCA may not be a good choice for us, since the number of features is much smaller than our sample size. In this case, naïve </a:t>
            </a:r>
            <a:r>
              <a:rPr lang="en-US" baseline="0" dirty="0" err="1" smtClean="0"/>
              <a:t>bayes</a:t>
            </a:r>
            <a:r>
              <a:rPr lang="en-US" baseline="0" dirty="0" smtClean="0"/>
              <a:t> is not a good choice at this stage.</a:t>
            </a:r>
          </a:p>
        </p:txBody>
      </p:sp>
      <p:sp>
        <p:nvSpPr>
          <p:cNvPr id="4" name="Slide Number Placeholder 3"/>
          <p:cNvSpPr>
            <a:spLocks noGrp="1"/>
          </p:cNvSpPr>
          <p:nvPr>
            <p:ph type="sldNum" sz="quarter" idx="10"/>
          </p:nvPr>
        </p:nvSpPr>
        <p:spPr/>
        <p:txBody>
          <a:bodyPr/>
          <a:lstStyle/>
          <a:p>
            <a:fld id="{AA8D1F25-B399-D840-9C6B-58F3C3C61956}" type="slidenum">
              <a:rPr lang="en-US" smtClean="0"/>
              <a:t>11</a:t>
            </a:fld>
            <a:endParaRPr lang="en-US"/>
          </a:p>
        </p:txBody>
      </p:sp>
    </p:spTree>
    <p:extLst>
      <p:ext uri="{BB962C8B-B14F-4D97-AF65-F5344CB8AC3E}">
        <p14:creationId xmlns:p14="http://schemas.microsoft.com/office/powerpoint/2010/main" val="1908523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gives a conclusion about our</a:t>
            </a:r>
            <a:r>
              <a:rPr lang="en-US" baseline="0" dirty="0" smtClean="0"/>
              <a:t> prediction accuracy among all the models. After adding the league position, the best prediction accuracy is achieved by KNN with past 3 games. </a:t>
            </a:r>
          </a:p>
          <a:p>
            <a:endParaRPr lang="en-US" baseline="0" dirty="0" smtClean="0"/>
          </a:p>
          <a:p>
            <a:r>
              <a:rPr lang="en-US" baseline="0" dirty="0" smtClean="0"/>
              <a:t>Also, we can see that all models give very similar prediction accuracy, although KNN is slightly better,  it is hard to say which classification method is the best.</a:t>
            </a:r>
          </a:p>
          <a:p>
            <a:endParaRPr lang="en-US" baseline="0" dirty="0" smtClean="0"/>
          </a:p>
          <a:p>
            <a:r>
              <a:rPr lang="en-US" baseline="0" dirty="0" smtClean="0"/>
              <a:t>Another thing is that adding one additional past game does not significantly help improve the prediction accuracy. From the graph, we can see that some models perform better with past 4 games and some do not.</a:t>
            </a:r>
          </a:p>
          <a:p>
            <a:endParaRPr lang="en-US" baseline="0" dirty="0" smtClean="0"/>
          </a:p>
          <a:p>
            <a:r>
              <a:rPr lang="en-US" baseline="0" dirty="0" smtClean="0"/>
              <a:t>For logistic model, we also tried with cross validation, and you can see from the graph, the prediction accuracy is not changed much. So, </a:t>
            </a:r>
            <a:r>
              <a:rPr lang="en-US" baseline="0" dirty="0" err="1" smtClean="0"/>
              <a:t>overfitting</a:t>
            </a:r>
            <a:r>
              <a:rPr lang="en-US" baseline="0" dirty="0" smtClean="0"/>
              <a:t> seems not a problem for us.</a:t>
            </a:r>
          </a:p>
          <a:p>
            <a:endParaRPr lang="en-US" baseline="0" dirty="0" smtClean="0"/>
          </a:p>
          <a:p>
            <a:r>
              <a:rPr lang="en-US" baseline="0" dirty="0" smtClean="0"/>
              <a:t>For this project, the most effective way we found for prediction accuracy improvement is just adding good features. By doing this, our prediction accuracy is improved from 48%, to 50%, and finally to 51%.</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AA8D1F25-B399-D840-9C6B-58F3C3C61956}" type="slidenum">
              <a:rPr lang="en-US" smtClean="0"/>
              <a:t>12</a:t>
            </a:fld>
            <a:endParaRPr lang="en-US"/>
          </a:p>
        </p:txBody>
      </p:sp>
    </p:spTree>
    <p:extLst>
      <p:ext uri="{BB962C8B-B14F-4D97-AF65-F5344CB8AC3E}">
        <p14:creationId xmlns:p14="http://schemas.microsoft.com/office/powerpoint/2010/main" val="190852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have more time to do the project in the future, there are two important things we can try.</a:t>
            </a:r>
          </a:p>
          <a:p>
            <a:endParaRPr lang="en-US" baseline="0" dirty="0" smtClean="0"/>
          </a:p>
          <a:p>
            <a:r>
              <a:rPr lang="en-US" baseline="0" dirty="0" smtClean="0"/>
              <a:t>One is definitely keeping adding more features. For instance, considering adding the seasonality of the matches and the number of injured players for home team and away team.</a:t>
            </a:r>
          </a:p>
          <a:p>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other possible way is to write our own multinomial logistic classifier. Since the number of wrong predictions is highest on predicting draw games, we can m</a:t>
            </a:r>
            <a:r>
              <a:rPr lang="en-US" dirty="0" smtClean="0"/>
              <a:t>odify the object function,</a:t>
            </a:r>
            <a:r>
              <a:rPr lang="en-US" baseline="0" dirty="0" smtClean="0"/>
              <a:t> and giving</a:t>
            </a:r>
            <a:r>
              <a:rPr lang="en-US" dirty="0" smtClean="0"/>
              <a:t> higher penalty on wrong prediction for draw games,</a:t>
            </a:r>
            <a:r>
              <a:rPr lang="en-US" baseline="0" dirty="0" smtClean="0"/>
              <a:t> instead of using the common cross entropy loss function.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That’s it. Thank you.</a:t>
            </a:r>
          </a:p>
          <a:p>
            <a:endParaRPr lang="en-US" baseline="0" dirty="0" smtClean="0"/>
          </a:p>
        </p:txBody>
      </p:sp>
      <p:sp>
        <p:nvSpPr>
          <p:cNvPr id="4" name="Slide Number Placeholder 3"/>
          <p:cNvSpPr>
            <a:spLocks noGrp="1"/>
          </p:cNvSpPr>
          <p:nvPr>
            <p:ph type="sldNum" sz="quarter" idx="10"/>
          </p:nvPr>
        </p:nvSpPr>
        <p:spPr/>
        <p:txBody>
          <a:bodyPr/>
          <a:lstStyle/>
          <a:p>
            <a:fld id="{AA8D1F25-B399-D840-9C6B-58F3C3C61956}" type="slidenum">
              <a:rPr lang="en-US" smtClean="0"/>
              <a:t>13</a:t>
            </a:fld>
            <a:endParaRPr lang="en-US"/>
          </a:p>
        </p:txBody>
      </p:sp>
    </p:spTree>
    <p:extLst>
      <p:ext uri="{BB962C8B-B14F-4D97-AF65-F5344CB8AC3E}">
        <p14:creationId xmlns:p14="http://schemas.microsoft.com/office/powerpoint/2010/main" val="216290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in this project is </a:t>
            </a:r>
            <a:r>
              <a:rPr lang="en-US" dirty="0"/>
              <a:t>to predict the outcome of a soccer match.</a:t>
            </a:r>
          </a:p>
          <a:p>
            <a:endParaRPr lang="en-US" dirty="0"/>
          </a:p>
          <a:p>
            <a:r>
              <a:rPr lang="en-US" dirty="0"/>
              <a:t>At first, we thought of making a prediction based on player and team performance statistics. We believed that a team with strong leadership and good players will win over a less organized and bad players. However, after reviewing the data set, we realized that there are too many missing player information, so we moved on to a prediction based on previous games. </a:t>
            </a:r>
          </a:p>
          <a:p>
            <a:endParaRPr lang="en-US" dirty="0"/>
          </a:p>
          <a:p>
            <a:r>
              <a:rPr lang="en-US" dirty="0"/>
              <a:t>This </a:t>
            </a:r>
            <a:r>
              <a:rPr lang="en-US" dirty="0" smtClean="0"/>
              <a:t>approach </a:t>
            </a:r>
            <a:r>
              <a:rPr lang="en-US" dirty="0"/>
              <a:t>makes sense because a team with a three game winning streak is more likely to win the next match than a team with a losing streak. </a:t>
            </a:r>
          </a:p>
          <a:p>
            <a:endParaRPr lang="en-US" dirty="0"/>
          </a:p>
          <a:p>
            <a:r>
              <a:rPr lang="en-US" dirty="0" smtClean="0"/>
              <a:t>As for implementation, rather </a:t>
            </a:r>
            <a:r>
              <a:rPr lang="en-US" dirty="0"/>
              <a:t>than selecting one specific model for prediction, we decided to run the analysis on many different models so that we can compare and find the best model for soccer match prediction. </a:t>
            </a:r>
          </a:p>
          <a:p>
            <a:r>
              <a:rPr lang="en-US" dirty="0"/>
              <a:t>We wanted to identify the strengths and weaknesses of each model and find the best model that yields the highest prediction accuracy. </a:t>
            </a:r>
          </a:p>
        </p:txBody>
      </p:sp>
      <p:sp>
        <p:nvSpPr>
          <p:cNvPr id="4" name="Slide Number Placeholder 3"/>
          <p:cNvSpPr>
            <a:spLocks noGrp="1"/>
          </p:cNvSpPr>
          <p:nvPr>
            <p:ph type="sldNum" sz="quarter" idx="10"/>
          </p:nvPr>
        </p:nvSpPr>
        <p:spPr/>
        <p:txBody>
          <a:bodyPr/>
          <a:lstStyle/>
          <a:p>
            <a:fld id="{AA8D1F25-B399-D840-9C6B-58F3C3C61956}" type="slidenum">
              <a:rPr lang="en-US" smtClean="0"/>
              <a:t>2</a:t>
            </a:fld>
            <a:endParaRPr lang="en-US"/>
          </a:p>
        </p:txBody>
      </p:sp>
    </p:spTree>
    <p:extLst>
      <p:ext uri="{BB962C8B-B14F-4D97-AF65-F5344CB8AC3E}">
        <p14:creationId xmlns:p14="http://schemas.microsoft.com/office/powerpoint/2010/main" val="190852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obtained the data from </a:t>
            </a:r>
            <a:r>
              <a:rPr lang="en-US" dirty="0" err="1"/>
              <a:t>Kaggle</a:t>
            </a:r>
            <a:r>
              <a:rPr lang="en-US" dirty="0"/>
              <a:t>. It contains information of over 25,000 matches from 2008 to 2016 in 11 different countries. </a:t>
            </a:r>
          </a:p>
          <a:p>
            <a:endParaRPr lang="en-US" dirty="0"/>
          </a:p>
          <a:p>
            <a:r>
              <a:rPr lang="en-US" dirty="0"/>
              <a:t>Originally, the data comes with raw information such as the date of the match, the number of goals for the home team and the away team. </a:t>
            </a:r>
          </a:p>
          <a:p>
            <a:endParaRPr lang="en-US" dirty="0"/>
          </a:p>
          <a:p>
            <a:r>
              <a:rPr lang="en-US" dirty="0"/>
              <a:t>From this raw data, we generated our features and response. </a:t>
            </a:r>
          </a:p>
          <a:p>
            <a:endParaRPr lang="en-US" dirty="0"/>
          </a:p>
          <a:p>
            <a:r>
              <a:rPr lang="en-US" dirty="0"/>
              <a:t>For our features, AA, AH, HH, HA are past game results for the away team and the home team when they played away and home. </a:t>
            </a:r>
          </a:p>
          <a:p>
            <a:endParaRPr lang="en-US" dirty="0"/>
          </a:p>
          <a:p>
            <a:r>
              <a:rPr lang="en-US" dirty="0"/>
              <a:t>Since the last presentation, we added two new features, </a:t>
            </a:r>
            <a:r>
              <a:rPr lang="en-US" dirty="0" err="1"/>
              <a:t>home_pos</a:t>
            </a:r>
            <a:r>
              <a:rPr lang="en-US" dirty="0"/>
              <a:t> and </a:t>
            </a:r>
            <a:r>
              <a:rPr lang="en-US" dirty="0" err="1"/>
              <a:t>away_pos</a:t>
            </a:r>
            <a:r>
              <a:rPr lang="en-US" dirty="0"/>
              <a:t>. Professor suggested that we include league position of each team in our models and we </a:t>
            </a:r>
            <a:r>
              <a:rPr lang="en-US" dirty="0" smtClean="0"/>
              <a:t>added</a:t>
            </a:r>
            <a:r>
              <a:rPr lang="en-US" baseline="0" dirty="0" smtClean="0"/>
              <a:t> two columns </a:t>
            </a:r>
            <a:r>
              <a:rPr lang="en-US" dirty="0" smtClean="0"/>
              <a:t>that show each </a:t>
            </a:r>
            <a:r>
              <a:rPr lang="en-US" dirty="0"/>
              <a:t>team’s </a:t>
            </a:r>
            <a:r>
              <a:rPr lang="en-US" dirty="0" smtClean="0"/>
              <a:t>weekly standing </a:t>
            </a:r>
            <a:r>
              <a:rPr lang="en-US" dirty="0"/>
              <a:t>before the match. </a:t>
            </a:r>
          </a:p>
          <a:p>
            <a:endParaRPr lang="en-US" dirty="0"/>
          </a:p>
          <a:p>
            <a:r>
              <a:rPr lang="en-US" dirty="0"/>
              <a:t>For our response, result indicates the result of the match with 1 being home team win, 0 being a draw, and -1 being away team win. </a:t>
            </a:r>
          </a:p>
        </p:txBody>
      </p:sp>
      <p:sp>
        <p:nvSpPr>
          <p:cNvPr id="4" name="Slide Number Placeholder 3"/>
          <p:cNvSpPr>
            <a:spLocks noGrp="1"/>
          </p:cNvSpPr>
          <p:nvPr>
            <p:ph type="sldNum" sz="quarter" idx="10"/>
          </p:nvPr>
        </p:nvSpPr>
        <p:spPr/>
        <p:txBody>
          <a:bodyPr/>
          <a:lstStyle/>
          <a:p>
            <a:fld id="{AA8D1F25-B399-D840-9C6B-58F3C3C61956}" type="slidenum">
              <a:rPr lang="en-US" smtClean="0"/>
              <a:t>3</a:t>
            </a:fld>
            <a:endParaRPr lang="en-US"/>
          </a:p>
        </p:txBody>
      </p:sp>
    </p:spTree>
    <p:extLst>
      <p:ext uri="{BB962C8B-B14F-4D97-AF65-F5344CB8AC3E}">
        <p14:creationId xmlns:p14="http://schemas.microsoft.com/office/powerpoint/2010/main" val="3844143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explain our model setup.</a:t>
            </a:r>
          </a:p>
          <a:p>
            <a:endParaRPr lang="en-US" dirty="0"/>
          </a:p>
          <a:p>
            <a:r>
              <a:rPr lang="en-US" dirty="0"/>
              <a:t>In every model, we partitioned 20% of the data set as a test set. For consistency reason, we used </a:t>
            </a:r>
            <a:r>
              <a:rPr lang="en-US" dirty="0" err="1"/>
              <a:t>set.seed</a:t>
            </a:r>
            <a:r>
              <a:rPr lang="en-US" dirty="0"/>
              <a:t> function before </a:t>
            </a:r>
            <a:r>
              <a:rPr lang="en-US" dirty="0" err="1" smtClean="0"/>
              <a:t>subsetting</a:t>
            </a:r>
            <a:r>
              <a:rPr lang="en-US" dirty="0" smtClean="0"/>
              <a:t> </a:t>
            </a:r>
            <a:r>
              <a:rPr lang="en-US" dirty="0"/>
              <a:t>the data. This way, we can compare </a:t>
            </a:r>
            <a:r>
              <a:rPr lang="en-US" dirty="0" smtClean="0"/>
              <a:t>different models </a:t>
            </a:r>
            <a:r>
              <a:rPr lang="en-US" dirty="0"/>
              <a:t>more objectively. </a:t>
            </a:r>
          </a:p>
          <a:p>
            <a:endParaRPr lang="en-US" dirty="0"/>
          </a:p>
          <a:p>
            <a:r>
              <a:rPr lang="en-US" dirty="0"/>
              <a:t>Our features have changed over time. First, we used past three games for the home and away team. Then we used past four games. Most recently, we added league position features in each of three game and four game data set. </a:t>
            </a:r>
          </a:p>
          <a:p>
            <a:endParaRPr lang="en-US" dirty="0"/>
          </a:p>
          <a:p>
            <a:r>
              <a:rPr lang="en-US" dirty="0"/>
              <a:t>The result of analysis indicated that adding league position features improves the accuracy of all models. </a:t>
            </a:r>
          </a:p>
          <a:p>
            <a:endParaRPr lang="en-US" dirty="0"/>
          </a:p>
          <a:p>
            <a:r>
              <a:rPr lang="en-US" dirty="0"/>
              <a:t>Hence, we disregarded the earlier models and only compared the models that include league position variables. </a:t>
            </a:r>
          </a:p>
        </p:txBody>
      </p:sp>
      <p:sp>
        <p:nvSpPr>
          <p:cNvPr id="4" name="Slide Number Placeholder 3"/>
          <p:cNvSpPr>
            <a:spLocks noGrp="1"/>
          </p:cNvSpPr>
          <p:nvPr>
            <p:ph type="sldNum" sz="quarter" idx="10"/>
          </p:nvPr>
        </p:nvSpPr>
        <p:spPr/>
        <p:txBody>
          <a:bodyPr/>
          <a:lstStyle/>
          <a:p>
            <a:fld id="{AA8D1F25-B399-D840-9C6B-58F3C3C61956}" type="slidenum">
              <a:rPr lang="en-US" smtClean="0"/>
              <a:t>4</a:t>
            </a:fld>
            <a:endParaRPr lang="en-US"/>
          </a:p>
        </p:txBody>
      </p:sp>
    </p:spTree>
    <p:extLst>
      <p:ext uri="{BB962C8B-B14F-4D97-AF65-F5344CB8AC3E}">
        <p14:creationId xmlns:p14="http://schemas.microsoft.com/office/powerpoint/2010/main" val="231678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a:t>
            </a:r>
            <a:r>
              <a:rPr lang="en-US" dirty="0" smtClean="0"/>
              <a:t>used </a:t>
            </a:r>
            <a:r>
              <a:rPr lang="en-US" dirty="0"/>
              <a:t>multinomial logistic regression for prediction, since</a:t>
            </a:r>
            <a:r>
              <a:rPr lang="en-US" baseline="0" dirty="0"/>
              <a:t> </a:t>
            </a:r>
            <a:r>
              <a:rPr lang="en-US" baseline="0" dirty="0" smtClean="0"/>
              <a:t>our </a:t>
            </a:r>
            <a:r>
              <a:rPr lang="en-US" baseline="0" dirty="0"/>
              <a:t>response is </a:t>
            </a:r>
            <a:r>
              <a:rPr lang="en-US" baseline="0" dirty="0" smtClean="0"/>
              <a:t>categorical and it is the most common classification algorithm.</a:t>
            </a:r>
            <a:endParaRPr lang="en-US" baseline="0" dirty="0"/>
          </a:p>
          <a:p>
            <a:endParaRPr lang="en-US" baseline="0" dirty="0"/>
          </a:p>
          <a:p>
            <a:r>
              <a:rPr lang="en-US" baseline="0" dirty="0" smtClean="0"/>
              <a:t>And here are the some of the results that we produced. </a:t>
            </a:r>
            <a:endParaRPr lang="en-US" baseline="0" dirty="0"/>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row indices represent the predicted result and the column indices are true result from the data.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the sum of diagonal entries represents the accurate prediction.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&lt;EXPLAIN WHAT OTHER ENTRIES INDICATE&gt;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(1,2) entry indicates the proportion of predicted home win games when the away team actually won, and similarly for the other entries.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may observe that both confusion matrices have no predicted zero’s. </a:t>
            </a: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A8D1F25-B399-D840-9C6B-58F3C3C61956}" type="slidenum">
              <a:rPr lang="en-US" smtClean="0"/>
              <a:t>5</a:t>
            </a:fld>
            <a:endParaRPr lang="en-US"/>
          </a:p>
        </p:txBody>
      </p:sp>
    </p:spTree>
    <p:extLst>
      <p:ext uri="{BB962C8B-B14F-4D97-AF65-F5344CB8AC3E}">
        <p14:creationId xmlns:p14="http://schemas.microsoft.com/office/powerpoint/2010/main" val="33281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result of 3 game </a:t>
            </a:r>
            <a:r>
              <a:rPr lang="en-US" baseline="0" dirty="0" err="1" smtClean="0"/>
              <a:t>logit</a:t>
            </a:r>
            <a:r>
              <a:rPr lang="en-US" baseline="0" dirty="0" smtClean="0"/>
              <a:t> model. </a:t>
            </a:r>
          </a:p>
          <a:p>
            <a:endParaRPr lang="en-US" baseline="0" dirty="0" smtClean="0"/>
          </a:p>
          <a:p>
            <a:r>
              <a:rPr lang="en-US" baseline="0" dirty="0" smtClean="0"/>
              <a:t>As you can see, we regressed the result of match on 12 features involving past games and league position variables. </a:t>
            </a:r>
          </a:p>
          <a:p>
            <a:endParaRPr lang="en-US" baseline="0" dirty="0" smtClean="0"/>
          </a:p>
          <a:p>
            <a:r>
              <a:rPr lang="en-US" baseline="0" dirty="0" smtClean="0"/>
              <a:t>Now I will illustrate how to interpret the coefficients of the regression.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example,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one-unit increase in the variable ‘AA1’ is associated with the increase in the log odds of ‘away team win’ vs. ‘home team win’ in the amount of .038.</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300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In other words, if the away team scored 1 more goal in the previous away game, then the probability of winning for the away team is increased by 3.8%</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So, </a:t>
            </a:r>
            <a:r>
              <a:rPr lang="en-US" sz="1200" kern="1200" baseline="0" dirty="0" smtClean="0">
                <a:solidFill>
                  <a:schemeClr val="tx1"/>
                </a:solidFill>
                <a:latin typeface="+mn-lt"/>
                <a:ea typeface="+mn-ea"/>
                <a:cs typeface="+mn-cs"/>
              </a:rPr>
              <a:t>for -1 category, which is away team win, we </a:t>
            </a:r>
            <a:r>
              <a:rPr lang="en-US" sz="1200" kern="1200" baseline="0" dirty="0" smtClean="0">
                <a:solidFill>
                  <a:schemeClr val="tx1"/>
                </a:solidFill>
                <a:latin typeface="+mn-lt"/>
                <a:ea typeface="+mn-ea"/>
                <a:cs typeface="+mn-cs"/>
              </a:rPr>
              <a:t>see that the coefficients of AA and AH are </a:t>
            </a:r>
            <a:r>
              <a:rPr lang="en-US" sz="1200" kern="1200" baseline="0" dirty="0" smtClean="0">
                <a:solidFill>
                  <a:schemeClr val="tx1"/>
                </a:solidFill>
                <a:latin typeface="+mn-lt"/>
                <a:ea typeface="+mn-ea"/>
                <a:cs typeface="+mn-cs"/>
              </a:rPr>
              <a:t>positive </a:t>
            </a:r>
            <a:r>
              <a:rPr lang="en-US" sz="1200" kern="1200" baseline="0" dirty="0" smtClean="0">
                <a:solidFill>
                  <a:schemeClr val="tx1"/>
                </a:solidFill>
                <a:latin typeface="+mn-lt"/>
                <a:ea typeface="+mn-ea"/>
                <a:cs typeface="+mn-cs"/>
              </a:rPr>
              <a:t>and the coefficients of HH and HA are </a:t>
            </a:r>
            <a:r>
              <a:rPr lang="en-US" sz="1200" kern="1200" baseline="0" dirty="0" smtClean="0">
                <a:solidFill>
                  <a:schemeClr val="tx1"/>
                </a:solidFill>
                <a:latin typeface="+mn-lt"/>
                <a:ea typeface="+mn-ea"/>
                <a:cs typeface="+mn-cs"/>
              </a:rPr>
              <a:t>negative.</a:t>
            </a: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For </a:t>
            </a:r>
            <a:r>
              <a:rPr lang="en-US" sz="1200" kern="1200" baseline="0" dirty="0" err="1" smtClean="0">
                <a:solidFill>
                  <a:schemeClr val="tx1"/>
                </a:solidFill>
                <a:latin typeface="+mn-lt"/>
                <a:ea typeface="+mn-ea"/>
                <a:cs typeface="+mn-cs"/>
              </a:rPr>
              <a:t>home_pos</a:t>
            </a:r>
            <a:r>
              <a:rPr lang="en-US" sz="1200" kern="1200" baseline="0" dirty="0" smtClean="0">
                <a:solidFill>
                  <a:schemeClr val="tx1"/>
                </a:solidFill>
                <a:latin typeface="+mn-lt"/>
                <a:ea typeface="+mn-ea"/>
                <a:cs typeface="+mn-cs"/>
              </a:rPr>
              <a:t> variable, if the rank of the home team is increased by 1 unit, the chances of away team win is increased by 6.4% and similarly for </a:t>
            </a:r>
            <a:r>
              <a:rPr lang="en-US" sz="1200" kern="1200" baseline="0" dirty="0" err="1" smtClean="0">
                <a:solidFill>
                  <a:schemeClr val="tx1"/>
                </a:solidFill>
                <a:latin typeface="+mn-lt"/>
                <a:ea typeface="+mn-ea"/>
                <a:cs typeface="+mn-cs"/>
              </a:rPr>
              <a:t>away_pos</a:t>
            </a:r>
            <a:r>
              <a:rPr lang="en-US" sz="1200" kern="1200" baseline="0" dirty="0" smtClean="0">
                <a:solidFill>
                  <a:schemeClr val="tx1"/>
                </a:solidFill>
                <a:latin typeface="+mn-lt"/>
                <a:ea typeface="+mn-ea"/>
                <a:cs typeface="+mn-cs"/>
              </a:rPr>
              <a:t> variable.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a:t>
            </a:r>
            <a:endParaRPr lang="en-US" sz="1200" kern="1200" baseline="30000" dirty="0" smtClean="0">
              <a:solidFill>
                <a:schemeClr val="tx1"/>
              </a:solidFill>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AA8D1F25-B399-D840-9C6B-58F3C3C61956}" type="slidenum">
              <a:rPr lang="en-US" smtClean="0"/>
              <a:t>6</a:t>
            </a:fld>
            <a:endParaRPr lang="en-US"/>
          </a:p>
        </p:txBody>
      </p:sp>
    </p:spTree>
    <p:extLst>
      <p:ext uri="{BB962C8B-B14F-4D97-AF65-F5344CB8AC3E}">
        <p14:creationId xmlns:p14="http://schemas.microsoft.com/office/powerpoint/2010/main" val="369739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Previously, we saw the problem of our multinomial logistic regression model, which is not having zero’s in the prediction. </a:t>
            </a:r>
          </a:p>
          <a:p>
            <a:endParaRPr lang="en-US" baseline="0" dirty="0" smtClean="0"/>
          </a:p>
          <a:p>
            <a:r>
              <a:rPr lang="en-US" baseline="0" dirty="0" smtClean="0"/>
              <a:t>To fix this problem, we came up with an idea of balancing the data set. </a:t>
            </a:r>
          </a:p>
          <a:p>
            <a:endParaRPr lang="en-US" baseline="0" dirty="0" smtClean="0"/>
          </a:p>
          <a:p>
            <a:r>
              <a:rPr lang="en-US" baseline="0" dirty="0" smtClean="0"/>
              <a:t>Originally, the result in the training data set is unevenly distributed with 46% of home team wins, 29% of away team wins, and 25% of draws. </a:t>
            </a:r>
          </a:p>
          <a:p>
            <a:endParaRPr lang="en-US" baseline="0" dirty="0" smtClean="0"/>
          </a:p>
          <a:p>
            <a:r>
              <a:rPr lang="en-US" baseline="0" dirty="0" smtClean="0"/>
              <a:t>We randomly sampled the same amount of games in each category so that the result in the training set has 33% of home team wins, 33% of away team wins, and 33% of draws. </a:t>
            </a:r>
          </a:p>
          <a:p>
            <a:endParaRPr lang="en-US" baseline="0" dirty="0" smtClean="0"/>
          </a:p>
          <a:p>
            <a:r>
              <a:rPr lang="en-US" baseline="0" dirty="0" smtClean="0"/>
              <a:t>As shown in the matrix, we saw zeros in prediction, although only 18% of the games are predicted as a draw. </a:t>
            </a:r>
          </a:p>
          <a:p>
            <a:endParaRPr lang="en-US" baseline="0" dirty="0" smtClean="0"/>
          </a:p>
          <a:p>
            <a:r>
              <a:rPr lang="en-US" baseline="0" dirty="0" smtClean="0"/>
              <a:t>We believe that there might not be zero’s in the original data set is due to small proportion of draw games. </a:t>
            </a:r>
          </a:p>
          <a:p>
            <a:endParaRPr lang="en-US" baseline="0" dirty="0" smtClean="0"/>
          </a:p>
        </p:txBody>
      </p:sp>
      <p:sp>
        <p:nvSpPr>
          <p:cNvPr id="4" name="Slide Number Placeholder 3"/>
          <p:cNvSpPr>
            <a:spLocks noGrp="1"/>
          </p:cNvSpPr>
          <p:nvPr>
            <p:ph type="sldNum" sz="quarter" idx="10"/>
          </p:nvPr>
        </p:nvSpPr>
        <p:spPr/>
        <p:txBody>
          <a:bodyPr/>
          <a:lstStyle/>
          <a:p>
            <a:fld id="{AA8D1F25-B399-D840-9C6B-58F3C3C61956}" type="slidenum">
              <a:rPr lang="en-US" smtClean="0"/>
              <a:t>7</a:t>
            </a:fld>
            <a:endParaRPr lang="en-US"/>
          </a:p>
        </p:txBody>
      </p:sp>
    </p:spTree>
    <p:extLst>
      <p:ext uri="{BB962C8B-B14F-4D97-AF65-F5344CB8AC3E}">
        <p14:creationId xmlns:p14="http://schemas.microsoft.com/office/powerpoint/2010/main" val="369739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multinomial logistic regression, we moved on to random forest approach.</a:t>
            </a:r>
          </a:p>
          <a:p>
            <a:endParaRPr lang="en-US" baseline="0" dirty="0"/>
          </a:p>
          <a:p>
            <a:r>
              <a:rPr lang="en-US" baseline="0" dirty="0"/>
              <a:t>We thought it’s a fitting model since we have a bunch of features and a categorical response.</a:t>
            </a:r>
          </a:p>
          <a:p>
            <a:endParaRPr lang="en-US" baseline="0" dirty="0"/>
          </a:p>
          <a:p>
            <a:r>
              <a:rPr lang="en-US" baseline="0" dirty="0"/>
              <a:t>Also, since multinomial logit model did not have any draws in its prediction, we wanted to see if random forest generates a draw in the prediction. </a:t>
            </a:r>
          </a:p>
          <a:p>
            <a:endParaRPr lang="en-US" baseline="0" dirty="0"/>
          </a:p>
          <a:p>
            <a:r>
              <a:rPr lang="en-US" baseline="0" dirty="0"/>
              <a:t>As you can see in this confusion matrix, there are draws in prediction. </a:t>
            </a:r>
            <a:r>
              <a:rPr lang="en-US" baseline="0" dirty="0" smtClean="0"/>
              <a:t>However, the proportion of draw in prediction is still too small relative to the actual proportion of draw games, which is around 25%. </a:t>
            </a:r>
            <a:endParaRPr lang="en-US" baseline="0" dirty="0"/>
          </a:p>
        </p:txBody>
      </p:sp>
      <p:sp>
        <p:nvSpPr>
          <p:cNvPr id="4" name="Slide Number Placeholder 3"/>
          <p:cNvSpPr>
            <a:spLocks noGrp="1"/>
          </p:cNvSpPr>
          <p:nvPr>
            <p:ph type="sldNum" sz="quarter" idx="10"/>
          </p:nvPr>
        </p:nvSpPr>
        <p:spPr/>
        <p:txBody>
          <a:bodyPr/>
          <a:lstStyle/>
          <a:p>
            <a:fld id="{AA8D1F25-B399-D840-9C6B-58F3C3C61956}" type="slidenum">
              <a:rPr lang="en-US" smtClean="0"/>
              <a:t>8</a:t>
            </a:fld>
            <a:endParaRPr lang="en-US"/>
          </a:p>
        </p:txBody>
      </p:sp>
    </p:spTree>
    <p:extLst>
      <p:ext uri="{BB962C8B-B14F-4D97-AF65-F5344CB8AC3E}">
        <p14:creationId xmlns:p14="http://schemas.microsoft.com/office/powerpoint/2010/main" val="3836930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plot that shows the accuracy level given a different number of trees. </a:t>
            </a:r>
          </a:p>
          <a:p>
            <a:endParaRPr lang="en-US" dirty="0"/>
          </a:p>
          <a:p>
            <a:r>
              <a:rPr lang="en-US" dirty="0"/>
              <a:t>We started with 100 trees and increased the number of trees by 100 each time. </a:t>
            </a:r>
          </a:p>
          <a:p>
            <a:endParaRPr lang="en-US" baseline="0" dirty="0"/>
          </a:p>
          <a:p>
            <a:r>
              <a:rPr lang="en-US" baseline="0" dirty="0"/>
              <a:t>We see that the highest accuracy is 50.3% at 700 trees. However, the difference after 300 trees is very small and we concluded that the number of trees is not a deciding factor in our prediction model. </a:t>
            </a:r>
          </a:p>
        </p:txBody>
      </p:sp>
      <p:sp>
        <p:nvSpPr>
          <p:cNvPr id="4" name="Slide Number Placeholder 3"/>
          <p:cNvSpPr>
            <a:spLocks noGrp="1"/>
          </p:cNvSpPr>
          <p:nvPr>
            <p:ph type="sldNum" sz="quarter" idx="10"/>
          </p:nvPr>
        </p:nvSpPr>
        <p:spPr/>
        <p:txBody>
          <a:bodyPr/>
          <a:lstStyle/>
          <a:p>
            <a:fld id="{AA8D1F25-B399-D840-9C6B-58F3C3C61956}" type="slidenum">
              <a:rPr lang="en-US" smtClean="0"/>
              <a:t>9</a:t>
            </a:fld>
            <a:endParaRPr lang="en-US"/>
          </a:p>
        </p:txBody>
      </p:sp>
    </p:spTree>
    <p:extLst>
      <p:ext uri="{BB962C8B-B14F-4D97-AF65-F5344CB8AC3E}">
        <p14:creationId xmlns:p14="http://schemas.microsoft.com/office/powerpoint/2010/main" val="221555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27, 2017</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27,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27,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27,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27, 2017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27,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April 27, 2017</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27, 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27, 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8167" y="2409912"/>
            <a:ext cx="3798053" cy="1333816"/>
          </a:xfrm>
        </p:spPr>
        <p:txBody>
          <a:bodyPr>
            <a:normAutofit fontScale="90000"/>
          </a:bodyPr>
          <a:lstStyle/>
          <a:p>
            <a:r>
              <a:rPr lang="en-US" dirty="0"/>
              <a:t>Soccer Match Result Prediction</a:t>
            </a:r>
          </a:p>
        </p:txBody>
      </p:sp>
      <p:sp>
        <p:nvSpPr>
          <p:cNvPr id="3" name="Subtitle 2"/>
          <p:cNvSpPr>
            <a:spLocks noGrp="1"/>
          </p:cNvSpPr>
          <p:nvPr>
            <p:ph type="subTitle" idx="1"/>
          </p:nvPr>
        </p:nvSpPr>
        <p:spPr/>
        <p:txBody>
          <a:bodyPr/>
          <a:lstStyle/>
          <a:p>
            <a:endParaRPr lang="en-US" dirty="0"/>
          </a:p>
          <a:p>
            <a:r>
              <a:rPr lang="en-US" dirty="0"/>
              <a:t>Min and Ningning</a:t>
            </a:r>
          </a:p>
        </p:txBody>
      </p:sp>
      <p:pic>
        <p:nvPicPr>
          <p:cNvPr id="4" name="Picture 2" descr="C:\Users\Ningning\AppData\Local\Microsoft\Windows\Temporary Internet Files\Content.IE5\PDGRU52W\200px-Generic_footbal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078" y="2409912"/>
            <a:ext cx="2540579" cy="251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425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605" y="485478"/>
            <a:ext cx="7024744" cy="717220"/>
          </a:xfrm>
        </p:spPr>
        <p:txBody>
          <a:bodyPr>
            <a:normAutofit/>
          </a:bodyPr>
          <a:lstStyle/>
          <a:p>
            <a:r>
              <a:rPr lang="en-US" dirty="0" smtClean="0"/>
              <a:t>KNN Classification</a:t>
            </a:r>
            <a:endParaRPr lang="en-US" dirty="0"/>
          </a:p>
        </p:txBody>
      </p:sp>
      <p:sp>
        <p:nvSpPr>
          <p:cNvPr id="7" name="Content Placeholder 2"/>
          <p:cNvSpPr txBox="1">
            <a:spLocks/>
          </p:cNvSpPr>
          <p:nvPr/>
        </p:nvSpPr>
        <p:spPr>
          <a:xfrm>
            <a:off x="549605" y="1359006"/>
            <a:ext cx="8086396" cy="1376379"/>
          </a:xfrm>
          <a:prstGeom prst="rect">
            <a:avLst/>
          </a:prstGeom>
        </p:spPr>
        <p:txBody>
          <a:bodyPr vert="horz" lIns="91440" tIns="45720" rIns="91440" bIns="45720" rtlCol="0">
            <a:normAutofit fontScale="85000"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dirty="0"/>
              <a:t>Rationale: categorical response </a:t>
            </a:r>
            <a:r>
              <a:rPr lang="en-US" dirty="0" smtClean="0"/>
              <a:t>is good for classification and KNN is a simple model to try</a:t>
            </a:r>
          </a:p>
          <a:p>
            <a:endParaRPr lang="en-US" dirty="0" smtClean="0"/>
          </a:p>
          <a:p>
            <a:r>
              <a:rPr lang="en-US" dirty="0" smtClean="0"/>
              <a:t>Accuracy:  51.12% (past 3 games) &amp; 50.54% (past 4 games)</a:t>
            </a:r>
          </a:p>
          <a:p>
            <a:endParaRPr lang="en-US" dirty="0"/>
          </a:p>
          <a:p>
            <a:endParaRPr lang="en-US" dirty="0" smtClean="0"/>
          </a:p>
          <a:p>
            <a:endParaRPr lang="en-US" dirty="0" smtClean="0"/>
          </a:p>
        </p:txBody>
      </p:sp>
      <p:pic>
        <p:nvPicPr>
          <p:cNvPr id="5" name="Content Placeholder 4" descr="k n n.png"/>
          <p:cNvPicPr>
            <a:picLocks noGrp="1" noChangeAspect="1"/>
          </p:cNvPicPr>
          <p:nvPr>
            <p:ph idx="1"/>
          </p:nvPr>
        </p:nvPicPr>
        <p:blipFill rotWithShape="1">
          <a:blip r:embed="rId3">
            <a:extLst>
              <a:ext uri="{28A0092B-C50C-407E-A947-70E740481C1C}">
                <a14:useLocalDpi xmlns:a14="http://schemas.microsoft.com/office/drawing/2010/main" val="0"/>
              </a:ext>
            </a:extLst>
          </a:blip>
          <a:srcRect t="-4874" b="-4130"/>
          <a:stretch/>
        </p:blipFill>
        <p:spPr>
          <a:xfrm>
            <a:off x="549605" y="3067538"/>
            <a:ext cx="3983318" cy="2872154"/>
          </a:xfrm>
        </p:spPr>
      </p:pic>
      <p:pic>
        <p:nvPicPr>
          <p:cNvPr id="9" name="Picture 8" descr="Screen Shot 2017-04-26 at 11.04.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6600" y="3352800"/>
            <a:ext cx="50800" cy="152400"/>
          </a:xfrm>
          <a:prstGeom prst="rect">
            <a:avLst/>
          </a:prstGeom>
        </p:spPr>
      </p:pic>
      <p:pic>
        <p:nvPicPr>
          <p:cNvPr id="3" name="Picture 2" descr="Screen Shot 2017-04-27 at 12.20.46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2922" y="3352800"/>
            <a:ext cx="4082562" cy="1117600"/>
          </a:xfrm>
          <a:prstGeom prst="rect">
            <a:avLst/>
          </a:prstGeom>
        </p:spPr>
      </p:pic>
      <p:pic>
        <p:nvPicPr>
          <p:cNvPr id="4" name="Picture 3" descr="Screen Shot 2017-04-27 at 12.21.14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2922" y="4470400"/>
            <a:ext cx="4082561" cy="1079500"/>
          </a:xfrm>
          <a:prstGeom prst="rect">
            <a:avLst/>
          </a:prstGeom>
        </p:spPr>
      </p:pic>
    </p:spTree>
    <p:extLst>
      <p:ext uri="{BB962C8B-B14F-4D97-AF65-F5344CB8AC3E}">
        <p14:creationId xmlns:p14="http://schemas.microsoft.com/office/powerpoint/2010/main" val="3047833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605" y="733577"/>
            <a:ext cx="7024744" cy="717220"/>
          </a:xfrm>
        </p:spPr>
        <p:txBody>
          <a:bodyPr/>
          <a:lstStyle/>
          <a:p>
            <a:r>
              <a:rPr lang="en-US" dirty="0" smtClean="0"/>
              <a:t>Naïve Bayes? Maybe not</a:t>
            </a:r>
            <a:endParaRPr lang="en-US" dirty="0"/>
          </a:p>
        </p:txBody>
      </p:sp>
      <p:sp>
        <p:nvSpPr>
          <p:cNvPr id="7" name="Content Placeholder 2"/>
          <p:cNvSpPr txBox="1">
            <a:spLocks/>
          </p:cNvSpPr>
          <p:nvPr/>
        </p:nvSpPr>
        <p:spPr>
          <a:xfrm>
            <a:off x="549605" y="1743874"/>
            <a:ext cx="8086396" cy="3980895"/>
          </a:xfrm>
          <a:prstGeom prst="rect">
            <a:avLst/>
          </a:prstGeom>
        </p:spPr>
        <p:txBody>
          <a:bodyPr vert="horz" lIns="91440" tIns="45720" rIns="91440" bIns="45720" rtlCol="0">
            <a:normAutofit fontScale="62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US" sz="3600" dirty="0" smtClean="0"/>
          </a:p>
          <a:p>
            <a:r>
              <a:rPr lang="en-US" sz="3600" dirty="0" err="1" smtClean="0"/>
              <a:t>Kaggle</a:t>
            </a:r>
            <a:r>
              <a:rPr lang="en-US" sz="3600" dirty="0" smtClean="0"/>
              <a:t>: highest prediction accuracy(55%) achieved by NB model</a:t>
            </a:r>
          </a:p>
          <a:p>
            <a:endParaRPr lang="en-US" sz="3600" dirty="0" smtClean="0"/>
          </a:p>
          <a:p>
            <a:r>
              <a:rPr lang="en-US" sz="3600" dirty="0" smtClean="0"/>
              <a:t>Accuracy: 44.23% (past 4 games)--below baseline</a:t>
            </a:r>
          </a:p>
          <a:p>
            <a:endParaRPr lang="en-US" sz="3600" dirty="0"/>
          </a:p>
          <a:p>
            <a:r>
              <a:rPr lang="en-US" sz="3600" dirty="0" smtClean="0"/>
              <a:t>Problem: model assumption about features’ independence </a:t>
            </a:r>
          </a:p>
          <a:p>
            <a:endParaRPr lang="en-US" sz="3600" dirty="0"/>
          </a:p>
          <a:p>
            <a:r>
              <a:rPr lang="en-US" sz="3600" dirty="0" smtClean="0"/>
              <a:t>Possible solution: using principle components as features after PCA </a:t>
            </a:r>
          </a:p>
          <a:p>
            <a:endParaRPr lang="en-US" sz="3600" dirty="0"/>
          </a:p>
          <a:p>
            <a:endParaRPr lang="en-US" sz="3600" dirty="0" smtClean="0"/>
          </a:p>
          <a:p>
            <a:endParaRPr lang="en-US" sz="3600" dirty="0"/>
          </a:p>
          <a:p>
            <a:endParaRPr lang="en-US" sz="3600" dirty="0" smtClean="0"/>
          </a:p>
        </p:txBody>
      </p:sp>
    </p:spTree>
    <p:extLst>
      <p:ext uri="{BB962C8B-B14F-4D97-AF65-F5344CB8AC3E}">
        <p14:creationId xmlns:p14="http://schemas.microsoft.com/office/powerpoint/2010/main" val="18199794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538193"/>
            <a:ext cx="7024744" cy="717220"/>
          </a:xfrm>
        </p:spPr>
        <p:txBody>
          <a:bodyPr/>
          <a:lstStyle/>
          <a:p>
            <a:r>
              <a:rPr lang="en-US" dirty="0" smtClean="0"/>
              <a:t>Conclusion</a:t>
            </a:r>
            <a:endParaRPr lang="en-US" dirty="0"/>
          </a:p>
        </p:txBody>
      </p:sp>
      <p:sp>
        <p:nvSpPr>
          <p:cNvPr id="7" name="Content Placeholder 2"/>
          <p:cNvSpPr txBox="1">
            <a:spLocks/>
          </p:cNvSpPr>
          <p:nvPr/>
        </p:nvSpPr>
        <p:spPr>
          <a:xfrm>
            <a:off x="451556" y="4376683"/>
            <a:ext cx="8086396" cy="2149164"/>
          </a:xfrm>
          <a:prstGeom prst="rect">
            <a:avLst/>
          </a:prstGeom>
        </p:spPr>
        <p:txBody>
          <a:bodyPr vert="horz" lIns="91440" tIns="45720" rIns="91440" bIns="45720" rtlCol="0">
            <a:normAutofit fontScale="40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3600" dirty="0" smtClean="0"/>
              <a:t>Best Prediction Accuracy: KNN with past 3 games (51.12%)</a:t>
            </a:r>
          </a:p>
          <a:p>
            <a:endParaRPr lang="en-US" sz="3600" dirty="0" smtClean="0"/>
          </a:p>
          <a:p>
            <a:r>
              <a:rPr lang="en-US" sz="3600" dirty="0" smtClean="0"/>
              <a:t>All models give very similar prediction accuracy (50%-51%)</a:t>
            </a:r>
          </a:p>
          <a:p>
            <a:endParaRPr lang="en-US" sz="3600" dirty="0"/>
          </a:p>
          <a:p>
            <a:r>
              <a:rPr lang="en-US" sz="3600" dirty="0" smtClean="0"/>
              <a:t>Adding one additional past game is not very helpful</a:t>
            </a:r>
          </a:p>
          <a:p>
            <a:endParaRPr lang="en-US" sz="3600" dirty="0"/>
          </a:p>
          <a:p>
            <a:r>
              <a:rPr lang="en-US" sz="3600" dirty="0" err="1" smtClean="0"/>
              <a:t>Overfitting</a:t>
            </a:r>
            <a:r>
              <a:rPr lang="en-US" sz="3600" dirty="0" smtClean="0"/>
              <a:t> is </a:t>
            </a:r>
            <a:r>
              <a:rPr lang="en-US" sz="3600" dirty="0" smtClean="0"/>
              <a:t>not </a:t>
            </a:r>
            <a:r>
              <a:rPr lang="en-US" sz="3600" dirty="0" smtClean="0"/>
              <a:t>occurred, since cross validation is not improving accuracy </a:t>
            </a:r>
          </a:p>
          <a:p>
            <a:endParaRPr lang="en-US" sz="3600" dirty="0"/>
          </a:p>
          <a:p>
            <a:r>
              <a:rPr lang="en-US" sz="3600" dirty="0" smtClean="0"/>
              <a:t>Adding good features is the most effective way</a:t>
            </a:r>
            <a:endParaRPr lang="en-US" sz="3600" dirty="0"/>
          </a:p>
          <a:p>
            <a:endParaRPr lang="en-US" sz="3600" dirty="0" smtClean="0"/>
          </a:p>
          <a:p>
            <a:endParaRPr lang="en-US" sz="3600" dirty="0"/>
          </a:p>
          <a:p>
            <a:endParaRPr lang="en-US" sz="3600" dirty="0" smtClean="0"/>
          </a:p>
        </p:txBody>
      </p:sp>
      <p:pic>
        <p:nvPicPr>
          <p:cNvPr id="3" name="Picture 2" descr="Screen Shot 2017-04-26 at 11.42.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155" y="1255413"/>
            <a:ext cx="6382145" cy="3121269"/>
          </a:xfrm>
          <a:prstGeom prst="rect">
            <a:avLst/>
          </a:prstGeom>
        </p:spPr>
      </p:pic>
    </p:spTree>
    <p:extLst>
      <p:ext uri="{BB962C8B-B14F-4D97-AF65-F5344CB8AC3E}">
        <p14:creationId xmlns:p14="http://schemas.microsoft.com/office/powerpoint/2010/main" val="1223337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581002"/>
            <a:ext cx="7024744" cy="717220"/>
          </a:xfrm>
        </p:spPr>
        <p:txBody>
          <a:bodyPr>
            <a:normAutofit/>
          </a:bodyPr>
          <a:lstStyle/>
          <a:p>
            <a:r>
              <a:rPr lang="en-US" dirty="0" smtClean="0"/>
              <a:t>For Future Improvement</a:t>
            </a:r>
            <a:endParaRPr lang="en-US" dirty="0"/>
          </a:p>
        </p:txBody>
      </p:sp>
      <p:graphicFrame>
        <p:nvGraphicFramePr>
          <p:cNvPr id="8" name="Diagram 7"/>
          <p:cNvGraphicFramePr/>
          <p:nvPr>
            <p:extLst>
              <p:ext uri="{D42A27DB-BD31-4B8C-83A1-F6EECF244321}">
                <p14:modId xmlns:p14="http://schemas.microsoft.com/office/powerpoint/2010/main" val="945117209"/>
              </p:ext>
            </p:extLst>
          </p:nvPr>
        </p:nvGraphicFramePr>
        <p:xfrm>
          <a:off x="549605" y="1651000"/>
          <a:ext cx="8086396" cy="4590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16922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owsiteimage.aspx.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32" y="449385"/>
            <a:ext cx="7874000" cy="5951415"/>
          </a:xfrm>
          <a:prstGeom prst="rect">
            <a:avLst/>
          </a:prstGeom>
        </p:spPr>
      </p:pic>
      <p:sp>
        <p:nvSpPr>
          <p:cNvPr id="3" name="Content Placeholder 2"/>
          <p:cNvSpPr>
            <a:spLocks noGrp="1"/>
          </p:cNvSpPr>
          <p:nvPr>
            <p:ph idx="1"/>
          </p:nvPr>
        </p:nvSpPr>
        <p:spPr>
          <a:xfrm>
            <a:off x="1043492" y="1582615"/>
            <a:ext cx="6777317" cy="2325077"/>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68580" indent="0" algn="ctr">
              <a:buNone/>
            </a:pPr>
            <a:r>
              <a:rPr lang="en-US" sz="8000" b="1" dirty="0" smtClean="0">
                <a:ln w="11430"/>
                <a:solidFill>
                  <a:schemeClr val="tx1"/>
                </a:solidFill>
                <a:effectLst>
                  <a:outerShdw blurRad="50800" dist="39000" dir="5460000" algn="tl">
                    <a:srgbClr val="000000">
                      <a:alpha val="38000"/>
                    </a:srgbClr>
                  </a:outerShdw>
                </a:effectLst>
                <a:latin typeface="Apple Chancery"/>
                <a:cs typeface="Apple Chancery"/>
              </a:rPr>
              <a:t>Thank you !</a:t>
            </a:r>
            <a:endParaRPr lang="en-US" sz="8000" b="1" dirty="0">
              <a:ln w="11430"/>
              <a:solidFill>
                <a:schemeClr val="tx1"/>
              </a:solidFill>
              <a:effectLst>
                <a:outerShdw blurRad="50800" dist="39000" dir="5460000" algn="tl">
                  <a:srgbClr val="000000">
                    <a:alpha val="38000"/>
                  </a:srgbClr>
                </a:outerShdw>
              </a:effectLst>
              <a:latin typeface="Apple Chancery"/>
              <a:cs typeface="Apple Chancery"/>
            </a:endParaRPr>
          </a:p>
        </p:txBody>
      </p:sp>
    </p:spTree>
    <p:extLst>
      <p:ext uri="{BB962C8B-B14F-4D97-AF65-F5344CB8AC3E}">
        <p14:creationId xmlns:p14="http://schemas.microsoft.com/office/powerpoint/2010/main" val="109740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538193"/>
            <a:ext cx="7024744" cy="717220"/>
          </a:xfrm>
        </p:spPr>
        <p:txBody>
          <a:bodyPr/>
          <a:lstStyle/>
          <a:p>
            <a:r>
              <a:rPr lang="en-US" dirty="0"/>
              <a:t>Scientific Question</a:t>
            </a:r>
          </a:p>
        </p:txBody>
      </p:sp>
      <p:sp>
        <p:nvSpPr>
          <p:cNvPr id="7" name="Content Placeholder 2"/>
          <p:cNvSpPr txBox="1">
            <a:spLocks/>
          </p:cNvSpPr>
          <p:nvPr/>
        </p:nvSpPr>
        <p:spPr>
          <a:xfrm>
            <a:off x="549605" y="1212358"/>
            <a:ext cx="8086396" cy="5029494"/>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US" sz="3600" dirty="0"/>
          </a:p>
          <a:p>
            <a:r>
              <a:rPr lang="en-US" sz="3600" dirty="0"/>
              <a:t>Predict a soccer match outcome based on previous games</a:t>
            </a:r>
          </a:p>
          <a:p>
            <a:endParaRPr lang="en-US" sz="3600" dirty="0"/>
          </a:p>
          <a:p>
            <a:endParaRPr lang="en-US" sz="3600" dirty="0"/>
          </a:p>
          <a:p>
            <a:r>
              <a:rPr lang="en-US" sz="3600" dirty="0"/>
              <a:t>Find the best model that yields the highest prediction accuracy</a:t>
            </a:r>
          </a:p>
        </p:txBody>
      </p:sp>
    </p:spTree>
    <p:extLst>
      <p:ext uri="{BB962C8B-B14F-4D97-AF65-F5344CB8AC3E}">
        <p14:creationId xmlns:p14="http://schemas.microsoft.com/office/powerpoint/2010/main" val="25708951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352777"/>
            <a:ext cx="7024744" cy="717220"/>
          </a:xfrm>
        </p:spPr>
        <p:txBody>
          <a:bodyPr/>
          <a:lstStyle/>
          <a:p>
            <a:r>
              <a:rPr lang="en-US" dirty="0"/>
              <a:t>Data</a:t>
            </a:r>
          </a:p>
        </p:txBody>
      </p:sp>
      <p:sp>
        <p:nvSpPr>
          <p:cNvPr id="7" name="Content Placeholder 2"/>
          <p:cNvSpPr txBox="1">
            <a:spLocks/>
          </p:cNvSpPr>
          <p:nvPr/>
        </p:nvSpPr>
        <p:spPr>
          <a:xfrm>
            <a:off x="451556" y="1186480"/>
            <a:ext cx="8086396" cy="2488296"/>
          </a:xfrm>
          <a:prstGeom prst="rect">
            <a:avLst/>
          </a:prstGeom>
        </p:spPr>
        <p:txBody>
          <a:bodyPr vert="horz" lIns="91440" tIns="45720" rIns="91440" bIns="45720" rtlCol="0">
            <a:normAutofit fontScale="925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dirty="0"/>
              <a:t>Source: European Soccer Database in </a:t>
            </a:r>
            <a:r>
              <a:rPr lang="en-US" dirty="0" err="1"/>
              <a:t>Kaggle</a:t>
            </a:r>
            <a:endParaRPr lang="en-US" dirty="0"/>
          </a:p>
          <a:p>
            <a:r>
              <a:rPr lang="en-US" dirty="0"/>
              <a:t>Description: over 25,000 matches from 2008 to 2016 in 11 countries</a:t>
            </a:r>
          </a:p>
          <a:p>
            <a:r>
              <a:rPr lang="en-US" dirty="0"/>
              <a:t>Features: goal differences in past three games and weekly league position of the home and away team</a:t>
            </a:r>
          </a:p>
          <a:p>
            <a:r>
              <a:rPr lang="en-US" dirty="0"/>
              <a:t> Response: result of the match</a:t>
            </a:r>
          </a:p>
        </p:txBody>
      </p:sp>
      <p:pic>
        <p:nvPicPr>
          <p:cNvPr id="4" name="Content Placeholder 3" descr="Screen Shot 2017-04-26 at 1.20.55 PM.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b="1552"/>
          <a:stretch/>
        </p:blipFill>
        <p:spPr>
          <a:xfrm>
            <a:off x="451556" y="3888263"/>
            <a:ext cx="8184445" cy="2464223"/>
          </a:xfrm>
        </p:spPr>
      </p:pic>
    </p:spTree>
    <p:extLst>
      <p:ext uri="{BB962C8B-B14F-4D97-AF65-F5344CB8AC3E}">
        <p14:creationId xmlns:p14="http://schemas.microsoft.com/office/powerpoint/2010/main" val="23425543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759" y="423363"/>
            <a:ext cx="7024744" cy="650406"/>
          </a:xfrm>
        </p:spPr>
        <p:txBody>
          <a:bodyPr>
            <a:normAutofit fontScale="90000"/>
          </a:bodyPr>
          <a:lstStyle/>
          <a:p>
            <a:r>
              <a:rPr lang="en-US" dirty="0"/>
              <a:t>Model setup</a:t>
            </a:r>
          </a:p>
        </p:txBody>
      </p:sp>
      <p:sp>
        <p:nvSpPr>
          <p:cNvPr id="5" name="Content Placeholder 4"/>
          <p:cNvSpPr>
            <a:spLocks noGrp="1"/>
          </p:cNvSpPr>
          <p:nvPr>
            <p:ph idx="1"/>
          </p:nvPr>
        </p:nvSpPr>
        <p:spPr>
          <a:xfrm>
            <a:off x="504760" y="1231602"/>
            <a:ext cx="8172660" cy="5272794"/>
          </a:xfrm>
        </p:spPr>
        <p:txBody>
          <a:bodyPr/>
          <a:lstStyle/>
          <a:p>
            <a:r>
              <a:rPr lang="en-US" dirty="0"/>
              <a:t>Validation: partitioned 20% of the whole dataset as a test set after </a:t>
            </a:r>
            <a:r>
              <a:rPr lang="en-US" dirty="0" err="1"/>
              <a:t>set.seed</a:t>
            </a:r>
            <a:r>
              <a:rPr lang="en-US" dirty="0"/>
              <a:t>(222)</a:t>
            </a:r>
          </a:p>
          <a:p>
            <a:r>
              <a:rPr lang="en-US" dirty="0"/>
              <a:t>Feature selection: </a:t>
            </a:r>
          </a:p>
          <a:p>
            <a:endParaRPr lang="en-US" dirty="0"/>
          </a:p>
          <a:p>
            <a:endParaRPr lang="en-US" dirty="0"/>
          </a:p>
          <a:p>
            <a:endParaRPr lang="en-US" dirty="0"/>
          </a:p>
          <a:p>
            <a:endParaRPr lang="en-US" dirty="0"/>
          </a:p>
          <a:p>
            <a:endParaRPr lang="en-US" dirty="0"/>
          </a:p>
          <a:p>
            <a:r>
              <a:rPr lang="en-US" dirty="0"/>
              <a:t>Result: adding league position features improves all models </a:t>
            </a:r>
          </a:p>
          <a:p>
            <a:r>
              <a:rPr lang="en-US" dirty="0"/>
              <a:t>Model selection: compare models that include league position</a:t>
            </a:r>
          </a:p>
        </p:txBody>
      </p:sp>
      <p:graphicFrame>
        <p:nvGraphicFramePr>
          <p:cNvPr id="6" name="Content Placeholder 3"/>
          <p:cNvGraphicFramePr>
            <a:graphicFrameLocks/>
          </p:cNvGraphicFramePr>
          <p:nvPr>
            <p:extLst>
              <p:ext uri="{D42A27DB-BD31-4B8C-83A1-F6EECF244321}">
                <p14:modId xmlns:p14="http://schemas.microsoft.com/office/powerpoint/2010/main" val="384262712"/>
              </p:ext>
            </p:extLst>
          </p:nvPr>
        </p:nvGraphicFramePr>
        <p:xfrm>
          <a:off x="1658682" y="2472017"/>
          <a:ext cx="5498748" cy="1906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4467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581002"/>
            <a:ext cx="7024744" cy="717220"/>
          </a:xfrm>
        </p:spPr>
        <p:txBody>
          <a:bodyPr>
            <a:normAutofit fontScale="90000"/>
          </a:bodyPr>
          <a:lstStyle/>
          <a:p>
            <a:r>
              <a:rPr lang="en-US" dirty="0"/>
              <a:t>Multinomial Logistic Regression</a:t>
            </a:r>
          </a:p>
        </p:txBody>
      </p:sp>
      <p:sp>
        <p:nvSpPr>
          <p:cNvPr id="7" name="Content Placeholder 2"/>
          <p:cNvSpPr txBox="1">
            <a:spLocks/>
          </p:cNvSpPr>
          <p:nvPr/>
        </p:nvSpPr>
        <p:spPr>
          <a:xfrm>
            <a:off x="549605" y="1298222"/>
            <a:ext cx="8086396" cy="494363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dirty="0"/>
              <a:t>Rationale: categorical response (-1, 0, 1</a:t>
            </a:r>
            <a:r>
              <a:rPr lang="en-US" dirty="0" smtClean="0"/>
              <a:t>)</a:t>
            </a:r>
            <a:endParaRPr lang="en-US" dirty="0"/>
          </a:p>
          <a:p>
            <a:r>
              <a:rPr lang="en-US" dirty="0"/>
              <a:t>Accuracy:  </a:t>
            </a:r>
            <a:r>
              <a:rPr lang="en-US" dirty="0" smtClean="0"/>
              <a:t>50.5% </a:t>
            </a:r>
            <a:r>
              <a:rPr lang="en-US" dirty="0"/>
              <a:t>(past 3 games) &amp; </a:t>
            </a:r>
            <a:r>
              <a:rPr lang="en-US" dirty="0" smtClean="0"/>
              <a:t>51.0% </a:t>
            </a:r>
            <a:r>
              <a:rPr lang="en-US" dirty="0"/>
              <a:t>(past 4 games</a:t>
            </a:r>
            <a:r>
              <a:rPr lang="en-US" dirty="0" smtClean="0"/>
              <a:t>)</a:t>
            </a:r>
            <a:endParaRPr lang="en-US" dirty="0"/>
          </a:p>
          <a:p>
            <a:r>
              <a:rPr lang="en-US" dirty="0" smtClean="0"/>
              <a:t>Confusion </a:t>
            </a:r>
            <a:r>
              <a:rPr lang="en-US" dirty="0"/>
              <a:t>matrices</a:t>
            </a:r>
          </a:p>
          <a:p>
            <a:endParaRPr lang="en-US" dirty="0"/>
          </a:p>
        </p:txBody>
      </p:sp>
      <p:pic>
        <p:nvPicPr>
          <p:cNvPr id="3" name="Picture 2" descr="Screen Shot 2017-04-27 at 11.33.3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022552"/>
            <a:ext cx="3581400" cy="1739563"/>
          </a:xfrm>
          <a:prstGeom prst="rect">
            <a:avLst/>
          </a:prstGeom>
        </p:spPr>
      </p:pic>
      <p:pic>
        <p:nvPicPr>
          <p:cNvPr id="4" name="Picture 3" descr="Screen Shot 2017-04-27 at 11.35.0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543" y="4022553"/>
            <a:ext cx="3568700" cy="1739562"/>
          </a:xfrm>
          <a:prstGeom prst="rect">
            <a:avLst/>
          </a:prstGeom>
        </p:spPr>
      </p:pic>
      <p:sp>
        <p:nvSpPr>
          <p:cNvPr id="5" name="TextBox 4"/>
          <p:cNvSpPr txBox="1"/>
          <p:nvPr/>
        </p:nvSpPr>
        <p:spPr>
          <a:xfrm>
            <a:off x="1111112" y="3039180"/>
            <a:ext cx="2925173" cy="646331"/>
          </a:xfrm>
          <a:prstGeom prst="rect">
            <a:avLst/>
          </a:prstGeom>
          <a:noFill/>
        </p:spPr>
        <p:txBody>
          <a:bodyPr wrap="square" rtlCol="0">
            <a:spAutoFit/>
          </a:bodyPr>
          <a:lstStyle/>
          <a:p>
            <a:r>
              <a:rPr lang="en-US" dirty="0" smtClean="0"/>
              <a:t>3 past games without cross validation</a:t>
            </a:r>
            <a:endParaRPr lang="en-US" dirty="0"/>
          </a:p>
        </p:txBody>
      </p:sp>
      <p:sp>
        <p:nvSpPr>
          <p:cNvPr id="8" name="TextBox 7"/>
          <p:cNvSpPr txBox="1"/>
          <p:nvPr/>
        </p:nvSpPr>
        <p:spPr>
          <a:xfrm>
            <a:off x="4891634" y="3039180"/>
            <a:ext cx="2925173" cy="646331"/>
          </a:xfrm>
          <a:prstGeom prst="rect">
            <a:avLst/>
          </a:prstGeom>
          <a:noFill/>
        </p:spPr>
        <p:txBody>
          <a:bodyPr wrap="square" rtlCol="0">
            <a:spAutoFit/>
          </a:bodyPr>
          <a:lstStyle/>
          <a:p>
            <a:r>
              <a:rPr lang="en-US" dirty="0"/>
              <a:t>4</a:t>
            </a:r>
            <a:r>
              <a:rPr lang="en-US" dirty="0" smtClean="0"/>
              <a:t> past games without cross validation</a:t>
            </a:r>
            <a:endParaRPr lang="en-US" dirty="0"/>
          </a:p>
        </p:txBody>
      </p:sp>
    </p:spTree>
    <p:extLst>
      <p:ext uri="{BB962C8B-B14F-4D97-AF65-F5344CB8AC3E}">
        <p14:creationId xmlns:p14="http://schemas.microsoft.com/office/powerpoint/2010/main" val="41249306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581002"/>
            <a:ext cx="7024744" cy="717220"/>
          </a:xfrm>
        </p:spPr>
        <p:txBody>
          <a:bodyPr>
            <a:normAutofit fontScale="90000"/>
          </a:bodyPr>
          <a:lstStyle/>
          <a:p>
            <a:r>
              <a:rPr lang="en-US" dirty="0"/>
              <a:t>Multinomial Logistic Regression</a:t>
            </a:r>
          </a:p>
        </p:txBody>
      </p:sp>
      <p:sp>
        <p:nvSpPr>
          <p:cNvPr id="4" name="Content Placeholder 3"/>
          <p:cNvSpPr>
            <a:spLocks noGrp="1"/>
          </p:cNvSpPr>
          <p:nvPr>
            <p:ph idx="1"/>
          </p:nvPr>
        </p:nvSpPr>
        <p:spPr>
          <a:xfrm>
            <a:off x="451556" y="1298222"/>
            <a:ext cx="8283653" cy="5220912"/>
          </a:xfrm>
        </p:spPr>
        <p:txBody>
          <a:bodyPr>
            <a:normAutofit lnSpcReduction="10000"/>
          </a:bodyPr>
          <a:lstStyle/>
          <a:p>
            <a:r>
              <a:rPr lang="en-US" dirty="0"/>
              <a:t>Interpretation of </a:t>
            </a:r>
            <a:r>
              <a:rPr lang="en-US" dirty="0" smtClean="0"/>
              <a:t>coefficients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Example: </a:t>
            </a:r>
            <a:r>
              <a:rPr lang="en-US" dirty="0" smtClean="0">
                <a:solidFill>
                  <a:schemeClr val="tx1"/>
                </a:solidFill>
              </a:rPr>
              <a:t>if </a:t>
            </a:r>
            <a:r>
              <a:rPr lang="en-US" dirty="0">
                <a:solidFill>
                  <a:schemeClr val="tx1"/>
                </a:solidFill>
              </a:rPr>
              <a:t>the away team scored 1 more goal in the previous away game, then the probability of winning for the away team is increased by 3.8</a:t>
            </a:r>
            <a:r>
              <a:rPr lang="en-US" dirty="0" smtClean="0">
                <a:solidFill>
                  <a:schemeClr val="tx1"/>
                </a:solidFill>
              </a:rPr>
              <a:t>% </a:t>
            </a:r>
            <a:r>
              <a:rPr lang="en-US" smtClean="0">
                <a:solidFill>
                  <a:schemeClr val="tx1"/>
                </a:solidFill>
              </a:rPr>
              <a:t>with respect </a:t>
            </a:r>
            <a:r>
              <a:rPr lang="en-US" dirty="0" smtClean="0">
                <a:solidFill>
                  <a:schemeClr val="tx1"/>
                </a:solidFill>
              </a:rPr>
              <a:t>to home </a:t>
            </a:r>
            <a:r>
              <a:rPr lang="en-US" smtClean="0">
                <a:solidFill>
                  <a:schemeClr val="tx1"/>
                </a:solidFill>
              </a:rPr>
              <a:t>team winning</a:t>
            </a:r>
            <a:endParaRPr lang="en-US" dirty="0">
              <a:solidFill>
                <a:schemeClr val="tx1"/>
              </a:solidFill>
            </a:endParaRPr>
          </a:p>
          <a:p>
            <a:endParaRPr lang="en-US" dirty="0"/>
          </a:p>
          <a:p>
            <a:endParaRPr lang="en-US" dirty="0"/>
          </a:p>
          <a:p>
            <a:endParaRPr lang="en-US" dirty="0" smtClean="0"/>
          </a:p>
          <a:p>
            <a:endParaRPr lang="en-US" dirty="0"/>
          </a:p>
        </p:txBody>
      </p:sp>
      <p:pic>
        <p:nvPicPr>
          <p:cNvPr id="5" name="Picture 4" descr="Screen Shot 2017-04-27 at 12.03.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56" y="2075600"/>
            <a:ext cx="7430209" cy="2850079"/>
          </a:xfrm>
          <a:prstGeom prst="rect">
            <a:avLst/>
          </a:prstGeom>
        </p:spPr>
      </p:pic>
    </p:spTree>
    <p:extLst>
      <p:ext uri="{BB962C8B-B14F-4D97-AF65-F5344CB8AC3E}">
        <p14:creationId xmlns:p14="http://schemas.microsoft.com/office/powerpoint/2010/main" val="21715522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581002"/>
            <a:ext cx="7024744" cy="717220"/>
          </a:xfrm>
        </p:spPr>
        <p:txBody>
          <a:bodyPr>
            <a:normAutofit fontScale="90000"/>
          </a:bodyPr>
          <a:lstStyle/>
          <a:p>
            <a:r>
              <a:rPr lang="en-US" dirty="0"/>
              <a:t>Multinomial Logistic Regression</a:t>
            </a:r>
          </a:p>
        </p:txBody>
      </p:sp>
      <p:sp>
        <p:nvSpPr>
          <p:cNvPr id="4" name="Content Placeholder 3"/>
          <p:cNvSpPr>
            <a:spLocks noGrp="1"/>
          </p:cNvSpPr>
          <p:nvPr>
            <p:ph idx="1"/>
          </p:nvPr>
        </p:nvSpPr>
        <p:spPr>
          <a:xfrm>
            <a:off x="451556" y="1298222"/>
            <a:ext cx="8283653" cy="5220912"/>
          </a:xfrm>
        </p:spPr>
        <p:txBody>
          <a:bodyPr/>
          <a:lstStyle/>
          <a:p>
            <a:r>
              <a:rPr lang="en-US" dirty="0" smtClean="0"/>
              <a:t>Problem</a:t>
            </a:r>
            <a:r>
              <a:rPr lang="en-US" dirty="0"/>
              <a:t>: no draws </a:t>
            </a:r>
            <a:r>
              <a:rPr lang="en-US" dirty="0" smtClean="0"/>
              <a:t>predicted</a:t>
            </a:r>
          </a:p>
          <a:p>
            <a:pPr marL="68580" indent="0">
              <a:buNone/>
            </a:pPr>
            <a:endParaRPr lang="en-US" dirty="0" smtClean="0"/>
          </a:p>
          <a:p>
            <a:r>
              <a:rPr lang="en-US" dirty="0" smtClean="0"/>
              <a:t>Possible solution: balancing </a:t>
            </a:r>
            <a:r>
              <a:rPr lang="en-US" dirty="0"/>
              <a:t>the data </a:t>
            </a:r>
            <a:r>
              <a:rPr lang="en-US" dirty="0" smtClean="0"/>
              <a:t>set</a:t>
            </a:r>
            <a:endParaRPr lang="en-US" dirty="0"/>
          </a:p>
          <a:p>
            <a:endParaRPr lang="en-US" dirty="0" smtClean="0"/>
          </a:p>
          <a:p>
            <a:r>
              <a:rPr lang="en-US" dirty="0" smtClean="0"/>
              <a:t>Confusion </a:t>
            </a:r>
            <a:r>
              <a:rPr lang="en-US" dirty="0"/>
              <a:t>matrix</a:t>
            </a:r>
          </a:p>
          <a:p>
            <a:endParaRPr lang="en-US" dirty="0"/>
          </a:p>
        </p:txBody>
      </p:sp>
      <p:pic>
        <p:nvPicPr>
          <p:cNvPr id="3" name="Picture 2" descr="Screen Shot 2017-04-27 at 11.48.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006" y="4156017"/>
            <a:ext cx="4173202" cy="2040738"/>
          </a:xfrm>
          <a:prstGeom prst="rect">
            <a:avLst/>
          </a:prstGeom>
        </p:spPr>
      </p:pic>
    </p:spTree>
    <p:extLst>
      <p:ext uri="{BB962C8B-B14F-4D97-AF65-F5344CB8AC3E}">
        <p14:creationId xmlns:p14="http://schemas.microsoft.com/office/powerpoint/2010/main" val="547041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438096"/>
            <a:ext cx="7024744" cy="717220"/>
          </a:xfrm>
        </p:spPr>
        <p:txBody>
          <a:bodyPr>
            <a:normAutofit/>
          </a:bodyPr>
          <a:lstStyle/>
          <a:p>
            <a:r>
              <a:rPr lang="en-US" dirty="0"/>
              <a:t>Random Forest </a:t>
            </a:r>
          </a:p>
        </p:txBody>
      </p:sp>
      <p:sp>
        <p:nvSpPr>
          <p:cNvPr id="5" name="Content Placeholder 4"/>
          <p:cNvSpPr>
            <a:spLocks noGrp="1"/>
          </p:cNvSpPr>
          <p:nvPr>
            <p:ph idx="1"/>
          </p:nvPr>
        </p:nvSpPr>
        <p:spPr>
          <a:xfrm>
            <a:off x="451556" y="1155316"/>
            <a:ext cx="8240623" cy="5363818"/>
          </a:xfrm>
        </p:spPr>
        <p:txBody>
          <a:bodyPr/>
          <a:lstStyle/>
          <a:p>
            <a:pPr>
              <a:lnSpc>
                <a:spcPct val="120000"/>
              </a:lnSpc>
            </a:pPr>
            <a:r>
              <a:rPr lang="en-US" dirty="0"/>
              <a:t>Rationale: a bunch of features and a categorical </a:t>
            </a:r>
            <a:r>
              <a:rPr lang="en-US" dirty="0" smtClean="0"/>
              <a:t>response</a:t>
            </a:r>
            <a:endParaRPr lang="en-US" dirty="0"/>
          </a:p>
          <a:p>
            <a:pPr>
              <a:lnSpc>
                <a:spcPct val="120000"/>
              </a:lnSpc>
            </a:pPr>
            <a:r>
              <a:rPr lang="en-US" dirty="0"/>
              <a:t>Wishful thinking: observe a draw in the </a:t>
            </a:r>
            <a:r>
              <a:rPr lang="en-US" dirty="0" smtClean="0"/>
              <a:t>prediction</a:t>
            </a:r>
          </a:p>
          <a:p>
            <a:pPr>
              <a:lnSpc>
                <a:spcPct val="120000"/>
              </a:lnSpc>
            </a:pPr>
            <a:r>
              <a:rPr lang="en-US" dirty="0"/>
              <a:t>Accuracy:  </a:t>
            </a:r>
            <a:r>
              <a:rPr lang="en-US" dirty="0" smtClean="0"/>
              <a:t>50.65</a:t>
            </a:r>
            <a:r>
              <a:rPr lang="en-US" dirty="0"/>
              <a:t>% (past 3 games) &amp; </a:t>
            </a:r>
            <a:r>
              <a:rPr lang="en-US" dirty="0" smtClean="0"/>
              <a:t>50.04% </a:t>
            </a:r>
            <a:r>
              <a:rPr lang="en-US" dirty="0"/>
              <a:t>(past 4 games</a:t>
            </a:r>
            <a:r>
              <a:rPr lang="en-US" dirty="0" smtClean="0"/>
              <a:t>)</a:t>
            </a:r>
            <a:endParaRPr lang="en-US" dirty="0"/>
          </a:p>
          <a:p>
            <a:pPr>
              <a:lnSpc>
                <a:spcPct val="120000"/>
              </a:lnSpc>
            </a:pPr>
            <a:r>
              <a:rPr lang="en-US" dirty="0"/>
              <a:t>Confusion </a:t>
            </a:r>
            <a:r>
              <a:rPr lang="en-US" dirty="0" smtClean="0"/>
              <a:t>matrices</a:t>
            </a:r>
            <a:endParaRPr lang="en-US" dirty="0"/>
          </a:p>
        </p:txBody>
      </p:sp>
      <p:pic>
        <p:nvPicPr>
          <p:cNvPr id="3" name="Picture 2" descr="Screen Shot 2017-04-27 at 11.54.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37" y="4747040"/>
            <a:ext cx="3696150" cy="1334295"/>
          </a:xfrm>
          <a:prstGeom prst="rect">
            <a:avLst/>
          </a:prstGeom>
        </p:spPr>
      </p:pic>
      <p:pic>
        <p:nvPicPr>
          <p:cNvPr id="4" name="Picture 3" descr="Screen Shot 2017-04-27 at 11.56.1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0587" y="4747040"/>
            <a:ext cx="3583107" cy="1334295"/>
          </a:xfrm>
          <a:prstGeom prst="rect">
            <a:avLst/>
          </a:prstGeom>
        </p:spPr>
      </p:pic>
      <p:sp>
        <p:nvSpPr>
          <p:cNvPr id="6" name="TextBox 5"/>
          <p:cNvSpPr txBox="1"/>
          <p:nvPr/>
        </p:nvSpPr>
        <p:spPr>
          <a:xfrm>
            <a:off x="4738466" y="4098291"/>
            <a:ext cx="3355228" cy="369332"/>
          </a:xfrm>
          <a:prstGeom prst="rect">
            <a:avLst/>
          </a:prstGeom>
          <a:noFill/>
        </p:spPr>
        <p:txBody>
          <a:bodyPr wrap="square" rtlCol="0">
            <a:spAutoFit/>
          </a:bodyPr>
          <a:lstStyle/>
          <a:p>
            <a:r>
              <a:rPr lang="en-US" dirty="0"/>
              <a:t>4</a:t>
            </a:r>
            <a:r>
              <a:rPr lang="en-US" dirty="0" smtClean="0"/>
              <a:t> </a:t>
            </a:r>
            <a:r>
              <a:rPr lang="en-US" dirty="0"/>
              <a:t>past games w/ </a:t>
            </a:r>
            <a:r>
              <a:rPr lang="en-US" dirty="0" smtClean="0"/>
              <a:t>700 trees</a:t>
            </a:r>
            <a:endParaRPr lang="en-US" dirty="0"/>
          </a:p>
        </p:txBody>
      </p:sp>
      <p:sp>
        <p:nvSpPr>
          <p:cNvPr id="7" name="TextBox 6"/>
          <p:cNvSpPr txBox="1"/>
          <p:nvPr/>
        </p:nvSpPr>
        <p:spPr>
          <a:xfrm>
            <a:off x="814437" y="4100709"/>
            <a:ext cx="3353243" cy="369332"/>
          </a:xfrm>
          <a:prstGeom prst="rect">
            <a:avLst/>
          </a:prstGeom>
          <a:noFill/>
        </p:spPr>
        <p:txBody>
          <a:bodyPr wrap="square" rtlCol="0">
            <a:spAutoFit/>
          </a:bodyPr>
          <a:lstStyle/>
          <a:p>
            <a:r>
              <a:rPr lang="en-US" dirty="0" smtClean="0"/>
              <a:t>3 </a:t>
            </a:r>
            <a:r>
              <a:rPr lang="en-US" dirty="0"/>
              <a:t>past games w/ </a:t>
            </a:r>
            <a:r>
              <a:rPr lang="en-US" dirty="0" smtClean="0"/>
              <a:t>700 trees</a:t>
            </a:r>
            <a:endParaRPr lang="en-US" dirty="0"/>
          </a:p>
        </p:txBody>
      </p:sp>
    </p:spTree>
    <p:extLst>
      <p:ext uri="{BB962C8B-B14F-4D97-AF65-F5344CB8AC3E}">
        <p14:creationId xmlns:p14="http://schemas.microsoft.com/office/powerpoint/2010/main" val="2259449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438096"/>
            <a:ext cx="7024744" cy="717220"/>
          </a:xfrm>
        </p:spPr>
        <p:txBody>
          <a:bodyPr>
            <a:normAutofit/>
          </a:bodyPr>
          <a:lstStyle/>
          <a:p>
            <a:r>
              <a:rPr lang="en-US" dirty="0"/>
              <a:t>Random Forest </a:t>
            </a:r>
          </a:p>
        </p:txBody>
      </p:sp>
      <p:sp>
        <p:nvSpPr>
          <p:cNvPr id="5" name="Content Placeholder 4"/>
          <p:cNvSpPr>
            <a:spLocks noGrp="1"/>
          </p:cNvSpPr>
          <p:nvPr>
            <p:ph idx="1"/>
          </p:nvPr>
        </p:nvSpPr>
        <p:spPr>
          <a:xfrm>
            <a:off x="451556" y="1155316"/>
            <a:ext cx="8240623" cy="5363818"/>
          </a:xfrm>
        </p:spPr>
        <p:txBody>
          <a:bodyPr/>
          <a:lstStyle/>
          <a:p>
            <a:endParaRPr lang="en-US" dirty="0"/>
          </a:p>
          <a:p>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9965" y="1155316"/>
            <a:ext cx="8143804" cy="5363818"/>
          </a:xfrm>
          <a:prstGeom prst="rect">
            <a:avLst/>
          </a:prstGeom>
        </p:spPr>
      </p:pic>
    </p:spTree>
    <p:extLst>
      <p:ext uri="{BB962C8B-B14F-4D97-AF65-F5344CB8AC3E}">
        <p14:creationId xmlns:p14="http://schemas.microsoft.com/office/powerpoint/2010/main" val="123965276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889</TotalTime>
  <Words>2293</Words>
  <Application>Microsoft Macintosh PowerPoint</Application>
  <PresentationFormat>On-screen Show (4:3)</PresentationFormat>
  <Paragraphs>233</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Austin</vt:lpstr>
      <vt:lpstr>Soccer Match Result Prediction</vt:lpstr>
      <vt:lpstr>Scientific Question</vt:lpstr>
      <vt:lpstr>Data</vt:lpstr>
      <vt:lpstr>Model setup</vt:lpstr>
      <vt:lpstr>Multinomial Logistic Regression</vt:lpstr>
      <vt:lpstr>Multinomial Logistic Regression</vt:lpstr>
      <vt:lpstr>Multinomial Logistic Regression</vt:lpstr>
      <vt:lpstr>Random Forest </vt:lpstr>
      <vt:lpstr>Random Forest </vt:lpstr>
      <vt:lpstr>KNN Classification</vt:lpstr>
      <vt:lpstr>Naïve Bayes? Maybe not</vt:lpstr>
      <vt:lpstr>Conclusion</vt:lpstr>
      <vt:lpstr>For Future Improvement</vt:lpstr>
      <vt:lpstr>PowerPoint Presentation</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Match Result prediction</dc:title>
  <dc:creator>Ningning  Long</dc:creator>
  <cp:lastModifiedBy>Ningning  Long</cp:lastModifiedBy>
  <cp:revision>110</cp:revision>
  <dcterms:created xsi:type="dcterms:W3CDTF">2017-04-03T01:40:54Z</dcterms:created>
  <dcterms:modified xsi:type="dcterms:W3CDTF">2017-04-27T23:56:31Z</dcterms:modified>
</cp:coreProperties>
</file>