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2918400" cy="19202400"/>
  <p:notesSz cx="6980238"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2982" y="-12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6"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47"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48"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49"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50" name="PlaceHolder 5"/>
          <p:cNvSpPr>
            <a:spLocks noGrp="1"/>
          </p:cNvSpPr>
          <p:nvPr>
            <p:ph type="sldNum"/>
          </p:nvPr>
        </p:nvSpPr>
        <p:spPr>
          <a:xfrm>
            <a:off x="4399200" y="9555480"/>
            <a:ext cx="3372840" cy="502560"/>
          </a:xfrm>
          <a:prstGeom prst="rect">
            <a:avLst/>
          </a:prstGeom>
        </p:spPr>
        <p:txBody>
          <a:bodyPr lIns="0" tIns="0" rIns="0" bIns="0" anchor="b"/>
          <a:lstStyle/>
          <a:p>
            <a:pPr algn="r"/>
            <a:fld id="{15177589-276B-49C9-BDCC-95A7D8185DB4}" type="slidenum">
              <a:rPr lang="en-US" sz="1400">
                <a:latin typeface="Times New Roman"/>
              </a:rPr>
              <a:t>‹#›</a:t>
            </a:fld>
            <a:endParaRPr/>
          </a:p>
        </p:txBody>
      </p:sp>
    </p:spTree>
    <p:extLst>
      <p:ext uri="{BB962C8B-B14F-4D97-AF65-F5344CB8AC3E}">
        <p14:creationId xmlns:p14="http://schemas.microsoft.com/office/powerpoint/2010/main" val="2353090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3954600" y="8685360"/>
            <a:ext cx="302220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C8E59D8-69FF-4F4D-83E2-4043DFFA92ED}" type="slidenum">
              <a:rPr lang="en-US" sz="1200" strike="noStrike">
                <a:solidFill>
                  <a:srgbClr val="000000"/>
                </a:solidFill>
                <a:latin typeface="Arial"/>
                <a:ea typeface="+mn-ea"/>
              </a:rPr>
              <a:t>1</a:t>
            </a:fld>
            <a:endParaRPr/>
          </a:p>
        </p:txBody>
      </p:sp>
      <p:sp>
        <p:nvSpPr>
          <p:cNvPr id="104" name="PlaceHolder 2"/>
          <p:cNvSpPr>
            <a:spLocks noGrp="1"/>
          </p:cNvSpPr>
          <p:nvPr>
            <p:ph type="body"/>
          </p:nvPr>
        </p:nvSpPr>
        <p:spPr>
          <a:xfrm>
            <a:off x="698400" y="4343400"/>
            <a:ext cx="5581080" cy="4112640"/>
          </a:xfrm>
          <a:prstGeom prst="rect">
            <a:avLst/>
          </a:prstGeom>
        </p:spPr>
        <p:txBody>
          <a:bodyPr lIns="0" tIns="0" rIns="0" bIns="0"/>
          <a:lstStyle/>
          <a:p>
            <a:endParaRPr/>
          </a:p>
        </p:txBody>
      </p:sp>
    </p:spTree>
    <p:extLst>
      <p:ext uri="{BB962C8B-B14F-4D97-AF65-F5344CB8AC3E}">
        <p14:creationId xmlns:p14="http://schemas.microsoft.com/office/powerpoint/2010/main" val="1523724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645920" y="766080"/>
            <a:ext cx="29626200" cy="3206160"/>
          </a:xfrm>
          <a:prstGeom prst="rect">
            <a:avLst/>
          </a:prstGeom>
        </p:spPr>
        <p:txBody>
          <a:bodyPr lIns="0" tIns="0" rIns="0" bIns="0" anchor="ctr"/>
          <a:lstStyle/>
          <a:p>
            <a:pPr algn="ctr"/>
            <a:endParaRPr/>
          </a:p>
        </p:txBody>
      </p:sp>
      <p:sp>
        <p:nvSpPr>
          <p:cNvPr id="34" name="PlaceHolder 2"/>
          <p:cNvSpPr>
            <a:spLocks noGrp="1"/>
          </p:cNvSpPr>
          <p:nvPr>
            <p:ph type="body"/>
          </p:nvPr>
        </p:nvSpPr>
        <p:spPr>
          <a:xfrm>
            <a:off x="1645920" y="4493160"/>
            <a:ext cx="29626200" cy="5312160"/>
          </a:xfrm>
          <a:prstGeom prst="rect">
            <a:avLst/>
          </a:prstGeom>
        </p:spPr>
        <p:txBody>
          <a:bodyPr lIns="0" tIns="0" rIns="0" bIns="0"/>
          <a:lstStyle/>
          <a:p>
            <a:endParaRPr/>
          </a:p>
        </p:txBody>
      </p:sp>
      <p:sp>
        <p:nvSpPr>
          <p:cNvPr id="35" name="PlaceHolder 3"/>
          <p:cNvSpPr>
            <a:spLocks noGrp="1"/>
          </p:cNvSpPr>
          <p:nvPr>
            <p:ph type="body"/>
          </p:nvPr>
        </p:nvSpPr>
        <p:spPr>
          <a:xfrm>
            <a:off x="1645920" y="10310400"/>
            <a:ext cx="29626200" cy="531216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645920" y="766080"/>
            <a:ext cx="29626200" cy="3206160"/>
          </a:xfrm>
          <a:prstGeom prst="rect">
            <a:avLst/>
          </a:prstGeom>
        </p:spPr>
        <p:txBody>
          <a:bodyPr lIns="0" tIns="0" rIns="0" bIns="0" anchor="ctr"/>
          <a:lstStyle/>
          <a:p>
            <a:pPr algn="ctr"/>
            <a:endParaRPr/>
          </a:p>
        </p:txBody>
      </p:sp>
      <p:sp>
        <p:nvSpPr>
          <p:cNvPr id="37" name="PlaceHolder 2"/>
          <p:cNvSpPr>
            <a:spLocks noGrp="1"/>
          </p:cNvSpPr>
          <p:nvPr>
            <p:ph type="body"/>
          </p:nvPr>
        </p:nvSpPr>
        <p:spPr>
          <a:xfrm>
            <a:off x="1645920" y="4493160"/>
            <a:ext cx="14457240" cy="5312160"/>
          </a:xfrm>
          <a:prstGeom prst="rect">
            <a:avLst/>
          </a:prstGeom>
        </p:spPr>
        <p:txBody>
          <a:bodyPr lIns="0" tIns="0" rIns="0" bIns="0"/>
          <a:lstStyle/>
          <a:p>
            <a:endParaRPr/>
          </a:p>
        </p:txBody>
      </p:sp>
      <p:sp>
        <p:nvSpPr>
          <p:cNvPr id="38" name="PlaceHolder 3"/>
          <p:cNvSpPr>
            <a:spLocks noGrp="1"/>
          </p:cNvSpPr>
          <p:nvPr>
            <p:ph type="body"/>
          </p:nvPr>
        </p:nvSpPr>
        <p:spPr>
          <a:xfrm>
            <a:off x="16826400" y="4493160"/>
            <a:ext cx="14457240" cy="5312160"/>
          </a:xfrm>
          <a:prstGeom prst="rect">
            <a:avLst/>
          </a:prstGeom>
        </p:spPr>
        <p:txBody>
          <a:bodyPr lIns="0" tIns="0" rIns="0" bIns="0"/>
          <a:lstStyle/>
          <a:p>
            <a:endParaRPr/>
          </a:p>
        </p:txBody>
      </p:sp>
      <p:sp>
        <p:nvSpPr>
          <p:cNvPr id="39" name="PlaceHolder 4"/>
          <p:cNvSpPr>
            <a:spLocks noGrp="1"/>
          </p:cNvSpPr>
          <p:nvPr>
            <p:ph type="body"/>
          </p:nvPr>
        </p:nvSpPr>
        <p:spPr>
          <a:xfrm>
            <a:off x="16826400" y="10310400"/>
            <a:ext cx="14457240" cy="5312160"/>
          </a:xfrm>
          <a:prstGeom prst="rect">
            <a:avLst/>
          </a:prstGeom>
        </p:spPr>
        <p:txBody>
          <a:bodyPr lIns="0" tIns="0" rIns="0" bIns="0"/>
          <a:lstStyle/>
          <a:p>
            <a:endParaRPr/>
          </a:p>
        </p:txBody>
      </p:sp>
      <p:sp>
        <p:nvSpPr>
          <p:cNvPr id="40" name="PlaceHolder 5"/>
          <p:cNvSpPr>
            <a:spLocks noGrp="1"/>
          </p:cNvSpPr>
          <p:nvPr>
            <p:ph type="body"/>
          </p:nvPr>
        </p:nvSpPr>
        <p:spPr>
          <a:xfrm>
            <a:off x="1645920" y="10310400"/>
            <a:ext cx="14457240" cy="531216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645920" y="766080"/>
            <a:ext cx="29626200" cy="3206160"/>
          </a:xfrm>
          <a:prstGeom prst="rect">
            <a:avLst/>
          </a:prstGeom>
        </p:spPr>
        <p:txBody>
          <a:bodyPr lIns="0" tIns="0" rIns="0" bIns="0" anchor="ctr"/>
          <a:lstStyle/>
          <a:p>
            <a:pPr algn="ctr"/>
            <a:endParaRPr/>
          </a:p>
        </p:txBody>
      </p:sp>
      <p:sp>
        <p:nvSpPr>
          <p:cNvPr id="42" name="PlaceHolder 2"/>
          <p:cNvSpPr>
            <a:spLocks noGrp="1"/>
          </p:cNvSpPr>
          <p:nvPr>
            <p:ph type="body"/>
          </p:nvPr>
        </p:nvSpPr>
        <p:spPr>
          <a:xfrm>
            <a:off x="1645920" y="4493160"/>
            <a:ext cx="29626200" cy="11136960"/>
          </a:xfrm>
          <a:prstGeom prst="rect">
            <a:avLst/>
          </a:prstGeom>
        </p:spPr>
        <p:txBody>
          <a:bodyPr lIns="0" tIns="0" rIns="0" bIns="0"/>
          <a:lstStyle/>
          <a:p>
            <a:endParaRPr/>
          </a:p>
        </p:txBody>
      </p:sp>
      <p:sp>
        <p:nvSpPr>
          <p:cNvPr id="43" name="PlaceHolder 3"/>
          <p:cNvSpPr>
            <a:spLocks noGrp="1"/>
          </p:cNvSpPr>
          <p:nvPr>
            <p:ph type="body"/>
          </p:nvPr>
        </p:nvSpPr>
        <p:spPr>
          <a:xfrm>
            <a:off x="1645920" y="4493160"/>
            <a:ext cx="29626200" cy="11136960"/>
          </a:xfrm>
          <a:prstGeom prst="rect">
            <a:avLst/>
          </a:prstGeom>
        </p:spPr>
        <p:txBody>
          <a:bodyPr lIns="0" tIns="0" rIns="0" bIns="0"/>
          <a:lstStyle/>
          <a:p>
            <a:endParaRPr/>
          </a:p>
        </p:txBody>
      </p:sp>
      <p:pic>
        <p:nvPicPr>
          <p:cNvPr id="44" name="Picture 43"/>
          <p:cNvPicPr/>
          <p:nvPr/>
        </p:nvPicPr>
        <p:blipFill>
          <a:blip r:embed="rId2"/>
          <a:stretch/>
        </p:blipFill>
        <p:spPr>
          <a:xfrm>
            <a:off x="9479520" y="4493160"/>
            <a:ext cx="13958280" cy="11136960"/>
          </a:xfrm>
          <a:prstGeom prst="rect">
            <a:avLst/>
          </a:prstGeom>
          <a:ln>
            <a:noFill/>
          </a:ln>
        </p:spPr>
      </p:pic>
      <p:pic>
        <p:nvPicPr>
          <p:cNvPr id="45" name="Picture 44"/>
          <p:cNvPicPr/>
          <p:nvPr/>
        </p:nvPicPr>
        <p:blipFill>
          <a:blip r:embed="rId2"/>
          <a:stretch/>
        </p:blipFill>
        <p:spPr>
          <a:xfrm>
            <a:off x="9479520" y="4493160"/>
            <a:ext cx="13958280" cy="1113696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1645920" y="766080"/>
            <a:ext cx="29626200" cy="3206160"/>
          </a:xfrm>
          <a:prstGeom prst="rect">
            <a:avLst/>
          </a:prstGeom>
        </p:spPr>
        <p:txBody>
          <a:bodyPr lIns="0" tIns="0" rIns="0" bIns="0" anchor="ctr"/>
          <a:lstStyle/>
          <a:p>
            <a:pPr algn="ctr"/>
            <a:endParaRPr/>
          </a:p>
        </p:txBody>
      </p:sp>
      <p:sp>
        <p:nvSpPr>
          <p:cNvPr id="13" name="PlaceHolder 2"/>
          <p:cNvSpPr>
            <a:spLocks noGrp="1"/>
          </p:cNvSpPr>
          <p:nvPr>
            <p:ph type="subTitle"/>
          </p:nvPr>
        </p:nvSpPr>
        <p:spPr>
          <a:xfrm>
            <a:off x="1645920" y="4493160"/>
            <a:ext cx="29626200" cy="1113696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645920" y="766080"/>
            <a:ext cx="29626200" cy="3206160"/>
          </a:xfrm>
          <a:prstGeom prst="rect">
            <a:avLst/>
          </a:prstGeom>
        </p:spPr>
        <p:txBody>
          <a:bodyPr lIns="0" tIns="0" rIns="0" bIns="0" anchor="ctr"/>
          <a:lstStyle/>
          <a:p>
            <a:pPr algn="ctr"/>
            <a:endParaRPr/>
          </a:p>
        </p:txBody>
      </p:sp>
      <p:sp>
        <p:nvSpPr>
          <p:cNvPr id="15" name="PlaceHolder 2"/>
          <p:cNvSpPr>
            <a:spLocks noGrp="1"/>
          </p:cNvSpPr>
          <p:nvPr>
            <p:ph type="body"/>
          </p:nvPr>
        </p:nvSpPr>
        <p:spPr>
          <a:xfrm>
            <a:off x="1645920" y="4493160"/>
            <a:ext cx="29626200" cy="1113696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645920" y="766080"/>
            <a:ext cx="29626200" cy="3206160"/>
          </a:xfrm>
          <a:prstGeom prst="rect">
            <a:avLst/>
          </a:prstGeom>
        </p:spPr>
        <p:txBody>
          <a:bodyPr lIns="0" tIns="0" rIns="0" bIns="0" anchor="ctr"/>
          <a:lstStyle/>
          <a:p>
            <a:pPr algn="ctr"/>
            <a:endParaRPr/>
          </a:p>
        </p:txBody>
      </p:sp>
      <p:sp>
        <p:nvSpPr>
          <p:cNvPr id="17" name="PlaceHolder 2"/>
          <p:cNvSpPr>
            <a:spLocks noGrp="1"/>
          </p:cNvSpPr>
          <p:nvPr>
            <p:ph type="body"/>
          </p:nvPr>
        </p:nvSpPr>
        <p:spPr>
          <a:xfrm>
            <a:off x="1645920" y="4493160"/>
            <a:ext cx="14457240" cy="11136960"/>
          </a:xfrm>
          <a:prstGeom prst="rect">
            <a:avLst/>
          </a:prstGeom>
        </p:spPr>
        <p:txBody>
          <a:bodyPr lIns="0" tIns="0" rIns="0" bIns="0"/>
          <a:lstStyle/>
          <a:p>
            <a:endParaRPr/>
          </a:p>
        </p:txBody>
      </p:sp>
      <p:sp>
        <p:nvSpPr>
          <p:cNvPr id="18" name="PlaceHolder 3"/>
          <p:cNvSpPr>
            <a:spLocks noGrp="1"/>
          </p:cNvSpPr>
          <p:nvPr>
            <p:ph type="body"/>
          </p:nvPr>
        </p:nvSpPr>
        <p:spPr>
          <a:xfrm>
            <a:off x="16826400" y="4493160"/>
            <a:ext cx="14457240" cy="1113696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1645920" y="766080"/>
            <a:ext cx="29626200" cy="3206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1645920" y="766080"/>
            <a:ext cx="29626200" cy="1486332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645920" y="766080"/>
            <a:ext cx="29626200" cy="3206160"/>
          </a:xfrm>
          <a:prstGeom prst="rect">
            <a:avLst/>
          </a:prstGeom>
        </p:spPr>
        <p:txBody>
          <a:bodyPr lIns="0" tIns="0" rIns="0" bIns="0" anchor="ctr"/>
          <a:lstStyle/>
          <a:p>
            <a:pPr algn="ctr"/>
            <a:endParaRPr/>
          </a:p>
        </p:txBody>
      </p:sp>
      <p:sp>
        <p:nvSpPr>
          <p:cNvPr id="22" name="PlaceHolder 2"/>
          <p:cNvSpPr>
            <a:spLocks noGrp="1"/>
          </p:cNvSpPr>
          <p:nvPr>
            <p:ph type="body"/>
          </p:nvPr>
        </p:nvSpPr>
        <p:spPr>
          <a:xfrm>
            <a:off x="1645920" y="4493160"/>
            <a:ext cx="14457240" cy="5312160"/>
          </a:xfrm>
          <a:prstGeom prst="rect">
            <a:avLst/>
          </a:prstGeom>
        </p:spPr>
        <p:txBody>
          <a:bodyPr lIns="0" tIns="0" rIns="0" bIns="0"/>
          <a:lstStyle/>
          <a:p>
            <a:endParaRPr/>
          </a:p>
        </p:txBody>
      </p:sp>
      <p:sp>
        <p:nvSpPr>
          <p:cNvPr id="23" name="PlaceHolder 3"/>
          <p:cNvSpPr>
            <a:spLocks noGrp="1"/>
          </p:cNvSpPr>
          <p:nvPr>
            <p:ph type="body"/>
          </p:nvPr>
        </p:nvSpPr>
        <p:spPr>
          <a:xfrm>
            <a:off x="1645920" y="10310400"/>
            <a:ext cx="14457240" cy="5312160"/>
          </a:xfrm>
          <a:prstGeom prst="rect">
            <a:avLst/>
          </a:prstGeom>
        </p:spPr>
        <p:txBody>
          <a:bodyPr lIns="0" tIns="0" rIns="0" bIns="0"/>
          <a:lstStyle/>
          <a:p>
            <a:endParaRPr/>
          </a:p>
        </p:txBody>
      </p:sp>
      <p:sp>
        <p:nvSpPr>
          <p:cNvPr id="24" name="PlaceHolder 4"/>
          <p:cNvSpPr>
            <a:spLocks noGrp="1"/>
          </p:cNvSpPr>
          <p:nvPr>
            <p:ph type="body"/>
          </p:nvPr>
        </p:nvSpPr>
        <p:spPr>
          <a:xfrm>
            <a:off x="16826400" y="4493160"/>
            <a:ext cx="14457240" cy="1113696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645920" y="766080"/>
            <a:ext cx="29626200" cy="3206160"/>
          </a:xfrm>
          <a:prstGeom prst="rect">
            <a:avLst/>
          </a:prstGeom>
        </p:spPr>
        <p:txBody>
          <a:bodyPr lIns="0" tIns="0" rIns="0" bIns="0" anchor="ctr"/>
          <a:lstStyle/>
          <a:p>
            <a:pPr algn="ctr"/>
            <a:endParaRPr/>
          </a:p>
        </p:txBody>
      </p:sp>
      <p:sp>
        <p:nvSpPr>
          <p:cNvPr id="26" name="PlaceHolder 2"/>
          <p:cNvSpPr>
            <a:spLocks noGrp="1"/>
          </p:cNvSpPr>
          <p:nvPr>
            <p:ph type="body"/>
          </p:nvPr>
        </p:nvSpPr>
        <p:spPr>
          <a:xfrm>
            <a:off x="1645920" y="4493160"/>
            <a:ext cx="14457240" cy="11136960"/>
          </a:xfrm>
          <a:prstGeom prst="rect">
            <a:avLst/>
          </a:prstGeom>
        </p:spPr>
        <p:txBody>
          <a:bodyPr lIns="0" tIns="0" rIns="0" bIns="0"/>
          <a:lstStyle/>
          <a:p>
            <a:endParaRPr/>
          </a:p>
        </p:txBody>
      </p:sp>
      <p:sp>
        <p:nvSpPr>
          <p:cNvPr id="27" name="PlaceHolder 3"/>
          <p:cNvSpPr>
            <a:spLocks noGrp="1"/>
          </p:cNvSpPr>
          <p:nvPr>
            <p:ph type="body"/>
          </p:nvPr>
        </p:nvSpPr>
        <p:spPr>
          <a:xfrm>
            <a:off x="16826400" y="4493160"/>
            <a:ext cx="14457240" cy="5312160"/>
          </a:xfrm>
          <a:prstGeom prst="rect">
            <a:avLst/>
          </a:prstGeom>
        </p:spPr>
        <p:txBody>
          <a:bodyPr lIns="0" tIns="0" rIns="0" bIns="0"/>
          <a:lstStyle/>
          <a:p>
            <a:endParaRPr/>
          </a:p>
        </p:txBody>
      </p:sp>
      <p:sp>
        <p:nvSpPr>
          <p:cNvPr id="28" name="PlaceHolder 4"/>
          <p:cNvSpPr>
            <a:spLocks noGrp="1"/>
          </p:cNvSpPr>
          <p:nvPr>
            <p:ph type="body"/>
          </p:nvPr>
        </p:nvSpPr>
        <p:spPr>
          <a:xfrm>
            <a:off x="16826400" y="10310400"/>
            <a:ext cx="14457240" cy="531216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645920" y="766080"/>
            <a:ext cx="29626200" cy="3206160"/>
          </a:xfrm>
          <a:prstGeom prst="rect">
            <a:avLst/>
          </a:prstGeom>
        </p:spPr>
        <p:txBody>
          <a:bodyPr lIns="0" tIns="0" rIns="0" bIns="0" anchor="ctr"/>
          <a:lstStyle/>
          <a:p>
            <a:pPr algn="ctr"/>
            <a:endParaRPr/>
          </a:p>
        </p:txBody>
      </p:sp>
      <p:sp>
        <p:nvSpPr>
          <p:cNvPr id="30" name="PlaceHolder 2"/>
          <p:cNvSpPr>
            <a:spLocks noGrp="1"/>
          </p:cNvSpPr>
          <p:nvPr>
            <p:ph type="body"/>
          </p:nvPr>
        </p:nvSpPr>
        <p:spPr>
          <a:xfrm>
            <a:off x="1645920" y="4493160"/>
            <a:ext cx="14457240" cy="5312160"/>
          </a:xfrm>
          <a:prstGeom prst="rect">
            <a:avLst/>
          </a:prstGeom>
        </p:spPr>
        <p:txBody>
          <a:bodyPr lIns="0" tIns="0" rIns="0" bIns="0"/>
          <a:lstStyle/>
          <a:p>
            <a:endParaRPr/>
          </a:p>
        </p:txBody>
      </p:sp>
      <p:sp>
        <p:nvSpPr>
          <p:cNvPr id="31" name="PlaceHolder 3"/>
          <p:cNvSpPr>
            <a:spLocks noGrp="1"/>
          </p:cNvSpPr>
          <p:nvPr>
            <p:ph type="body"/>
          </p:nvPr>
        </p:nvSpPr>
        <p:spPr>
          <a:xfrm>
            <a:off x="16826400" y="4493160"/>
            <a:ext cx="14457240" cy="5312160"/>
          </a:xfrm>
          <a:prstGeom prst="rect">
            <a:avLst/>
          </a:prstGeom>
        </p:spPr>
        <p:txBody>
          <a:bodyPr lIns="0" tIns="0" rIns="0" bIns="0"/>
          <a:lstStyle/>
          <a:p>
            <a:endParaRPr/>
          </a:p>
        </p:txBody>
      </p:sp>
      <p:sp>
        <p:nvSpPr>
          <p:cNvPr id="32" name="PlaceHolder 4"/>
          <p:cNvSpPr>
            <a:spLocks noGrp="1"/>
          </p:cNvSpPr>
          <p:nvPr>
            <p:ph type="body"/>
          </p:nvPr>
        </p:nvSpPr>
        <p:spPr>
          <a:xfrm>
            <a:off x="1645920" y="10310400"/>
            <a:ext cx="29626200" cy="531216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t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3729D"/>
        </a:solidFill>
        <a:effectLst/>
      </p:bgPr>
    </p:bg>
    <p:spTree>
      <p:nvGrpSpPr>
        <p:cNvPr id="1" name=""/>
        <p:cNvGrpSpPr/>
        <p:nvPr/>
      </p:nvGrpSpPr>
      <p:grpSpPr>
        <a:xfrm>
          <a:off x="0" y="0"/>
          <a:ext cx="0" cy="0"/>
          <a:chOff x="0" y="0"/>
          <a:chExt cx="0" cy="0"/>
        </a:xfrm>
      </p:grpSpPr>
      <p:sp>
        <p:nvSpPr>
          <p:cNvPr id="12" name="CustomShape 1"/>
          <p:cNvSpPr/>
          <p:nvPr/>
        </p:nvSpPr>
        <p:spPr>
          <a:xfrm>
            <a:off x="0" y="0"/>
            <a:ext cx="32916240" cy="2406240"/>
          </a:xfrm>
          <a:prstGeom prst="rect">
            <a:avLst/>
          </a:prstGeom>
          <a:solidFill>
            <a:srgbClr val="000D26"/>
          </a:solidFill>
          <a:ln w="9360">
            <a:solidFill>
              <a:schemeClr val="tx1"/>
            </a:solidFill>
            <a:miter/>
          </a:ln>
        </p:spPr>
        <p:style>
          <a:lnRef idx="0">
            <a:scrgbClr r="0" g="0" b="0"/>
          </a:lnRef>
          <a:fillRef idx="0">
            <a:scrgbClr r="0" g="0" b="0"/>
          </a:fillRef>
          <a:effectRef idx="0">
            <a:scrgbClr r="0" g="0" b="0"/>
          </a:effectRef>
          <a:fontRef idx="minor"/>
        </p:style>
      </p:sp>
      <p:sp>
        <p:nvSpPr>
          <p:cNvPr id="13" name="CustomShape 2"/>
          <p:cNvSpPr/>
          <p:nvPr/>
        </p:nvSpPr>
        <p:spPr>
          <a:xfrm>
            <a:off x="519840" y="2895480"/>
            <a:ext cx="7036920" cy="15869520"/>
          </a:xfrm>
          <a:prstGeom prst="rect">
            <a:avLst/>
          </a:prstGeom>
          <a:solidFill>
            <a:srgbClr val="E6EAEE"/>
          </a:solidFill>
          <a:ln w="9360">
            <a:solidFill>
              <a:schemeClr val="tx1"/>
            </a:solidFill>
            <a:miter/>
          </a:ln>
        </p:spPr>
        <p:style>
          <a:lnRef idx="0">
            <a:scrgbClr r="0" g="0" b="0"/>
          </a:lnRef>
          <a:fillRef idx="0">
            <a:scrgbClr r="0" g="0" b="0"/>
          </a:fillRef>
          <a:effectRef idx="0">
            <a:scrgbClr r="0" g="0" b="0"/>
          </a:effectRef>
          <a:fontRef idx="minor"/>
        </p:style>
      </p:sp>
      <p:sp>
        <p:nvSpPr>
          <p:cNvPr id="2" name="CustomShape 3"/>
          <p:cNvSpPr/>
          <p:nvPr/>
        </p:nvSpPr>
        <p:spPr>
          <a:xfrm>
            <a:off x="199080" y="1515960"/>
            <a:ext cx="3188520" cy="1102320"/>
          </a:xfrm>
          <a:prstGeom prst="rect">
            <a:avLst/>
          </a:prstGeom>
          <a:noFill/>
          <a:ln w="9360">
            <a:noFill/>
          </a:ln>
        </p:spPr>
        <p:style>
          <a:lnRef idx="0">
            <a:scrgbClr r="0" g="0" b="0"/>
          </a:lnRef>
          <a:fillRef idx="0">
            <a:scrgbClr r="0" g="0" b="0"/>
          </a:fillRef>
          <a:effectRef idx="0">
            <a:scrgbClr r="0" g="0" b="0"/>
          </a:effectRef>
          <a:fontRef idx="minor"/>
        </p:style>
        <p:txBody>
          <a:bodyPr wrap="none" lIns="285120" tIns="285120" rIns="285120" bIns="285120"/>
          <a:lstStyle/>
          <a:p>
            <a:pPr>
              <a:lnSpc>
                <a:spcPct val="100000"/>
              </a:lnSpc>
            </a:pPr>
            <a:r>
              <a:rPr lang="en-US" sz="3500" b="1" strike="noStrike">
                <a:solidFill>
                  <a:srgbClr val="F8F8F8"/>
                </a:solidFill>
                <a:latin typeface="Verdana"/>
                <a:ea typeface="DejaVu Sans"/>
              </a:rPr>
              <a:t>DUKE BME</a:t>
            </a:r>
            <a:endParaRPr/>
          </a:p>
        </p:txBody>
      </p:sp>
      <p:sp>
        <p:nvSpPr>
          <p:cNvPr id="3" name="CustomShape 4"/>
          <p:cNvSpPr/>
          <p:nvPr/>
        </p:nvSpPr>
        <p:spPr>
          <a:xfrm>
            <a:off x="0" y="0"/>
            <a:ext cx="32916240" cy="19200240"/>
          </a:xfrm>
          <a:prstGeom prst="rect">
            <a:avLst/>
          </a:prstGeom>
          <a:noFill/>
          <a:ln w="3240">
            <a:solidFill>
              <a:schemeClr val="tx2"/>
            </a:solidFill>
            <a:miter/>
          </a:ln>
        </p:spPr>
        <p:style>
          <a:lnRef idx="0">
            <a:scrgbClr r="0" g="0" b="0"/>
          </a:lnRef>
          <a:fillRef idx="0">
            <a:scrgbClr r="0" g="0" b="0"/>
          </a:fillRef>
          <a:effectRef idx="0">
            <a:scrgbClr r="0" g="0" b="0"/>
          </a:effectRef>
          <a:fontRef idx="minor"/>
        </p:style>
      </p:sp>
      <p:sp>
        <p:nvSpPr>
          <p:cNvPr id="4" name="CustomShape 5"/>
          <p:cNvSpPr/>
          <p:nvPr/>
        </p:nvSpPr>
        <p:spPr>
          <a:xfrm>
            <a:off x="8534520" y="2903760"/>
            <a:ext cx="16030440" cy="15869520"/>
          </a:xfrm>
          <a:prstGeom prst="rect">
            <a:avLst/>
          </a:prstGeom>
          <a:solidFill>
            <a:srgbClr val="E6EAEE"/>
          </a:solidFill>
          <a:ln w="9360">
            <a:solidFill>
              <a:schemeClr val="tx1"/>
            </a:solidFill>
            <a:miter/>
          </a:ln>
        </p:spPr>
        <p:style>
          <a:lnRef idx="0">
            <a:scrgbClr r="0" g="0" b="0"/>
          </a:lnRef>
          <a:fillRef idx="0">
            <a:scrgbClr r="0" g="0" b="0"/>
          </a:fillRef>
          <a:effectRef idx="0">
            <a:scrgbClr r="0" g="0" b="0"/>
          </a:effectRef>
          <a:fontRef idx="minor"/>
        </p:style>
      </p:sp>
      <p:sp>
        <p:nvSpPr>
          <p:cNvPr id="5" name="CustomShape 6"/>
          <p:cNvSpPr/>
          <p:nvPr/>
        </p:nvSpPr>
        <p:spPr>
          <a:xfrm>
            <a:off x="25420320" y="2903760"/>
            <a:ext cx="7034400" cy="15869520"/>
          </a:xfrm>
          <a:prstGeom prst="rect">
            <a:avLst/>
          </a:prstGeom>
          <a:solidFill>
            <a:srgbClr val="E6EAEE"/>
          </a:solidFill>
          <a:ln w="9360">
            <a:solidFill>
              <a:schemeClr val="tx1"/>
            </a:solidFill>
            <a:miter/>
          </a:ln>
        </p:spPr>
        <p:style>
          <a:lnRef idx="0">
            <a:scrgbClr r="0" g="0" b="0"/>
          </a:lnRef>
          <a:fillRef idx="0">
            <a:scrgbClr r="0" g="0" b="0"/>
          </a:fillRef>
          <a:effectRef idx="0">
            <a:scrgbClr r="0" g="0" b="0"/>
          </a:effectRef>
          <a:fontRef idx="minor"/>
        </p:style>
      </p:sp>
      <p:sp>
        <p:nvSpPr>
          <p:cNvPr id="6" name="CustomShape 7"/>
          <p:cNvSpPr/>
          <p:nvPr/>
        </p:nvSpPr>
        <p:spPr>
          <a:xfrm>
            <a:off x="714240" y="333360"/>
            <a:ext cx="2112480" cy="1445760"/>
          </a:xfrm>
          <a:prstGeom prst="rect">
            <a:avLst/>
          </a:prstGeom>
          <a:noFill/>
          <a:ln w="9360">
            <a:noFill/>
          </a:ln>
        </p:spPr>
        <p:style>
          <a:lnRef idx="0">
            <a:scrgbClr r="0" g="0" b="0"/>
          </a:lnRef>
          <a:fillRef idx="0">
            <a:scrgbClr r="0" g="0" b="0"/>
          </a:fillRef>
          <a:effectRef idx="0">
            <a:scrgbClr r="0" g="0" b="0"/>
          </a:effectRef>
          <a:fontRef idx="minor"/>
        </p:style>
      </p:sp>
      <p:sp>
        <p:nvSpPr>
          <p:cNvPr id="7" name="CustomShape 8"/>
          <p:cNvSpPr/>
          <p:nvPr/>
        </p:nvSpPr>
        <p:spPr>
          <a:xfrm>
            <a:off x="895320" y="333360"/>
            <a:ext cx="1426680" cy="1369440"/>
          </a:xfrm>
          <a:prstGeom prst="rect">
            <a:avLst/>
          </a:prstGeom>
          <a:noFill/>
          <a:ln w="9360">
            <a:noFill/>
          </a:ln>
        </p:spPr>
        <p:style>
          <a:lnRef idx="0">
            <a:scrgbClr r="0" g="0" b="0"/>
          </a:lnRef>
          <a:fillRef idx="0">
            <a:scrgbClr r="0" g="0" b="0"/>
          </a:fillRef>
          <a:effectRef idx="0">
            <a:scrgbClr r="0" g="0" b="0"/>
          </a:effectRef>
          <a:fontRef idx="minor"/>
        </p:style>
      </p:sp>
      <p:sp>
        <p:nvSpPr>
          <p:cNvPr id="8" name="CustomShape 9"/>
          <p:cNvSpPr/>
          <p:nvPr/>
        </p:nvSpPr>
        <p:spPr>
          <a:xfrm>
            <a:off x="64800" y="187200"/>
            <a:ext cx="3088080" cy="1737720"/>
          </a:xfrm>
          <a:prstGeom prst="rect">
            <a:avLst/>
          </a:prstGeom>
          <a:noFill/>
          <a:ln w="9360">
            <a:noFill/>
          </a:ln>
        </p:spPr>
        <p:style>
          <a:lnRef idx="0">
            <a:scrgbClr r="0" g="0" b="0"/>
          </a:lnRef>
          <a:fillRef idx="0">
            <a:scrgbClr r="0" g="0" b="0"/>
          </a:fillRef>
          <a:effectRef idx="0">
            <a:scrgbClr r="0" g="0" b="0"/>
          </a:effectRef>
          <a:fontRef idx="minor"/>
        </p:style>
      </p:sp>
      <p:pic>
        <p:nvPicPr>
          <p:cNvPr id="9" name="Picture 17"/>
          <p:cNvPicPr/>
          <p:nvPr/>
        </p:nvPicPr>
        <p:blipFill>
          <a:blip r:embed="rId14"/>
          <a:stretch/>
        </p:blipFill>
        <p:spPr>
          <a:xfrm>
            <a:off x="931680" y="249480"/>
            <a:ext cx="1551600" cy="1500840"/>
          </a:xfrm>
          <a:prstGeom prst="rect">
            <a:avLst/>
          </a:prstGeom>
          <a:ln>
            <a:noFill/>
          </a:ln>
        </p:spPr>
      </p:pic>
      <p:sp>
        <p:nvSpPr>
          <p:cNvPr id="10" name="PlaceHolder 10"/>
          <p:cNvSpPr>
            <a:spLocks noGrp="1"/>
          </p:cNvSpPr>
          <p:nvPr>
            <p:ph type="title"/>
          </p:nvPr>
        </p:nvSpPr>
        <p:spPr>
          <a:xfrm>
            <a:off x="1645920" y="766080"/>
            <a:ext cx="29626200" cy="3206160"/>
          </a:xfrm>
          <a:prstGeom prst="rect">
            <a:avLst/>
          </a:prstGeom>
        </p:spPr>
        <p:txBody>
          <a:bodyPr lIns="0" tIns="0" rIns="0" bIns="0" anchor="ctr"/>
          <a:lstStyle/>
          <a:p>
            <a:pPr algn="ctr"/>
            <a:r>
              <a:rPr lang="en-US" sz="4400">
                <a:latin typeface="Arial"/>
              </a:rPr>
              <a:t>Click to edit the title text format</a:t>
            </a:r>
            <a:endParaRPr/>
          </a:p>
        </p:txBody>
      </p:sp>
      <p:sp>
        <p:nvSpPr>
          <p:cNvPr id="11" name="PlaceHolder 11"/>
          <p:cNvSpPr>
            <a:spLocks noGrp="1"/>
          </p:cNvSpPr>
          <p:nvPr>
            <p:ph type="body"/>
          </p:nvPr>
        </p:nvSpPr>
        <p:spPr>
          <a:xfrm>
            <a:off x="1645920" y="4493160"/>
            <a:ext cx="29626200" cy="1113696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4316400" y="434520"/>
            <a:ext cx="24185160" cy="785160"/>
          </a:xfrm>
          <a:prstGeom prst="rect">
            <a:avLst/>
          </a:prstGeom>
          <a:noFill/>
          <a:ln w="9360">
            <a:noFill/>
          </a:ln>
        </p:spPr>
        <p:style>
          <a:lnRef idx="0">
            <a:scrgbClr r="0" g="0" b="0"/>
          </a:lnRef>
          <a:fillRef idx="0">
            <a:scrgbClr r="0" g="0" b="0"/>
          </a:fillRef>
          <a:effectRef idx="0">
            <a:scrgbClr r="0" g="0" b="0"/>
          </a:effectRef>
          <a:fontRef idx="minor"/>
        </p:style>
        <p:txBody>
          <a:bodyPr lIns="56520" tIns="28080" rIns="56520" bIns="28080"/>
          <a:lstStyle/>
          <a:p>
            <a:pPr algn="ctr">
              <a:lnSpc>
                <a:spcPct val="90000"/>
              </a:lnSpc>
            </a:pPr>
            <a:r>
              <a:rPr lang="en-US" sz="4800" b="1" strike="noStrike">
                <a:solidFill>
                  <a:srgbClr val="F8F8F8"/>
                </a:solidFill>
                <a:latin typeface="Calibri"/>
                <a:ea typeface="DejaVu Sans"/>
              </a:rPr>
              <a:t>Simulating the Effects of Nonlinear Acoustic Propagation on Radiation Force</a:t>
            </a:r>
            <a:endParaRPr/>
          </a:p>
        </p:txBody>
      </p:sp>
      <p:sp>
        <p:nvSpPr>
          <p:cNvPr id="52" name="Line 2"/>
          <p:cNvSpPr/>
          <p:nvPr/>
        </p:nvSpPr>
        <p:spPr>
          <a:xfrm>
            <a:off x="2409480" y="14713560"/>
            <a:ext cx="1465560" cy="0"/>
          </a:xfrm>
          <a:prstGeom prst="line">
            <a:avLst/>
          </a:prstGeom>
          <a:ln w="9360">
            <a:noFill/>
          </a:ln>
        </p:spPr>
      </p:sp>
      <p:sp>
        <p:nvSpPr>
          <p:cNvPr id="53" name="CustomShape 3"/>
          <p:cNvSpPr/>
          <p:nvPr/>
        </p:nvSpPr>
        <p:spPr>
          <a:xfrm>
            <a:off x="6521040" y="1035720"/>
            <a:ext cx="19755360" cy="1748160"/>
          </a:xfrm>
          <a:prstGeom prst="rect">
            <a:avLst/>
          </a:prstGeom>
          <a:noFill/>
          <a:ln w="9360">
            <a:noFill/>
          </a:ln>
        </p:spPr>
        <p:style>
          <a:lnRef idx="0">
            <a:scrgbClr r="0" g="0" b="0"/>
          </a:lnRef>
          <a:fillRef idx="0">
            <a:scrgbClr r="0" g="0" b="0"/>
          </a:fillRef>
          <a:effectRef idx="0">
            <a:scrgbClr r="0" g="0" b="0"/>
          </a:effectRef>
          <a:fontRef idx="minor"/>
        </p:style>
        <p:txBody>
          <a:bodyPr lIns="329040" tIns="329040" rIns="329040" bIns="329040"/>
          <a:lstStyle/>
          <a:p>
            <a:pPr algn="ctr">
              <a:lnSpc>
                <a:spcPct val="100000"/>
              </a:lnSpc>
            </a:pPr>
            <a:r>
              <a:rPr lang="en-US" sz="2800" b="1" strike="noStrike">
                <a:solidFill>
                  <a:srgbClr val="F8F8F8"/>
                </a:solidFill>
                <a:latin typeface="Arial"/>
                <a:ea typeface="DejaVu Sans"/>
              </a:rPr>
              <a:t>Ningrui Li, Mark L. Palmeri, Kathryn R. Nightingale</a:t>
            </a:r>
            <a:endParaRPr/>
          </a:p>
          <a:p>
            <a:pPr algn="ctr">
              <a:lnSpc>
                <a:spcPct val="100000"/>
              </a:lnSpc>
            </a:pPr>
            <a:r>
              <a:rPr lang="en-US" sz="1600" b="1" strike="noStrike">
                <a:solidFill>
                  <a:srgbClr val="F8F8F8"/>
                </a:solidFill>
                <a:latin typeface="Arial"/>
                <a:ea typeface="DejaVu Sans"/>
              </a:rPr>
              <a:t>Department of Biomedical Engineering, Duke University, Durham, NC, United States.</a:t>
            </a:r>
            <a:endParaRPr/>
          </a:p>
          <a:p>
            <a:pPr>
              <a:lnSpc>
                <a:spcPct val="100000"/>
              </a:lnSpc>
            </a:pPr>
            <a:endParaRPr/>
          </a:p>
        </p:txBody>
      </p:sp>
      <p:sp>
        <p:nvSpPr>
          <p:cNvPr id="54" name="CustomShape 4"/>
          <p:cNvSpPr/>
          <p:nvPr/>
        </p:nvSpPr>
        <p:spPr>
          <a:xfrm>
            <a:off x="25426440" y="2895840"/>
            <a:ext cx="7034040" cy="526320"/>
          </a:xfrm>
          <a:prstGeom prst="rect">
            <a:avLst/>
          </a:prstGeom>
          <a:solidFill>
            <a:srgbClr val="000D26"/>
          </a:solidFill>
          <a:ln w="9360">
            <a:noFill/>
          </a:ln>
        </p:spPr>
        <p:style>
          <a:lnRef idx="0">
            <a:scrgbClr r="0" g="0" b="0"/>
          </a:lnRef>
          <a:fillRef idx="0">
            <a:scrgbClr r="0" g="0" b="0"/>
          </a:fillRef>
          <a:effectRef idx="0">
            <a:scrgbClr r="0" g="0" b="0"/>
          </a:effectRef>
          <a:fontRef idx="minor"/>
        </p:style>
        <p:txBody>
          <a:bodyPr lIns="56520" tIns="28080" rIns="56520" bIns="28080" anchor="ctr"/>
          <a:lstStyle/>
          <a:p>
            <a:pPr algn="ctr">
              <a:lnSpc>
                <a:spcPct val="100000"/>
              </a:lnSpc>
            </a:pPr>
            <a:r>
              <a:rPr lang="en-US" sz="2800" b="1" strike="noStrike">
                <a:solidFill>
                  <a:srgbClr val="F8F8F8"/>
                </a:solidFill>
                <a:latin typeface="Calibri"/>
                <a:ea typeface="DejaVu Sans"/>
              </a:rPr>
              <a:t>RESULTS</a:t>
            </a:r>
            <a:endParaRPr/>
          </a:p>
        </p:txBody>
      </p:sp>
      <p:sp>
        <p:nvSpPr>
          <p:cNvPr id="55" name="CustomShape 5"/>
          <p:cNvSpPr/>
          <p:nvPr/>
        </p:nvSpPr>
        <p:spPr>
          <a:xfrm>
            <a:off x="525960" y="2886840"/>
            <a:ext cx="7035480" cy="536400"/>
          </a:xfrm>
          <a:prstGeom prst="rect">
            <a:avLst/>
          </a:prstGeom>
          <a:solidFill>
            <a:srgbClr val="000D26"/>
          </a:solidFill>
          <a:ln w="9360">
            <a:noFill/>
          </a:ln>
        </p:spPr>
        <p:style>
          <a:lnRef idx="0">
            <a:scrgbClr r="0" g="0" b="0"/>
          </a:lnRef>
          <a:fillRef idx="0">
            <a:scrgbClr r="0" g="0" b="0"/>
          </a:fillRef>
          <a:effectRef idx="0">
            <a:scrgbClr r="0" g="0" b="0"/>
          </a:effectRef>
          <a:fontRef idx="minor"/>
        </p:style>
        <p:txBody>
          <a:bodyPr lIns="56520" tIns="28080" rIns="56520" bIns="28080" anchor="ctr"/>
          <a:lstStyle/>
          <a:p>
            <a:pPr algn="ctr">
              <a:lnSpc>
                <a:spcPct val="100000"/>
              </a:lnSpc>
            </a:pPr>
            <a:r>
              <a:rPr lang="en-US" sz="2800" b="1" strike="noStrike">
                <a:solidFill>
                  <a:srgbClr val="F8F8F8"/>
                </a:solidFill>
                <a:latin typeface="Calibri"/>
                <a:ea typeface="DejaVu Sans"/>
              </a:rPr>
              <a:t>INTRODUCTION</a:t>
            </a:r>
            <a:endParaRPr/>
          </a:p>
        </p:txBody>
      </p:sp>
      <p:sp>
        <p:nvSpPr>
          <p:cNvPr id="56" name="CustomShape 6"/>
          <p:cNvSpPr/>
          <p:nvPr/>
        </p:nvSpPr>
        <p:spPr>
          <a:xfrm>
            <a:off x="25426800" y="11247120"/>
            <a:ext cx="7034040" cy="526320"/>
          </a:xfrm>
          <a:prstGeom prst="rect">
            <a:avLst/>
          </a:prstGeom>
          <a:solidFill>
            <a:srgbClr val="000D26"/>
          </a:solidFill>
          <a:ln w="9360">
            <a:noFill/>
          </a:ln>
        </p:spPr>
        <p:style>
          <a:lnRef idx="0">
            <a:scrgbClr r="0" g="0" b="0"/>
          </a:lnRef>
          <a:fillRef idx="0">
            <a:scrgbClr r="0" g="0" b="0"/>
          </a:fillRef>
          <a:effectRef idx="0">
            <a:scrgbClr r="0" g="0" b="0"/>
          </a:effectRef>
          <a:fontRef idx="minor"/>
        </p:style>
        <p:txBody>
          <a:bodyPr lIns="56520" tIns="28080" rIns="56520" bIns="28080" anchor="ctr"/>
          <a:lstStyle/>
          <a:p>
            <a:pPr algn="ctr">
              <a:lnSpc>
                <a:spcPct val="100000"/>
              </a:lnSpc>
            </a:pPr>
            <a:r>
              <a:rPr lang="en-US" sz="2800" b="1" strike="noStrike">
                <a:solidFill>
                  <a:srgbClr val="F8F8F8"/>
                </a:solidFill>
                <a:latin typeface="Calibri"/>
                <a:ea typeface="DejaVu Sans"/>
              </a:rPr>
              <a:t>CONCLUSIONS</a:t>
            </a:r>
            <a:endParaRPr/>
          </a:p>
        </p:txBody>
      </p:sp>
      <p:sp>
        <p:nvSpPr>
          <p:cNvPr id="57" name="CustomShape 7"/>
          <p:cNvSpPr/>
          <p:nvPr/>
        </p:nvSpPr>
        <p:spPr>
          <a:xfrm>
            <a:off x="25425000" y="16093440"/>
            <a:ext cx="7034400" cy="527040"/>
          </a:xfrm>
          <a:prstGeom prst="rect">
            <a:avLst/>
          </a:prstGeom>
          <a:solidFill>
            <a:srgbClr val="000D26"/>
          </a:solidFill>
          <a:ln w="9360">
            <a:noFill/>
          </a:ln>
        </p:spPr>
        <p:style>
          <a:lnRef idx="0">
            <a:scrgbClr r="0" g="0" b="0"/>
          </a:lnRef>
          <a:fillRef idx="0">
            <a:scrgbClr r="0" g="0" b="0"/>
          </a:fillRef>
          <a:effectRef idx="0">
            <a:scrgbClr r="0" g="0" b="0"/>
          </a:effectRef>
          <a:fontRef idx="minor"/>
        </p:style>
        <p:txBody>
          <a:bodyPr lIns="56520" tIns="28080" rIns="56520" bIns="28080" anchor="ctr"/>
          <a:lstStyle/>
          <a:p>
            <a:pPr algn="ctr">
              <a:lnSpc>
                <a:spcPct val="100000"/>
              </a:lnSpc>
            </a:pPr>
            <a:r>
              <a:rPr lang="en-US" sz="2800" b="1" strike="noStrike">
                <a:solidFill>
                  <a:srgbClr val="F8F8F8"/>
                </a:solidFill>
                <a:latin typeface="Calibri"/>
                <a:ea typeface="DejaVu Sans"/>
              </a:rPr>
              <a:t>REFERENCES</a:t>
            </a:r>
            <a:endParaRPr/>
          </a:p>
        </p:txBody>
      </p:sp>
      <p:sp>
        <p:nvSpPr>
          <p:cNvPr id="58" name="CustomShape 8"/>
          <p:cNvSpPr/>
          <p:nvPr/>
        </p:nvSpPr>
        <p:spPr>
          <a:xfrm>
            <a:off x="525960" y="11449080"/>
            <a:ext cx="7040160" cy="536400"/>
          </a:xfrm>
          <a:prstGeom prst="rect">
            <a:avLst/>
          </a:prstGeom>
          <a:solidFill>
            <a:srgbClr val="000D26"/>
          </a:solidFill>
          <a:ln w="9360">
            <a:noFill/>
          </a:ln>
        </p:spPr>
        <p:style>
          <a:lnRef idx="0">
            <a:scrgbClr r="0" g="0" b="0"/>
          </a:lnRef>
          <a:fillRef idx="0">
            <a:scrgbClr r="0" g="0" b="0"/>
          </a:fillRef>
          <a:effectRef idx="0">
            <a:scrgbClr r="0" g="0" b="0"/>
          </a:effectRef>
          <a:fontRef idx="minor"/>
        </p:style>
        <p:txBody>
          <a:bodyPr lIns="56520" tIns="28080" rIns="56520" bIns="28080" anchor="ctr"/>
          <a:lstStyle/>
          <a:p>
            <a:pPr algn="ctr">
              <a:lnSpc>
                <a:spcPct val="100000"/>
              </a:lnSpc>
            </a:pPr>
            <a:r>
              <a:rPr lang="en-US" sz="2800" b="1" strike="noStrike">
                <a:solidFill>
                  <a:srgbClr val="F8F8F8"/>
                </a:solidFill>
                <a:latin typeface="Calibri"/>
                <a:ea typeface="DejaVu Sans"/>
              </a:rPr>
              <a:t>METHODS</a:t>
            </a:r>
            <a:endParaRPr/>
          </a:p>
        </p:txBody>
      </p:sp>
      <p:sp>
        <p:nvSpPr>
          <p:cNvPr id="59" name="CustomShape 9"/>
          <p:cNvSpPr/>
          <p:nvPr/>
        </p:nvSpPr>
        <p:spPr>
          <a:xfrm>
            <a:off x="8532000" y="2889360"/>
            <a:ext cx="16039800" cy="528120"/>
          </a:xfrm>
          <a:prstGeom prst="rect">
            <a:avLst/>
          </a:prstGeom>
          <a:solidFill>
            <a:srgbClr val="000D26"/>
          </a:solidFill>
          <a:ln w="9360">
            <a:noFill/>
          </a:ln>
        </p:spPr>
        <p:style>
          <a:lnRef idx="0">
            <a:scrgbClr r="0" g="0" b="0"/>
          </a:lnRef>
          <a:fillRef idx="0">
            <a:scrgbClr r="0" g="0" b="0"/>
          </a:fillRef>
          <a:effectRef idx="0">
            <a:scrgbClr r="0" g="0" b="0"/>
          </a:effectRef>
          <a:fontRef idx="minor"/>
        </p:style>
        <p:txBody>
          <a:bodyPr lIns="56520" tIns="28080" rIns="56520" bIns="28080" anchor="ctr"/>
          <a:lstStyle/>
          <a:p>
            <a:pPr algn="ctr">
              <a:lnSpc>
                <a:spcPct val="100000"/>
              </a:lnSpc>
            </a:pPr>
            <a:r>
              <a:rPr lang="en-US" sz="2800" b="1" strike="noStrike">
                <a:solidFill>
                  <a:srgbClr val="F8F8F8"/>
                </a:solidFill>
                <a:latin typeface="Calibri"/>
                <a:ea typeface="DejaVu Sans"/>
              </a:rPr>
              <a:t>RESULTS</a:t>
            </a:r>
            <a:endParaRPr/>
          </a:p>
        </p:txBody>
      </p:sp>
      <p:sp>
        <p:nvSpPr>
          <p:cNvPr id="60" name="CustomShape 10"/>
          <p:cNvSpPr/>
          <p:nvPr/>
        </p:nvSpPr>
        <p:spPr>
          <a:xfrm>
            <a:off x="822960" y="3497400"/>
            <a:ext cx="6399000" cy="390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1600" strike="noStrike">
                <a:solidFill>
                  <a:srgbClr val="000000"/>
                </a:solidFill>
                <a:latin typeface="Arial"/>
                <a:ea typeface="DejaVu Sans"/>
              </a:rPr>
              <a:t>	Shear waves can be induced in tissues by acoustic radiation force created using an ultrasound probe. The shear wave speed of tissue can be measured by tracking the propagation of shear waves from their source using time-of-flight methods [1]. Tissue stiffness can be characterized using these shear wave speed measurements. </a:t>
            </a:r>
            <a:endParaRPr/>
          </a:p>
          <a:p>
            <a:pPr algn="just">
              <a:lnSpc>
                <a:spcPct val="100000"/>
              </a:lnSpc>
            </a:pPr>
            <a:r>
              <a:rPr lang="en-US" sz="1600" strike="noStrike">
                <a:solidFill>
                  <a:srgbClr val="000000"/>
                </a:solidFill>
                <a:latin typeface="Arial"/>
                <a:ea typeface="DejaVu Sans"/>
              </a:rPr>
              <a:t>	Shear wave speed measurements have been shown to exhibit a depth dependent bias, which has the potential to cause misdiagnosis [2]. It was hypothesized that this depth dependence was caused by out-of-plane shear wave sources generated through nonlinear effects in acoustic propagation. These nonlinear effects are due to localized heating caused by acoustic waves with high pressure amplitudes This increases the sound speed in that specific region. Figure 1 shows the resulting sawtooth wave.</a:t>
            </a:r>
            <a:endParaRPr/>
          </a:p>
          <a:p>
            <a:pPr algn="just">
              <a:lnSpc>
                <a:spcPct val="100000"/>
              </a:lnSpc>
            </a:pPr>
            <a:r>
              <a:rPr lang="en-US" sz="1600" strike="noStrike">
                <a:solidFill>
                  <a:srgbClr val="000000"/>
                </a:solidFill>
                <a:latin typeface="Arial"/>
                <a:ea typeface="DejaVu Sans"/>
              </a:rPr>
              <a:t>	The Khokhlov-Zabolotskaya-Kuznetsov (KZK) nonlinear wave equation [3] was used to simulate acoustic waves propagating in differing media with various nonlinear coefficients. The simulated intensity field distributions showed that as nonlinearity increased, the maximum intensities tended towards shallower, laterally offset locations. It was also shown that as attenuation increased, the effects of nonlinearity were also diminished.</a:t>
            </a:r>
            <a:endParaRPr/>
          </a:p>
        </p:txBody>
      </p:sp>
      <p:sp>
        <p:nvSpPr>
          <p:cNvPr id="61" name="CustomShape 11"/>
          <p:cNvSpPr/>
          <p:nvPr/>
        </p:nvSpPr>
        <p:spPr>
          <a:xfrm>
            <a:off x="25603200" y="16733520"/>
            <a:ext cx="6673320" cy="162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strike="noStrike">
                <a:solidFill>
                  <a:srgbClr val="000000"/>
                </a:solidFill>
                <a:latin typeface="Arial"/>
                <a:ea typeface="DejaVu Sans"/>
              </a:rPr>
              <a:t>[1] Sarvazyan, A. P., Rudenko, O. V., Swanson, S. D., Fowlkes, J. B., &amp; Emelianov, S. Y. (1998). Shear wave elasticity imaging: a new ultrasonic technology of medical diagnostics. Ultrasound in medicine &amp; biology, 24(9), 1419-1435.</a:t>
            </a:r>
            <a:endParaRPr/>
          </a:p>
          <a:p>
            <a:pPr>
              <a:lnSpc>
                <a:spcPct val="100000"/>
              </a:lnSpc>
            </a:pPr>
            <a:r>
              <a:rPr lang="en-US" sz="1200" strike="noStrike">
                <a:solidFill>
                  <a:srgbClr val="000000"/>
                </a:solidFill>
                <a:latin typeface="Arial"/>
                <a:ea typeface="DejaVu Sans"/>
              </a:rPr>
              <a:t>[2] Zhao, H., Song, P., Urban, M. W., Kinnick, R. R., Yin, M., Greenleaf, J. F., &amp; Chen, S. (2011). Bias observed in time-of-flight shear wave speed measurements using radiation force of a focused ultrasound beam. Ultrasound in medicine &amp; biology, 37(11), 1884-1892.</a:t>
            </a:r>
            <a:endParaRPr/>
          </a:p>
          <a:p>
            <a:pPr>
              <a:lnSpc>
                <a:spcPct val="100000"/>
              </a:lnSpc>
            </a:pPr>
            <a:r>
              <a:rPr lang="en-US" sz="1200" strike="noStrike">
                <a:solidFill>
                  <a:srgbClr val="000000"/>
                </a:solidFill>
                <a:latin typeface="Arial"/>
                <a:ea typeface="DejaVu Sans"/>
              </a:rPr>
              <a:t>[3] Pinton, G. F., Dahl, J., Rosenzweig, S., &amp; Trahey, G. E. (2009). A heterogeneous nonlinear attenuating full-wave model of ultrasound. IEEE Transactions on Ultrasonics, Ferroelectrics, and Frequency Control, 56(3), 474-488.</a:t>
            </a:r>
            <a:endParaRPr/>
          </a:p>
        </p:txBody>
      </p:sp>
      <p:pic>
        <p:nvPicPr>
          <p:cNvPr id="62" name="Picture 61"/>
          <p:cNvPicPr/>
          <p:nvPr/>
        </p:nvPicPr>
        <p:blipFill>
          <a:blip r:embed="rId3"/>
          <a:stretch/>
        </p:blipFill>
        <p:spPr>
          <a:xfrm>
            <a:off x="11536560" y="6178320"/>
            <a:ext cx="4314960" cy="3390840"/>
          </a:xfrm>
          <a:prstGeom prst="rect">
            <a:avLst/>
          </a:prstGeom>
          <a:ln>
            <a:solidFill>
              <a:schemeClr val="tx1"/>
            </a:solidFill>
          </a:ln>
        </p:spPr>
      </p:pic>
      <p:sp>
        <p:nvSpPr>
          <p:cNvPr id="63" name="CustomShape 12"/>
          <p:cNvSpPr/>
          <p:nvPr/>
        </p:nvSpPr>
        <p:spPr>
          <a:xfrm>
            <a:off x="8686800" y="7660080"/>
            <a:ext cx="245340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trike="noStrike" dirty="0">
                <a:solidFill>
                  <a:srgbClr val="000000"/>
                </a:solidFill>
                <a:latin typeface="Arial"/>
                <a:ea typeface="DejaVu Sans"/>
              </a:rPr>
              <a:t>α = 0.005 dB/cm/MHz </a:t>
            </a:r>
            <a:endParaRPr dirty="0"/>
          </a:p>
        </p:txBody>
      </p:sp>
      <p:pic>
        <p:nvPicPr>
          <p:cNvPr id="67" name="Picture 66"/>
          <p:cNvPicPr/>
          <p:nvPr/>
        </p:nvPicPr>
        <p:blipFill>
          <a:blip r:embed="rId4"/>
          <a:stretch/>
        </p:blipFill>
        <p:spPr>
          <a:xfrm>
            <a:off x="11535030" y="14493490"/>
            <a:ext cx="4314960" cy="3389040"/>
          </a:xfrm>
          <a:prstGeom prst="rect">
            <a:avLst/>
          </a:prstGeom>
          <a:ln>
            <a:solidFill>
              <a:schemeClr val="tx1"/>
            </a:solidFill>
          </a:ln>
        </p:spPr>
      </p:pic>
      <p:sp>
        <p:nvSpPr>
          <p:cNvPr id="68" name="CustomShape 13"/>
          <p:cNvSpPr/>
          <p:nvPr/>
        </p:nvSpPr>
        <p:spPr>
          <a:xfrm>
            <a:off x="8888391" y="16078210"/>
            <a:ext cx="220032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trike="noStrike" dirty="0">
                <a:solidFill>
                  <a:srgbClr val="000000"/>
                </a:solidFill>
                <a:latin typeface="Arial"/>
                <a:ea typeface="DejaVu Sans"/>
              </a:rPr>
              <a:t>α = 1.5 dB/cm/MHz </a:t>
            </a:r>
            <a:endParaRPr dirty="0"/>
          </a:p>
        </p:txBody>
      </p:sp>
      <p:sp>
        <p:nvSpPr>
          <p:cNvPr id="72" name="CustomShape 14"/>
          <p:cNvSpPr/>
          <p:nvPr/>
        </p:nvSpPr>
        <p:spPr>
          <a:xfrm>
            <a:off x="25694640" y="11907000"/>
            <a:ext cx="649152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1600" strike="noStrike" dirty="0">
                <a:solidFill>
                  <a:srgbClr val="000000"/>
                </a:solidFill>
                <a:latin typeface="Arial"/>
                <a:ea typeface="DejaVu Sans"/>
              </a:rPr>
              <a:t>	The effect of increasing nonlinearity on the intensity distribution of a focused ultrasound beam was investigated computationally using the KZK simulation. The results of these simulations provided strong evidence suggesting that as the nonlinear coefficient of the medium increased, the intensity field peaked at shallower positions that were offset on the lateral axis.</a:t>
            </a:r>
            <a:endParaRPr dirty="0"/>
          </a:p>
          <a:p>
            <a:pPr algn="just">
              <a:lnSpc>
                <a:spcPct val="100000"/>
              </a:lnSpc>
            </a:pPr>
            <a:r>
              <a:rPr lang="en-US" sz="1600" strike="noStrike" dirty="0">
                <a:solidFill>
                  <a:srgbClr val="000000"/>
                </a:solidFill>
                <a:latin typeface="Arial"/>
                <a:ea typeface="DejaVu Sans"/>
              </a:rPr>
              <a:t>	It was also found that as the attenuation of the material increased, the effects of nonlinearity were dampened. This agreed well with what was predicted, since nonlinear effects were most prominent when pressure waves with immense amplitudes caused local temperature and sound speed increases.</a:t>
            </a:r>
            <a:endParaRPr dirty="0"/>
          </a:p>
          <a:p>
            <a:pPr algn="just">
              <a:lnSpc>
                <a:spcPct val="100000"/>
              </a:lnSpc>
            </a:pPr>
            <a:r>
              <a:rPr lang="en-US" sz="1600" strike="noStrike" dirty="0">
                <a:solidFill>
                  <a:srgbClr val="000000"/>
                </a:solidFill>
                <a:latin typeface="Arial"/>
                <a:ea typeface="DejaVu Sans"/>
              </a:rPr>
              <a:t>	Finally, the next step is to simulate the shear waves created using these intensity data. This will help further characterize the bias on shear wave speed measurements. This information will be crucial for developing methods to possibly correct for this depth dependent measurement bias.</a:t>
            </a:r>
            <a:endParaRPr dirty="0"/>
          </a:p>
        </p:txBody>
      </p:sp>
      <p:sp>
        <p:nvSpPr>
          <p:cNvPr id="73" name="CustomShape 15"/>
          <p:cNvSpPr/>
          <p:nvPr/>
        </p:nvSpPr>
        <p:spPr>
          <a:xfrm>
            <a:off x="822960" y="12088440"/>
            <a:ext cx="6491520" cy="166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1600" strike="noStrike">
                <a:solidFill>
                  <a:srgbClr val="000000"/>
                </a:solidFill>
                <a:latin typeface="Arial"/>
                <a:ea typeface="DejaVu Sans"/>
              </a:rPr>
              <a:t>	A curvilinear C5-2 transducer focused at 70 mm in depth was simulated with 7 excitation cycles at an excitation frequency of 2.36 MHz to generate the face pressures used as an input to the KZK simulations. These face pressure waves was scaled to an amplitude of 0.4 MPa to match pressure amplitudes that were measured experimentally. As shown in Figure 2, appropriate time delays were applied to focus the acoustic waves correctly. </a:t>
            </a:r>
            <a:endParaRPr/>
          </a:p>
        </p:txBody>
      </p:sp>
      <p:sp>
        <p:nvSpPr>
          <p:cNvPr id="74" name="CustomShape 16"/>
          <p:cNvSpPr/>
          <p:nvPr/>
        </p:nvSpPr>
        <p:spPr>
          <a:xfrm>
            <a:off x="2377440" y="11057400"/>
            <a:ext cx="3291120" cy="54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strike="noStrike">
                <a:solidFill>
                  <a:srgbClr val="000000"/>
                </a:solidFill>
                <a:latin typeface="Arial"/>
                <a:ea typeface="DejaVu Sans"/>
              </a:rPr>
              <a:t>Figure 1: Nonlinear Acoustic Wave</a:t>
            </a:r>
            <a:endParaRPr/>
          </a:p>
        </p:txBody>
      </p:sp>
      <p:pic>
        <p:nvPicPr>
          <p:cNvPr id="75" name="Picture 74"/>
          <p:cNvPicPr/>
          <p:nvPr/>
        </p:nvPicPr>
        <p:blipFill>
          <a:blip r:embed="rId5"/>
          <a:stretch/>
        </p:blipFill>
        <p:spPr>
          <a:xfrm>
            <a:off x="2254140" y="8723081"/>
            <a:ext cx="3579120" cy="2308399"/>
          </a:xfrm>
          <a:prstGeom prst="rect">
            <a:avLst/>
          </a:prstGeom>
          <a:ln>
            <a:solidFill>
              <a:schemeClr val="tx1"/>
            </a:solidFill>
          </a:ln>
        </p:spPr>
      </p:pic>
      <p:sp>
        <p:nvSpPr>
          <p:cNvPr id="76" name="CustomShape 17"/>
          <p:cNvSpPr/>
          <p:nvPr/>
        </p:nvSpPr>
        <p:spPr>
          <a:xfrm>
            <a:off x="822960" y="17623080"/>
            <a:ext cx="6400080" cy="99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strike="noStrike" dirty="0">
                <a:solidFill>
                  <a:srgbClr val="000000"/>
                </a:solidFill>
                <a:latin typeface="Arial"/>
                <a:ea typeface="DejaVu Sans"/>
              </a:rPr>
              <a:t>	Using these face pressure inputs, KZK simulations were run with various combinations of attenuation coefficients (α = 0.005, 0.3, 1.0, and 1.5 dB/cm/MHz) and nonlinear coefficients (β = 0, 3.5, and 7). The resulting intensity fields </a:t>
            </a:r>
            <a:r>
              <a:rPr lang="en-US" sz="1600" strike="noStrike" dirty="0" smtClean="0">
                <a:solidFill>
                  <a:srgbClr val="000000"/>
                </a:solidFill>
                <a:latin typeface="Arial"/>
                <a:ea typeface="DejaVu Sans"/>
              </a:rPr>
              <a:t>were normalized and compared.</a:t>
            </a:r>
            <a:endParaRPr dirty="0"/>
          </a:p>
        </p:txBody>
      </p:sp>
      <p:pic>
        <p:nvPicPr>
          <p:cNvPr id="77" name="Picture 76"/>
          <p:cNvPicPr/>
          <p:nvPr/>
        </p:nvPicPr>
        <p:blipFill>
          <a:blip r:embed="rId6"/>
          <a:stretch/>
        </p:blipFill>
        <p:spPr>
          <a:xfrm>
            <a:off x="2000160" y="13928040"/>
            <a:ext cx="4137120" cy="3266280"/>
          </a:xfrm>
          <a:prstGeom prst="rect">
            <a:avLst/>
          </a:prstGeom>
          <a:ln>
            <a:solidFill>
              <a:schemeClr val="tx1"/>
            </a:solidFill>
          </a:ln>
        </p:spPr>
      </p:pic>
      <p:sp>
        <p:nvSpPr>
          <p:cNvPr id="78" name="CustomShape 18"/>
          <p:cNvSpPr/>
          <p:nvPr/>
        </p:nvSpPr>
        <p:spPr>
          <a:xfrm>
            <a:off x="2103120" y="17246160"/>
            <a:ext cx="3931200" cy="31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strike="noStrike">
                <a:solidFill>
                  <a:srgbClr val="000000"/>
                </a:solidFill>
                <a:latin typeface="Arial"/>
                <a:ea typeface="DejaVu Sans"/>
              </a:rPr>
              <a:t>Figure 2: Simulated Element Time Delays</a:t>
            </a:r>
            <a:endParaRPr/>
          </a:p>
        </p:txBody>
      </p:sp>
      <p:sp>
        <p:nvSpPr>
          <p:cNvPr id="82" name="CustomShape 22"/>
          <p:cNvSpPr/>
          <p:nvPr/>
        </p:nvSpPr>
        <p:spPr>
          <a:xfrm>
            <a:off x="17108110" y="9868730"/>
            <a:ext cx="7120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trike="noStrike" dirty="0">
                <a:solidFill>
                  <a:srgbClr val="000000"/>
                </a:solidFill>
                <a:latin typeface="Arial"/>
                <a:ea typeface="DejaVu Sans"/>
              </a:rPr>
              <a:t>β = 0</a:t>
            </a:r>
            <a:endParaRPr dirty="0"/>
          </a:p>
        </p:txBody>
      </p:sp>
      <p:sp>
        <p:nvSpPr>
          <p:cNvPr id="83" name="CustomShape 23"/>
          <p:cNvSpPr/>
          <p:nvPr/>
        </p:nvSpPr>
        <p:spPr>
          <a:xfrm>
            <a:off x="19664999" y="9870420"/>
            <a:ext cx="9302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trike="noStrike" dirty="0">
                <a:solidFill>
                  <a:srgbClr val="000000"/>
                </a:solidFill>
                <a:latin typeface="Arial"/>
                <a:ea typeface="DejaVu Sans"/>
              </a:rPr>
              <a:t>β = 3.5 </a:t>
            </a:r>
            <a:endParaRPr dirty="0"/>
          </a:p>
        </p:txBody>
      </p:sp>
      <p:sp>
        <p:nvSpPr>
          <p:cNvPr id="84" name="CustomShape 24"/>
          <p:cNvSpPr/>
          <p:nvPr/>
        </p:nvSpPr>
        <p:spPr>
          <a:xfrm>
            <a:off x="22582649" y="9868730"/>
            <a:ext cx="76428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dirty="0">
                <a:solidFill>
                  <a:srgbClr val="000000"/>
                </a:solidFill>
                <a:latin typeface="Arial"/>
                <a:ea typeface="DejaVu Sans"/>
              </a:rPr>
              <a:t>β = 7 </a:t>
            </a:r>
            <a:endParaRPr dirty="0"/>
          </a:p>
        </p:txBody>
      </p:sp>
      <p:sp>
        <p:nvSpPr>
          <p:cNvPr id="85" name="Line 25"/>
          <p:cNvSpPr/>
          <p:nvPr/>
        </p:nvSpPr>
        <p:spPr>
          <a:xfrm>
            <a:off x="11061000" y="7871400"/>
            <a:ext cx="184320" cy="0"/>
          </a:xfrm>
          <a:prstGeom prst="line">
            <a:avLst/>
          </a:prstGeom>
          <a:ln>
            <a:solidFill>
              <a:srgbClr val="4A7EBB"/>
            </a:solidFill>
          </a:ln>
        </p:spPr>
      </p:sp>
      <p:sp>
        <p:nvSpPr>
          <p:cNvPr id="86" name="Line 26"/>
          <p:cNvSpPr/>
          <p:nvPr/>
        </p:nvSpPr>
        <p:spPr>
          <a:xfrm flipV="1">
            <a:off x="11245320" y="6003000"/>
            <a:ext cx="0" cy="1868400"/>
          </a:xfrm>
          <a:prstGeom prst="line">
            <a:avLst/>
          </a:prstGeom>
          <a:ln>
            <a:solidFill>
              <a:srgbClr val="4A7EBB"/>
            </a:solidFill>
          </a:ln>
        </p:spPr>
      </p:sp>
      <p:sp>
        <p:nvSpPr>
          <p:cNvPr id="87" name="Line 27"/>
          <p:cNvSpPr/>
          <p:nvPr/>
        </p:nvSpPr>
        <p:spPr>
          <a:xfrm>
            <a:off x="11245320" y="6003000"/>
            <a:ext cx="408240" cy="0"/>
          </a:xfrm>
          <a:prstGeom prst="line">
            <a:avLst/>
          </a:prstGeom>
          <a:ln>
            <a:solidFill>
              <a:srgbClr val="4A7EBB"/>
            </a:solidFill>
          </a:ln>
        </p:spPr>
      </p:sp>
      <p:sp>
        <p:nvSpPr>
          <p:cNvPr id="88" name="Line 28"/>
          <p:cNvSpPr/>
          <p:nvPr/>
        </p:nvSpPr>
        <p:spPr>
          <a:xfrm>
            <a:off x="11245320" y="7871400"/>
            <a:ext cx="0" cy="1889280"/>
          </a:xfrm>
          <a:prstGeom prst="line">
            <a:avLst/>
          </a:prstGeom>
          <a:ln>
            <a:solidFill>
              <a:srgbClr val="4A7EBB"/>
            </a:solidFill>
          </a:ln>
        </p:spPr>
      </p:sp>
      <p:sp>
        <p:nvSpPr>
          <p:cNvPr id="89" name="Line 29"/>
          <p:cNvSpPr/>
          <p:nvPr/>
        </p:nvSpPr>
        <p:spPr>
          <a:xfrm>
            <a:off x="11245320" y="9760680"/>
            <a:ext cx="379800" cy="0"/>
          </a:xfrm>
          <a:prstGeom prst="line">
            <a:avLst/>
          </a:prstGeom>
          <a:ln>
            <a:solidFill>
              <a:srgbClr val="4A7EBB"/>
            </a:solidFill>
          </a:ln>
        </p:spPr>
      </p:sp>
      <p:sp>
        <p:nvSpPr>
          <p:cNvPr id="90" name="Line 30"/>
          <p:cNvSpPr/>
          <p:nvPr/>
        </p:nvSpPr>
        <p:spPr>
          <a:xfrm>
            <a:off x="11059470" y="16188010"/>
            <a:ext cx="184320" cy="0"/>
          </a:xfrm>
          <a:prstGeom prst="line">
            <a:avLst/>
          </a:prstGeom>
          <a:ln>
            <a:solidFill>
              <a:srgbClr val="4A7EBB"/>
            </a:solidFill>
          </a:ln>
        </p:spPr>
      </p:sp>
      <p:sp>
        <p:nvSpPr>
          <p:cNvPr id="91" name="Line 31"/>
          <p:cNvSpPr/>
          <p:nvPr/>
        </p:nvSpPr>
        <p:spPr>
          <a:xfrm flipV="1">
            <a:off x="11243790" y="14301647"/>
            <a:ext cx="0" cy="1886362"/>
          </a:xfrm>
          <a:prstGeom prst="line">
            <a:avLst/>
          </a:prstGeom>
          <a:ln>
            <a:solidFill>
              <a:srgbClr val="4A7EBB"/>
            </a:solidFill>
          </a:ln>
        </p:spPr>
      </p:sp>
      <p:sp>
        <p:nvSpPr>
          <p:cNvPr id="92" name="Line 32"/>
          <p:cNvSpPr/>
          <p:nvPr/>
        </p:nvSpPr>
        <p:spPr>
          <a:xfrm>
            <a:off x="11243790" y="14301647"/>
            <a:ext cx="408240" cy="0"/>
          </a:xfrm>
          <a:prstGeom prst="line">
            <a:avLst/>
          </a:prstGeom>
          <a:ln>
            <a:solidFill>
              <a:srgbClr val="4A7EBB"/>
            </a:solidFill>
          </a:ln>
        </p:spPr>
      </p:sp>
      <p:sp>
        <p:nvSpPr>
          <p:cNvPr id="93" name="Line 33"/>
          <p:cNvSpPr/>
          <p:nvPr/>
        </p:nvSpPr>
        <p:spPr>
          <a:xfrm>
            <a:off x="11243790" y="16188010"/>
            <a:ext cx="0" cy="1889640"/>
          </a:xfrm>
          <a:prstGeom prst="line">
            <a:avLst/>
          </a:prstGeom>
          <a:ln>
            <a:solidFill>
              <a:srgbClr val="4A7EBB"/>
            </a:solidFill>
          </a:ln>
        </p:spPr>
      </p:sp>
      <p:sp>
        <p:nvSpPr>
          <p:cNvPr id="94" name="Line 34"/>
          <p:cNvSpPr/>
          <p:nvPr/>
        </p:nvSpPr>
        <p:spPr>
          <a:xfrm>
            <a:off x="11243790" y="18077650"/>
            <a:ext cx="379800" cy="0"/>
          </a:xfrm>
          <a:prstGeom prst="line">
            <a:avLst/>
          </a:prstGeom>
          <a:ln>
            <a:solidFill>
              <a:srgbClr val="4A7EBB"/>
            </a:solidFill>
          </a:ln>
        </p:spPr>
      </p:sp>
      <p:pic>
        <p:nvPicPr>
          <p:cNvPr id="95" name="Picture 94"/>
          <p:cNvPicPr/>
          <p:nvPr/>
        </p:nvPicPr>
        <p:blipFill>
          <a:blip r:embed="rId7"/>
          <a:stretch/>
        </p:blipFill>
        <p:spPr>
          <a:xfrm>
            <a:off x="11538090" y="10310946"/>
            <a:ext cx="4311900" cy="3391707"/>
          </a:xfrm>
          <a:prstGeom prst="rect">
            <a:avLst/>
          </a:prstGeom>
          <a:ln>
            <a:solidFill>
              <a:schemeClr val="tx1"/>
            </a:solidFill>
          </a:ln>
        </p:spPr>
      </p:pic>
      <p:pic>
        <p:nvPicPr>
          <p:cNvPr id="96" name="Picture 95"/>
          <p:cNvPicPr/>
          <p:nvPr/>
        </p:nvPicPr>
        <p:blipFill rotWithShape="1">
          <a:blip r:embed="rId8"/>
          <a:srcRect l="33596" t="2201" r="33290" b="2777"/>
          <a:stretch/>
        </p:blipFill>
        <p:spPr>
          <a:xfrm>
            <a:off x="16353084" y="10310946"/>
            <a:ext cx="2221370" cy="3391707"/>
          </a:xfrm>
          <a:prstGeom prst="rect">
            <a:avLst/>
          </a:prstGeom>
          <a:ln>
            <a:solidFill>
              <a:schemeClr val="tx1"/>
            </a:solidFill>
          </a:ln>
        </p:spPr>
      </p:pic>
      <p:pic>
        <p:nvPicPr>
          <p:cNvPr id="97" name="Picture 96"/>
          <p:cNvPicPr/>
          <p:nvPr/>
        </p:nvPicPr>
        <p:blipFill rotWithShape="1">
          <a:blip r:embed="rId9"/>
          <a:srcRect l="33085" t="2022" r="33335" b="2378"/>
          <a:stretch/>
        </p:blipFill>
        <p:spPr>
          <a:xfrm>
            <a:off x="19019315" y="10310944"/>
            <a:ext cx="2221609" cy="3391707"/>
          </a:xfrm>
          <a:prstGeom prst="rect">
            <a:avLst/>
          </a:prstGeom>
          <a:ln>
            <a:solidFill>
              <a:schemeClr val="tx1"/>
            </a:solidFill>
          </a:ln>
        </p:spPr>
      </p:pic>
      <p:pic>
        <p:nvPicPr>
          <p:cNvPr id="98" name="Picture 97"/>
          <p:cNvPicPr/>
          <p:nvPr/>
        </p:nvPicPr>
        <p:blipFill rotWithShape="1">
          <a:blip r:embed="rId10"/>
          <a:srcRect l="33197" t="2357" r="33179" b="2521"/>
          <a:stretch/>
        </p:blipFill>
        <p:spPr>
          <a:xfrm>
            <a:off x="21781856" y="10310945"/>
            <a:ext cx="2221610" cy="3391707"/>
          </a:xfrm>
          <a:prstGeom prst="rect">
            <a:avLst/>
          </a:prstGeom>
          <a:ln>
            <a:solidFill>
              <a:schemeClr val="tx1"/>
            </a:solidFill>
          </a:ln>
        </p:spPr>
      </p:pic>
      <p:pic>
        <p:nvPicPr>
          <p:cNvPr id="99" name="Picture 98"/>
          <p:cNvPicPr/>
          <p:nvPr/>
        </p:nvPicPr>
        <p:blipFill rotWithShape="1">
          <a:blip r:embed="rId11"/>
          <a:srcRect l="37778" r="21598"/>
          <a:stretch/>
        </p:blipFill>
        <p:spPr>
          <a:xfrm>
            <a:off x="30196737" y="3855162"/>
            <a:ext cx="1929994" cy="2923084"/>
          </a:xfrm>
          <a:prstGeom prst="rect">
            <a:avLst/>
          </a:prstGeom>
          <a:ln>
            <a:noFill/>
          </a:ln>
        </p:spPr>
      </p:pic>
      <p:pic>
        <p:nvPicPr>
          <p:cNvPr id="100" name="Picture 99"/>
          <p:cNvPicPr/>
          <p:nvPr/>
        </p:nvPicPr>
        <p:blipFill rotWithShape="1">
          <a:blip r:embed="rId12"/>
          <a:srcRect l="31714" r="15256"/>
          <a:stretch/>
        </p:blipFill>
        <p:spPr>
          <a:xfrm>
            <a:off x="27586185" y="3855162"/>
            <a:ext cx="2047971" cy="2923952"/>
          </a:xfrm>
          <a:prstGeom prst="rect">
            <a:avLst/>
          </a:prstGeom>
          <a:ln>
            <a:noFill/>
          </a:ln>
        </p:spPr>
      </p:pic>
      <p:pic>
        <p:nvPicPr>
          <p:cNvPr id="101" name="Picture 100"/>
          <p:cNvPicPr/>
          <p:nvPr/>
        </p:nvPicPr>
        <p:blipFill rotWithShape="1">
          <a:blip r:embed="rId13"/>
          <a:srcRect l="31549" r="9692"/>
          <a:stretch/>
        </p:blipFill>
        <p:spPr>
          <a:xfrm>
            <a:off x="27573279" y="7024763"/>
            <a:ext cx="2047971" cy="2923952"/>
          </a:xfrm>
          <a:prstGeom prst="rect">
            <a:avLst/>
          </a:prstGeom>
          <a:ln>
            <a:noFill/>
          </a:ln>
        </p:spPr>
      </p:pic>
      <p:pic>
        <p:nvPicPr>
          <p:cNvPr id="102" name="Picture 101"/>
          <p:cNvPicPr/>
          <p:nvPr/>
        </p:nvPicPr>
        <p:blipFill rotWithShape="1">
          <a:blip r:embed="rId14"/>
          <a:srcRect l="37499" r="21555"/>
          <a:stretch/>
        </p:blipFill>
        <p:spPr>
          <a:xfrm>
            <a:off x="30196737" y="7022427"/>
            <a:ext cx="1929994" cy="2892814"/>
          </a:xfrm>
          <a:prstGeom prst="rect">
            <a:avLst/>
          </a:prstGeom>
          <a:ln>
            <a:noFill/>
          </a:ln>
        </p:spPr>
      </p:pic>
      <p:pic>
        <p:nvPicPr>
          <p:cNvPr id="103" name="Picture 102"/>
          <p:cNvPicPr/>
          <p:nvPr/>
        </p:nvPicPr>
        <p:blipFill rotWithShape="1">
          <a:blip r:embed="rId15"/>
          <a:srcRect l="38156" r="38176" b="2711"/>
          <a:stretch/>
        </p:blipFill>
        <p:spPr>
          <a:xfrm>
            <a:off x="16353084" y="6178320"/>
            <a:ext cx="2221370" cy="3391707"/>
          </a:xfrm>
          <a:prstGeom prst="rect">
            <a:avLst/>
          </a:prstGeom>
          <a:ln>
            <a:solidFill>
              <a:schemeClr val="tx1"/>
            </a:solidFill>
          </a:ln>
        </p:spPr>
      </p:pic>
      <p:pic>
        <p:nvPicPr>
          <p:cNvPr id="104" name="Picture 103"/>
          <p:cNvPicPr/>
          <p:nvPr/>
        </p:nvPicPr>
        <p:blipFill rotWithShape="1">
          <a:blip r:embed="rId16"/>
          <a:srcRect l="38119" t="2043" r="38041" b="2049"/>
          <a:stretch/>
        </p:blipFill>
        <p:spPr>
          <a:xfrm>
            <a:off x="19019315" y="6176968"/>
            <a:ext cx="2221609" cy="3388864"/>
          </a:xfrm>
          <a:prstGeom prst="rect">
            <a:avLst/>
          </a:prstGeom>
          <a:ln>
            <a:solidFill>
              <a:schemeClr val="tx1"/>
            </a:solidFill>
          </a:ln>
        </p:spPr>
      </p:pic>
      <p:pic>
        <p:nvPicPr>
          <p:cNvPr id="105" name="Picture 104"/>
          <p:cNvPicPr/>
          <p:nvPr/>
        </p:nvPicPr>
        <p:blipFill rotWithShape="1">
          <a:blip r:embed="rId17"/>
          <a:srcRect l="38102" t="-1" r="38355" b="2381"/>
          <a:stretch/>
        </p:blipFill>
        <p:spPr>
          <a:xfrm>
            <a:off x="21781856" y="6176968"/>
            <a:ext cx="2221610" cy="3389754"/>
          </a:xfrm>
          <a:prstGeom prst="rect">
            <a:avLst/>
          </a:prstGeom>
          <a:ln>
            <a:solidFill>
              <a:schemeClr val="tx1"/>
            </a:solidFill>
          </a:ln>
        </p:spPr>
      </p:pic>
      <p:sp>
        <p:nvSpPr>
          <p:cNvPr id="106" name="TextBox 1"/>
          <p:cNvSpPr txBox="1"/>
          <p:nvPr/>
        </p:nvSpPr>
        <p:spPr>
          <a:xfrm>
            <a:off x="17107349" y="5696974"/>
            <a:ext cx="7128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β = </a:t>
            </a:r>
            <a:r>
              <a:rPr lang="en-US" dirty="0" smtClean="0"/>
              <a:t>0</a:t>
            </a:r>
            <a:endParaRPr lang="en-US" dirty="0"/>
          </a:p>
        </p:txBody>
      </p:sp>
      <p:sp>
        <p:nvSpPr>
          <p:cNvPr id="107" name="Rectangle 106"/>
          <p:cNvSpPr/>
          <p:nvPr/>
        </p:nvSpPr>
        <p:spPr>
          <a:xfrm>
            <a:off x="19737199" y="5696974"/>
            <a:ext cx="930910"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β = </a:t>
            </a:r>
            <a:r>
              <a:rPr lang="en-US" dirty="0" smtClean="0"/>
              <a:t>3.5 </a:t>
            </a:r>
            <a:endParaRPr lang="en-US" dirty="0"/>
          </a:p>
        </p:txBody>
      </p:sp>
      <p:sp>
        <p:nvSpPr>
          <p:cNvPr id="108" name="Rectangle 107"/>
          <p:cNvSpPr/>
          <p:nvPr/>
        </p:nvSpPr>
        <p:spPr>
          <a:xfrm>
            <a:off x="22582649" y="5696974"/>
            <a:ext cx="772969"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β = </a:t>
            </a:r>
            <a:r>
              <a:rPr lang="en-US" dirty="0" smtClean="0"/>
              <a:t>7 </a:t>
            </a:r>
            <a:endParaRPr lang="en-US" dirty="0"/>
          </a:p>
        </p:txBody>
      </p:sp>
      <p:pic>
        <p:nvPicPr>
          <p:cNvPr id="109" name="Picture 108"/>
          <p:cNvPicPr/>
          <p:nvPr/>
        </p:nvPicPr>
        <p:blipFill rotWithShape="1">
          <a:blip r:embed="rId18"/>
          <a:srcRect l="20829" r="20043" b="1675"/>
          <a:stretch/>
        </p:blipFill>
        <p:spPr>
          <a:xfrm>
            <a:off x="16351554" y="14492779"/>
            <a:ext cx="2221370" cy="3389751"/>
          </a:xfrm>
          <a:prstGeom prst="rect">
            <a:avLst/>
          </a:prstGeom>
          <a:ln>
            <a:solidFill>
              <a:schemeClr val="tx1"/>
            </a:solidFill>
          </a:ln>
        </p:spPr>
      </p:pic>
      <p:pic>
        <p:nvPicPr>
          <p:cNvPr id="110" name="Picture 109"/>
          <p:cNvPicPr/>
          <p:nvPr/>
        </p:nvPicPr>
        <p:blipFill rotWithShape="1">
          <a:blip r:embed="rId19"/>
          <a:srcRect l="10860" t="6515" r="11361" b="2710"/>
          <a:stretch/>
        </p:blipFill>
        <p:spPr>
          <a:xfrm>
            <a:off x="19017785" y="14492778"/>
            <a:ext cx="2221609" cy="3389751"/>
          </a:xfrm>
          <a:prstGeom prst="rect">
            <a:avLst/>
          </a:prstGeom>
          <a:ln>
            <a:solidFill>
              <a:schemeClr val="tx1"/>
            </a:solidFill>
          </a:ln>
        </p:spPr>
      </p:pic>
      <p:pic>
        <p:nvPicPr>
          <p:cNvPr id="111" name="Picture 110"/>
          <p:cNvPicPr/>
          <p:nvPr/>
        </p:nvPicPr>
        <p:blipFill rotWithShape="1">
          <a:blip r:embed="rId20"/>
          <a:srcRect l="20244" r="20399"/>
          <a:stretch/>
        </p:blipFill>
        <p:spPr>
          <a:xfrm>
            <a:off x="21780326" y="14459600"/>
            <a:ext cx="2221610" cy="3389754"/>
          </a:xfrm>
          <a:prstGeom prst="rect">
            <a:avLst/>
          </a:prstGeom>
          <a:ln>
            <a:solidFill>
              <a:schemeClr val="tx1"/>
            </a:solidFill>
          </a:ln>
        </p:spPr>
      </p:pic>
      <p:sp>
        <p:nvSpPr>
          <p:cNvPr id="112" name="TextBox 32"/>
          <p:cNvSpPr txBox="1"/>
          <p:nvPr/>
        </p:nvSpPr>
        <p:spPr>
          <a:xfrm>
            <a:off x="17105818" y="14066132"/>
            <a:ext cx="7128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β = </a:t>
            </a:r>
            <a:r>
              <a:rPr lang="en-US" dirty="0" smtClean="0"/>
              <a:t>0</a:t>
            </a:r>
            <a:endParaRPr lang="en-US" dirty="0"/>
          </a:p>
        </p:txBody>
      </p:sp>
      <p:sp>
        <p:nvSpPr>
          <p:cNvPr id="113" name="Rectangle 112"/>
          <p:cNvSpPr/>
          <p:nvPr/>
        </p:nvSpPr>
        <p:spPr>
          <a:xfrm>
            <a:off x="19663469" y="14066132"/>
            <a:ext cx="930910"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β = </a:t>
            </a:r>
            <a:r>
              <a:rPr lang="en-US" dirty="0" smtClean="0"/>
              <a:t>3.5 </a:t>
            </a:r>
            <a:endParaRPr lang="en-US" dirty="0"/>
          </a:p>
        </p:txBody>
      </p:sp>
      <p:sp>
        <p:nvSpPr>
          <p:cNvPr id="114" name="Rectangle 113"/>
          <p:cNvSpPr/>
          <p:nvPr/>
        </p:nvSpPr>
        <p:spPr>
          <a:xfrm>
            <a:off x="22576774" y="14066132"/>
            <a:ext cx="772969"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β = </a:t>
            </a:r>
            <a:r>
              <a:rPr lang="en-US" dirty="0" smtClean="0"/>
              <a:t>7 </a:t>
            </a:r>
            <a:endParaRPr lang="en-US" dirty="0"/>
          </a:p>
        </p:txBody>
      </p:sp>
      <p:sp>
        <p:nvSpPr>
          <p:cNvPr id="115" name="CustomShape 13"/>
          <p:cNvSpPr/>
          <p:nvPr/>
        </p:nvSpPr>
        <p:spPr>
          <a:xfrm>
            <a:off x="8937630" y="11878660"/>
            <a:ext cx="220032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trike="noStrike" dirty="0">
                <a:solidFill>
                  <a:srgbClr val="000000"/>
                </a:solidFill>
                <a:latin typeface="Arial"/>
                <a:ea typeface="DejaVu Sans"/>
              </a:rPr>
              <a:t>α = </a:t>
            </a:r>
            <a:r>
              <a:rPr lang="en-US" strike="noStrike" dirty="0" smtClean="0">
                <a:solidFill>
                  <a:srgbClr val="000000"/>
                </a:solidFill>
                <a:latin typeface="Arial"/>
                <a:ea typeface="DejaVu Sans"/>
              </a:rPr>
              <a:t>1.0 </a:t>
            </a:r>
            <a:r>
              <a:rPr lang="en-US" strike="noStrike" dirty="0">
                <a:solidFill>
                  <a:srgbClr val="000000"/>
                </a:solidFill>
                <a:latin typeface="Arial"/>
                <a:ea typeface="DejaVu Sans"/>
              </a:rPr>
              <a:t>dB/cm/MHz </a:t>
            </a:r>
            <a:endParaRPr dirty="0"/>
          </a:p>
        </p:txBody>
      </p:sp>
      <p:sp>
        <p:nvSpPr>
          <p:cNvPr id="116" name="Line 30"/>
          <p:cNvSpPr/>
          <p:nvPr/>
        </p:nvSpPr>
        <p:spPr>
          <a:xfrm>
            <a:off x="11063362" y="12051280"/>
            <a:ext cx="184320" cy="0"/>
          </a:xfrm>
          <a:prstGeom prst="line">
            <a:avLst/>
          </a:prstGeom>
          <a:ln>
            <a:solidFill>
              <a:srgbClr val="4A7EBB"/>
            </a:solidFill>
          </a:ln>
        </p:spPr>
      </p:sp>
      <p:sp>
        <p:nvSpPr>
          <p:cNvPr id="117" name="Line 31"/>
          <p:cNvSpPr/>
          <p:nvPr/>
        </p:nvSpPr>
        <p:spPr>
          <a:xfrm flipH="1" flipV="1">
            <a:off x="11245320" y="10072688"/>
            <a:ext cx="2362" cy="1978592"/>
          </a:xfrm>
          <a:prstGeom prst="line">
            <a:avLst/>
          </a:prstGeom>
          <a:ln>
            <a:solidFill>
              <a:srgbClr val="4A7EBB"/>
            </a:solidFill>
          </a:ln>
        </p:spPr>
      </p:sp>
      <p:sp>
        <p:nvSpPr>
          <p:cNvPr id="119" name="Line 33"/>
          <p:cNvSpPr/>
          <p:nvPr/>
        </p:nvSpPr>
        <p:spPr>
          <a:xfrm>
            <a:off x="11247682" y="12051280"/>
            <a:ext cx="0" cy="1889640"/>
          </a:xfrm>
          <a:prstGeom prst="line">
            <a:avLst/>
          </a:prstGeom>
          <a:ln>
            <a:solidFill>
              <a:srgbClr val="4A7EBB"/>
            </a:solidFill>
          </a:ln>
        </p:spPr>
      </p:sp>
      <p:sp>
        <p:nvSpPr>
          <p:cNvPr id="120" name="Line 34"/>
          <p:cNvSpPr/>
          <p:nvPr/>
        </p:nvSpPr>
        <p:spPr>
          <a:xfrm>
            <a:off x="11247682" y="13940920"/>
            <a:ext cx="379800" cy="0"/>
          </a:xfrm>
          <a:prstGeom prst="line">
            <a:avLst/>
          </a:prstGeom>
          <a:ln>
            <a:solidFill>
              <a:srgbClr val="4A7EBB"/>
            </a:solidFill>
          </a:ln>
        </p:spPr>
      </p:sp>
      <p:cxnSp>
        <p:nvCxnSpPr>
          <p:cNvPr id="3" name="Straight Connector 2"/>
          <p:cNvCxnSpPr/>
          <p:nvPr/>
        </p:nvCxnSpPr>
        <p:spPr>
          <a:xfrm>
            <a:off x="11245320" y="10072688"/>
            <a:ext cx="3798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5752988" y="10085894"/>
            <a:ext cx="6373743" cy="1169551"/>
          </a:xfrm>
          <a:prstGeom prst="rect">
            <a:avLst/>
          </a:prstGeom>
          <a:noFill/>
        </p:spPr>
        <p:txBody>
          <a:bodyPr wrap="square" rtlCol="0">
            <a:spAutoFit/>
          </a:bodyPr>
          <a:lstStyle/>
          <a:p>
            <a:r>
              <a:rPr lang="en-US" sz="1400" dirty="0" smtClean="0"/>
              <a:t>These plots were generated by subtracting the </a:t>
            </a:r>
            <a:r>
              <a:rPr lang="en-US" sz="1400" dirty="0" smtClean="0"/>
              <a:t>β = 3.5 normalized intensity fields from the β = 0 intensity fields for the 0.005 dB/cm/MHz and 1.0 dB/cm/MHz cases. </a:t>
            </a:r>
            <a:r>
              <a:rPr lang="en-US" sz="1400" dirty="0" smtClean="0"/>
              <a:t>Contour plots of the resulting matrix were made.</a:t>
            </a:r>
            <a:r>
              <a:rPr lang="en-US" sz="1400" dirty="0" smtClean="0"/>
              <a:t> Note that the magnitude of the differences is an order of magnitude lower for the 1.0 dB/cm/MHz case.</a:t>
            </a:r>
          </a:p>
        </p:txBody>
      </p:sp>
      <p:sp>
        <p:nvSpPr>
          <p:cNvPr id="121" name="CustomShape 12"/>
          <p:cNvSpPr/>
          <p:nvPr/>
        </p:nvSpPr>
        <p:spPr>
          <a:xfrm>
            <a:off x="25635828" y="5144084"/>
            <a:ext cx="167640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strike="noStrike" dirty="0">
                <a:solidFill>
                  <a:srgbClr val="000000"/>
                </a:solidFill>
                <a:latin typeface="Arial"/>
                <a:ea typeface="DejaVu Sans"/>
              </a:rPr>
              <a:t>α = 0.005 dB/cm/MHz </a:t>
            </a:r>
            <a:endParaRPr sz="1200" dirty="0"/>
          </a:p>
        </p:txBody>
      </p:sp>
      <p:sp>
        <p:nvSpPr>
          <p:cNvPr id="122" name="CustomShape 12"/>
          <p:cNvSpPr/>
          <p:nvPr/>
        </p:nvSpPr>
        <p:spPr>
          <a:xfrm>
            <a:off x="25825748" y="8351201"/>
            <a:ext cx="167640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strike="noStrike" dirty="0">
                <a:solidFill>
                  <a:srgbClr val="000000"/>
                </a:solidFill>
                <a:latin typeface="Arial"/>
                <a:ea typeface="DejaVu Sans"/>
              </a:rPr>
              <a:t>α = </a:t>
            </a:r>
            <a:r>
              <a:rPr lang="en-US" sz="1200" dirty="0" smtClean="0">
                <a:solidFill>
                  <a:srgbClr val="000000"/>
                </a:solidFill>
                <a:latin typeface="Arial"/>
                <a:ea typeface="DejaVu Sans"/>
              </a:rPr>
              <a:t>1.0</a:t>
            </a:r>
            <a:r>
              <a:rPr lang="en-US" sz="1200" strike="noStrike" dirty="0" smtClean="0">
                <a:solidFill>
                  <a:srgbClr val="000000"/>
                </a:solidFill>
                <a:latin typeface="Arial"/>
                <a:ea typeface="DejaVu Sans"/>
              </a:rPr>
              <a:t> </a:t>
            </a:r>
            <a:r>
              <a:rPr lang="en-US" sz="1200" strike="noStrike" dirty="0">
                <a:solidFill>
                  <a:srgbClr val="000000"/>
                </a:solidFill>
                <a:latin typeface="Arial"/>
                <a:ea typeface="DejaVu Sans"/>
              </a:rPr>
              <a:t>dB/cm/MHz </a:t>
            </a:r>
            <a:endParaRPr sz="1200" dirty="0"/>
          </a:p>
        </p:txBody>
      </p:sp>
      <p:sp>
        <p:nvSpPr>
          <p:cNvPr id="123" name="CustomShape 12"/>
          <p:cNvSpPr/>
          <p:nvPr/>
        </p:nvSpPr>
        <p:spPr>
          <a:xfrm>
            <a:off x="27771970" y="3555720"/>
            <a:ext cx="167640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dirty="0" smtClean="0">
                <a:solidFill>
                  <a:srgbClr val="000000"/>
                </a:solidFill>
                <a:latin typeface="Arial"/>
              </a:rPr>
              <a:t>Center Lateral Plane</a:t>
            </a:r>
            <a:endParaRPr sz="1200" dirty="0"/>
          </a:p>
        </p:txBody>
      </p:sp>
      <p:sp>
        <p:nvSpPr>
          <p:cNvPr id="124" name="CustomShape 12"/>
          <p:cNvSpPr/>
          <p:nvPr/>
        </p:nvSpPr>
        <p:spPr>
          <a:xfrm>
            <a:off x="30314626" y="3555720"/>
            <a:ext cx="1961894"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strike="noStrike" dirty="0" smtClean="0">
                <a:solidFill>
                  <a:srgbClr val="000000"/>
                </a:solidFill>
                <a:latin typeface="Arial"/>
                <a:ea typeface="DejaVu Sans"/>
              </a:rPr>
              <a:t>Center Elevation Plane</a:t>
            </a:r>
            <a:endParaRPr sz="1200" dirty="0"/>
          </a:p>
        </p:txBody>
      </p:sp>
      <p:cxnSp>
        <p:nvCxnSpPr>
          <p:cNvPr id="6" name="Straight Connector 5"/>
          <p:cNvCxnSpPr/>
          <p:nvPr/>
        </p:nvCxnSpPr>
        <p:spPr>
          <a:xfrm>
            <a:off x="27304895" y="5299143"/>
            <a:ext cx="1244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27427239" y="3787140"/>
            <a:ext cx="2149" cy="3059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7429388" y="3787140"/>
            <a:ext cx="3425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7427239" y="6844061"/>
            <a:ext cx="3425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27304895" y="8499811"/>
            <a:ext cx="1244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27427239" y="6977508"/>
            <a:ext cx="0" cy="15295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27429388" y="6970247"/>
            <a:ext cx="3425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a:off x="27427239" y="8507072"/>
            <a:ext cx="1" cy="1497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27427239" y="10004744"/>
            <a:ext cx="342582"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579600" y="3522699"/>
            <a:ext cx="13944600" cy="2031325"/>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t>The 3D intensity data were visualized using MATLAB and </a:t>
            </a:r>
            <a:r>
              <a:rPr lang="en-US" dirty="0" err="1" smtClean="0"/>
              <a:t>ParaView</a:t>
            </a:r>
            <a:r>
              <a:rPr lang="en-US" dirty="0" smtClean="0"/>
              <a:t>. Plots of the normalized axial intensities at the center lateral and elevation positions can be seen in the leftmost column. Contour plots of the normalized intensities generated with </a:t>
            </a:r>
            <a:r>
              <a:rPr lang="en-US" dirty="0" smtClean="0"/>
              <a:t>β = 0, 3.5, and 7</a:t>
            </a:r>
            <a:r>
              <a:rPr lang="en-US" dirty="0" smtClean="0"/>
              <a:t> were created in </a:t>
            </a:r>
            <a:r>
              <a:rPr lang="en-US" dirty="0" err="1" smtClean="0"/>
              <a:t>ParaView</a:t>
            </a:r>
            <a:r>
              <a:rPr lang="en-US" dirty="0" smtClean="0"/>
              <a:t> for </a:t>
            </a:r>
            <a:r>
              <a:rPr lang="el-GR" dirty="0" smtClean="0">
                <a:solidFill>
                  <a:srgbClr val="000000"/>
                </a:solidFill>
              </a:rPr>
              <a:t>α </a:t>
            </a:r>
            <a:r>
              <a:rPr lang="el-GR" dirty="0">
                <a:solidFill>
                  <a:srgbClr val="000000"/>
                </a:solidFill>
              </a:rPr>
              <a:t>= </a:t>
            </a:r>
            <a:r>
              <a:rPr lang="el-GR" dirty="0" smtClean="0">
                <a:solidFill>
                  <a:srgbClr val="000000"/>
                </a:solidFill>
              </a:rPr>
              <a:t>0.005</a:t>
            </a:r>
            <a:r>
              <a:rPr lang="en-US" dirty="0" smtClean="0">
                <a:solidFill>
                  <a:srgbClr val="000000"/>
                </a:solidFill>
              </a:rPr>
              <a:t>, 1.0, and 1.5</a:t>
            </a:r>
            <a:r>
              <a:rPr lang="el-GR" dirty="0" smtClean="0">
                <a:solidFill>
                  <a:srgbClr val="000000"/>
                </a:solidFill>
              </a:rPr>
              <a:t> </a:t>
            </a:r>
            <a:r>
              <a:rPr lang="en-US" dirty="0" smtClean="0">
                <a:solidFill>
                  <a:srgbClr val="000000"/>
                </a:solidFill>
              </a:rPr>
              <a:t>dB/cm/MHz cases. The highest intensity areas were colored red, while the lowest intensity locations were colored blue. A 5.20 cm long ruler protruding down from the top was added as a scale.</a:t>
            </a:r>
          </a:p>
          <a:p>
            <a:pPr marL="285750" indent="-285750">
              <a:buFont typeface="Arial" panose="020B0604020202020204" pitchFamily="34" charset="0"/>
              <a:buChar char="•"/>
            </a:pPr>
            <a:endParaRPr lang="en-US" dirty="0" smtClean="0">
              <a:solidFill>
                <a:srgbClr val="000000"/>
              </a:solidFill>
            </a:endParaRPr>
          </a:p>
          <a:p>
            <a:pPr marL="285750" indent="-285750">
              <a:buFont typeface="Arial" panose="020B0604020202020204" pitchFamily="34" charset="0"/>
              <a:buChar char="•"/>
            </a:pPr>
            <a:r>
              <a:rPr lang="en-US" dirty="0" smtClean="0">
                <a:solidFill>
                  <a:srgbClr val="000000"/>
                </a:solidFill>
              </a:rPr>
              <a:t>The effect of nonlinearity on intensity distribution appeared to be less pronounced for greater amounts of attenuation. Nonlinearity appeared to be negligible for an attenuation of 1.5 dB/cm/</a:t>
            </a:r>
            <a:r>
              <a:rPr lang="en-US" dirty="0" err="1" smtClean="0">
                <a:solidFill>
                  <a:srgbClr val="000000"/>
                </a:solidFill>
              </a:rPr>
              <a:t>MHz.</a:t>
            </a:r>
            <a:endParaRPr lang="en-US" dirty="0" smtClean="0">
              <a:solidFill>
                <a:srgbClr val="00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473</Words>
  <Application>Microsoft Office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DejaVu Sans</vt:lpstr>
      <vt:lpstr>StarSymbol</vt:lpstr>
      <vt:lpstr>Arial</vt:lpstr>
      <vt:lpstr>Calibri</vt:lpstr>
      <vt:lpstr>Times New Roman</vt:lpstr>
      <vt:lpstr>Verdana</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Rui</cp:lastModifiedBy>
  <cp:revision>28</cp:revision>
  <dcterms:modified xsi:type="dcterms:W3CDTF">2015-03-25T23:40:49Z</dcterms:modified>
</cp:coreProperties>
</file>