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60" r:id="rId5"/>
    <p:sldId id="261" r:id="rId6"/>
    <p:sldId id="262" r:id="rId7"/>
    <p:sldId id="259" r:id="rId8"/>
    <p:sldId id="264" r:id="rId9"/>
    <p:sldId id="266" r:id="rId10"/>
    <p:sldId id="265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181" autoAdjust="0"/>
  </p:normalViewPr>
  <p:slideViewPr>
    <p:cSldViewPr snapToGrid="0">
      <p:cViewPr varScale="1">
        <p:scale>
          <a:sx n="81" d="100"/>
          <a:sy n="81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C771D-92A0-47B1-8588-1C7AA0C1BA0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08AFF-1C65-4E6A-ACD9-43CDFFA0A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4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series of plots are all center</a:t>
            </a:r>
            <a:r>
              <a:rPr lang="en-US" baseline="0" dirty="0" smtClean="0"/>
              <a:t> trace plots -&gt; plots of axial intensities down the center of mesh.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08AFF-1C65-4E6A-ACD9-43CDFFA0A9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37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Attenuation</a:t>
            </a:r>
            <a:r>
              <a:rPr lang="en-US" baseline="0" dirty="0" smtClean="0"/>
              <a:t> differences between Field II and KZK sim? Match up slightly better for no attenuation cases for identical sim inputs when KZK sim run in linear mode.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08AFF-1C65-4E6A-ACD9-43CDFFA0A9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56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nonlinearity</a:t>
            </a:r>
            <a:r>
              <a:rPr lang="en-US" baseline="0" dirty="0" smtClean="0"/>
              <a:t> increases, the peak intensities occur at shallower depths. However, nonlinear affects are mitigated for greater attenuation levels.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08AFF-1C65-4E6A-ACD9-43CDFFA0A9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66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08AFF-1C65-4E6A-ACD9-43CDFFA0A9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7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Possible out-of-plane</a:t>
            </a:r>
            <a:r>
              <a:rPr lang="en-US" baseline="0" dirty="0" smtClean="0"/>
              <a:t> sources???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08AFF-1C65-4E6A-ACD9-43CDFFA0A9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09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08AFF-1C65-4E6A-ACD9-43CDFFA0A9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0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08AFF-1C65-4E6A-ACD9-43CDFFA0A9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6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0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0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0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3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9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1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6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5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5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6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Investigating Effects of Nonlinear Acoustic Propagation on Shear Wave Speed Estimates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Ningrui</a:t>
            </a:r>
            <a:r>
              <a:rPr lang="en-US" dirty="0" smtClean="0"/>
              <a:t> Li</a:t>
            </a:r>
          </a:p>
          <a:p>
            <a:r>
              <a:rPr lang="en-US" dirty="0" smtClean="0"/>
              <a:t>Lab Meeting, April 24,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0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97" y="6453"/>
            <a:ext cx="10515600" cy="1325563"/>
          </a:xfrm>
        </p:spPr>
        <p:txBody>
          <a:bodyPr/>
          <a:lstStyle/>
          <a:p>
            <a:r>
              <a:rPr lang="en-US" dirty="0" smtClean="0"/>
              <a:t>Intensity Fields with Increasing Nonlinearity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593" y="6393068"/>
            <a:ext cx="927212" cy="464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000" dirty="0" smtClean="0"/>
              <a:t>β</a:t>
            </a:r>
            <a:r>
              <a:rPr lang="en-US" sz="2000" dirty="0" smtClean="0"/>
              <a:t> = 3.5</a:t>
            </a:r>
            <a:endParaRPr lang="en-US" sz="2000" dirty="0"/>
          </a:p>
        </p:txBody>
      </p:sp>
      <p:pic>
        <p:nvPicPr>
          <p:cNvPr id="5122" name="Picture 2" descr="https://github.com/Ningrui-Li/nonlinear_acoustic/blob/master/presentations/nc_bmes_sympo/paraview_kzk_isocontours/a_0.005/c52_70mm_a_0.005_B_3.5_elevation.png?raw=tru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44" r="42055"/>
          <a:stretch/>
        </p:blipFill>
        <p:spPr bwMode="auto">
          <a:xfrm>
            <a:off x="1842549" y="1070759"/>
            <a:ext cx="1621300" cy="517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75635" y="1677878"/>
            <a:ext cx="0" cy="625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303813"/>
            <a:ext cx="81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4284" y="1677878"/>
            <a:ext cx="5576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1533" y="1261433"/>
            <a:ext cx="116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elevation</a:t>
            </a:r>
            <a:endParaRPr lang="en-US" dirty="0"/>
          </a:p>
        </p:txBody>
      </p:sp>
      <p:pic>
        <p:nvPicPr>
          <p:cNvPr id="5124" name="Picture 4" descr="https://github.com/Ningrui-Li/nonlinear_acoustic/blob/master/presentations/nc_bmes_sympo/paraview_kzk_isocontours/a_0.005/c52_70mm_a_0.005_B_0_elevation.png?raw=tru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2" r="42333"/>
          <a:stretch/>
        </p:blipFill>
        <p:spPr bwMode="auto">
          <a:xfrm>
            <a:off x="5122328" y="1070759"/>
            <a:ext cx="1608329" cy="517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472613" y="6393068"/>
            <a:ext cx="907758" cy="464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2000" dirty="0" smtClean="0"/>
              <a:t>β</a:t>
            </a:r>
            <a:r>
              <a:rPr lang="en-US" sz="2000" dirty="0" smtClean="0"/>
              <a:t> = 0.0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025894" y="2873760"/>
            <a:ext cx="534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-</a:t>
            </a:r>
            <a:endParaRPr lang="en-US" sz="9600" dirty="0"/>
          </a:p>
        </p:txBody>
      </p:sp>
      <p:sp>
        <p:nvSpPr>
          <p:cNvPr id="12" name="TextBox 11"/>
          <p:cNvSpPr txBox="1"/>
          <p:nvPr/>
        </p:nvSpPr>
        <p:spPr>
          <a:xfrm>
            <a:off x="7292702" y="2873760"/>
            <a:ext cx="534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=</a:t>
            </a:r>
            <a:endParaRPr lang="en-US" sz="9600" dirty="0"/>
          </a:p>
        </p:txBody>
      </p:sp>
      <p:pic>
        <p:nvPicPr>
          <p:cNvPr id="5126" name="Picture 6" descr="https://github.com/Ningrui-Li/nonlinear_acoustic/blob/master/presentations/nc_bmes_sympo/paraview_kzk_isocontours/a_0.005/diff_plots/c52_70mm_a_0.005_B_3.5_diff_elevation.png?raw=tru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6" r="22144"/>
          <a:stretch/>
        </p:blipFill>
        <p:spPr bwMode="auto">
          <a:xfrm>
            <a:off x="8583827" y="1070759"/>
            <a:ext cx="2721742" cy="517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0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Shear Wave Simulations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Imitated dyna*.mat intensity output file</a:t>
            </a:r>
          </a:p>
          <a:p>
            <a:pPr marL="685800" lvl="2">
              <a:spcBef>
                <a:spcPts val="1000"/>
              </a:spcBef>
            </a:pPr>
            <a:r>
              <a:rPr lang="en-US" sz="2800" dirty="0" smtClean="0"/>
              <a:t>Linearly interpolated </a:t>
            </a:r>
            <a:r>
              <a:rPr lang="en-US" sz="2800" dirty="0"/>
              <a:t>3D KZK sim intensity </a:t>
            </a:r>
            <a:r>
              <a:rPr lang="en-US" sz="2800" dirty="0" smtClean="0"/>
              <a:t>output </a:t>
            </a:r>
            <a:r>
              <a:rPr lang="en-US" sz="2800" dirty="0"/>
              <a:t>to uniformly spaced set of </a:t>
            </a:r>
            <a:r>
              <a:rPr lang="en-US" sz="2800" dirty="0" smtClean="0"/>
              <a:t>nodes</a:t>
            </a:r>
          </a:p>
          <a:p>
            <a:pPr marL="685800" lvl="2">
              <a:spcBef>
                <a:spcPts val="1000"/>
              </a:spcBef>
            </a:pPr>
            <a:r>
              <a:rPr lang="en-US" sz="2800" dirty="0" smtClean="0"/>
              <a:t>Exploited quarter symmetry → added boundary conditions and PMLs</a:t>
            </a:r>
            <a:endParaRPr lang="en-US" sz="3600" dirty="0" smtClean="0"/>
          </a:p>
          <a:p>
            <a:r>
              <a:rPr lang="en-US" sz="3600" dirty="0" smtClean="0"/>
              <a:t>Simulated ARFI excitation in LS-DYNA</a:t>
            </a:r>
          </a:p>
          <a:p>
            <a:pPr lvl="1"/>
            <a:r>
              <a:rPr lang="en-US" sz="3200" dirty="0" smtClean="0"/>
              <a:t>E = 3.0 </a:t>
            </a:r>
            <a:r>
              <a:rPr lang="en-US" sz="3200" dirty="0" err="1" smtClean="0"/>
              <a:t>kPa</a:t>
            </a:r>
            <a:r>
              <a:rPr lang="en-US" sz="3200" dirty="0" smtClean="0"/>
              <a:t>, </a:t>
            </a:r>
            <a:r>
              <a:rPr lang="el-GR" sz="3200" dirty="0" smtClean="0"/>
              <a:t>ν</a:t>
            </a:r>
            <a:r>
              <a:rPr lang="en-US" sz="3200" dirty="0" smtClean="0"/>
              <a:t> = 0.45 (quick runtimes)</a:t>
            </a:r>
          </a:p>
          <a:p>
            <a:pPr lvl="1"/>
            <a:r>
              <a:rPr lang="en-US" sz="3200" dirty="0" smtClean="0"/>
              <a:t>300 </a:t>
            </a:r>
            <a:r>
              <a:rPr lang="el-GR" sz="3200" dirty="0" smtClean="0"/>
              <a:t>μ</a:t>
            </a:r>
            <a:r>
              <a:rPr lang="en-US" sz="3200" dirty="0" smtClean="0"/>
              <a:t>s excitation duration, 25 </a:t>
            </a:r>
            <a:r>
              <a:rPr lang="en-US" sz="3200" dirty="0" err="1" smtClean="0"/>
              <a:t>ms</a:t>
            </a:r>
            <a:r>
              <a:rPr lang="en-US" sz="3200" dirty="0" smtClean="0"/>
              <a:t> total duration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76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Axial Displacements Plot</a:t>
            </a:r>
            <a:endParaRPr lang="en-US" dirty="0"/>
          </a:p>
        </p:txBody>
      </p:sp>
      <p:pic>
        <p:nvPicPr>
          <p:cNvPr id="6146" name="Picture 2" descr="https://github.com/Ningrui-Li/nonlinear_acoustic/blob/master/sws/axial_displacements_v_tracking_pos.png?raw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977" y="1373981"/>
            <a:ext cx="6816045" cy="511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61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Time-to-Peak Shear Wave Speed Estimation</a:t>
            </a:r>
            <a:endParaRPr lang="en-US" dirty="0"/>
          </a:p>
        </p:txBody>
      </p:sp>
      <p:pic>
        <p:nvPicPr>
          <p:cNvPr id="7170" name="Picture 2" descr="sws_ttp_foc70_a0.300_B3.5_depth70.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383" y="1328130"/>
            <a:ext cx="6985233" cy="523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9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SWS Calculation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shear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modulus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𝑆𝑊𝑆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𝑆𝑊𝑆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3000 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Pa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2(1+0.45)(1030</m:t>
                              </m:r>
                              <m:f>
                                <m:fPr>
                                  <m:ctrl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kg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e>
                                    <m:sup>
                                      <m:r>
                                        <m:rPr>
                                          <m:nor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𝑆𝑊𝑆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77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SWS Measurements at Different Focal Depths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6" r="6935"/>
          <a:stretch/>
        </p:blipFill>
        <p:spPr>
          <a:xfrm>
            <a:off x="368135" y="1690687"/>
            <a:ext cx="5407231" cy="45648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" r="7833"/>
          <a:stretch/>
        </p:blipFill>
        <p:spPr>
          <a:xfrm>
            <a:off x="6245431" y="1690686"/>
            <a:ext cx="5451764" cy="456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if varying the degree of nonlinearity in acoustic propagation causes changes in shear wave speed estimates at different focal depths.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Generate intensity fields using 3D KZK simulation with various attenuation and nonlinearity coefficients</a:t>
            </a:r>
            <a:r>
              <a:rPr lang="en-US" dirty="0" smtClean="0">
                <a:latin typeface="Arial"/>
              </a:rPr>
              <a:t>.</a:t>
            </a:r>
          </a:p>
          <a:p>
            <a:endParaRPr lang="en-US" dirty="0">
              <a:latin typeface="Arial"/>
            </a:endParaRPr>
          </a:p>
          <a:p>
            <a:r>
              <a:rPr lang="en-US" dirty="0">
                <a:latin typeface="Arial"/>
              </a:rPr>
              <a:t>Simulate stresses and corresponding axial </a:t>
            </a:r>
            <a:r>
              <a:rPr lang="en-US" dirty="0" smtClean="0">
                <a:latin typeface="Arial"/>
              </a:rPr>
              <a:t>displacements using </a:t>
            </a:r>
            <a:r>
              <a:rPr lang="en-US" dirty="0">
                <a:latin typeface="Arial"/>
              </a:rPr>
              <a:t>LS-DYNA and FEM post-processing tools.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– Generating Intensity Fields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0630" y="1825625"/>
                <a:ext cx="10515600" cy="4351338"/>
              </a:xfrm>
            </p:spPr>
            <p:txBody>
              <a:bodyPr/>
              <a:lstStyle/>
              <a:p>
                <a:r>
                  <a:rPr lang="en-US" sz="2400" dirty="0" smtClean="0"/>
                  <a:t>Simulated C5-2 using Field II</a:t>
                </a:r>
              </a:p>
              <a:p>
                <a:pPr lvl="1"/>
                <a:r>
                  <a:rPr lang="en-US" sz="2000" dirty="0" smtClean="0"/>
                  <a:t>2.36 MHz, 7 cycles</a:t>
                </a:r>
                <a:r>
                  <a:rPr lang="en-US" sz="2000" dirty="0"/>
                  <a:t>,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~4×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Pa</m:t>
                    </m:r>
                  </m:oMath>
                </a14:m>
                <a:r>
                  <a:rPr lang="en-US" sz="2000" dirty="0" smtClean="0"/>
                  <a:t> amplitude</a:t>
                </a:r>
              </a:p>
              <a:p>
                <a:pPr lvl="1"/>
                <a:r>
                  <a:rPr lang="en-US" sz="2000" dirty="0" smtClean="0"/>
                  <a:t>30 mm and 70 mm focal depths</a:t>
                </a:r>
              </a:p>
              <a:p>
                <a:endParaRPr lang="en-US" sz="2400" dirty="0" smtClean="0"/>
              </a:p>
              <a:p>
                <a:r>
                  <a:rPr lang="el-GR" sz="2400" dirty="0" smtClean="0"/>
                  <a:t>α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 </a:t>
                </a:r>
                <a:r>
                  <a:rPr lang="en-US" sz="2400" dirty="0" smtClean="0"/>
                  <a:t>[0.005, 0.3, 0.45, 1.0, 1.5] dB/cm/MHz</a:t>
                </a:r>
              </a:p>
              <a:p>
                <a:endParaRPr lang="en-US" sz="2400" dirty="0" smtClean="0"/>
              </a:p>
              <a:p>
                <a:r>
                  <a:rPr lang="el-GR" sz="2400" dirty="0" smtClean="0"/>
                  <a:t>β </a:t>
                </a:r>
                <a:r>
                  <a:rPr lang="en-US" sz="2400" dirty="0" smtClean="0"/>
                  <a:t>= [0.0, 3.5, 7.0]</a:t>
                </a:r>
              </a:p>
              <a:p>
                <a:endParaRPr lang="en-US" sz="2400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630" y="1825625"/>
                <a:ext cx="10515600" cy="4351338"/>
              </a:xfrm>
              <a:blipFill rotWithShape="0">
                <a:blip r:embed="rId2"/>
                <a:stretch>
                  <a:fillRect l="-75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github.com/Ningrui-Li/nonlinear_acoustic/blob/master/presentations/nc_bmes_sympo/nonlinear_wave_through_time.png?raw=tru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5" r="8210" b="1482"/>
          <a:stretch/>
        </p:blipFill>
        <p:spPr bwMode="auto">
          <a:xfrm>
            <a:off x="6276110" y="1726175"/>
            <a:ext cx="5261956" cy="455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78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with Field II – 30 mm Focus</a:t>
            </a:r>
            <a:endParaRPr lang="en-US" dirty="0"/>
          </a:p>
        </p:txBody>
      </p:sp>
      <p:pic>
        <p:nvPicPr>
          <p:cNvPr id="2050" name="Picture 2" descr="https://raw.githubusercontent.com/Ningrui-Li/nonlinear_acoustic/master/comparisons/focus30mm/linear_compare/field_kzk_centertrace_c52_30mm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695" y="1319738"/>
            <a:ext cx="7249763" cy="543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5389" y="1878676"/>
            <a:ext cx="4314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Axial intensities down the center (</a:t>
            </a:r>
            <a:r>
              <a:rPr lang="en-US" sz="2400" dirty="0" err="1" smtClean="0"/>
              <a:t>lat</a:t>
            </a:r>
            <a:r>
              <a:rPr lang="en-US" sz="2400" dirty="0" smtClean="0"/>
              <a:t> = 0mm, </a:t>
            </a:r>
            <a:r>
              <a:rPr lang="en-US" sz="2400" dirty="0" err="1" smtClean="0"/>
              <a:t>ele</a:t>
            </a:r>
            <a:r>
              <a:rPr lang="en-US" sz="2400" dirty="0" smtClean="0"/>
              <a:t> = 0mm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 smtClean="0"/>
              <a:t>α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0.005 dB/cm/MHz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 smtClean="0"/>
              <a:t>β </a:t>
            </a:r>
            <a:r>
              <a:rPr lang="en-US" sz="2400" dirty="0"/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349807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with Field II – 70 mm Focus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52893" y="6012312"/>
            <a:ext cx="3243350" cy="446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 smtClean="0"/>
              <a:t>α</a:t>
            </a:r>
            <a:r>
              <a:rPr lang="en-US" dirty="0" smtClean="0"/>
              <a:t> = 0.45 dB/cm/MHz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1005" y="6012312"/>
            <a:ext cx="2559035" cy="44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α</a:t>
            </a:r>
            <a:r>
              <a:rPr lang="en-US" dirty="0" smtClean="0"/>
              <a:t> = </a:t>
            </a:r>
            <a:r>
              <a:rPr lang="en-US" dirty="0" smtClean="0"/>
              <a:t>0 </a:t>
            </a:r>
            <a:r>
              <a:rPr lang="en-US" dirty="0" smtClean="0"/>
              <a:t>dB/cm/MHz</a:t>
            </a:r>
            <a:endParaRPr lang="en-US" dirty="0"/>
          </a:p>
        </p:txBody>
      </p:sp>
      <p:pic>
        <p:nvPicPr>
          <p:cNvPr id="1026" name="Picture 2" descr="Center Trace Plot, Linear KZK and Field II Sims, 70 mm Focu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00" y="1462337"/>
            <a:ext cx="5624046" cy="449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enter Trace Plot, Linear KZK and Field II Sims, 70 mm Focu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546" y="1462337"/>
            <a:ext cx="5624045" cy="449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3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Intensity Fields with Increasing Nonlinearity</a:t>
            </a:r>
            <a:endParaRPr lang="en-US" dirty="0"/>
          </a:p>
        </p:txBody>
      </p:sp>
      <p:pic>
        <p:nvPicPr>
          <p:cNvPr id="4098" name="Picture 2" descr="kzk_centertrace_c52_70mm_a_0.0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2" y="1587056"/>
            <a:ext cx="6030128" cy="452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kzk_centertrace_c52_70mm_a_1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587056"/>
            <a:ext cx="6030129" cy="452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6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394" y="206166"/>
            <a:ext cx="10515600" cy="751552"/>
          </a:xfrm>
        </p:spPr>
        <p:txBody>
          <a:bodyPr/>
          <a:lstStyle/>
          <a:p>
            <a:r>
              <a:rPr lang="en-US" dirty="0" smtClean="0"/>
              <a:t>Intensity Fields with Increasing Nonlinearity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7095" y="6291945"/>
            <a:ext cx="1206338" cy="3936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l-GR" dirty="0" smtClean="0"/>
              <a:t>β</a:t>
            </a:r>
            <a:r>
              <a:rPr lang="en-US" dirty="0" smtClean="0"/>
              <a:t> = 3.5</a:t>
            </a:r>
            <a:endParaRPr lang="en-US" dirty="0"/>
          </a:p>
        </p:txBody>
      </p:sp>
      <p:pic>
        <p:nvPicPr>
          <p:cNvPr id="2052" name="Picture 4" descr="https://github.com/Ningrui-Li/nonlinear_acoustic/blob/master/presentations/nc_bmes_sympo/paraview_kzk_isocontours/a_0.005/c52_70mm_a_0.005_B_0_lateral.png?raw=tru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0" r="37817"/>
          <a:stretch/>
        </p:blipFill>
        <p:spPr bwMode="auto">
          <a:xfrm>
            <a:off x="1446826" y="1463585"/>
            <a:ext cx="2113811" cy="456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raw.githubusercontent.com/Ningrui-Li/nonlinear_acoustic/master/presentations/nc_bmes_sympo/paraview_kzk_isocontours/a_0.005/c52_70mm_a_0.005_B_3.5_latera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29" r="38252"/>
          <a:stretch/>
        </p:blipFill>
        <p:spPr bwMode="auto">
          <a:xfrm>
            <a:off x="4649402" y="1463585"/>
            <a:ext cx="2021725" cy="456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raw.githubusercontent.com/Ningrui-Li/nonlinear_acoustic/master/presentations/nc_bmes_sympo/paraview_kzk_isocontours/a_0.005/c52_70mm_a_0.005_B_7_latera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4" r="23146"/>
          <a:stretch/>
        </p:blipFill>
        <p:spPr bwMode="auto">
          <a:xfrm>
            <a:off x="7759893" y="1463585"/>
            <a:ext cx="3320617" cy="456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898367" y="6291945"/>
            <a:ext cx="1206338" cy="393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dirty="0" smtClean="0"/>
              <a:t>β</a:t>
            </a:r>
            <a:r>
              <a:rPr lang="en-US" dirty="0" smtClean="0"/>
              <a:t> = 0.0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213863" y="6291945"/>
            <a:ext cx="1206338" cy="393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dirty="0" smtClean="0"/>
              <a:t>β</a:t>
            </a:r>
            <a:r>
              <a:rPr lang="en-US" dirty="0" smtClean="0"/>
              <a:t> = 7.0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1255" y="871829"/>
            <a:ext cx="501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70 mm focus, </a:t>
            </a:r>
            <a:r>
              <a:rPr lang="el-GR" sz="2400" dirty="0" smtClean="0"/>
              <a:t>α</a:t>
            </a:r>
            <a:r>
              <a:rPr lang="en-US" sz="2400" dirty="0" smtClean="0"/>
              <a:t> = 0.005 dB/cm/MHz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5635" y="1677878"/>
            <a:ext cx="0" cy="625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2303813"/>
            <a:ext cx="81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64284" y="1677878"/>
            <a:ext cx="5576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1533" y="1261433"/>
            <a:ext cx="81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4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394" y="206166"/>
            <a:ext cx="10515600" cy="751552"/>
          </a:xfrm>
        </p:spPr>
        <p:txBody>
          <a:bodyPr/>
          <a:lstStyle/>
          <a:p>
            <a:r>
              <a:rPr lang="en-US" dirty="0" smtClean="0"/>
              <a:t>Intensity Fields with Increasing Nonlinearity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0330" y="6291945"/>
            <a:ext cx="1099866" cy="3936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l-GR" dirty="0" smtClean="0"/>
              <a:t>β</a:t>
            </a:r>
            <a:r>
              <a:rPr lang="en-US" dirty="0" smtClean="0"/>
              <a:t> = 3.5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68025" y="6291945"/>
            <a:ext cx="1206338" cy="393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dirty="0" smtClean="0"/>
              <a:t>β</a:t>
            </a:r>
            <a:r>
              <a:rPr lang="en-US" dirty="0" smtClean="0"/>
              <a:t> = 0.0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264262" y="6291945"/>
            <a:ext cx="1206338" cy="393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dirty="0" smtClean="0"/>
              <a:t>β</a:t>
            </a:r>
            <a:r>
              <a:rPr lang="en-US" dirty="0" smtClean="0"/>
              <a:t> = 7.0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89226" y="874716"/>
            <a:ext cx="434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70 mm focus, </a:t>
            </a:r>
            <a:r>
              <a:rPr lang="el-GR" sz="2400" dirty="0" smtClean="0"/>
              <a:t>α</a:t>
            </a:r>
            <a:r>
              <a:rPr lang="en-US" sz="2400" dirty="0" smtClean="0"/>
              <a:t> = 1.0 dB/cm/MHz</a:t>
            </a:r>
            <a:endParaRPr lang="en-US" sz="2400" dirty="0"/>
          </a:p>
        </p:txBody>
      </p:sp>
      <p:pic>
        <p:nvPicPr>
          <p:cNvPr id="3074" name="Picture 2" descr="https://github.com/Ningrui-Li/nonlinear_acoustic/blob/master/presentations/nc_bmes_sympo/paraview_kzk_isocontours/a_1.0/c52_70mm_a_1.0_B_0_lateral.png?raw=tru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4" r="33367"/>
          <a:stretch/>
        </p:blipFill>
        <p:spPr bwMode="auto">
          <a:xfrm>
            <a:off x="1453162" y="1463585"/>
            <a:ext cx="2036064" cy="456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github.com/Ningrui-Li/nonlinear_acoustic/blob/master/presentations/nc_bmes_sympo/paraview_kzk_isocontours/a_1.0/c52_70mm_a_1.0_B_3.5_lateral.png?raw=tru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6" r="33489"/>
          <a:stretch/>
        </p:blipFill>
        <p:spPr bwMode="auto">
          <a:xfrm>
            <a:off x="4641118" y="1463585"/>
            <a:ext cx="2038290" cy="457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github.com/Ningrui-Li/nonlinear_acoustic/blob/master/presentations/nc_bmes_sympo/paraview_kzk_isocontours/a_1.0/c52_70mm_a_1.0_B_7_lateral.png?raw=tru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8" r="33406"/>
          <a:stretch/>
        </p:blipFill>
        <p:spPr bwMode="auto">
          <a:xfrm>
            <a:off x="7831300" y="1463585"/>
            <a:ext cx="2072262" cy="456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275635" y="1677878"/>
            <a:ext cx="0" cy="625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2303813"/>
            <a:ext cx="81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4284" y="1677878"/>
            <a:ext cx="5576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1533" y="1261433"/>
            <a:ext cx="81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373</Words>
  <Application>Microsoft Office PowerPoint</Application>
  <PresentationFormat>Widescreen</PresentationFormat>
  <Paragraphs>76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Investigating Effects of Nonlinear Acoustic Propagation on Shear Wave Speed Estimates</vt:lpstr>
      <vt:lpstr>Objectives</vt:lpstr>
      <vt:lpstr>Methods</vt:lpstr>
      <vt:lpstr>Methods – Generating Intensity Fields</vt:lpstr>
      <vt:lpstr>Validation with Field II – 30 mm Focus</vt:lpstr>
      <vt:lpstr>Validation with Field II – 70 mm Focus</vt:lpstr>
      <vt:lpstr>Intensity Fields with Increasing Nonlinearity</vt:lpstr>
      <vt:lpstr>Intensity Fields with Increasing Nonlinearity</vt:lpstr>
      <vt:lpstr>Intensity Fields with Increasing Nonlinearity</vt:lpstr>
      <vt:lpstr>Intensity Fields with Increasing Nonlinearity</vt:lpstr>
      <vt:lpstr>Methods – Shear Wave Simulations</vt:lpstr>
      <vt:lpstr>Axial Displacements Plot</vt:lpstr>
      <vt:lpstr>Time-to-Peak Shear Wave Speed Estimation</vt:lpstr>
      <vt:lpstr>Expected SWS Calculation</vt:lpstr>
      <vt:lpstr>SWS Measurements at Different Focal Depths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Shear Wave Speeds from 3D KZK Simulation</dc:title>
  <dc:creator>Rui</dc:creator>
  <cp:lastModifiedBy>Rui</cp:lastModifiedBy>
  <cp:revision>75</cp:revision>
  <dcterms:created xsi:type="dcterms:W3CDTF">2015-04-23T03:30:25Z</dcterms:created>
  <dcterms:modified xsi:type="dcterms:W3CDTF">2015-04-23T22:06:51Z</dcterms:modified>
</cp:coreProperties>
</file>