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0" r:id="rId5"/>
    <p:sldId id="261" r:id="rId6"/>
    <p:sldId id="262" r:id="rId7"/>
    <p:sldId id="259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41" autoAdjust="0"/>
  </p:normalViewPr>
  <p:slideViewPr>
    <p:cSldViewPr snapToGrid="0">
      <p:cViewPr varScale="1">
        <p:scale>
          <a:sx n="60" d="100"/>
          <a:sy n="6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771D-92A0-47B1-8588-1C7AA0C1BA0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08AFF-1C65-4E6A-ACD9-43CDFFA0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of this project is use simulations to investigate whether the effects of nonlinear acoustic propagation explains the depth dependence observed in shear wave speed measurements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1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Reminder to mention </a:t>
            </a:r>
            <a:r>
              <a:rPr lang="en-US" dirty="0" err="1" smtClean="0"/>
              <a:t>Gianmarco</a:t>
            </a:r>
            <a:r>
              <a:rPr lang="en-US" dirty="0" smtClean="0"/>
              <a:t> has updated 3D</a:t>
            </a:r>
            <a:r>
              <a:rPr lang="en-US" baseline="0" dirty="0" smtClean="0"/>
              <a:t> KZK sim code that has quarter symmetry mode + written in C, so it should have a much quicker runtime. He is also working on a parallel version of the KZK sim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 the KZK sim in linear mode (beta = 0)</a:t>
            </a:r>
            <a:r>
              <a:rPr lang="en-US" baseline="0" dirty="0" smtClean="0"/>
              <a:t> to compare w/ Field </a:t>
            </a:r>
            <a:r>
              <a:rPr lang="en-US" baseline="0" smtClean="0"/>
              <a:t>II intensity field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series of plots are all center</a:t>
            </a:r>
            <a:r>
              <a:rPr lang="en-US" baseline="0" dirty="0" smtClean="0"/>
              <a:t> trace plots -&gt; plots of axial intensities down the center of </a:t>
            </a:r>
            <a:r>
              <a:rPr lang="en-US" baseline="0" dirty="0" smtClean="0"/>
              <a:t>mesh (intersection of lateral and </a:t>
            </a:r>
            <a:r>
              <a:rPr lang="en-US" baseline="0" dirty="0" err="1" smtClean="0"/>
              <a:t>elevational</a:t>
            </a:r>
            <a:r>
              <a:rPr lang="en-US" baseline="0" dirty="0" smtClean="0"/>
              <a:t> axes)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Differences in attenuation calculations between </a:t>
            </a:r>
            <a:r>
              <a:rPr lang="en-US" baseline="0" dirty="0" smtClean="0"/>
              <a:t>Field II and KZK sim? Match </a:t>
            </a:r>
            <a:r>
              <a:rPr lang="en-US" baseline="0" dirty="0" smtClean="0"/>
              <a:t>up slightly better </a:t>
            </a:r>
            <a:r>
              <a:rPr lang="en-US" baseline="0" dirty="0" smtClean="0"/>
              <a:t>for no attenuation cases for identical sim inputs when KZK sim run in linear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nonlinearity</a:t>
            </a:r>
            <a:r>
              <a:rPr lang="en-US" baseline="0" dirty="0" smtClean="0"/>
              <a:t> increases, the peak intensities occur at shallower depths. However, nonlinear affects are mitigated for greater attenuation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nonlinearity</a:t>
            </a:r>
            <a:r>
              <a:rPr lang="en-US" baseline="0" dirty="0" smtClean="0"/>
              <a:t> increases, the peak intensities occur at shallower and more laterally offset positions.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if</a:t>
            </a:r>
            <a:r>
              <a:rPr lang="en-US" baseline="0" dirty="0" smtClean="0"/>
              <a:t> the attenuation is high enough, the amplitude of the sound waves is reduced, and nonlinear effects are no longer as influential.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out-of-plane</a:t>
            </a:r>
            <a:r>
              <a:rPr lang="en-US" baseline="0" dirty="0" smtClean="0"/>
              <a:t> sources</a:t>
            </a:r>
            <a:r>
              <a:rPr lang="en-US" baseline="0" dirty="0" smtClean="0"/>
              <a:t>??? Though changes are very miniscule.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Investigating Effects of Nonlinear Acoustic Propagation on Shear Wave Speed Estimates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Ningrui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Lab Meeting, April 24,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97" y="6453"/>
            <a:ext cx="10515600" cy="1325563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593" y="6393068"/>
            <a:ext cx="927212" cy="464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/>
              <a:t>β</a:t>
            </a:r>
            <a:r>
              <a:rPr lang="en-US" sz="2000" dirty="0" smtClean="0"/>
              <a:t> = 3.5</a:t>
            </a:r>
            <a:endParaRPr lang="en-US" sz="2000" dirty="0"/>
          </a:p>
        </p:txBody>
      </p:sp>
      <p:pic>
        <p:nvPicPr>
          <p:cNvPr id="5122" name="Picture 2" descr="https://github.com/Ningrui-Li/nonlinear_acoustic/blob/master/presentations/nc_bmes_sympo/paraview_kzk_isocontours/a_0.005/c52_70mm_a_0.005_B_3.5_elevation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4" r="42055"/>
          <a:stretch/>
        </p:blipFill>
        <p:spPr bwMode="auto">
          <a:xfrm>
            <a:off x="1842549" y="1070759"/>
            <a:ext cx="1621300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533" y="1261433"/>
            <a:ext cx="116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elevation</a:t>
            </a:r>
            <a:endParaRPr lang="en-US" dirty="0"/>
          </a:p>
        </p:txBody>
      </p:sp>
      <p:pic>
        <p:nvPicPr>
          <p:cNvPr id="5124" name="Picture 4" descr="https://github.com/Ningrui-Li/nonlinear_acoustic/blob/master/presentations/nc_bmes_sympo/paraview_kzk_isocontours/a_0.005/c52_70mm_a_0.005_B_0_elevation.png?raw=tr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2" r="42333"/>
          <a:stretch/>
        </p:blipFill>
        <p:spPr bwMode="auto">
          <a:xfrm>
            <a:off x="5122328" y="1070759"/>
            <a:ext cx="1608329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472613" y="6393068"/>
            <a:ext cx="907758" cy="46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000" dirty="0" smtClean="0"/>
              <a:t>β</a:t>
            </a:r>
            <a:r>
              <a:rPr lang="en-US" sz="2000" dirty="0" smtClean="0"/>
              <a:t> = 0.0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25894" y="2873760"/>
            <a:ext cx="53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-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2702" y="2873760"/>
            <a:ext cx="53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pic>
        <p:nvPicPr>
          <p:cNvPr id="5126" name="Picture 6" descr="https://github.com/Ningrui-Li/nonlinear_acoustic/blob/master/presentations/nc_bmes_sympo/paraview_kzk_isocontours/a_0.005/diff_plots/c52_70mm_a_0.005_B_3.5_diff_elevation.png?raw=tru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r="22144"/>
          <a:stretch/>
        </p:blipFill>
        <p:spPr bwMode="auto">
          <a:xfrm>
            <a:off x="8583827" y="1070759"/>
            <a:ext cx="2721742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Shear Wave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Imitated dyna*.mat intensity output file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Linearly interpolated </a:t>
            </a:r>
            <a:r>
              <a:rPr lang="en-US" sz="2800" dirty="0"/>
              <a:t>3D KZK sim intensity </a:t>
            </a:r>
            <a:r>
              <a:rPr lang="en-US" sz="2800" dirty="0" smtClean="0"/>
              <a:t>output </a:t>
            </a:r>
            <a:r>
              <a:rPr lang="en-US" sz="2800" dirty="0"/>
              <a:t>to uniformly spaced set of </a:t>
            </a:r>
            <a:r>
              <a:rPr lang="en-US" sz="2800" dirty="0" smtClean="0"/>
              <a:t>nodes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Exploited quarter symmetry → added boundary conditions and PMLs</a:t>
            </a:r>
            <a:endParaRPr lang="en-US" sz="3600" dirty="0" smtClean="0"/>
          </a:p>
          <a:p>
            <a:r>
              <a:rPr lang="en-US" sz="3600" dirty="0" smtClean="0"/>
              <a:t>Simulated ARFI excitation in LS-DYNA</a:t>
            </a:r>
          </a:p>
          <a:p>
            <a:pPr lvl="1"/>
            <a:r>
              <a:rPr lang="en-US" sz="3200" dirty="0" smtClean="0"/>
              <a:t>E = 3.0 </a:t>
            </a:r>
            <a:r>
              <a:rPr lang="en-US" sz="3200" dirty="0" err="1" smtClean="0"/>
              <a:t>kPa</a:t>
            </a:r>
            <a:r>
              <a:rPr lang="en-US" sz="3200" dirty="0" smtClean="0"/>
              <a:t>, </a:t>
            </a:r>
            <a:r>
              <a:rPr lang="el-GR" sz="3200" dirty="0" smtClean="0"/>
              <a:t>ν</a:t>
            </a:r>
            <a:r>
              <a:rPr lang="en-US" sz="3200" dirty="0" smtClean="0"/>
              <a:t> = 0.45 (quick runtimes)</a:t>
            </a:r>
          </a:p>
          <a:p>
            <a:pPr lvl="1"/>
            <a:r>
              <a:rPr lang="en-US" sz="3200" dirty="0" smtClean="0"/>
              <a:t>300 </a:t>
            </a:r>
            <a:r>
              <a:rPr lang="el-GR" sz="3200" dirty="0" smtClean="0"/>
              <a:t>μ</a:t>
            </a:r>
            <a:r>
              <a:rPr lang="en-US" sz="3200" dirty="0" smtClean="0"/>
              <a:t>s excitation duration, 25 </a:t>
            </a:r>
            <a:r>
              <a:rPr lang="en-US" sz="3200" dirty="0" err="1" smtClean="0"/>
              <a:t>ms</a:t>
            </a:r>
            <a:r>
              <a:rPr lang="en-US" sz="3200" dirty="0" smtClean="0"/>
              <a:t> total duration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Axial Displacements Plot</a:t>
            </a:r>
            <a:endParaRPr lang="en-US" dirty="0"/>
          </a:p>
        </p:txBody>
      </p:sp>
      <p:pic>
        <p:nvPicPr>
          <p:cNvPr id="6146" name="Picture 2" descr="https://github.com/Ningrui-Li/nonlinear_acoustic/blob/master/sws/axial_displacements_v_tracking_pos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77" y="1373981"/>
            <a:ext cx="6816045" cy="51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Time-to-Peak Shear Wave Speed Estimation</a:t>
            </a:r>
            <a:endParaRPr lang="en-US" dirty="0"/>
          </a:p>
        </p:txBody>
      </p:sp>
      <p:pic>
        <p:nvPicPr>
          <p:cNvPr id="7170" name="Picture 2" descr="sws_ttp_foc70_a0.300_B3.5_depth70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83" y="1328130"/>
            <a:ext cx="6985233" cy="52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SWS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shear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modulus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𝑆𝑊𝑆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3000 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2(1+0.45)(1030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kg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SWS Measurements at Different Focal Depths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 r="6935"/>
          <a:stretch/>
        </p:blipFill>
        <p:spPr>
          <a:xfrm>
            <a:off x="368135" y="1690687"/>
            <a:ext cx="5407231" cy="4564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r="7833"/>
          <a:stretch/>
        </p:blipFill>
        <p:spPr>
          <a:xfrm>
            <a:off x="6245431" y="1690686"/>
            <a:ext cx="5451764" cy="45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the degree of nonlinearity causes peak intensities to shift to shallower, laterally offset positions.</a:t>
            </a:r>
          </a:p>
          <a:p>
            <a:endParaRPr lang="en-US" dirty="0"/>
          </a:p>
          <a:p>
            <a:r>
              <a:rPr lang="en-US" dirty="0" smtClean="0"/>
              <a:t>The effects of nonlinearity were greatly dampened for attenuations of around 1.0 to 1.5 dB/cm/</a:t>
            </a:r>
            <a:r>
              <a:rPr lang="en-US" dirty="0" err="1" smtClean="0"/>
              <a:t>MHz.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Shear wave speeds vary slightly when measured using different focal depths.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3D KZK simulation results using Field II, k-Wave, and experimental data.</a:t>
            </a:r>
          </a:p>
          <a:p>
            <a:endParaRPr lang="en-US" dirty="0"/>
          </a:p>
          <a:p>
            <a:r>
              <a:rPr lang="en-US" dirty="0" smtClean="0"/>
              <a:t>Simulating intensity fields and corresponding shear waves for a range of focal depths, as well as in media with different material properties.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varying the degree of nonlinearity in acoustic propagation causes changes in shear wave speed estimates at different focal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Generate intensity fields using 3D KZK simulation with various attenuation and nonlinearity coefficients</a:t>
            </a:r>
            <a:r>
              <a:rPr lang="en-US" dirty="0" smtClean="0">
                <a:latin typeface="Arial"/>
              </a:rPr>
              <a:t>.</a:t>
            </a:r>
          </a:p>
          <a:p>
            <a:endParaRPr lang="en-US" dirty="0">
              <a:latin typeface="Arial"/>
            </a:endParaRPr>
          </a:p>
          <a:p>
            <a:r>
              <a:rPr lang="en-US" dirty="0">
                <a:latin typeface="Arial"/>
              </a:rPr>
              <a:t>Simulate stresses and corresponding axial </a:t>
            </a:r>
            <a:r>
              <a:rPr lang="en-US" dirty="0" smtClean="0">
                <a:latin typeface="Arial"/>
              </a:rPr>
              <a:t>displacements using </a:t>
            </a:r>
            <a:r>
              <a:rPr lang="en-US" dirty="0">
                <a:latin typeface="Arial"/>
              </a:rPr>
              <a:t>LS-DYNA and FEM post-processing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Generating Intensity Fields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630" y="1825625"/>
                <a:ext cx="10515600" cy="4351338"/>
              </a:xfrm>
            </p:spPr>
            <p:txBody>
              <a:bodyPr/>
              <a:lstStyle/>
              <a:p>
                <a:r>
                  <a:rPr lang="en-US" sz="2400" dirty="0" smtClean="0"/>
                  <a:t>Simulated C5-2 using Field II</a:t>
                </a:r>
              </a:p>
              <a:p>
                <a:pPr lvl="1"/>
                <a:r>
                  <a:rPr lang="en-US" sz="2000" dirty="0" smtClean="0"/>
                  <a:t>2.36 MHz, 7 cycles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r>
                  <a:rPr lang="en-US" sz="2000" dirty="0" smtClean="0"/>
                  <a:t> amplitude</a:t>
                </a:r>
              </a:p>
              <a:p>
                <a:pPr lvl="1"/>
                <a:r>
                  <a:rPr lang="en-US" sz="2000" dirty="0" smtClean="0"/>
                  <a:t>30 mm and 70 mm focal depths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α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[0.005, 0.3, 0.45, 1.0, 1.5] dB/cm/MHz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β </a:t>
                </a:r>
                <a:r>
                  <a:rPr lang="en-US" sz="2400" dirty="0" smtClean="0"/>
                  <a:t>= [0.0, 3.5, 7.0]</a:t>
                </a:r>
              </a:p>
              <a:p>
                <a:endParaRPr lang="en-US" sz="2400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30" y="1825625"/>
                <a:ext cx="10515600" cy="4351338"/>
              </a:xfrm>
              <a:blipFill rotWithShape="0">
                <a:blip r:embed="rId2"/>
                <a:stretch>
                  <a:fillRect l="-7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ithub.com/Ningrui-Li/nonlinear_acoustic/blob/master/presentations/nc_bmes_sympo/nonlinear_wave_through_time.png?raw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r="8210" b="1482"/>
          <a:stretch/>
        </p:blipFill>
        <p:spPr bwMode="auto">
          <a:xfrm>
            <a:off x="6276110" y="1726175"/>
            <a:ext cx="5261956" cy="4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30 mm Focus</a:t>
            </a:r>
            <a:endParaRPr lang="en-US" dirty="0"/>
          </a:p>
        </p:txBody>
      </p:sp>
      <p:pic>
        <p:nvPicPr>
          <p:cNvPr id="2050" name="Picture 2" descr="https://raw.githubusercontent.com/Ningrui-Li/nonlinear_acoustic/master/comparisons/focus30mm/linear_compare/field_kzk_centertrace_c52_30m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1319738"/>
            <a:ext cx="7249763" cy="54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389" y="1878676"/>
            <a:ext cx="4314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Axial intensities down the center (</a:t>
            </a:r>
            <a:r>
              <a:rPr lang="en-US" sz="2400" dirty="0" err="1" smtClean="0"/>
              <a:t>lat</a:t>
            </a:r>
            <a:r>
              <a:rPr lang="en-US" sz="2400" dirty="0" smtClean="0"/>
              <a:t> = 0mm, </a:t>
            </a:r>
            <a:r>
              <a:rPr lang="en-US" sz="2400" dirty="0" err="1" smtClean="0"/>
              <a:t>ele</a:t>
            </a:r>
            <a:r>
              <a:rPr lang="en-US" sz="2400" dirty="0" smtClean="0"/>
              <a:t> = 0mm)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0.005 dB/cm/MHz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β </a:t>
            </a:r>
            <a:r>
              <a:rPr lang="en-US" sz="2400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498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70 mm Focus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52893" y="6012312"/>
            <a:ext cx="3243350" cy="446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0.45 dB/cm/MHz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1005" y="6012312"/>
            <a:ext cx="2559035" cy="44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0 dB/cm/MHz</a:t>
            </a:r>
            <a:endParaRPr lang="en-US" dirty="0"/>
          </a:p>
        </p:txBody>
      </p:sp>
      <p:pic>
        <p:nvPicPr>
          <p:cNvPr id="1026" name="Picture 2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1462337"/>
            <a:ext cx="5624046" cy="44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46" y="1462337"/>
            <a:ext cx="5624045" cy="44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pic>
        <p:nvPicPr>
          <p:cNvPr id="4098" name="Picture 2" descr="kzk_centertrace_c52_70mm_a_0.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" y="1587056"/>
            <a:ext cx="6030128" cy="4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zk_centertrace_c52_70mm_a_1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87056"/>
            <a:ext cx="6030129" cy="4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94" y="206166"/>
            <a:ext cx="10515600" cy="751552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095" y="6291945"/>
            <a:ext cx="1206338" cy="393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= 3.5</a:t>
            </a:r>
            <a:endParaRPr lang="en-US" dirty="0"/>
          </a:p>
        </p:txBody>
      </p:sp>
      <p:pic>
        <p:nvPicPr>
          <p:cNvPr id="2052" name="Picture 4" descr="https://github.com/Ningrui-Li/nonlinear_acoustic/blob/master/presentations/nc_bmes_sympo/paraview_kzk_isocontours/a_0.005/c52_70mm_a_0.005_B_0_lateral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r="37817"/>
          <a:stretch/>
        </p:blipFill>
        <p:spPr bwMode="auto">
          <a:xfrm>
            <a:off x="1446826" y="1463585"/>
            <a:ext cx="2113811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Ningrui-Li/nonlinear_acoustic/master/presentations/nc_bmes_sympo/paraview_kzk_isocontours/a_0.005/c52_70mm_a_0.005_B_3.5_latera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38252"/>
          <a:stretch/>
        </p:blipFill>
        <p:spPr bwMode="auto">
          <a:xfrm>
            <a:off x="4649402" y="1463585"/>
            <a:ext cx="2021725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raw.githubusercontent.com/Ningrui-Li/nonlinear_acoustic/master/presentations/nc_bmes_sympo/paraview_kzk_isocontours/a_0.005/c52_70mm_a_0.005_B_7_latera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4" r="23146"/>
          <a:stretch/>
        </p:blipFill>
        <p:spPr bwMode="auto">
          <a:xfrm>
            <a:off x="7759893" y="1463585"/>
            <a:ext cx="3320617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98367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0.0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13863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7.0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255" y="871829"/>
            <a:ext cx="501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70 mm focus, </a:t>
            </a:r>
            <a:r>
              <a:rPr lang="el-GR" sz="2400" dirty="0" smtClean="0"/>
              <a:t>α</a:t>
            </a:r>
            <a:r>
              <a:rPr lang="en-US" sz="2400" dirty="0" smtClean="0"/>
              <a:t> = 0.005 dB/cm/MHz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1533" y="126143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94" y="206166"/>
            <a:ext cx="10515600" cy="751552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330" y="6291945"/>
            <a:ext cx="1099866" cy="393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= 3.5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68025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0.0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64262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7.0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9226" y="874716"/>
            <a:ext cx="434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70 mm focus, </a:t>
            </a:r>
            <a:r>
              <a:rPr lang="el-GR" sz="2400" dirty="0" smtClean="0"/>
              <a:t>α</a:t>
            </a:r>
            <a:r>
              <a:rPr lang="en-US" sz="2400" dirty="0" smtClean="0"/>
              <a:t> = 1.0 dB/cm/MHz</a:t>
            </a:r>
            <a:endParaRPr lang="en-US" sz="2400" dirty="0"/>
          </a:p>
        </p:txBody>
      </p:sp>
      <p:pic>
        <p:nvPicPr>
          <p:cNvPr id="3074" name="Picture 2" descr="https://github.com/Ningrui-Li/nonlinear_acoustic/blob/master/presentations/nc_bmes_sympo/paraview_kzk_isocontours/a_1.0/c52_70mm_a_1.0_B_0_lateral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4" r="33367"/>
          <a:stretch/>
        </p:blipFill>
        <p:spPr bwMode="auto">
          <a:xfrm>
            <a:off x="1453162" y="1463585"/>
            <a:ext cx="2036064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hub.com/Ningrui-Li/nonlinear_acoustic/blob/master/presentations/nc_bmes_sympo/paraview_kzk_isocontours/a_1.0/c52_70mm_a_1.0_B_3.5_lateral.png?raw=tr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6" r="33489"/>
          <a:stretch/>
        </p:blipFill>
        <p:spPr bwMode="auto">
          <a:xfrm>
            <a:off x="4641118" y="1463585"/>
            <a:ext cx="2038290" cy="45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ithub.com/Ningrui-Li/nonlinear_acoustic/blob/master/presentations/nc_bmes_sympo/paraview_kzk_isocontours/a_1.0/c52_70mm_a_1.0_B_7_lateral.png?raw=tru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8" r="33406"/>
          <a:stretch/>
        </p:blipFill>
        <p:spPr bwMode="auto">
          <a:xfrm>
            <a:off x="7831300" y="1463585"/>
            <a:ext cx="2072262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533" y="126143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643</Words>
  <Application>Microsoft Office PowerPoint</Application>
  <PresentationFormat>Widescreen</PresentationFormat>
  <Paragraphs>98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Investigating Effects of Nonlinear Acoustic Propagation on Shear Wave Speed Estimates</vt:lpstr>
      <vt:lpstr>Objectives</vt:lpstr>
      <vt:lpstr>Methods</vt:lpstr>
      <vt:lpstr>Methods – Generating Intensity Fields</vt:lpstr>
      <vt:lpstr>Validation with Field II – 30 mm Focus</vt:lpstr>
      <vt:lpstr>Validation with Field II – 70 mm Focus</vt:lpstr>
      <vt:lpstr>Intensity Fields with Increasing Nonlinearity</vt:lpstr>
      <vt:lpstr>Intensity Fields with Increasing Nonlinearity</vt:lpstr>
      <vt:lpstr>Intensity Fields with Increasing Nonlinearity</vt:lpstr>
      <vt:lpstr>Intensity Fields with Increasing Nonlinearity</vt:lpstr>
      <vt:lpstr>Methods – Shear Wave Simulations</vt:lpstr>
      <vt:lpstr>Axial Displacements Plot</vt:lpstr>
      <vt:lpstr>Time-to-Peak Shear Wave Speed Estimation</vt:lpstr>
      <vt:lpstr>Expected SWS Calculation</vt:lpstr>
      <vt:lpstr>SWS Measurements at Different Focal Depths</vt:lpstr>
      <vt:lpstr>Conclusions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Shear Wave Speeds from 3D KZK Simulation</dc:title>
  <dc:creator>Rui</dc:creator>
  <cp:lastModifiedBy>Rui</cp:lastModifiedBy>
  <cp:revision>87</cp:revision>
  <dcterms:created xsi:type="dcterms:W3CDTF">2015-04-23T03:30:25Z</dcterms:created>
  <dcterms:modified xsi:type="dcterms:W3CDTF">2015-04-24T12:46:44Z</dcterms:modified>
</cp:coreProperties>
</file>