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192024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3" autoAdjust="0"/>
  </p:normalViewPr>
  <p:slideViewPr>
    <p:cSldViewPr snapToGrid="0">
      <p:cViewPr>
        <p:scale>
          <a:sx n="66" d="100"/>
          <a:sy n="66" d="100"/>
        </p:scale>
        <p:origin x="-2022"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tIns="0" rIns="0" bIns="0" anchor="b"/>
          <a:lstStyle/>
          <a:p>
            <a:pPr algn="r"/>
            <a:fld id="{AEEC5A99-F4DE-4440-8F7F-7156E8958592}" type="slidenum">
              <a:rPr lang="en-US" sz="1400">
                <a:latin typeface="Times New Roman"/>
              </a:rPr>
              <a:t>‹#›</a:t>
            </a:fld>
            <a:endParaRPr/>
          </a:p>
        </p:txBody>
      </p:sp>
    </p:spTree>
    <p:extLst>
      <p:ext uri="{BB962C8B-B14F-4D97-AF65-F5344CB8AC3E}">
        <p14:creationId xmlns:p14="http://schemas.microsoft.com/office/powerpoint/2010/main" val="4194691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954600" y="8685360"/>
            <a:ext cx="302292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1DD043B-C6F4-4A82-92B9-F76576D43F0E}" type="slidenum">
              <a:rPr lang="en-US" sz="1200" strike="noStrike">
                <a:solidFill>
                  <a:srgbClr val="000000"/>
                </a:solidFill>
                <a:latin typeface="Arial"/>
              </a:rPr>
              <a:t>1</a:t>
            </a:fld>
            <a:endParaRPr/>
          </a:p>
        </p:txBody>
      </p:sp>
      <p:sp>
        <p:nvSpPr>
          <p:cNvPr id="80" name="PlaceHolder 2"/>
          <p:cNvSpPr>
            <a:spLocks noGrp="1"/>
          </p:cNvSpPr>
          <p:nvPr>
            <p:ph type="body"/>
          </p:nvPr>
        </p:nvSpPr>
        <p:spPr>
          <a:xfrm>
            <a:off x="698400" y="4343400"/>
            <a:ext cx="5581800" cy="4113360"/>
          </a:xfrm>
          <a:prstGeom prst="rect">
            <a:avLst/>
          </a:prstGeom>
        </p:spPr>
        <p:txBody>
          <a:bodyPr lIns="0" tIns="0" rIns="0" bIns="0"/>
          <a:lstStyle/>
          <a:p>
            <a:endParaRPr dirty="0"/>
          </a:p>
        </p:txBody>
      </p:sp>
    </p:spTree>
    <p:extLst>
      <p:ext uri="{BB962C8B-B14F-4D97-AF65-F5344CB8AC3E}">
        <p14:creationId xmlns:p14="http://schemas.microsoft.com/office/powerpoint/2010/main" val="227924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tIns="0" rIns="0" bIns="0"/>
          <a:lstStyle/>
          <a:p>
            <a:endParaRPr/>
          </a:p>
        </p:txBody>
      </p:sp>
      <p:sp>
        <p:nvSpPr>
          <p:cNvPr id="35" name="PlaceHolder 3"/>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8"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9"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
        <p:nvSpPr>
          <p:cNvPr id="40" name="PlaceHolder 5"/>
          <p:cNvSpPr>
            <a:spLocks noGrp="1"/>
          </p:cNvSpPr>
          <p:nvPr>
            <p:ph type="body"/>
          </p:nvPr>
        </p:nvSpPr>
        <p:spPr>
          <a:xfrm>
            <a:off x="1645920" y="10310400"/>
            <a:ext cx="14457240" cy="5312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tIns="0" rIns="0" bIns="0"/>
          <a:lstStyle/>
          <a:p>
            <a:endParaRPr/>
          </a:p>
        </p:txBody>
      </p:sp>
      <p:sp>
        <p:nvSpPr>
          <p:cNvPr id="43" name="PlaceHolder 3"/>
          <p:cNvSpPr>
            <a:spLocks noGrp="1"/>
          </p:cNvSpPr>
          <p:nvPr>
            <p:ph type="body"/>
          </p:nvPr>
        </p:nvSpPr>
        <p:spPr>
          <a:xfrm>
            <a:off x="1645920" y="4493160"/>
            <a:ext cx="29626200" cy="11136960"/>
          </a:xfrm>
          <a:prstGeom prst="rect">
            <a:avLst/>
          </a:prstGeom>
        </p:spPr>
        <p:txBody>
          <a:bodyPr lIns="0" tIns="0" rIns="0" bIns="0"/>
          <a:lstStyle/>
          <a:p>
            <a:endParaRPr/>
          </a:p>
        </p:txBody>
      </p:sp>
      <p:pic>
        <p:nvPicPr>
          <p:cNvPr id="44" name="Picture 43"/>
          <p:cNvPicPr/>
          <p:nvPr/>
        </p:nvPicPr>
        <p:blipFill>
          <a:blip r:embed="rId2"/>
          <a:stretch/>
        </p:blipFill>
        <p:spPr>
          <a:xfrm>
            <a:off x="9479520" y="4493160"/>
            <a:ext cx="13958280" cy="11136960"/>
          </a:xfrm>
          <a:prstGeom prst="rect">
            <a:avLst/>
          </a:prstGeom>
          <a:ln>
            <a:noFill/>
          </a:ln>
        </p:spPr>
      </p:pic>
      <p:pic>
        <p:nvPicPr>
          <p:cNvPr id="45" name="Picture 44"/>
          <p:cNvPicPr/>
          <p:nvPr/>
        </p:nvPicPr>
        <p:blipFill>
          <a:blip r:embed="rId2"/>
          <a:stretch/>
        </p:blipFill>
        <p:spPr>
          <a:xfrm>
            <a:off x="9479520" y="4493160"/>
            <a:ext cx="13958280" cy="11136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18" name="PlaceHolder 3"/>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23" name="PlaceHolder 3"/>
          <p:cNvSpPr>
            <a:spLocks noGrp="1"/>
          </p:cNvSpPr>
          <p:nvPr>
            <p:ph type="body"/>
          </p:nvPr>
        </p:nvSpPr>
        <p:spPr>
          <a:xfrm>
            <a:off x="1645920" y="10310400"/>
            <a:ext cx="14457240" cy="5312160"/>
          </a:xfrm>
          <a:prstGeom prst="rect">
            <a:avLst/>
          </a:prstGeom>
        </p:spPr>
        <p:txBody>
          <a:bodyPr lIns="0" tIns="0" rIns="0" bIns="0"/>
          <a:lstStyle/>
          <a:p>
            <a:endParaRPr/>
          </a:p>
        </p:txBody>
      </p:sp>
      <p:sp>
        <p:nvSpPr>
          <p:cNvPr id="24" name="PlaceHolder 4"/>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27"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28"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1"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2" name="PlaceHolder 4"/>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729D"/>
        </a:solidFill>
        <a:effectLst/>
      </p:bgPr>
    </p:bg>
    <p:spTree>
      <p:nvGrpSpPr>
        <p:cNvPr id="1" name=""/>
        <p:cNvGrpSpPr/>
        <p:nvPr/>
      </p:nvGrpSpPr>
      <p:grpSpPr>
        <a:xfrm>
          <a:off x="0" y="0"/>
          <a:ext cx="0" cy="0"/>
          <a:chOff x="0" y="0"/>
          <a:chExt cx="0" cy="0"/>
        </a:xfrm>
      </p:grpSpPr>
      <p:sp>
        <p:nvSpPr>
          <p:cNvPr id="12" name="CustomShape 1"/>
          <p:cNvSpPr/>
          <p:nvPr/>
        </p:nvSpPr>
        <p:spPr>
          <a:xfrm>
            <a:off x="0" y="0"/>
            <a:ext cx="32916960" cy="2406960"/>
          </a:xfrm>
          <a:prstGeom prst="rect">
            <a:avLst/>
          </a:prstGeom>
          <a:solidFill>
            <a:srgbClr val="000D26"/>
          </a:solidFill>
          <a:ln w="9360">
            <a:solidFill>
              <a:schemeClr val="tx1"/>
            </a:solidFill>
            <a:miter/>
          </a:ln>
        </p:spPr>
        <p:style>
          <a:lnRef idx="0">
            <a:scrgbClr r="0" g="0" b="0"/>
          </a:lnRef>
          <a:fillRef idx="0">
            <a:scrgbClr r="0" g="0" b="0"/>
          </a:fillRef>
          <a:effectRef idx="0">
            <a:scrgbClr r="0" g="0" b="0"/>
          </a:effectRef>
          <a:fontRef idx="minor"/>
        </p:style>
      </p:sp>
      <p:sp>
        <p:nvSpPr>
          <p:cNvPr id="13" name="CustomShape 2"/>
          <p:cNvSpPr/>
          <p:nvPr/>
        </p:nvSpPr>
        <p:spPr>
          <a:xfrm>
            <a:off x="519840" y="2895480"/>
            <a:ext cx="7037640" cy="1587024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2" name="CustomShape 3"/>
          <p:cNvSpPr/>
          <p:nvPr/>
        </p:nvSpPr>
        <p:spPr>
          <a:xfrm>
            <a:off x="199080" y="1515960"/>
            <a:ext cx="3189240" cy="1103040"/>
          </a:xfrm>
          <a:prstGeom prst="rect">
            <a:avLst/>
          </a:prstGeom>
          <a:noFill/>
          <a:ln w="9360">
            <a:noFill/>
          </a:ln>
        </p:spPr>
        <p:style>
          <a:lnRef idx="0">
            <a:scrgbClr r="0" g="0" b="0"/>
          </a:lnRef>
          <a:fillRef idx="0">
            <a:scrgbClr r="0" g="0" b="0"/>
          </a:fillRef>
          <a:effectRef idx="0">
            <a:scrgbClr r="0" g="0" b="0"/>
          </a:effectRef>
          <a:fontRef idx="minor"/>
        </p:style>
        <p:txBody>
          <a:bodyPr wrap="none" lIns="285120" tIns="285120" rIns="285120" bIns="285120"/>
          <a:lstStyle/>
          <a:p>
            <a:pPr>
              <a:lnSpc>
                <a:spcPct val="100000"/>
              </a:lnSpc>
            </a:pPr>
            <a:r>
              <a:rPr lang="en-US" sz="3500" b="1" strike="noStrike">
                <a:solidFill>
                  <a:srgbClr val="F8F8F8"/>
                </a:solidFill>
                <a:latin typeface="Verdana"/>
                <a:ea typeface="DejaVu Sans"/>
              </a:rPr>
              <a:t>DUKE BME</a:t>
            </a:r>
            <a:endParaRPr/>
          </a:p>
        </p:txBody>
      </p:sp>
      <p:sp>
        <p:nvSpPr>
          <p:cNvPr id="3" name="CustomShape 4"/>
          <p:cNvSpPr/>
          <p:nvPr/>
        </p:nvSpPr>
        <p:spPr>
          <a:xfrm>
            <a:off x="0" y="0"/>
            <a:ext cx="32916960" cy="19200960"/>
          </a:xfrm>
          <a:prstGeom prst="rect">
            <a:avLst/>
          </a:prstGeom>
          <a:noFill/>
          <a:ln w="3240">
            <a:solidFill>
              <a:schemeClr val="tx2"/>
            </a:solidFill>
            <a:miter/>
          </a:ln>
        </p:spPr>
        <p:style>
          <a:lnRef idx="0">
            <a:scrgbClr r="0" g="0" b="0"/>
          </a:lnRef>
          <a:fillRef idx="0">
            <a:scrgbClr r="0" g="0" b="0"/>
          </a:fillRef>
          <a:effectRef idx="0">
            <a:scrgbClr r="0" g="0" b="0"/>
          </a:effectRef>
          <a:fontRef idx="minor"/>
        </p:style>
      </p:sp>
      <p:sp>
        <p:nvSpPr>
          <p:cNvPr id="4" name="CustomShape 5"/>
          <p:cNvSpPr/>
          <p:nvPr/>
        </p:nvSpPr>
        <p:spPr>
          <a:xfrm>
            <a:off x="8534520" y="2903760"/>
            <a:ext cx="16031160" cy="1587024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5" name="CustomShape 6"/>
          <p:cNvSpPr/>
          <p:nvPr/>
        </p:nvSpPr>
        <p:spPr>
          <a:xfrm>
            <a:off x="25420320" y="2903760"/>
            <a:ext cx="7035120" cy="1587024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6" name="CustomShape 7"/>
          <p:cNvSpPr/>
          <p:nvPr/>
        </p:nvSpPr>
        <p:spPr>
          <a:xfrm>
            <a:off x="714240" y="333360"/>
            <a:ext cx="2113200" cy="1446480"/>
          </a:xfrm>
          <a:prstGeom prst="rect">
            <a:avLst/>
          </a:prstGeom>
          <a:noFill/>
          <a:ln w="9360">
            <a:noFill/>
          </a:ln>
        </p:spPr>
        <p:style>
          <a:lnRef idx="0">
            <a:scrgbClr r="0" g="0" b="0"/>
          </a:lnRef>
          <a:fillRef idx="0">
            <a:scrgbClr r="0" g="0" b="0"/>
          </a:fillRef>
          <a:effectRef idx="0">
            <a:scrgbClr r="0" g="0" b="0"/>
          </a:effectRef>
          <a:fontRef idx="minor"/>
        </p:style>
      </p:sp>
      <p:sp>
        <p:nvSpPr>
          <p:cNvPr id="7" name="CustomShape 8"/>
          <p:cNvSpPr/>
          <p:nvPr/>
        </p:nvSpPr>
        <p:spPr>
          <a:xfrm>
            <a:off x="895320" y="333360"/>
            <a:ext cx="1427400" cy="1370160"/>
          </a:xfrm>
          <a:prstGeom prst="rect">
            <a:avLst/>
          </a:prstGeom>
          <a:noFill/>
          <a:ln w="9360">
            <a:noFill/>
          </a:ln>
        </p:spPr>
        <p:style>
          <a:lnRef idx="0">
            <a:scrgbClr r="0" g="0" b="0"/>
          </a:lnRef>
          <a:fillRef idx="0">
            <a:scrgbClr r="0" g="0" b="0"/>
          </a:fillRef>
          <a:effectRef idx="0">
            <a:scrgbClr r="0" g="0" b="0"/>
          </a:effectRef>
          <a:fontRef idx="minor"/>
        </p:style>
      </p:sp>
      <p:sp>
        <p:nvSpPr>
          <p:cNvPr id="8" name="CustomShape 9"/>
          <p:cNvSpPr/>
          <p:nvPr/>
        </p:nvSpPr>
        <p:spPr>
          <a:xfrm>
            <a:off x="64800" y="187200"/>
            <a:ext cx="3088800" cy="1738440"/>
          </a:xfrm>
          <a:prstGeom prst="rect">
            <a:avLst/>
          </a:prstGeom>
          <a:noFill/>
          <a:ln w="9360">
            <a:noFill/>
          </a:ln>
        </p:spPr>
        <p:style>
          <a:lnRef idx="0">
            <a:scrgbClr r="0" g="0" b="0"/>
          </a:lnRef>
          <a:fillRef idx="0">
            <a:scrgbClr r="0" g="0" b="0"/>
          </a:fillRef>
          <a:effectRef idx="0">
            <a:scrgbClr r="0" g="0" b="0"/>
          </a:effectRef>
          <a:fontRef idx="minor"/>
        </p:style>
      </p:sp>
      <p:pic>
        <p:nvPicPr>
          <p:cNvPr id="9" name="Picture 17"/>
          <p:cNvPicPr/>
          <p:nvPr/>
        </p:nvPicPr>
        <p:blipFill>
          <a:blip r:embed="rId14"/>
          <a:stretch/>
        </p:blipFill>
        <p:spPr>
          <a:xfrm>
            <a:off x="931680" y="249480"/>
            <a:ext cx="1552320" cy="150156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tIns="0" rIns="0" bIns="0" anchor="ctr"/>
          <a:lstStyle/>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316400" y="434520"/>
            <a:ext cx="24185880" cy="785880"/>
          </a:xfrm>
          <a:prstGeom prst="rect">
            <a:avLst/>
          </a:prstGeom>
          <a:noFill/>
          <a:ln w="9360">
            <a:noFill/>
          </a:ln>
        </p:spPr>
        <p:style>
          <a:lnRef idx="0">
            <a:scrgbClr r="0" g="0" b="0"/>
          </a:lnRef>
          <a:fillRef idx="0">
            <a:scrgbClr r="0" g="0" b="0"/>
          </a:fillRef>
          <a:effectRef idx="0">
            <a:scrgbClr r="0" g="0" b="0"/>
          </a:effectRef>
          <a:fontRef idx="minor"/>
        </p:style>
        <p:txBody>
          <a:bodyPr lIns="56520" tIns="28080" rIns="56520" bIns="28080"/>
          <a:lstStyle/>
          <a:p>
            <a:pPr algn="ctr">
              <a:lnSpc>
                <a:spcPct val="90000"/>
              </a:lnSpc>
            </a:pPr>
            <a:r>
              <a:rPr lang="en-US" sz="4800" b="1"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6080" cy="1748880"/>
          </a:xfrm>
          <a:prstGeom prst="rect">
            <a:avLst/>
          </a:prstGeom>
          <a:noFill/>
          <a:ln w="9360">
            <a:noFill/>
          </a:ln>
        </p:spPr>
        <p:style>
          <a:lnRef idx="0">
            <a:scrgbClr r="0" g="0" b="0"/>
          </a:lnRef>
          <a:fillRef idx="0">
            <a:scrgbClr r="0" g="0" b="0"/>
          </a:fillRef>
          <a:effectRef idx="0">
            <a:scrgbClr r="0" g="0" b="0"/>
          </a:effectRef>
          <a:fontRef idx="minor"/>
        </p:style>
        <p:txBody>
          <a:bodyPr lIns="329040" tIns="329040" rIns="329040" bIns="329040"/>
          <a:lstStyle/>
          <a:p>
            <a:pPr algn="ctr">
              <a:lnSpc>
                <a:spcPct val="100000"/>
              </a:lnSpc>
            </a:pPr>
            <a:r>
              <a:rPr lang="en-US" sz="2800" b="1" strike="noStrike">
                <a:solidFill>
                  <a:srgbClr val="F8F8F8"/>
                </a:solidFill>
                <a:latin typeface="Arial"/>
                <a:ea typeface="DejaVu Sans"/>
              </a:rPr>
              <a:t>Ningrui Li, Mark L. Palmeri, Kathryn R. Nightingale</a:t>
            </a:r>
            <a:endParaRPr/>
          </a:p>
          <a:p>
            <a:pPr algn="ctr">
              <a:lnSpc>
                <a:spcPct val="100000"/>
              </a:lnSpc>
            </a:pPr>
            <a:r>
              <a:rPr lang="en-US" sz="1600" b="1"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760" cy="5270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55" name="CustomShape 5"/>
          <p:cNvSpPr/>
          <p:nvPr/>
        </p:nvSpPr>
        <p:spPr>
          <a:xfrm>
            <a:off x="525960" y="2886840"/>
            <a:ext cx="7036200" cy="5371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INTRODUCTION</a:t>
            </a:r>
            <a:endParaRPr/>
          </a:p>
        </p:txBody>
      </p:sp>
      <p:sp>
        <p:nvSpPr>
          <p:cNvPr id="56" name="CustomShape 6"/>
          <p:cNvSpPr/>
          <p:nvPr/>
        </p:nvSpPr>
        <p:spPr>
          <a:xfrm>
            <a:off x="25426440" y="10249560"/>
            <a:ext cx="7034760" cy="5270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CONCLUSIONS</a:t>
            </a:r>
            <a:endParaRPr/>
          </a:p>
        </p:txBody>
      </p:sp>
      <p:sp>
        <p:nvSpPr>
          <p:cNvPr id="57" name="CustomShape 7"/>
          <p:cNvSpPr/>
          <p:nvPr/>
        </p:nvSpPr>
        <p:spPr>
          <a:xfrm>
            <a:off x="25425000" y="16093440"/>
            <a:ext cx="7035120" cy="52776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REFERENCES</a:t>
            </a:r>
            <a:endParaRPr/>
          </a:p>
        </p:txBody>
      </p:sp>
      <p:sp>
        <p:nvSpPr>
          <p:cNvPr id="58" name="CustomShape 8"/>
          <p:cNvSpPr/>
          <p:nvPr/>
        </p:nvSpPr>
        <p:spPr>
          <a:xfrm>
            <a:off x="525960" y="11449080"/>
            <a:ext cx="7040880" cy="5371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METHODS</a:t>
            </a:r>
            <a:endParaRPr/>
          </a:p>
        </p:txBody>
      </p:sp>
      <p:sp>
        <p:nvSpPr>
          <p:cNvPr id="59" name="CustomShape 9"/>
          <p:cNvSpPr/>
          <p:nvPr/>
        </p:nvSpPr>
        <p:spPr>
          <a:xfrm>
            <a:off x="8532000" y="2889360"/>
            <a:ext cx="16040686" cy="5288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60" name="CustomShape 10"/>
          <p:cNvSpPr/>
          <p:nvPr/>
        </p:nvSpPr>
        <p:spPr>
          <a:xfrm>
            <a:off x="822960" y="3497400"/>
            <a:ext cx="6399720" cy="390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1600" strike="noStrike" dirty="0">
                <a:solidFill>
                  <a:srgbClr val="000000"/>
                </a:solidFill>
                <a:latin typeface="Arial"/>
                <a:ea typeface="DejaVu Sans"/>
              </a:rPr>
              <a:t>	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dirty="0"/>
          </a:p>
          <a:p>
            <a:pPr algn="just"/>
            <a:r>
              <a:rPr lang="en-US" sz="1600" strike="noStrike" dirty="0">
                <a:solidFill>
                  <a:srgbClr val="000000"/>
                </a:solidFill>
                <a:latin typeface="Arial"/>
                <a:ea typeface="DejaVu Sans"/>
              </a:rPr>
              <a:t>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a:t>
            </a:r>
            <a:r>
              <a:rPr lang="en-US" sz="1600" strike="noStrike" dirty="0" err="1">
                <a:solidFill>
                  <a:srgbClr val="000000"/>
                </a:solidFill>
                <a:latin typeface="Arial"/>
                <a:ea typeface="DejaVu Sans"/>
              </a:rPr>
              <a:t>sawtooth</a:t>
            </a:r>
            <a:r>
              <a:rPr lang="en-US" sz="1600" strike="noStrike" dirty="0">
                <a:solidFill>
                  <a:srgbClr val="000000"/>
                </a:solidFill>
                <a:latin typeface="Arial"/>
                <a:ea typeface="DejaVu Sans"/>
              </a:rPr>
              <a:t> wave.</a:t>
            </a:r>
            <a:endParaRPr dirty="0"/>
          </a:p>
          <a:p>
            <a:pPr algn="just"/>
            <a:r>
              <a:rPr lang="en-US" sz="1600" dirty="0">
                <a:solidFill>
                  <a:srgbClr val="000000"/>
                </a:solidFill>
                <a:latin typeface="Arial"/>
                <a:ea typeface="DejaVu Sans"/>
              </a:rPr>
              <a:t>	</a:t>
            </a:r>
            <a:r>
              <a:rPr lang="en-US" sz="1600" strike="noStrike" dirty="0" smtClean="0">
                <a:solidFill>
                  <a:srgbClr val="000000"/>
                </a:solidFill>
                <a:latin typeface="Arial"/>
                <a:ea typeface="DejaVu Sans"/>
              </a:rPr>
              <a:t>The </a:t>
            </a:r>
            <a:r>
              <a:rPr lang="en-US" sz="1600" strike="noStrike" dirty="0" err="1">
                <a:solidFill>
                  <a:srgbClr val="000000"/>
                </a:solidFill>
                <a:latin typeface="Arial"/>
                <a:ea typeface="DejaVu Sans"/>
              </a:rPr>
              <a:t>Khokhlov-Zabolotskaya-Kuznetsov</a:t>
            </a:r>
            <a:r>
              <a:rPr lang="en-US" sz="1600" strike="noStrike" dirty="0">
                <a:solidFill>
                  <a:srgbClr val="000000"/>
                </a:solidFill>
                <a:latin typeface="Arial"/>
                <a:ea typeface="DejaVu Sans"/>
              </a:rPr>
              <a:t>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dirty="0"/>
          </a:p>
        </p:txBody>
      </p:sp>
      <p:sp>
        <p:nvSpPr>
          <p:cNvPr id="61" name="CustomShape 11"/>
          <p:cNvSpPr/>
          <p:nvPr/>
        </p:nvSpPr>
        <p:spPr>
          <a:xfrm>
            <a:off x="25603200" y="16733520"/>
            <a:ext cx="6674040" cy="162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r>
              <a:rPr lang="en-US" sz="1200" strike="noStrike">
                <a:solidFill>
                  <a:srgbClr val="000000"/>
                </a:solidFill>
                <a:latin typeface="Arial"/>
                <a:ea typeface="DejaVu Sans"/>
              </a:rPr>
              <a:t>[3] Pinton, G. F., Dahl, J., Rosenzweig, S., &amp; Trahey, G. E. (2009). A heterogeneous nonlinear attenuating full-wave model of ultrasound. Ultrasonics, Ferroelectrics, and Frequency Control, IEEE Transactions on, 56(3), 474-488.</a:t>
            </a:r>
            <a:endParaRPr/>
          </a:p>
        </p:txBody>
      </p:sp>
      <p:pic>
        <p:nvPicPr>
          <p:cNvPr id="62" name="Picture 61"/>
          <p:cNvPicPr/>
          <p:nvPr/>
        </p:nvPicPr>
        <p:blipFill>
          <a:blip r:embed="rId3"/>
          <a:stretch/>
        </p:blipFill>
        <p:spPr>
          <a:xfrm>
            <a:off x="11531853" y="4723374"/>
            <a:ext cx="4315719" cy="3391709"/>
          </a:xfrm>
          <a:prstGeom prst="rect">
            <a:avLst/>
          </a:prstGeom>
          <a:ln>
            <a:solidFill>
              <a:schemeClr val="tx1"/>
            </a:solidFill>
          </a:ln>
        </p:spPr>
      </p:pic>
      <p:sp>
        <p:nvSpPr>
          <p:cNvPr id="63" name="CustomShape 12"/>
          <p:cNvSpPr/>
          <p:nvPr/>
        </p:nvSpPr>
        <p:spPr>
          <a:xfrm>
            <a:off x="8682273" y="6204980"/>
            <a:ext cx="245412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latin typeface="Arial"/>
              </a:rPr>
              <a:t>α = 0.005 dB/cm/MHz </a:t>
            </a:r>
            <a:endParaRPr dirty="0"/>
          </a:p>
        </p:txBody>
      </p:sp>
      <p:pic>
        <p:nvPicPr>
          <p:cNvPr id="64" name="Picture 63"/>
          <p:cNvPicPr/>
          <p:nvPr/>
        </p:nvPicPr>
        <p:blipFill rotWithShape="1">
          <a:blip r:embed="rId4"/>
          <a:srcRect l="38156" r="38176" b="2711"/>
          <a:stretch/>
        </p:blipFill>
        <p:spPr>
          <a:xfrm>
            <a:off x="16352519" y="4720531"/>
            <a:ext cx="1879643" cy="3391707"/>
          </a:xfrm>
          <a:prstGeom prst="rect">
            <a:avLst/>
          </a:prstGeom>
          <a:ln>
            <a:solidFill>
              <a:schemeClr val="tx1"/>
            </a:solidFill>
          </a:ln>
        </p:spPr>
      </p:pic>
      <p:pic>
        <p:nvPicPr>
          <p:cNvPr id="65" name="Picture 64"/>
          <p:cNvPicPr/>
          <p:nvPr/>
        </p:nvPicPr>
        <p:blipFill rotWithShape="1">
          <a:blip r:embed="rId5"/>
          <a:srcRect l="38119" t="2043" r="38041" b="2049"/>
          <a:stretch/>
        </p:blipFill>
        <p:spPr>
          <a:xfrm>
            <a:off x="18737109" y="4723374"/>
            <a:ext cx="1970241" cy="3388864"/>
          </a:xfrm>
          <a:prstGeom prst="rect">
            <a:avLst/>
          </a:prstGeom>
          <a:ln>
            <a:solidFill>
              <a:schemeClr val="tx1"/>
            </a:solidFill>
          </a:ln>
        </p:spPr>
      </p:pic>
      <p:pic>
        <p:nvPicPr>
          <p:cNvPr id="66" name="Picture 65"/>
          <p:cNvPicPr/>
          <p:nvPr/>
        </p:nvPicPr>
        <p:blipFill rotWithShape="1">
          <a:blip r:embed="rId6"/>
          <a:srcRect l="38102" t="-1" r="38355" b="2381"/>
          <a:stretch/>
        </p:blipFill>
        <p:spPr>
          <a:xfrm>
            <a:off x="21130260" y="4722484"/>
            <a:ext cx="1893030" cy="3389754"/>
          </a:xfrm>
          <a:prstGeom prst="rect">
            <a:avLst/>
          </a:prstGeom>
          <a:ln>
            <a:solidFill>
              <a:schemeClr val="tx1"/>
            </a:solidFill>
          </a:ln>
        </p:spPr>
      </p:pic>
      <p:pic>
        <p:nvPicPr>
          <p:cNvPr id="67" name="Picture 66"/>
          <p:cNvPicPr/>
          <p:nvPr/>
        </p:nvPicPr>
        <p:blipFill>
          <a:blip r:embed="rId7"/>
          <a:stretch/>
        </p:blipFill>
        <p:spPr>
          <a:xfrm>
            <a:off x="11531852" y="8786800"/>
            <a:ext cx="4315719" cy="3389754"/>
          </a:xfrm>
          <a:prstGeom prst="rect">
            <a:avLst/>
          </a:prstGeom>
          <a:ln>
            <a:solidFill>
              <a:schemeClr val="tx1"/>
            </a:solidFill>
          </a:ln>
        </p:spPr>
      </p:pic>
      <p:sp>
        <p:nvSpPr>
          <p:cNvPr id="68" name="CustomShape 13"/>
          <p:cNvSpPr/>
          <p:nvPr/>
        </p:nvSpPr>
        <p:spPr>
          <a:xfrm>
            <a:off x="8855402" y="10340100"/>
            <a:ext cx="22010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trike="noStrike" dirty="0">
                <a:latin typeface="Arial"/>
              </a:rPr>
              <a:t>α = 1.5 dB/cm/MHz </a:t>
            </a:r>
            <a:endParaRPr dirty="0"/>
          </a:p>
        </p:txBody>
      </p:sp>
      <p:pic>
        <p:nvPicPr>
          <p:cNvPr id="69" name="Picture 68"/>
          <p:cNvPicPr/>
          <p:nvPr/>
        </p:nvPicPr>
        <p:blipFill rotWithShape="1">
          <a:blip r:embed="rId8"/>
          <a:srcRect l="20829" r="20043" b="1675"/>
          <a:stretch/>
        </p:blipFill>
        <p:spPr>
          <a:xfrm>
            <a:off x="16352519" y="8786803"/>
            <a:ext cx="1898203" cy="3389751"/>
          </a:xfrm>
          <a:prstGeom prst="rect">
            <a:avLst/>
          </a:prstGeom>
          <a:ln>
            <a:solidFill>
              <a:schemeClr val="tx1"/>
            </a:solidFill>
          </a:ln>
        </p:spPr>
      </p:pic>
      <p:pic>
        <p:nvPicPr>
          <p:cNvPr id="70" name="Picture 69"/>
          <p:cNvPicPr/>
          <p:nvPr/>
        </p:nvPicPr>
        <p:blipFill rotWithShape="1">
          <a:blip r:embed="rId9"/>
          <a:srcRect l="10860" t="6515" r="11361" b="2710"/>
          <a:stretch/>
        </p:blipFill>
        <p:spPr>
          <a:xfrm>
            <a:off x="18780738" y="8786800"/>
            <a:ext cx="1882981" cy="3389754"/>
          </a:xfrm>
          <a:prstGeom prst="rect">
            <a:avLst/>
          </a:prstGeom>
          <a:ln>
            <a:solidFill>
              <a:schemeClr val="tx1"/>
            </a:solidFill>
          </a:ln>
        </p:spPr>
      </p:pic>
      <p:pic>
        <p:nvPicPr>
          <p:cNvPr id="71" name="Picture 70"/>
          <p:cNvPicPr/>
          <p:nvPr/>
        </p:nvPicPr>
        <p:blipFill rotWithShape="1">
          <a:blip r:embed="rId10"/>
          <a:srcRect l="20244" r="20399"/>
          <a:stretch/>
        </p:blipFill>
        <p:spPr>
          <a:xfrm>
            <a:off x="21130260" y="8786801"/>
            <a:ext cx="1893030" cy="3389754"/>
          </a:xfrm>
          <a:prstGeom prst="rect">
            <a:avLst/>
          </a:prstGeom>
          <a:ln>
            <a:solidFill>
              <a:schemeClr val="tx1"/>
            </a:solidFill>
          </a:ln>
        </p:spPr>
      </p:pic>
      <p:sp>
        <p:nvSpPr>
          <p:cNvPr id="72" name="TextShape 14"/>
          <p:cNvSpPr txBox="1"/>
          <p:nvPr/>
        </p:nvSpPr>
        <p:spPr>
          <a:xfrm>
            <a:off x="25694640" y="10972800"/>
            <a:ext cx="6492240" cy="346320"/>
          </a:xfrm>
          <a:prstGeom prst="rect">
            <a:avLst/>
          </a:prstGeom>
          <a:noFill/>
          <a:ln>
            <a:noFill/>
          </a:ln>
        </p:spPr>
        <p:txBody>
          <a:bodyPr lIns="90000" tIns="45000" rIns="90000" bIns="45000"/>
          <a:lstStyle/>
          <a:p>
            <a:r>
              <a:rPr lang="en-US">
                <a:latin typeface="Arial"/>
              </a:rPr>
              <a:t>The</a:t>
            </a:r>
            <a:endParaRPr/>
          </a:p>
        </p:txBody>
      </p:sp>
      <p:sp>
        <p:nvSpPr>
          <p:cNvPr id="73" name="TextShape 15"/>
          <p:cNvSpPr txBox="1"/>
          <p:nvPr/>
        </p:nvSpPr>
        <p:spPr>
          <a:xfrm>
            <a:off x="822960" y="12088440"/>
            <a:ext cx="6492240" cy="1670400"/>
          </a:xfrm>
          <a:prstGeom prst="rect">
            <a:avLst/>
          </a:prstGeom>
          <a:noFill/>
          <a:ln>
            <a:noFill/>
          </a:ln>
        </p:spPr>
        <p:txBody>
          <a:bodyPr lIns="90000" tIns="45000" rIns="90000" bIns="45000"/>
          <a:lstStyle/>
          <a:p>
            <a:pPr algn="just"/>
            <a:r>
              <a:rPr lang="en-US" sz="1600" dirty="0" smtClean="0">
                <a:latin typeface="Arial"/>
              </a:rPr>
              <a:t>	A </a:t>
            </a:r>
            <a:r>
              <a:rPr lang="en-US" sz="1600" dirty="0">
                <a:latin typeface="Arial"/>
              </a:rPr>
              <a:t>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dirty="0"/>
          </a:p>
        </p:txBody>
      </p:sp>
      <p:sp>
        <p:nvSpPr>
          <p:cNvPr id="74" name="TextShape 16"/>
          <p:cNvSpPr txBox="1"/>
          <p:nvPr/>
        </p:nvSpPr>
        <p:spPr>
          <a:xfrm>
            <a:off x="2377440" y="11057400"/>
            <a:ext cx="3291840" cy="541800"/>
          </a:xfrm>
          <a:prstGeom prst="rect">
            <a:avLst/>
          </a:prstGeom>
          <a:noFill/>
          <a:ln>
            <a:noFill/>
          </a:ln>
        </p:spPr>
        <p:txBody>
          <a:bodyPr lIns="90000" tIns="45000" rIns="90000" bIns="45000"/>
          <a:lstStyle/>
          <a:p>
            <a:r>
              <a:rPr lang="en-US" sz="1600">
                <a:latin typeface="Arial"/>
              </a:rPr>
              <a:t>Figure 1: Nonlinear Acoustic Wave</a:t>
            </a:r>
            <a:endParaRPr/>
          </a:p>
        </p:txBody>
      </p:sp>
      <p:pic>
        <p:nvPicPr>
          <p:cNvPr id="75" name="Picture 74"/>
          <p:cNvPicPr/>
          <p:nvPr/>
        </p:nvPicPr>
        <p:blipFill>
          <a:blip r:embed="rId11"/>
          <a:stretch/>
        </p:blipFill>
        <p:spPr>
          <a:xfrm>
            <a:off x="2286000" y="8789760"/>
            <a:ext cx="3468600" cy="2267640"/>
          </a:xfrm>
          <a:prstGeom prst="rect">
            <a:avLst/>
          </a:prstGeom>
          <a:ln>
            <a:solidFill>
              <a:schemeClr val="tx1"/>
            </a:solidFill>
          </a:ln>
        </p:spPr>
      </p:pic>
      <p:sp>
        <p:nvSpPr>
          <p:cNvPr id="76" name="TextShape 17"/>
          <p:cNvSpPr txBox="1"/>
          <p:nvPr/>
        </p:nvSpPr>
        <p:spPr>
          <a:xfrm>
            <a:off x="822960" y="17623080"/>
            <a:ext cx="6400800" cy="993240"/>
          </a:xfrm>
          <a:prstGeom prst="rect">
            <a:avLst/>
          </a:prstGeom>
          <a:noFill/>
          <a:ln>
            <a:noFill/>
          </a:ln>
        </p:spPr>
        <p:txBody>
          <a:bodyPr lIns="90000" tIns="45000" rIns="90000" bIns="45000"/>
          <a:lstStyle/>
          <a:p>
            <a:r>
              <a:rPr lang="en-US" sz="1600" dirty="0" smtClean="0">
                <a:latin typeface="Arial"/>
              </a:rPr>
              <a:t>	Using </a:t>
            </a:r>
            <a:r>
              <a:rPr lang="en-US" sz="1600" dirty="0">
                <a:latin typeface="Arial"/>
              </a:rPr>
              <a:t>these face pressure inputs, KZK simulations were run with various combinations of attenuation coefficients (α = 0.005, 0.3, 1.0, and 1.5 dB/cm/MHz) and nonlinear coefficients (β = 0, 3.5, and 7). The resulting intensity fields were visualized using </a:t>
            </a:r>
            <a:r>
              <a:rPr lang="en-US" sz="1600" dirty="0" err="1">
                <a:latin typeface="Arial"/>
              </a:rPr>
              <a:t>ParaView</a:t>
            </a:r>
            <a:r>
              <a:rPr lang="en-US" sz="1600" dirty="0">
                <a:latin typeface="Arial"/>
              </a:rPr>
              <a:t>.</a:t>
            </a:r>
            <a:endParaRPr dirty="0"/>
          </a:p>
        </p:txBody>
      </p:sp>
      <p:pic>
        <p:nvPicPr>
          <p:cNvPr id="77" name="Picture 76"/>
          <p:cNvPicPr/>
          <p:nvPr/>
        </p:nvPicPr>
        <p:blipFill>
          <a:blip r:embed="rId12"/>
          <a:stretch/>
        </p:blipFill>
        <p:spPr>
          <a:xfrm>
            <a:off x="2000250" y="13927987"/>
            <a:ext cx="4137660" cy="3267000"/>
          </a:xfrm>
          <a:prstGeom prst="rect">
            <a:avLst/>
          </a:prstGeom>
          <a:ln>
            <a:solidFill>
              <a:schemeClr val="tx1"/>
            </a:solidFill>
          </a:ln>
        </p:spPr>
      </p:pic>
      <p:sp>
        <p:nvSpPr>
          <p:cNvPr id="78" name="TextShape 18"/>
          <p:cNvSpPr txBox="1"/>
          <p:nvPr/>
        </p:nvSpPr>
        <p:spPr>
          <a:xfrm>
            <a:off x="2103120" y="17245995"/>
            <a:ext cx="3931920" cy="316080"/>
          </a:xfrm>
          <a:prstGeom prst="rect">
            <a:avLst/>
          </a:prstGeom>
          <a:noFill/>
          <a:ln>
            <a:noFill/>
          </a:ln>
        </p:spPr>
        <p:txBody>
          <a:bodyPr lIns="90000" tIns="45000" rIns="90000" bIns="45000"/>
          <a:lstStyle/>
          <a:p>
            <a:r>
              <a:rPr lang="en-US" sz="1600" dirty="0">
                <a:latin typeface="Arial"/>
              </a:rPr>
              <a:t>Figure 2: Simulated Element Time Delays</a:t>
            </a:r>
            <a:endParaRPr dirty="0"/>
          </a:p>
        </p:txBody>
      </p:sp>
      <p:sp>
        <p:nvSpPr>
          <p:cNvPr id="2" name="TextBox 1"/>
          <p:cNvSpPr txBox="1"/>
          <p:nvPr/>
        </p:nvSpPr>
        <p:spPr>
          <a:xfrm>
            <a:off x="16943610" y="4260943"/>
            <a:ext cx="712841" cy="369332"/>
          </a:xfrm>
          <a:prstGeom prst="rect">
            <a:avLst/>
          </a:prstGeom>
          <a:noFill/>
        </p:spPr>
        <p:txBody>
          <a:bodyPr wrap="square" rtlCol="0">
            <a:spAutoFit/>
          </a:bodyPr>
          <a:lstStyle/>
          <a:p>
            <a:r>
              <a:rPr lang="en-US" dirty="0"/>
              <a:t>β = </a:t>
            </a:r>
            <a:r>
              <a:rPr lang="en-US" dirty="0" smtClean="0"/>
              <a:t>0</a:t>
            </a:r>
            <a:endParaRPr lang="en-US" dirty="0"/>
          </a:p>
        </p:txBody>
      </p:sp>
      <p:sp>
        <p:nvSpPr>
          <p:cNvPr id="3" name="Rectangle 2"/>
          <p:cNvSpPr/>
          <p:nvPr/>
        </p:nvSpPr>
        <p:spPr>
          <a:xfrm>
            <a:off x="19197610" y="4257592"/>
            <a:ext cx="930910" cy="369332"/>
          </a:xfrm>
          <a:prstGeom prst="rect">
            <a:avLst/>
          </a:prstGeom>
        </p:spPr>
        <p:txBody>
          <a:bodyPr wrap="square">
            <a:spAutoFit/>
          </a:bodyPr>
          <a:lstStyle/>
          <a:p>
            <a:r>
              <a:rPr lang="en-US" dirty="0"/>
              <a:t>β = </a:t>
            </a:r>
            <a:r>
              <a:rPr lang="en-US" dirty="0" smtClean="0"/>
              <a:t>3.5 </a:t>
            </a:r>
            <a:endParaRPr lang="en-US" dirty="0"/>
          </a:p>
        </p:txBody>
      </p:sp>
      <p:sp>
        <p:nvSpPr>
          <p:cNvPr id="4" name="Rectangle 3"/>
          <p:cNvSpPr/>
          <p:nvPr/>
        </p:nvSpPr>
        <p:spPr>
          <a:xfrm>
            <a:off x="21669680" y="4257592"/>
            <a:ext cx="772969" cy="369332"/>
          </a:xfrm>
          <a:prstGeom prst="rect">
            <a:avLst/>
          </a:prstGeom>
        </p:spPr>
        <p:txBody>
          <a:bodyPr wrap="none">
            <a:spAutoFit/>
          </a:bodyPr>
          <a:lstStyle/>
          <a:p>
            <a:r>
              <a:rPr lang="en-US" dirty="0"/>
              <a:t>β = </a:t>
            </a:r>
            <a:r>
              <a:rPr lang="en-US" dirty="0" smtClean="0"/>
              <a:t>7 </a:t>
            </a:r>
            <a:endParaRPr lang="en-US" dirty="0"/>
          </a:p>
        </p:txBody>
      </p:sp>
      <p:sp>
        <p:nvSpPr>
          <p:cNvPr id="33" name="TextBox 32"/>
          <p:cNvSpPr txBox="1"/>
          <p:nvPr/>
        </p:nvSpPr>
        <p:spPr>
          <a:xfrm>
            <a:off x="16943609" y="8305800"/>
            <a:ext cx="712841" cy="369332"/>
          </a:xfrm>
          <a:prstGeom prst="rect">
            <a:avLst/>
          </a:prstGeom>
          <a:noFill/>
        </p:spPr>
        <p:txBody>
          <a:bodyPr wrap="square" rtlCol="0">
            <a:spAutoFit/>
          </a:bodyPr>
          <a:lstStyle/>
          <a:p>
            <a:r>
              <a:rPr lang="en-US" dirty="0"/>
              <a:t>β = </a:t>
            </a:r>
            <a:r>
              <a:rPr lang="en-US" dirty="0" smtClean="0"/>
              <a:t>0</a:t>
            </a:r>
            <a:endParaRPr lang="en-US" dirty="0"/>
          </a:p>
        </p:txBody>
      </p:sp>
      <p:sp>
        <p:nvSpPr>
          <p:cNvPr id="34" name="Rectangle 33"/>
          <p:cNvSpPr/>
          <p:nvPr/>
        </p:nvSpPr>
        <p:spPr>
          <a:xfrm>
            <a:off x="19195146" y="8329936"/>
            <a:ext cx="930910" cy="369332"/>
          </a:xfrm>
          <a:prstGeom prst="rect">
            <a:avLst/>
          </a:prstGeom>
        </p:spPr>
        <p:txBody>
          <a:bodyPr wrap="square">
            <a:spAutoFit/>
          </a:bodyPr>
          <a:lstStyle/>
          <a:p>
            <a:r>
              <a:rPr lang="en-US" dirty="0"/>
              <a:t>β = </a:t>
            </a:r>
            <a:r>
              <a:rPr lang="en-US" dirty="0" smtClean="0"/>
              <a:t>3.5 </a:t>
            </a:r>
            <a:endParaRPr lang="en-US" dirty="0"/>
          </a:p>
        </p:txBody>
      </p:sp>
      <p:sp>
        <p:nvSpPr>
          <p:cNvPr id="35" name="Rectangle 34"/>
          <p:cNvSpPr/>
          <p:nvPr/>
        </p:nvSpPr>
        <p:spPr>
          <a:xfrm>
            <a:off x="21669680" y="8329936"/>
            <a:ext cx="772969" cy="369332"/>
          </a:xfrm>
          <a:prstGeom prst="rect">
            <a:avLst/>
          </a:prstGeom>
        </p:spPr>
        <p:txBody>
          <a:bodyPr wrap="none">
            <a:spAutoFit/>
          </a:bodyPr>
          <a:lstStyle/>
          <a:p>
            <a:r>
              <a:rPr lang="en-US" dirty="0"/>
              <a:t>β = </a:t>
            </a:r>
            <a:r>
              <a:rPr lang="en-US" dirty="0" smtClean="0"/>
              <a:t>7 </a:t>
            </a:r>
            <a:endParaRPr lang="en-US" dirty="0"/>
          </a:p>
        </p:txBody>
      </p:sp>
      <p:cxnSp>
        <p:nvCxnSpPr>
          <p:cNvPr id="8" name="Straight Connector 7"/>
          <p:cNvCxnSpPr/>
          <p:nvPr/>
        </p:nvCxnSpPr>
        <p:spPr>
          <a:xfrm>
            <a:off x="11056442" y="6416384"/>
            <a:ext cx="1844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240913" y="4548077"/>
            <a:ext cx="0" cy="186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240913" y="4548077"/>
            <a:ext cx="408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40913" y="6416384"/>
            <a:ext cx="0" cy="188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240913" y="8305800"/>
            <a:ext cx="379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021876" y="10504372"/>
            <a:ext cx="1844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11206347" y="8636065"/>
            <a:ext cx="0" cy="186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206347" y="8636065"/>
            <a:ext cx="408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206347" y="10504372"/>
            <a:ext cx="0" cy="188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206347" y="12393788"/>
            <a:ext cx="37958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264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StarSymbol</vt:lpstr>
      <vt:lpstr>Arial</vt:lpstr>
      <vt:lpstr>Calibri</vt:lpstr>
      <vt:lpstr>Times New Roman</vt:lpstr>
      <vt:lpstr>Verdana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Rui</cp:lastModifiedBy>
  <cp:revision>14</cp:revision>
  <dcterms:modified xsi:type="dcterms:W3CDTF">2015-03-25T19:13:48Z</dcterms:modified>
</cp:coreProperties>
</file>