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tif" ContentType="image/t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32918400" cy="19202400"/>
  <p:notesSz cx="6980237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1CCE39-CB4B-4962-8299-F4769BE6A32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3954600" y="8685360"/>
            <a:ext cx="302400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03BDDE-0869-4358-A98E-DAF7F63E299B}" type="slidenum">
              <a:rPr lang="en-US" sz="1200" strike="noStrike">
                <a:latin typeface="Arial"/>
              </a:rPr>
              <a:t>&lt;number&gt;</a:t>
            </a:fld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8400" y="4343400"/>
            <a:ext cx="558288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2962620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45920" y="10310400"/>
            <a:ext cx="2962620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6826400" y="449316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6826400" y="1031040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645920" y="1031040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29626200" cy="1113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645920" y="4493160"/>
            <a:ext cx="29626200" cy="1113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9479520" y="4493160"/>
            <a:ext cx="13958280" cy="11136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9479520" y="4493160"/>
            <a:ext cx="13958280" cy="1113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645920" y="4493160"/>
            <a:ext cx="29626200" cy="1113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29626200" cy="1113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14457240" cy="1113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826400" y="4493160"/>
            <a:ext cx="14457240" cy="1113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645920" y="766080"/>
            <a:ext cx="29626200" cy="1486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45920" y="1031040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6826400" y="4493160"/>
            <a:ext cx="14457240" cy="1113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14457240" cy="1113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6826400" y="449316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6826400" y="1031040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449316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4493160"/>
            <a:ext cx="1445724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45920" y="10310400"/>
            <a:ext cx="29626200" cy="5312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372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2918040" cy="2408040"/>
          </a:xfrm>
          <a:prstGeom prst="rect">
            <a:avLst/>
          </a:prstGeom>
          <a:solidFill>
            <a:srgbClr val="000d26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19840" y="2895480"/>
            <a:ext cx="7038720" cy="15871320"/>
          </a:xfrm>
          <a:prstGeom prst="rect">
            <a:avLst/>
          </a:prstGeom>
          <a:solidFill>
            <a:srgbClr val="e6eaee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99080" y="1515960"/>
            <a:ext cx="3190320" cy="110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85120" rIns="285120" tIns="285120" bIns="285120"/>
          <a:p>
            <a:pPr>
              <a:lnSpc>
                <a:spcPct val="100000"/>
              </a:lnSpc>
            </a:pPr>
            <a:r>
              <a:rPr b="1" lang="en-US" sz="3500" strike="noStrike">
                <a:solidFill>
                  <a:srgbClr val="f8f8f8"/>
                </a:solidFill>
                <a:latin typeface="Verdana"/>
              </a:rPr>
              <a:t>DUKE BME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32918040" cy="19202040"/>
          </a:xfrm>
          <a:prstGeom prst="rect">
            <a:avLst/>
          </a:prstGeom>
          <a:noFill/>
          <a:ln w="324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534520" y="2903760"/>
            <a:ext cx="16032240" cy="15871320"/>
          </a:xfrm>
          <a:prstGeom prst="rect">
            <a:avLst/>
          </a:prstGeom>
          <a:solidFill>
            <a:srgbClr val="e6eaee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5420320" y="2903760"/>
            <a:ext cx="7036200" cy="15871320"/>
          </a:xfrm>
          <a:prstGeom prst="rect">
            <a:avLst/>
          </a:prstGeom>
          <a:solidFill>
            <a:srgbClr val="e6eaee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14240" y="333360"/>
            <a:ext cx="2114280" cy="144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95320" y="333360"/>
            <a:ext cx="1428480" cy="13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4800" y="187200"/>
            <a:ext cx="3089880" cy="173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17" descr=""/>
          <p:cNvPicPr/>
          <p:nvPr/>
        </p:nvPicPr>
        <p:blipFill>
          <a:blip r:embed="rId2"/>
          <a:stretch/>
        </p:blipFill>
        <p:spPr>
          <a:xfrm>
            <a:off x="931680" y="249480"/>
            <a:ext cx="1553400" cy="1502640"/>
          </a:xfrm>
          <a:prstGeom prst="rect">
            <a:avLst/>
          </a:prstGeom>
          <a:ln>
            <a:noFill/>
          </a:ln>
        </p:spPr>
      </p:pic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1645920" y="766080"/>
            <a:ext cx="29626200" cy="3206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100">
                <a:latin typeface="Arial Narrow"/>
              </a:rPr>
              <a:t>Click to edit the title text format</a:t>
            </a:r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1645920" y="4493160"/>
            <a:ext cx="29626200" cy="11136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5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316400" y="434520"/>
            <a:ext cx="24186960" cy="78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6520" rIns="56520" tIns="28080" bIns="28080"/>
          <a:p>
            <a:pPr algn="ctr">
              <a:lnSpc>
                <a:spcPct val="90000"/>
              </a:lnSpc>
            </a:pPr>
            <a:r>
              <a:rPr b="1" lang="en-US" sz="4800" strike="noStrike">
                <a:solidFill>
                  <a:srgbClr val="f8f8f8"/>
                </a:solidFill>
                <a:latin typeface="Calibri"/>
              </a:rPr>
              <a:t>Simulating the Effects of Nonlinear Acoustic Propagation on Radiation Force</a:t>
            </a:r>
            <a:endParaRPr/>
          </a:p>
        </p:txBody>
      </p:sp>
      <p:sp>
        <p:nvSpPr>
          <p:cNvPr id="52" name="Line 2"/>
          <p:cNvSpPr/>
          <p:nvPr/>
        </p:nvSpPr>
        <p:spPr>
          <a:xfrm>
            <a:off x="2409480" y="14713560"/>
            <a:ext cx="1465560" cy="0"/>
          </a:xfrm>
          <a:prstGeom prst="line">
            <a:avLst/>
          </a:prstGeom>
          <a:ln w="9360">
            <a:noFill/>
          </a:ln>
        </p:spPr>
      </p:sp>
      <p:sp>
        <p:nvSpPr>
          <p:cNvPr id="53" name="CustomShape 3"/>
          <p:cNvSpPr/>
          <p:nvPr/>
        </p:nvSpPr>
        <p:spPr>
          <a:xfrm>
            <a:off x="6521040" y="1035720"/>
            <a:ext cx="19757160" cy="174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9040" rIns="329040" tIns="329040" bIns="32904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8f8f8"/>
                </a:solidFill>
                <a:latin typeface="Arial"/>
              </a:rPr>
              <a:t>Ningrui Li, Mark L. Palmeri, Kathryn R. Nightingale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f8f8f8"/>
                </a:solidFill>
                <a:latin typeface="Arial"/>
              </a:rPr>
              <a:t>Department of Biomedical Engineering, Duke University, Durham, NC, United States.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" name="CustomShape 4"/>
          <p:cNvSpPr/>
          <p:nvPr/>
        </p:nvSpPr>
        <p:spPr>
          <a:xfrm>
            <a:off x="25426440" y="2895840"/>
            <a:ext cx="7035840" cy="528120"/>
          </a:xfrm>
          <a:prstGeom prst="rect">
            <a:avLst/>
          </a:prstGeom>
          <a:solidFill>
            <a:srgbClr val="000d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6520" rIns="56520" tIns="28080" bIns="2808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8f8f8"/>
                </a:solidFill>
                <a:latin typeface="Calibri"/>
              </a:rPr>
              <a:t>RESULTS</a:t>
            </a:r>
            <a:endParaRPr/>
          </a:p>
        </p:txBody>
      </p:sp>
      <p:sp>
        <p:nvSpPr>
          <p:cNvPr id="55" name="CustomShape 5"/>
          <p:cNvSpPr/>
          <p:nvPr/>
        </p:nvSpPr>
        <p:spPr>
          <a:xfrm>
            <a:off x="525960" y="2886840"/>
            <a:ext cx="7037280" cy="538200"/>
          </a:xfrm>
          <a:prstGeom prst="rect">
            <a:avLst/>
          </a:prstGeom>
          <a:solidFill>
            <a:srgbClr val="000d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6520" rIns="56520" tIns="28080" bIns="2808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8f8f8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56" name="CustomShape 6"/>
          <p:cNvSpPr/>
          <p:nvPr/>
        </p:nvSpPr>
        <p:spPr>
          <a:xfrm>
            <a:off x="25426440" y="10249560"/>
            <a:ext cx="7035840" cy="528120"/>
          </a:xfrm>
          <a:prstGeom prst="rect">
            <a:avLst/>
          </a:prstGeom>
          <a:solidFill>
            <a:srgbClr val="000d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6520" rIns="56520" tIns="28080" bIns="2808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8f8f8"/>
                </a:solidFill>
                <a:latin typeface="Calibri"/>
              </a:rPr>
              <a:t>CONCLUSIONS</a:t>
            </a:r>
            <a:endParaRPr/>
          </a:p>
        </p:txBody>
      </p:sp>
      <p:sp>
        <p:nvSpPr>
          <p:cNvPr id="57" name="CustomShape 7"/>
          <p:cNvSpPr/>
          <p:nvPr/>
        </p:nvSpPr>
        <p:spPr>
          <a:xfrm>
            <a:off x="25425000" y="16093440"/>
            <a:ext cx="7036200" cy="528840"/>
          </a:xfrm>
          <a:prstGeom prst="rect">
            <a:avLst/>
          </a:prstGeom>
          <a:solidFill>
            <a:srgbClr val="000d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6520" rIns="56520" tIns="28080" bIns="2808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8f8f8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58" name="CustomShape 8"/>
          <p:cNvSpPr/>
          <p:nvPr/>
        </p:nvSpPr>
        <p:spPr>
          <a:xfrm>
            <a:off x="514800" y="7554600"/>
            <a:ext cx="7048800" cy="538200"/>
          </a:xfrm>
          <a:prstGeom prst="rect">
            <a:avLst/>
          </a:prstGeom>
          <a:solidFill>
            <a:srgbClr val="000d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6520" rIns="56520" tIns="28080" bIns="2808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8f8f8"/>
                </a:solidFill>
                <a:latin typeface="Calibri"/>
              </a:rPr>
              <a:t>METHODS</a:t>
            </a:r>
            <a:endParaRPr/>
          </a:p>
        </p:txBody>
      </p:sp>
      <p:sp>
        <p:nvSpPr>
          <p:cNvPr id="59" name="CustomShape 9"/>
          <p:cNvSpPr/>
          <p:nvPr/>
        </p:nvSpPr>
        <p:spPr>
          <a:xfrm>
            <a:off x="8532000" y="2889360"/>
            <a:ext cx="16027560" cy="529920"/>
          </a:xfrm>
          <a:prstGeom prst="rect">
            <a:avLst/>
          </a:prstGeom>
          <a:solidFill>
            <a:srgbClr val="000d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6520" rIns="56520" tIns="28080" bIns="28080" anchor="ctr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f8f8f8"/>
                </a:solidFill>
                <a:latin typeface="Calibri"/>
              </a:rPr>
              <a:t>RESULTS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