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FE7599-DA42-43F2-9B0A-E12308B44BF8}">
          <p14:sldIdLst>
            <p14:sldId id="256"/>
            <p14:sldId id="257"/>
            <p14:sldId id="259"/>
            <p14:sldId id="260"/>
            <p14:sldId id="261"/>
            <p14:sldId id="264"/>
            <p14:sldId id="262"/>
            <p14:sldId id="263"/>
            <p14:sldId id="265"/>
          </p14:sldIdLst>
        </p14:section>
        <p14:section name="Untitled Section" id="{DD35D53C-0F19-4A44-A9EB-D0D330F090B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9B15-8917-417C-B052-9637A3E739E2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1BD86-4835-47CE-84E1-8CA6F1DA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0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9B15-8917-417C-B052-9637A3E739E2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1BD86-4835-47CE-84E1-8CA6F1DA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2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9B15-8917-417C-B052-9637A3E739E2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1BD86-4835-47CE-84E1-8CA6F1DA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9B15-8917-417C-B052-9637A3E739E2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1BD86-4835-47CE-84E1-8CA6F1DA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8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9B15-8917-417C-B052-9637A3E739E2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1BD86-4835-47CE-84E1-8CA6F1DA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8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9B15-8917-417C-B052-9637A3E739E2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1BD86-4835-47CE-84E1-8CA6F1DA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9B15-8917-417C-B052-9637A3E739E2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1BD86-4835-47CE-84E1-8CA6F1DA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9B15-8917-417C-B052-9637A3E739E2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1BD86-4835-47CE-84E1-8CA6F1DA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5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9B15-8917-417C-B052-9637A3E739E2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1BD86-4835-47CE-84E1-8CA6F1DA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2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9B15-8917-417C-B052-9637A3E739E2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1BD86-4835-47CE-84E1-8CA6F1DA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3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9B15-8917-417C-B052-9637A3E739E2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1BD86-4835-47CE-84E1-8CA6F1DA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6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69B15-8917-417C-B052-9637A3E739E2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1BD86-4835-47CE-84E1-8CA6F1DA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KZK </a:t>
            </a:r>
            <a:r>
              <a:rPr lang="en-US" dirty="0" err="1" smtClean="0"/>
              <a:t>Sim</a:t>
            </a:r>
            <a:r>
              <a:rPr lang="en-US" dirty="0" smtClean="0"/>
              <a:t> – Differences in Intensity Fields due to Nonlinearity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Meeting</a:t>
            </a:r>
          </a:p>
          <a:p>
            <a:r>
              <a:rPr lang="en-US" dirty="0" smtClean="0"/>
              <a:t>3/6/2015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3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Examine the differences in intensity distributions generated by running the KZK </a:t>
            </a:r>
            <a:r>
              <a:rPr lang="en-US" sz="4000" dirty="0" smtClean="0"/>
              <a:t>simulations with </a:t>
            </a:r>
            <a:r>
              <a:rPr lang="en-US" sz="4000" dirty="0" smtClean="0"/>
              <a:t>varying nonlinear </a:t>
            </a:r>
            <a:r>
              <a:rPr lang="en-US" sz="4000" dirty="0" smtClean="0"/>
              <a:t>coefficients.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3596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with Field II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C5-2, 2.36 MHz, 30 mm focus and 70 mm focus cases</a:t>
                </a:r>
              </a:p>
              <a:p>
                <a:r>
                  <a:rPr lang="el-GR" dirty="0" smtClean="0"/>
                  <a:t>α</a:t>
                </a:r>
                <a:r>
                  <a:rPr lang="en-US" dirty="0" smtClean="0"/>
                  <a:t> = 0.45 dB/cm/MHz</a:t>
                </a:r>
              </a:p>
              <a:p>
                <a:r>
                  <a:rPr lang="en-US" dirty="0" smtClean="0"/>
                  <a:t>Amplitude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Compared three normalized </a:t>
                </a:r>
                <a:r>
                  <a:rPr lang="en-US" dirty="0" smtClean="0"/>
                  <a:t>intensity fields:</a:t>
                </a:r>
              </a:p>
              <a:p>
                <a:pPr lvl="1"/>
                <a:r>
                  <a:rPr lang="en-US" dirty="0" smtClean="0"/>
                  <a:t>Field </a:t>
                </a:r>
                <a:r>
                  <a:rPr lang="en-US" dirty="0" smtClean="0"/>
                  <a:t>II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KZK </a:t>
                </a:r>
                <a:r>
                  <a:rPr lang="en-US" dirty="0" err="1" smtClean="0"/>
                  <a:t>Sim</a:t>
                </a:r>
                <a:r>
                  <a:rPr lang="en-US" dirty="0" smtClean="0"/>
                  <a:t> w/ experimentally measured quarter-symmetric pressure inputs</a:t>
                </a:r>
              </a:p>
              <a:p>
                <a:pPr lvl="1"/>
                <a:r>
                  <a:rPr lang="en-US" dirty="0" smtClean="0"/>
                  <a:t>KZK </a:t>
                </a:r>
                <a:r>
                  <a:rPr lang="en-US" dirty="0" err="1" smtClean="0"/>
                  <a:t>Sim</a:t>
                </a:r>
                <a:r>
                  <a:rPr lang="en-US" dirty="0" smtClean="0"/>
                  <a:t> w/ pressure inputs synthesized from Field II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5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with Field II</a:t>
            </a:r>
            <a:endParaRPr lang="en-US" dirty="0"/>
          </a:p>
        </p:txBody>
      </p:sp>
      <p:pic>
        <p:nvPicPr>
          <p:cNvPr id="1026" name="Picture 2" descr="Center Trace Plot, Linear KZK and Field II Sims, 30 mm Focu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156" y="1436744"/>
            <a:ext cx="6304156" cy="472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enter Trace Plot, Linear KZK and Field II Sims, 70 mm Foc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354" y="1436744"/>
            <a:ext cx="6247032" cy="468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5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 mm Focus, β = 0, 3.5, 7 Comparison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07296" y="1690688"/>
                <a:ext cx="3475134" cy="463205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C5-2, 2.36 </a:t>
                </a:r>
                <a:r>
                  <a:rPr lang="en-US" sz="2000" dirty="0" smtClean="0"/>
                  <a:t>MHz</a:t>
                </a:r>
              </a:p>
              <a:p>
                <a:r>
                  <a:rPr lang="el-GR" sz="2000" dirty="0" smtClean="0"/>
                  <a:t>α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= 0.45 </a:t>
                </a:r>
                <a:r>
                  <a:rPr lang="en-US" sz="2000" dirty="0" smtClean="0"/>
                  <a:t>dB/cm/MHz</a:t>
                </a:r>
              </a:p>
              <a:p>
                <a:r>
                  <a:rPr lang="en-US" sz="2000" dirty="0"/>
                  <a:t>Amplitude of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4×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Pa</m:t>
                    </m:r>
                  </m:oMath>
                </a14:m>
                <a:endParaRPr lang="en-US" sz="2000" b="1" dirty="0" smtClean="0"/>
              </a:p>
              <a:p>
                <a:r>
                  <a:rPr lang="en-US" sz="2000" dirty="0"/>
                  <a:t>β = 0, 3.5, 7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7296" y="1690688"/>
                <a:ext cx="3475134" cy="4632053"/>
              </a:xfrm>
              <a:blipFill rotWithShape="0">
                <a:blip r:embed="rId2"/>
                <a:stretch>
                  <a:fillRect l="-1579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enter Trace Plot, KZK Sim β Comparisons, 30 mm Foc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313" y="1346509"/>
            <a:ext cx="7348654" cy="551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86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536" y="-1759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30 mm Focus, β = </a:t>
            </a:r>
            <a:r>
              <a:rPr lang="en-US" sz="2000" dirty="0" smtClean="0"/>
              <a:t>0 and </a:t>
            </a:r>
            <a:r>
              <a:rPr lang="en-US" sz="2000" dirty="0"/>
              <a:t>β =</a:t>
            </a:r>
            <a:r>
              <a:rPr lang="en-US" sz="2000" dirty="0" smtClean="0"/>
              <a:t> 7 </a:t>
            </a:r>
            <a:r>
              <a:rPr lang="en-US" sz="2000" dirty="0"/>
              <a:t>C</a:t>
            </a:r>
            <a:r>
              <a:rPr lang="en-US" sz="2000" dirty="0" smtClean="0"/>
              <a:t>omparison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00" name="Picture 4" descr="https://raw.githubusercontent.com/Ningrui-Li/nonlinear_acoustic/master/comparisons/focus30mm/B_compare/kzk_B7_diffplot_30mm_dep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629" y="695556"/>
            <a:ext cx="8033527" cy="602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85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3956824" cy="4351338"/>
              </a:xfrm>
            </p:spPr>
            <p:txBody>
              <a:bodyPr/>
              <a:lstStyle/>
              <a:p>
                <a:r>
                  <a:rPr lang="en-US" sz="2000" dirty="0" smtClean="0"/>
                  <a:t>C5-2, 2.36 MHz</a:t>
                </a:r>
              </a:p>
              <a:p>
                <a:r>
                  <a:rPr lang="en-US" sz="2000" dirty="0" smtClean="0"/>
                  <a:t>Standard, Linear Case:</a:t>
                </a:r>
              </a:p>
              <a:p>
                <a:pPr lvl="1"/>
                <a:r>
                  <a:rPr lang="el-GR" sz="2000" dirty="0" smtClean="0"/>
                  <a:t>α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= 0.45 </a:t>
                </a:r>
                <a:r>
                  <a:rPr lang="en-US" sz="2000" dirty="0"/>
                  <a:t>dB/cm/MHz</a:t>
                </a:r>
              </a:p>
              <a:p>
                <a:pPr lvl="1"/>
                <a:r>
                  <a:rPr lang="en-US" sz="2000" dirty="0"/>
                  <a:t>Amplitude of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4×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Pa</m:t>
                    </m:r>
                  </m:oMath>
                </a14:m>
                <a:endParaRPr lang="en-US" sz="2000" b="1" dirty="0"/>
              </a:p>
              <a:p>
                <a:pPr lvl="1"/>
                <a:r>
                  <a:rPr lang="en-US" sz="2000" dirty="0"/>
                  <a:t>β = </a:t>
                </a:r>
                <a:r>
                  <a:rPr lang="en-US" sz="2000" dirty="0" smtClean="0"/>
                  <a:t>0</a:t>
                </a:r>
                <a:endParaRPr lang="en-US" sz="2000" dirty="0"/>
              </a:p>
              <a:p>
                <a:r>
                  <a:rPr lang="en-US" sz="2000" dirty="0" smtClean="0"/>
                  <a:t>Extreme, Nonlinear </a:t>
                </a:r>
                <a:r>
                  <a:rPr lang="en-US" sz="2000" dirty="0"/>
                  <a:t>Case:</a:t>
                </a:r>
              </a:p>
              <a:p>
                <a:pPr lvl="1"/>
                <a:r>
                  <a:rPr lang="el-GR" sz="2000" dirty="0"/>
                  <a:t>α</a:t>
                </a:r>
                <a:r>
                  <a:rPr lang="en-US" sz="2000" dirty="0"/>
                  <a:t> </a:t>
                </a:r>
                <a:r>
                  <a:rPr lang="en-US" sz="2000" dirty="0"/>
                  <a:t>= </a:t>
                </a:r>
                <a:r>
                  <a:rPr lang="en-US" sz="2000" dirty="0" smtClean="0"/>
                  <a:t>0.10 </a:t>
                </a:r>
                <a:r>
                  <a:rPr lang="en-US" sz="2000" dirty="0"/>
                  <a:t>dB/cm/MHz</a:t>
                </a:r>
              </a:p>
              <a:p>
                <a:pPr lvl="1"/>
                <a:r>
                  <a:rPr lang="en-US" sz="2000" dirty="0"/>
                  <a:t>Amplitude of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Pa</m:t>
                    </m:r>
                  </m:oMath>
                </a14:m>
                <a:endParaRPr lang="en-US" sz="2000" b="1" dirty="0"/>
              </a:p>
              <a:p>
                <a:pPr lvl="1"/>
                <a:r>
                  <a:rPr lang="en-US" sz="2000" dirty="0"/>
                  <a:t>β = </a:t>
                </a:r>
                <a:r>
                  <a:rPr lang="en-US" sz="2000" dirty="0" smtClean="0"/>
                  <a:t>10</a:t>
                </a:r>
                <a:endParaRPr lang="en-US" sz="200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3956824" cy="4351338"/>
              </a:xfrm>
              <a:blipFill rotWithShape="0">
                <a:blip r:embed="rId2"/>
                <a:stretch>
                  <a:fillRect l="-138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 mm Focus, </a:t>
            </a:r>
            <a:r>
              <a:rPr lang="en-US" dirty="0" smtClean="0"/>
              <a:t>Extreme Nonlinear Comparison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166173" y="2304412"/>
            <a:ext cx="3388690" cy="503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30 mm Focus, β = 0, 3.5, 7 Comparison</a:t>
            </a:r>
            <a:endParaRPr lang="en-US" dirty="0"/>
          </a:p>
        </p:txBody>
      </p:sp>
      <p:pic>
        <p:nvPicPr>
          <p:cNvPr id="7" name="Picture 2" descr="extreme_compare_centertrace_c52_30m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025" y="1690688"/>
            <a:ext cx="6558775" cy="49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69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70 </a:t>
            </a:r>
            <a:r>
              <a:rPr lang="en-US" dirty="0"/>
              <a:t>mm Focus, β = 0, 3.5, 7 Comparison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670502" cy="4351338"/>
              </a:xfrm>
            </p:spPr>
            <p:txBody>
              <a:bodyPr/>
              <a:lstStyle/>
              <a:p>
                <a:r>
                  <a:rPr lang="en-US" dirty="0"/>
                  <a:t>C5-2, 2.36 </a:t>
                </a:r>
                <a:r>
                  <a:rPr lang="en-US" dirty="0" smtClean="0"/>
                  <a:t>MHz</a:t>
                </a:r>
                <a:endParaRPr lang="en-US" dirty="0"/>
              </a:p>
              <a:p>
                <a:r>
                  <a:rPr lang="el-GR" dirty="0"/>
                  <a:t>α</a:t>
                </a:r>
                <a:r>
                  <a:rPr lang="en-US" dirty="0"/>
                  <a:t> = 0.45 </a:t>
                </a:r>
                <a:r>
                  <a:rPr lang="en-US" dirty="0"/>
                  <a:t>dB/cm/MHz</a:t>
                </a:r>
              </a:p>
              <a:p>
                <a:r>
                  <a:rPr lang="en-US" dirty="0"/>
                  <a:t>Amplitude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4×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Pa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β = 0, 3.5, 7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670502" cy="4351338"/>
              </a:xfrm>
              <a:blipFill rotWithShape="0">
                <a:blip r:embed="rId2"/>
                <a:stretch>
                  <a:fillRect l="-235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Center Trace Plot, KZK Sim β Comparisons, 70 mm Foc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522" y="1545722"/>
            <a:ext cx="6954644" cy="521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70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769" y="101244"/>
            <a:ext cx="4257535" cy="57952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dirty="0" smtClean="0"/>
              <a:t>70 </a:t>
            </a:r>
            <a:r>
              <a:rPr lang="en-US" sz="2000" dirty="0"/>
              <a:t>mm Focus, β = 0 and β = 7 </a:t>
            </a:r>
            <a:r>
              <a:rPr lang="en-US" sz="2000" dirty="0" smtClean="0"/>
              <a:t>Comparison</a:t>
            </a:r>
            <a:endParaRPr lang="en-US" sz="2000" dirty="0"/>
          </a:p>
        </p:txBody>
      </p:sp>
      <p:pic>
        <p:nvPicPr>
          <p:cNvPr id="6146" name="Picture 2" descr="https://raw.githubusercontent.com/Ningrui-Li/nonlinear_acoustic/master/comparisons/focus70mm/B_compare/kzk_B7_diffplot_70mm_dep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504" y="680768"/>
            <a:ext cx="8218064" cy="616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85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180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KZK Sim – Differences in Intensity Fields due to Nonlinearity</vt:lpstr>
      <vt:lpstr>Objective</vt:lpstr>
      <vt:lpstr>Validation with Field II</vt:lpstr>
      <vt:lpstr>Validation with Field II</vt:lpstr>
      <vt:lpstr>30 mm Focus, β = 0, 3.5, 7 Comparison</vt:lpstr>
      <vt:lpstr>30 mm Focus, β = 0 and β = 7 Comparison</vt:lpstr>
      <vt:lpstr>30 mm Focus, Extreme Nonlinear Comparison</vt:lpstr>
      <vt:lpstr>70 mm Focus, β = 0, 3.5, 7 Comparison</vt:lpstr>
      <vt:lpstr>70 mm Focus, β = 0 and β = 7 Comparison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</dc:creator>
  <cp:lastModifiedBy>Rui</cp:lastModifiedBy>
  <cp:revision>19</cp:revision>
  <dcterms:created xsi:type="dcterms:W3CDTF">2015-03-05T20:55:22Z</dcterms:created>
  <dcterms:modified xsi:type="dcterms:W3CDTF">2015-03-06T13:36:13Z</dcterms:modified>
</cp:coreProperties>
</file>