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71" r:id="rId5"/>
    <p:sldId id="272" r:id="rId6"/>
    <p:sldId id="269" r:id="rId7"/>
    <p:sldId id="263" r:id="rId8"/>
    <p:sldId id="264" r:id="rId9"/>
    <p:sldId id="266" r:id="rId10"/>
    <p:sldId id="268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758" autoAdjust="0"/>
  </p:normalViewPr>
  <p:slideViewPr>
    <p:cSldViewPr snapToGrid="0">
      <p:cViewPr varScale="1">
        <p:scale>
          <a:sx n="51" d="100"/>
          <a:sy n="51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D0D55-2B50-484C-A10A-506FDA96B7FC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051A0-9C12-440D-9EBE-D42B526A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</a:t>
            </a:r>
            <a:r>
              <a:rPr lang="en-US" baseline="0" dirty="0" smtClean="0"/>
              <a:t> –d images/</a:t>
            </a:r>
            <a:r>
              <a:rPr lang="en-US" baseline="0" dirty="0" err="1" smtClean="0"/>
              <a:t>bmode</a:t>
            </a:r>
            <a:r>
              <a:rPr lang="en-US" baseline="0" dirty="0" smtClean="0"/>
              <a:t>/tiny/bmode_p59*.jpg | </a:t>
            </a:r>
            <a:r>
              <a:rPr lang="en-US" baseline="0" smtClean="0"/>
              <a:t>./build/Debug/ARFIVisualization.exe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051A0-9C12-440D-9EBE-D42B526AF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been working on developing a 3D</a:t>
            </a:r>
            <a:r>
              <a:rPr lang="en-US" baseline="0" dirty="0" smtClean="0"/>
              <a:t> visualization system that I plan on integrating into our prostate imaging workflow. In our current setup, ARFI volumes are built offline after image acquisition, but I’m interested in implementing a way to construct and visualize these volumes in real-time during the imaging process.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ARFI volumes</a:t>
            </a:r>
            <a:r>
              <a:rPr lang="en-US" baseline="0" dirty="0" smtClean="0"/>
              <a:t> are built up by </a:t>
            </a:r>
            <a:r>
              <a:rPr lang="en-US" dirty="0" smtClean="0"/>
              <a:t>sweeping in </a:t>
            </a:r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en-US" baseline="0" dirty="0" smtClean="0"/>
              <a:t>degree intervals and acquiring sagittal image planes at each location. However, if we are able to construct these volumes in real-time, we can identify suspicious regions, communicate with the rotation stage to return to that region, and sample more finely around that volume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4497-2E9F-43BF-99D2-5B2A126609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we introduce a visualization system into our setup</a:t>
            </a:r>
            <a:r>
              <a:rPr lang="en-US" baseline="0" dirty="0" smtClean="0"/>
              <a:t>. This system will be hosted on a laptop that is connected to the scanner.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4497-2E9F-43BF-99D2-5B2A12660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vtkUnstructuredGrid</a:t>
            </a:r>
            <a:r>
              <a:rPr lang="en-US" dirty="0" smtClean="0"/>
              <a:t> image from:</a:t>
            </a:r>
            <a:r>
              <a:rPr lang="en-US" baseline="0" dirty="0" smtClean="0"/>
              <a:t> https://blog.kitware.com/source/files/28_2118110326.jpg</a:t>
            </a:r>
            <a:endParaRPr lang="en-US" dirty="0" smtClean="0"/>
          </a:p>
          <a:p>
            <a:r>
              <a:rPr lang="en-US" dirty="0" err="1" smtClean="0"/>
              <a:t>vtkStructuredGrid</a:t>
            </a:r>
            <a:r>
              <a:rPr lang="en-US" baseline="0" dirty="0" smtClean="0"/>
              <a:t> image from: </a:t>
            </a:r>
            <a:r>
              <a:rPr lang="en-US" dirty="0" smtClean="0"/>
              <a:t>http://www.win.tue.nl/~wstahw/edu/2Z860/college1/points.jpg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051A0-9C12-440D-9EBE-D42B526AF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VTK libraries have a ton of functions</a:t>
            </a:r>
            <a:r>
              <a:rPr lang="en-US" baseline="0" dirty="0" smtClean="0"/>
              <a:t> for reading in image files of varying formats.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vtkTransformFilter</a:t>
            </a:r>
            <a:r>
              <a:rPr lang="en-US" baseline="0" dirty="0" smtClean="0"/>
              <a:t> for rotating the image plane about an axis to get to the right elevational angle offset.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offset of each image plane and the amount of spacing between each plane can be manually set and doesn’t have to be uniform because this is an unstructured grid.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051A0-9C12-440D-9EBE-D42B526AF6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Before we can interpolate our data onto a structured grid, we need to apply the 3D Delaunay triangulation to convert our dataset into </a:t>
            </a:r>
            <a:r>
              <a:rPr lang="en-US" baseline="0" dirty="0" err="1" smtClean="0"/>
              <a:t>tetrahedrals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051A0-9C12-440D-9EBE-D42B526AF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051A0-9C12-440D-9EBE-D42B526AF6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</a:t>
            </a:r>
            <a:r>
              <a:rPr lang="en-US" baseline="0" dirty="0" smtClean="0"/>
              <a:t> colored planes is a plane widget. They can be moved around using the mouse or keyboard to select which regions of the image volume you want to slice through.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051A0-9C12-440D-9EBE-D42B526AF6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3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C506-C5A3-4300-ADB3-9CCCED7737FE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88AC-7672-4D50-BA3E-4F3E9C8B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3-D Visualization for Prostate ARFI Imaging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Ningrui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Lab Meeting, </a:t>
            </a:r>
            <a:r>
              <a:rPr lang="en-US" dirty="0" smtClean="0"/>
              <a:t>4</a:t>
            </a:r>
            <a:r>
              <a:rPr lang="en-US" dirty="0" smtClean="0"/>
              <a:t>/18/16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Re-sampling onto a Structured Grid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718758"/>
            <a:ext cx="2865217" cy="135283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smtClean="0"/>
              <a:t>vtkDelaunay3D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Triangulate the unstructured grid dataset.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17744" y="4706305"/>
            <a:ext cx="2757940" cy="149156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vtkProbeFilter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Sample the triangulated dataset at each structured grid point.</a:t>
            </a:r>
          </a:p>
        </p:txBody>
      </p: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>
            <a:off x="2270809" y="3071596"/>
            <a:ext cx="1725905" cy="16347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304966" y="1718758"/>
            <a:ext cx="2865217" cy="135283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vtkStructuredGrid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Define resolution and bounds of a structured grid.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6" t="13202" r="17431" b="5852"/>
          <a:stretch/>
        </p:blipFill>
        <p:spPr>
          <a:xfrm>
            <a:off x="7642374" y="1507808"/>
            <a:ext cx="4004723" cy="444113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" idx="3"/>
            <a:endCxn id="9" idx="1"/>
          </p:cNvCxnSpPr>
          <p:nvPr/>
        </p:nvCxnSpPr>
        <p:spPr>
          <a:xfrm>
            <a:off x="3703417" y="2395177"/>
            <a:ext cx="60154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2" idx="0"/>
          </p:cNvCxnSpPr>
          <p:nvPr/>
        </p:nvCxnSpPr>
        <p:spPr>
          <a:xfrm flipH="1">
            <a:off x="3996714" y="3071596"/>
            <a:ext cx="1740861" cy="16347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28547" y="6047262"/>
            <a:ext cx="383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Structured grid with re-sampled image volume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417" y="1690688"/>
            <a:ext cx="3581161" cy="868102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Read in image data into an unstructured grid.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5417" y="3345341"/>
            <a:ext cx="3581161" cy="86810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Re-sample image data onto a structured grid.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5417" y="4999993"/>
            <a:ext cx="3581161" cy="86810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Slice/clip structured image volume.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6095998" y="2558790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5998" y="4213442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Slice Planes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53" y="2076227"/>
            <a:ext cx="5096586" cy="355332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3266" y="1528274"/>
            <a:ext cx="2575714" cy="126677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vtkPlaneWidget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Interactive planes controlled by user.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3266" y="3117354"/>
            <a:ext cx="2575713" cy="143495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vtkPlane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Implicit function defining the slice plane.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35906" y="5034046"/>
            <a:ext cx="2865217" cy="14915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vtkClipDataSet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Clips the image volume using the given slice plane.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5101123" y="2795051"/>
            <a:ext cx="0" cy="3223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3668515" y="4552313"/>
            <a:ext cx="1432608" cy="4817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064384"/>
            <a:ext cx="2757940" cy="148792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vtkProbeFilter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Triangulated dataset re-sampled at each structured grid point.</a:t>
            </a:r>
          </a:p>
        </p:txBody>
      </p:sp>
      <p:cxnSp>
        <p:nvCxnSpPr>
          <p:cNvPr id="21" name="Straight Arrow Connector 20"/>
          <p:cNvCxnSpPr>
            <a:stCxn id="11" idx="2"/>
            <a:endCxn id="8" idx="0"/>
          </p:cNvCxnSpPr>
          <p:nvPr/>
        </p:nvCxnSpPr>
        <p:spPr>
          <a:xfrm>
            <a:off x="2217170" y="4552313"/>
            <a:ext cx="1451345" cy="4817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115" y="5779828"/>
            <a:ext cx="4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vtkPlaneWidgets</a:t>
            </a:r>
            <a:r>
              <a:rPr lang="en-US" dirty="0" smtClean="0"/>
              <a:t> oriented in the three orthogonal slice directions.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8302"/>
            <a:ext cx="10515600" cy="480863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Integrate real-time 3D visualization into the current prostate imaging workflow</a:t>
            </a:r>
          </a:p>
          <a:p>
            <a:pPr lvl="1"/>
            <a:endParaRPr lang="en-US" sz="4400" dirty="0" smtClean="0"/>
          </a:p>
          <a:p>
            <a:r>
              <a:rPr lang="en-US" sz="3600" dirty="0" smtClean="0"/>
              <a:t>Feedback from clinician allows for focus on most prominent diseased regions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8828" y="1979215"/>
            <a:ext cx="2197345" cy="172974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Scanner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8011" y="1979216"/>
            <a:ext cx="2261491" cy="1729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Rotation Stage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443" y="1979215"/>
            <a:ext cx="2163238" cy="17297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ER7B </a:t>
            </a:r>
            <a:r>
              <a:rPr lang="en-US" sz="4400" dirty="0" smtClean="0">
                <a:solidFill>
                  <a:schemeClr val="tx1"/>
                </a:solidFill>
              </a:rPr>
              <a:t>Probe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77888" y="1979215"/>
            <a:ext cx="2275912" cy="17297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Patient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8682681" y="2844089"/>
            <a:ext cx="39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52274" y="4487461"/>
            <a:ext cx="3050452" cy="17533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Visualization System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19" idx="1"/>
            <a:endCxn id="5" idx="2"/>
          </p:cNvCxnSpPr>
          <p:nvPr/>
        </p:nvCxnSpPr>
        <p:spPr>
          <a:xfrm rot="10800000">
            <a:off x="2308758" y="3708963"/>
            <a:ext cx="1143517" cy="1655173"/>
          </a:xfrm>
          <a:prstGeom prst="curved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6" idx="1"/>
          </p:cNvCxnSpPr>
          <p:nvPr/>
        </p:nvCxnSpPr>
        <p:spPr>
          <a:xfrm>
            <a:off x="6076173" y="2844089"/>
            <a:ext cx="44327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1"/>
            <a:endCxn id="5" idx="3"/>
          </p:cNvCxnSpPr>
          <p:nvPr/>
        </p:nvCxnSpPr>
        <p:spPr>
          <a:xfrm flipH="1">
            <a:off x="3439502" y="2844089"/>
            <a:ext cx="43932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" idx="0"/>
            <a:endCxn id="6" idx="0"/>
          </p:cNvCxnSpPr>
          <p:nvPr/>
        </p:nvCxnSpPr>
        <p:spPr>
          <a:xfrm rot="5400000" flipH="1" flipV="1">
            <a:off x="4954909" y="-666936"/>
            <a:ext cx="1" cy="5292305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" idx="2"/>
            <a:endCxn id="19" idx="0"/>
          </p:cNvCxnSpPr>
          <p:nvPr/>
        </p:nvCxnSpPr>
        <p:spPr>
          <a:xfrm flipH="1">
            <a:off x="4977500" y="3708962"/>
            <a:ext cx="1" cy="7784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68223" y="4499261"/>
            <a:ext cx="2275912" cy="172974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User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3"/>
            <a:endCxn id="28" idx="1"/>
          </p:cNvCxnSpPr>
          <p:nvPr/>
        </p:nvCxnSpPr>
        <p:spPr>
          <a:xfrm>
            <a:off x="6502726" y="5364135"/>
            <a:ext cx="66549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 Dataset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1166" cy="1658355"/>
          </a:xfrm>
        </p:spPr>
        <p:txBody>
          <a:bodyPr/>
          <a:lstStyle/>
          <a:p>
            <a:r>
              <a:rPr lang="en-US" dirty="0" err="1" smtClean="0"/>
              <a:t>vtkUnstructuredGrid</a:t>
            </a:r>
            <a:endParaRPr lang="en-US" dirty="0" smtClean="0"/>
          </a:p>
          <a:p>
            <a:pPr lvl="1"/>
            <a:r>
              <a:rPr lang="en-US" dirty="0" smtClean="0"/>
              <a:t>Arbitrary combination of every possible cell type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http://www.win.tue.nl/~wstahw/edu/2Z860/college1/po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06" y="3730074"/>
            <a:ext cx="3783565" cy="26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itware.com/source/files/28_21181103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55" y="1027906"/>
            <a:ext cx="4588469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607641"/>
            <a:ext cx="5121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vtkStructuredGrid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Uniformly spaced set of points</a:t>
            </a:r>
          </a:p>
        </p:txBody>
      </p:sp>
    </p:spTree>
    <p:extLst>
      <p:ext uri="{BB962C8B-B14F-4D97-AF65-F5344CB8AC3E}">
        <p14:creationId xmlns:p14="http://schemas.microsoft.com/office/powerpoint/2010/main" val="19097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 Dataset Types – Collaboration Diagrams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" y="1446835"/>
            <a:ext cx="5435194" cy="4552930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09" y="3159577"/>
            <a:ext cx="1967696" cy="1127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2742" y="5999765"/>
            <a:ext cx="321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vtkUnstructuredGrid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494609" y="5999765"/>
            <a:ext cx="2789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vtkStructuredGrid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4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417" y="1690688"/>
            <a:ext cx="3581161" cy="868102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Read in image data into an unstructured grid.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5417" y="3345341"/>
            <a:ext cx="3581161" cy="86810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Re-sample image data onto a structured grid.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5417" y="4999993"/>
            <a:ext cx="3581161" cy="86810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Slice/clip structured image volume.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6095998" y="2558790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5998" y="4213442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417" y="1690688"/>
            <a:ext cx="3581161" cy="868102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Read in image data into an unstructured grid.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5417" y="3345341"/>
            <a:ext cx="3581161" cy="86810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Re-sample image data onto a structured grid.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5417" y="4999993"/>
            <a:ext cx="3581161" cy="86810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Slice/clip structured image volume.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6095998" y="2558790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5998" y="4213442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Image Data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4250" y="1530211"/>
            <a:ext cx="2865217" cy="126677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smtClean="0"/>
              <a:t>vtkJPEGReader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Read in individual images.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74249" y="3276889"/>
            <a:ext cx="2865217" cy="143495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vtkTransformFilter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Orient image planes through translation and rotation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74249" y="5114436"/>
            <a:ext cx="2865217" cy="14915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 smtClean="0"/>
              <a:t>vtkAppendFilter</a:t>
            </a:r>
            <a:endParaRPr lang="en-US" sz="2400" u="sng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Combine all image planes into a single unstructured grid.</a:t>
            </a:r>
          </a:p>
        </p:txBody>
      </p: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 flipH="1">
            <a:off x="2806858" y="2796988"/>
            <a:ext cx="1" cy="47990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2806858" y="4711848"/>
            <a:ext cx="0" cy="402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11" y="1530211"/>
            <a:ext cx="6755866" cy="41359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82211" y="5846761"/>
            <a:ext cx="44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Discrete image planes combined into a single </a:t>
            </a:r>
            <a:r>
              <a:rPr lang="en-US" dirty="0" err="1" smtClean="0"/>
              <a:t>vtkUnstructuredGrid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VTK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417" y="1690688"/>
            <a:ext cx="3581161" cy="868102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Read in image data into an unstructured grid.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5417" y="3345341"/>
            <a:ext cx="3581161" cy="86810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Re-sample image data onto a structured grid.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5417" y="4999993"/>
            <a:ext cx="3581161" cy="86810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Slice/clip structured image volume.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>
            <a:off x="6095998" y="2558790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5998" y="4213442"/>
            <a:ext cx="0" cy="7865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591</Words>
  <Application>Microsoft Office PowerPoint</Application>
  <PresentationFormat>Widescreen</PresentationFormat>
  <Paragraphs>90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Real-Time 3-D Visualization for Prostate ARFI Imaging</vt:lpstr>
      <vt:lpstr>Objective</vt:lpstr>
      <vt:lpstr>Block Diagram</vt:lpstr>
      <vt:lpstr>VTK Dataset Types</vt:lpstr>
      <vt:lpstr>VTK Dataset Types – Collaboration Diagrams</vt:lpstr>
      <vt:lpstr>VTK Pipeline</vt:lpstr>
      <vt:lpstr>VTK Pipeline</vt:lpstr>
      <vt:lpstr>Reading Image Data</vt:lpstr>
      <vt:lpstr>VTK Pipeline</vt:lpstr>
      <vt:lpstr>Re-sampling onto a Structured Grid</vt:lpstr>
      <vt:lpstr>VTK Pipeline</vt:lpstr>
      <vt:lpstr>Manipulating Slice Planes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3-D Visualization for Prostate ARFI Imaging</dc:title>
  <dc:creator>Rui</dc:creator>
  <cp:lastModifiedBy>Rui</cp:lastModifiedBy>
  <cp:revision>30</cp:revision>
  <dcterms:created xsi:type="dcterms:W3CDTF">2016-04-17T18:01:08Z</dcterms:created>
  <dcterms:modified xsi:type="dcterms:W3CDTF">2016-04-18T04:31:26Z</dcterms:modified>
</cp:coreProperties>
</file>